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0"/>
  </p:notesMasterIdLst>
  <p:handoutMasterIdLst>
    <p:handoutMasterId r:id="rId71"/>
  </p:handoutMasterIdLst>
  <p:sldIdLst>
    <p:sldId id="304" r:id="rId2"/>
    <p:sldId id="826" r:id="rId3"/>
    <p:sldId id="308" r:id="rId4"/>
    <p:sldId id="9956" r:id="rId5"/>
    <p:sldId id="9971" r:id="rId6"/>
    <p:sldId id="9972" r:id="rId7"/>
    <p:sldId id="9973" r:id="rId8"/>
    <p:sldId id="9974" r:id="rId9"/>
    <p:sldId id="9975" r:id="rId10"/>
    <p:sldId id="9976" r:id="rId11"/>
    <p:sldId id="9977" r:id="rId12"/>
    <p:sldId id="9978" r:id="rId13"/>
    <p:sldId id="9979" r:id="rId14"/>
    <p:sldId id="6095" r:id="rId15"/>
    <p:sldId id="9980" r:id="rId16"/>
    <p:sldId id="9981" r:id="rId17"/>
    <p:sldId id="9996" r:id="rId18"/>
    <p:sldId id="9982" r:id="rId19"/>
    <p:sldId id="9983" r:id="rId20"/>
    <p:sldId id="9984" r:id="rId21"/>
    <p:sldId id="9985" r:id="rId22"/>
    <p:sldId id="6096" r:id="rId23"/>
    <p:sldId id="9986" r:id="rId24"/>
    <p:sldId id="9987" r:id="rId25"/>
    <p:sldId id="9988" r:id="rId26"/>
    <p:sldId id="6097" r:id="rId27"/>
    <p:sldId id="9990" r:id="rId28"/>
    <p:sldId id="9991" r:id="rId29"/>
    <p:sldId id="9989" r:id="rId30"/>
    <p:sldId id="6098" r:id="rId31"/>
    <p:sldId id="9992" r:id="rId32"/>
    <p:sldId id="6100" r:id="rId33"/>
    <p:sldId id="9993" r:id="rId34"/>
    <p:sldId id="9994" r:id="rId35"/>
    <p:sldId id="9995" r:id="rId36"/>
    <p:sldId id="6107" r:id="rId37"/>
    <p:sldId id="6106" r:id="rId38"/>
    <p:sldId id="6099" r:id="rId39"/>
    <p:sldId id="6102" r:id="rId40"/>
    <p:sldId id="9997" r:id="rId41"/>
    <p:sldId id="9998" r:id="rId42"/>
    <p:sldId id="9999" r:id="rId43"/>
    <p:sldId id="10000" r:id="rId44"/>
    <p:sldId id="10001" r:id="rId45"/>
    <p:sldId id="10002" r:id="rId46"/>
    <p:sldId id="10003" r:id="rId47"/>
    <p:sldId id="10004" r:id="rId48"/>
    <p:sldId id="10007" r:id="rId49"/>
    <p:sldId id="10008" r:id="rId50"/>
    <p:sldId id="10012" r:id="rId51"/>
    <p:sldId id="6104" r:id="rId52"/>
    <p:sldId id="10009" r:id="rId53"/>
    <p:sldId id="10010" r:id="rId54"/>
    <p:sldId id="10011" r:id="rId55"/>
    <p:sldId id="10015" r:id="rId56"/>
    <p:sldId id="10016" r:id="rId57"/>
    <p:sldId id="10017" r:id="rId58"/>
    <p:sldId id="6103" r:id="rId59"/>
    <p:sldId id="10013" r:id="rId60"/>
    <p:sldId id="865" r:id="rId61"/>
    <p:sldId id="6101" r:id="rId62"/>
    <p:sldId id="10014" r:id="rId63"/>
    <p:sldId id="10018" r:id="rId64"/>
    <p:sldId id="10020" r:id="rId65"/>
    <p:sldId id="10005" r:id="rId66"/>
    <p:sldId id="6031" r:id="rId67"/>
    <p:sldId id="10021" r:id="rId68"/>
    <p:sldId id="6034" r:id="rId69"/>
  </p:sldIdLst>
  <p:sldSz cx="9144000" cy="5143500" type="screen16x9"/>
  <p:notesSz cx="6858000" cy="9144000"/>
  <p:custDataLst>
    <p:tags r:id="rId7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4">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99"/>
    <a:srgbClr val="435CC8"/>
    <a:srgbClr val="FFC600"/>
    <a:srgbClr val="1F2B88"/>
    <a:srgbClr val="FFC000"/>
    <a:srgbClr val="242C52"/>
    <a:srgbClr val="6880B1"/>
    <a:srgbClr val="FFBB0A"/>
    <a:srgbClr val="FFC102"/>
    <a:srgbClr val="1D24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2" autoAdjust="0"/>
    <p:restoredTop sz="86329"/>
  </p:normalViewPr>
  <p:slideViewPr>
    <p:cSldViewPr snapToGrid="0" snapToObjects="1">
      <p:cViewPr varScale="1">
        <p:scale>
          <a:sx n="125" d="100"/>
          <a:sy n="125" d="100"/>
        </p:scale>
        <p:origin x="1176" y="160"/>
      </p:cViewPr>
      <p:guideLst>
        <p:guide orient="horz" pos="1614"/>
        <p:guide pos="2880"/>
      </p:guideLst>
    </p:cSldViewPr>
  </p:slideViewPr>
  <p:notesTextViewPr>
    <p:cViewPr>
      <p:scale>
        <a:sx n="125" d="100"/>
        <a:sy n="125" d="100"/>
      </p:scale>
      <p:origin x="0" y="0"/>
    </p:cViewPr>
  </p:notesTextViewPr>
  <p:notesViewPr>
    <p:cSldViewPr snapToGrid="0" snapToObjects="1">
      <p:cViewPr varScale="1">
        <p:scale>
          <a:sx n="87" d="100"/>
          <a:sy n="87" d="100"/>
        </p:scale>
        <p:origin x="3904" y="19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2022/12/24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panose="020F0502020204030204" charset="-122"/>
                <a:ea typeface="思源黑体" panose="020F0502020204030204" charset="-122"/>
                <a:cs typeface="思源黑体" panose="020F050202020403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panose="020F0502020204030204" charset="-122"/>
                <a:ea typeface="思源黑体" panose="020F0502020204030204" charset="-122"/>
                <a:cs typeface="思源黑体" panose="020F0502020204030204" charset="-122"/>
              </a:defRPr>
            </a:lvl1pPr>
          </a:lstStyle>
          <a:p>
            <a:fld id="{D2A48B96-639E-45A3-A0BA-2464DFDB1FAA}" type="datetimeFigureOut">
              <a:rPr lang="zh-CN" altLang="en-US" smtClean="0"/>
              <a:t>2022/12/24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panose="020F0502020204030204" charset="-122"/>
                <a:ea typeface="思源黑体" panose="020F0502020204030204" charset="-122"/>
                <a:cs typeface="思源黑体" panose="020F050202020403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panose="020F0502020204030204" charset="-122"/>
                <a:ea typeface="思源黑体" panose="020F0502020204030204" charset="-122"/>
                <a:cs typeface="思源黑体" panose="020F0502020204030204"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panose="020F0502020204030204" charset="-122"/>
        <a:ea typeface="思源黑体" panose="020F0502020204030204" charset="-122"/>
        <a:cs typeface="思源黑体" panose="020F0502020204030204" charset="-122"/>
      </a:defRPr>
    </a:lvl1pPr>
    <a:lvl2pPr marL="457200" algn="l" defTabSz="914400" rtl="0" eaLnBrk="1" latinLnBrk="0" hangingPunct="1">
      <a:defRPr sz="1200" kern="1200">
        <a:solidFill>
          <a:schemeClr val="tx1"/>
        </a:solidFill>
        <a:latin typeface="思源黑体" panose="020F0502020204030204" charset="-122"/>
        <a:ea typeface="思源黑体" panose="020F0502020204030204" charset="-122"/>
        <a:cs typeface="思源黑体" panose="020F0502020204030204" charset="-122"/>
      </a:defRPr>
    </a:lvl2pPr>
    <a:lvl3pPr marL="914400" algn="l" defTabSz="914400" rtl="0" eaLnBrk="1" latinLnBrk="0" hangingPunct="1">
      <a:defRPr sz="1200" kern="1200">
        <a:solidFill>
          <a:schemeClr val="tx1"/>
        </a:solidFill>
        <a:latin typeface="思源黑体" panose="020F0502020204030204" charset="-122"/>
        <a:ea typeface="思源黑体" panose="020F0502020204030204" charset="-122"/>
        <a:cs typeface="思源黑体" panose="020F0502020204030204" charset="-122"/>
      </a:defRPr>
    </a:lvl3pPr>
    <a:lvl4pPr marL="1371600" algn="l" defTabSz="914400" rtl="0" eaLnBrk="1" latinLnBrk="0" hangingPunct="1">
      <a:defRPr sz="1200" kern="1200">
        <a:solidFill>
          <a:schemeClr val="tx1"/>
        </a:solidFill>
        <a:latin typeface="思源黑体" panose="020F0502020204030204" charset="-122"/>
        <a:ea typeface="思源黑体" panose="020F0502020204030204" charset="-122"/>
        <a:cs typeface="思源黑体" panose="020F0502020204030204" charset="-122"/>
      </a:defRPr>
    </a:lvl4pPr>
    <a:lvl5pPr marL="1828800" algn="l" defTabSz="914400" rtl="0" eaLnBrk="1" latinLnBrk="0" hangingPunct="1">
      <a:defRPr sz="1200" kern="1200">
        <a:solidFill>
          <a:schemeClr val="tx1"/>
        </a:solidFill>
        <a:latin typeface="思源黑体" panose="020F0502020204030204" charset="-122"/>
        <a:ea typeface="思源黑体" panose="020F0502020204030204" charset="-122"/>
        <a:cs typeface="思源黑体" panose="020F050202020403020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pP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2365626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274638" y="406400"/>
            <a:ext cx="7407276" cy="4167188"/>
          </a:xfrm>
          <a:ln/>
        </p:spPr>
      </p:sp>
      <p:sp>
        <p:nvSpPr>
          <p:cNvPr id="58371"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latin typeface="微软雅黑" panose="020B0503020204020204" pitchFamily="34" charset="-122"/>
                <a:ea typeface="微软雅黑" panose="020B0503020204020204" pitchFamily="34" charset="-122"/>
                <a:cs typeface="微软雅黑" panose="020B0503020204020204" pitchFamily="34" charset="-122"/>
              </a:rPr>
              <a:t>重点学习内容，可以通过留实操作业或提问的方式，巩固学习成果</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66</a:t>
            </a:fld>
            <a:endParaRPr lang="zh-CN" altLang="en-US"/>
          </a:p>
        </p:txBody>
      </p:sp>
    </p:spTree>
    <p:extLst>
      <p:ext uri="{BB962C8B-B14F-4D97-AF65-F5344CB8AC3E}">
        <p14:creationId xmlns:p14="http://schemas.microsoft.com/office/powerpoint/2010/main" val="1628010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dirty="0">
                <a:latin typeface="微软雅黑" panose="020B0503020204020204" pitchFamily="34" charset="-122"/>
                <a:ea typeface="微软雅黑" panose="020B0503020204020204" pitchFamily="34" charset="-122"/>
                <a:cs typeface="微软雅黑" panose="020B0503020204020204" pitchFamily="34" charset="-122"/>
              </a:rPr>
              <a:t>重点学习内容，可以通过留实操作业或提问的方式，巩固学习成果</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67</a:t>
            </a:fld>
            <a:endParaRPr lang="zh-CN" altLang="en-US"/>
          </a:p>
        </p:txBody>
      </p:sp>
    </p:spTree>
    <p:extLst>
      <p:ext uri="{BB962C8B-B14F-4D97-AF65-F5344CB8AC3E}">
        <p14:creationId xmlns:p14="http://schemas.microsoft.com/office/powerpoint/2010/main" val="1682938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每课</a:t>
            </a:r>
            <a:r>
              <a:rPr lang="zh-CN" altLang="en-US" sz="1200" dirty="0">
                <a:solidFill>
                  <a:srgbClr val="FF0000"/>
                </a:solidFill>
                <a:highlight>
                  <a:srgbClr val="FFFF00"/>
                </a:highlight>
                <a:latin typeface="微软雅黑" panose="020B0503020204020204" pitchFamily="34" charset="-122"/>
                <a:ea typeface="微软雅黑" panose="020B0503020204020204" pitchFamily="34" charset="-122"/>
                <a:cs typeface="微软雅黑" panose="020B0503020204020204" pitchFamily="34" charset="-122"/>
              </a:rPr>
              <a:t>结束</a:t>
            </a:r>
            <a:r>
              <a:rPr lang="zh-CN" altLang="en-US" sz="1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时使用“以上是本节课的内容”</a:t>
            </a:r>
            <a:r>
              <a:rPr lang="en-US" altLang="zh-CN" sz="1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这一章讲到这里</a:t>
            </a:r>
            <a:r>
              <a:rPr lang="en-US" altLang="zh-CN" sz="1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2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68</a:t>
            </a:fld>
            <a:endParaRPr lang="zh-CN" altLang="en-US"/>
          </a:p>
        </p:txBody>
      </p:sp>
    </p:spTree>
    <p:extLst>
      <p:ext uri="{BB962C8B-B14F-4D97-AF65-F5344CB8AC3E}">
        <p14:creationId xmlns:p14="http://schemas.microsoft.com/office/powerpoint/2010/main" val="209866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274638" y="406400"/>
            <a:ext cx="7407276" cy="4167188"/>
          </a:xfrm>
          <a:ln/>
        </p:spPr>
      </p:sp>
      <p:sp>
        <p:nvSpPr>
          <p:cNvPr id="47107" name="Rectangle 3"/>
          <p:cNvSpPr>
            <a:spLocks noGrp="1" noChangeArrowheads="1"/>
          </p:cNvSpPr>
          <p:nvPr>
            <p:ph type="body" idx="1"/>
          </p:nvPr>
        </p:nvSpPr>
        <p:spPr bwMode="auto">
          <a:xfrm>
            <a:off x="686367" y="4344301"/>
            <a:ext cx="5486400" cy="4113423"/>
          </a:xfrm>
          <a:prstGeom prst="rect">
            <a:avLst/>
          </a:prstGeom>
          <a:noFill/>
          <a:ln>
            <a:miter lim="800000"/>
            <a:headEnd/>
            <a:tailEnd/>
          </a:ln>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pP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028589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13.2.1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软件缺陷的生命周期</a:t>
            </a: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13.2.2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严重性和优先级	</a:t>
            </a: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13.2.3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缺陷的其它属性	</a:t>
            </a: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13.2.4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完整的缺陷信息</a:t>
            </a: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13.2.5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缺陷描述的基本要求</a:t>
            </a: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13.2.6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缺陷报告的示例</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608511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806050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13.3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软件缺陷跟踪和分析</a:t>
            </a: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13.3.1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软件缺陷处理技巧</a:t>
            </a: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13.3.2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缺陷趋势分析</a:t>
            </a: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13.3.3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缺陷分布分析</a:t>
            </a: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13.3.4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缺陷跟踪方法</a:t>
            </a: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13.3.5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软件缺陷跟踪系统</a:t>
            </a: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201226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4213907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13.4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产品质量评估与度量	</a:t>
            </a: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378</a:t>
            </a: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13.4.1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基于缺陷的质量度量	</a:t>
            </a: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379</a:t>
            </a: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13.4.2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经典的种子公式	</a:t>
            </a: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380</a:t>
            </a: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13.4.3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基于缺陷清除率的估算方法	</a:t>
            </a: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380</a:t>
            </a: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13.4.4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软件质量的度量	</a:t>
            </a: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381</a:t>
            </a:r>
          </a:p>
          <a:p>
            <a:pPr algn="just">
              <a:lnSpc>
                <a:spcPct val="120000"/>
              </a:lnSpc>
            </a:pP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48</a:t>
            </a:fld>
            <a:endParaRPr lang="zh-CN" altLang="en-US"/>
          </a:p>
        </p:txBody>
      </p:sp>
    </p:spTree>
    <p:extLst>
      <p:ext uri="{BB962C8B-B14F-4D97-AF65-F5344CB8AC3E}">
        <p14:creationId xmlns:p14="http://schemas.microsoft.com/office/powerpoint/2010/main" val="306633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13.5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测试的评估与报告	</a:t>
            </a: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13.5.1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测试过程的评估	</a:t>
            </a: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13.5.2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测试充分性的评估</a:t>
            </a: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13.5.3 </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测试报告</a:t>
            </a: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a:p>
            <a:pPr algn="just">
              <a:lnSpc>
                <a:spcPct val="120000"/>
              </a:lnSpc>
            </a:pP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a:t>
            </a:r>
            <a:r>
              <a:rPr lang="zh-CN" altLang="en-US"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实验</a:t>
            </a:r>
            <a:r>
              <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rPr>
              <a:t>9】</a:t>
            </a:r>
          </a:p>
          <a:p>
            <a:pPr algn="just">
              <a:lnSpc>
                <a:spcPct val="120000"/>
              </a:lnSpc>
            </a:pPr>
            <a:endParaRPr lang="en-US" altLang="zh-CN" sz="1200" kern="100" dirty="0">
              <a:solidFill>
                <a:srgbClr val="3F3F3F"/>
              </a:solidFill>
              <a:effectLst/>
              <a:latin typeface="Calibri" panose="020F0502020204030204" pitchFamily="34" charset="0"/>
              <a:ea typeface="微软雅黑" panose="020B0503020204020204" pitchFamily="34" charset="-122"/>
              <a:cs typeface="宋体" panose="02010600030101010101" pitchFamily="2" charset="-122"/>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59</a:t>
            </a:fld>
            <a:endParaRPr lang="zh-CN" altLang="en-US"/>
          </a:p>
        </p:txBody>
      </p:sp>
    </p:spTree>
    <p:extLst>
      <p:ext uri="{BB962C8B-B14F-4D97-AF65-F5344CB8AC3E}">
        <p14:creationId xmlns:p14="http://schemas.microsoft.com/office/powerpoint/2010/main" val="3289595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2">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31AA72A-FE2F-1F7F-B206-0A8214FA8C9F}"/>
              </a:ext>
            </a:extLst>
          </p:cNvPr>
          <p:cNvPicPr>
            <a:picLocks noChangeAspect="1"/>
          </p:cNvPicPr>
          <p:nvPr userDrawn="1"/>
        </p:nvPicPr>
        <p:blipFill rotWithShape="1">
          <a:blip r:embed="rId2">
            <a:duotone>
              <a:schemeClr val="accent2">
                <a:shade val="45000"/>
                <a:satMod val="135000"/>
              </a:schemeClr>
              <a:prstClr val="white"/>
            </a:duotone>
          </a:blip>
          <a:srcRect b="2308"/>
          <a:stretch/>
        </p:blipFill>
        <p:spPr>
          <a:xfrm>
            <a:off x="-2" y="6976"/>
            <a:ext cx="9144002" cy="5136524"/>
          </a:xfrm>
          <a:prstGeom prst="rect">
            <a:avLst/>
          </a:prstGeom>
        </p:spPr>
      </p:pic>
      <p:sp>
        <p:nvSpPr>
          <p:cNvPr id="15" name="文本占位符 14"/>
          <p:cNvSpPr>
            <a:spLocks noGrp="1"/>
          </p:cNvSpPr>
          <p:nvPr>
            <p:ph type="body" sz="quarter" idx="13"/>
          </p:nvPr>
        </p:nvSpPr>
        <p:spPr>
          <a:xfrm>
            <a:off x="628650" y="3333947"/>
            <a:ext cx="7886700" cy="685800"/>
          </a:xfrm>
          <a:prstGeom prst="rect">
            <a:avLst/>
          </a:prstGeom>
        </p:spPr>
        <p:txBody>
          <a:bodyPr>
            <a:normAutofit/>
          </a:bodyPr>
          <a:lstStyle>
            <a:lvl1pPr marL="0" indent="0" algn="l">
              <a:buNone/>
              <a:defRPr sz="2400" b="0" i="0">
                <a:ln>
                  <a:noFill/>
                </a:ln>
                <a:solidFill>
                  <a:schemeClr val="accent1">
                    <a:lumMod val="60000"/>
                    <a:lumOff val="40000"/>
                  </a:schemeClr>
                </a:solidFill>
                <a:latin typeface="思源黑体 Medium" panose="020B0600000000000000" charset="-122"/>
                <a:ea typeface="思源黑体 Medium" panose="020B0600000000000000" charset="-122"/>
              </a:defRPr>
            </a:lvl1pPr>
            <a:lvl3pPr marL="685800" indent="0">
              <a:buNone/>
              <a:defRPr/>
            </a:lvl3pPr>
          </a:lstStyle>
          <a:p>
            <a:pPr lvl="0"/>
            <a:endParaRPr kumimoji="1" lang="zh-CN" altLang="en-US" dirty="0"/>
          </a:p>
        </p:txBody>
      </p:sp>
      <p:sp>
        <p:nvSpPr>
          <p:cNvPr id="19" name="标题 18"/>
          <p:cNvSpPr>
            <a:spLocks noGrp="1"/>
          </p:cNvSpPr>
          <p:nvPr>
            <p:ph type="title"/>
          </p:nvPr>
        </p:nvSpPr>
        <p:spPr>
          <a:xfrm>
            <a:off x="628650" y="2092075"/>
            <a:ext cx="7886700" cy="994172"/>
          </a:xfrm>
          <a:prstGeom prst="rect">
            <a:avLst/>
          </a:prstGeom>
        </p:spPr>
        <p:txBody>
          <a:bodyPr>
            <a:normAutofit/>
          </a:bodyPr>
          <a:lstStyle>
            <a:lvl1pPr algn="l">
              <a:defRPr sz="4800" b="0" i="0">
                <a:solidFill>
                  <a:schemeClr val="bg1"/>
                </a:solidFill>
                <a:latin typeface="思源黑体 Bold" panose="020B0800000000000000" charset="-122"/>
                <a:ea typeface="思源黑体 Bold" panose="020B0800000000000000" charset="-122"/>
              </a:defRPr>
            </a:lvl1pPr>
          </a:lstStyle>
          <a:p>
            <a:r>
              <a:rPr kumimoji="1" lang="zh-CN" altLang="en-US" dirty="0"/>
              <a:t>单击此处编辑母版标题样式</a:t>
            </a:r>
          </a:p>
        </p:txBody>
      </p:sp>
      <p:grpSp>
        <p:nvGrpSpPr>
          <p:cNvPr id="8" name="组合 10"/>
          <p:cNvGrpSpPr/>
          <p:nvPr userDrawn="1"/>
        </p:nvGrpSpPr>
        <p:grpSpPr>
          <a:xfrm>
            <a:off x="628651" y="1905306"/>
            <a:ext cx="4936937" cy="1363896"/>
            <a:chOff x="2666198" y="2543397"/>
            <a:chExt cx="7199697" cy="1316333"/>
          </a:xfrm>
        </p:grpSpPr>
        <p:cxnSp>
          <p:nvCxnSpPr>
            <p:cNvPr id="9" name="直线连接符 8"/>
            <p:cNvCxnSpPr/>
            <p:nvPr userDrawn="1"/>
          </p:nvCxnSpPr>
          <p:spPr>
            <a:xfrm>
              <a:off x="2666198" y="2543397"/>
              <a:ext cx="71996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userDrawn="1"/>
          </p:nvCxnSpPr>
          <p:spPr>
            <a:xfrm>
              <a:off x="2666198" y="3859730"/>
              <a:ext cx="7199697" cy="0"/>
            </a:xfrm>
            <a:prstGeom prst="line">
              <a:avLst/>
            </a:prstGeom>
            <a:ln>
              <a:solidFill>
                <a:srgbClr val="8FAADC"/>
              </a:solidFill>
            </a:ln>
          </p:spPr>
          <p:style>
            <a:lnRef idx="1">
              <a:schemeClr val="accent1"/>
            </a:lnRef>
            <a:fillRef idx="0">
              <a:schemeClr val="accent1"/>
            </a:fillRef>
            <a:effectRef idx="0">
              <a:schemeClr val="accent1"/>
            </a:effectRef>
            <a:fontRef idx="minor">
              <a:schemeClr val="tx1"/>
            </a:fontRef>
          </p:style>
        </p:cxnSp>
      </p:grpSp>
      <p:sp>
        <p:nvSpPr>
          <p:cNvPr id="13" name="文本占位符 14"/>
          <p:cNvSpPr>
            <a:spLocks noGrp="1"/>
          </p:cNvSpPr>
          <p:nvPr>
            <p:ph type="body" sz="quarter" idx="14"/>
          </p:nvPr>
        </p:nvSpPr>
        <p:spPr>
          <a:xfrm>
            <a:off x="628650" y="4357416"/>
            <a:ext cx="7886700" cy="326643"/>
          </a:xfrm>
          <a:prstGeom prst="rect">
            <a:avLst/>
          </a:prstGeom>
        </p:spPr>
        <p:txBody>
          <a:bodyPr>
            <a:normAutofit/>
          </a:bodyPr>
          <a:lstStyle>
            <a:lvl1pPr marL="0" indent="0" algn="r">
              <a:buNone/>
              <a:defRPr sz="1400" b="0" i="0">
                <a:ln>
                  <a:noFill/>
                </a:ln>
                <a:solidFill>
                  <a:schemeClr val="accent1">
                    <a:lumMod val="60000"/>
                    <a:lumOff val="40000"/>
                  </a:schemeClr>
                </a:solidFill>
                <a:latin typeface="思源黑体 Medium" panose="020B0600000000000000" charset="-122"/>
                <a:ea typeface="思源黑体 Medium" panose="020B0600000000000000" charset="-122"/>
              </a:defRPr>
            </a:lvl1pPr>
            <a:lvl3pPr marL="685800" indent="0">
              <a:buNone/>
              <a:defRPr/>
            </a:lvl3pPr>
          </a:lstStyle>
          <a:p>
            <a:pPr lvl="0"/>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空白底">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97E0749-825C-807E-623C-309EBA42149C}"/>
              </a:ext>
            </a:extLst>
          </p:cNvPr>
          <p:cNvPicPr>
            <a:picLocks noChangeAspect="1"/>
          </p:cNvPicPr>
          <p:nvPr userDrawn="1"/>
        </p:nvPicPr>
        <p:blipFill>
          <a:blip r:embed="rId2"/>
          <a:stretch>
            <a:fillRect/>
          </a:stretch>
        </p:blipFill>
        <p:spPr>
          <a:xfrm>
            <a:off x="7502253" y="4579468"/>
            <a:ext cx="1519827" cy="38694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结束语页">
    <p:spTree>
      <p:nvGrpSpPr>
        <p:cNvPr id="1" name=""/>
        <p:cNvGrpSpPr/>
        <p:nvPr/>
      </p:nvGrpSpPr>
      <p:grpSpPr>
        <a:xfrm>
          <a:off x="0" y="0"/>
          <a:ext cx="0" cy="0"/>
          <a:chOff x="0" y="0"/>
          <a:chExt cx="0" cy="0"/>
        </a:xfrm>
      </p:grpSpPr>
      <p:pic>
        <p:nvPicPr>
          <p:cNvPr id="4" name="图片 3" descr="企业服务VI系统-19.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2773"/>
            <a:ext cx="9144000" cy="5200855"/>
          </a:xfrm>
          <a:prstGeom prst="rect">
            <a:avLst/>
          </a:prstGeom>
        </p:spPr>
      </p:pic>
      <p:grpSp>
        <p:nvGrpSpPr>
          <p:cNvPr id="5" name="组合 4"/>
          <p:cNvGrpSpPr/>
          <p:nvPr userDrawn="1"/>
        </p:nvGrpSpPr>
        <p:grpSpPr>
          <a:xfrm>
            <a:off x="2485330" y="1907549"/>
            <a:ext cx="4173344" cy="1338513"/>
            <a:chOff x="2666197" y="2543397"/>
            <a:chExt cx="7199698" cy="1784684"/>
          </a:xfrm>
        </p:grpSpPr>
        <p:cxnSp>
          <p:nvCxnSpPr>
            <p:cNvPr id="6" name="直线连接符 5"/>
            <p:cNvCxnSpPr/>
            <p:nvPr userDrawn="1"/>
          </p:nvCxnSpPr>
          <p:spPr>
            <a:xfrm>
              <a:off x="2666198" y="2543397"/>
              <a:ext cx="7199697"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userDrawn="1"/>
          </p:nvCxnSpPr>
          <p:spPr>
            <a:xfrm>
              <a:off x="2666197" y="4328081"/>
              <a:ext cx="7199697"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sp>
        <p:nvSpPr>
          <p:cNvPr id="8" name="标题 18"/>
          <p:cNvSpPr>
            <a:spLocks noGrp="1"/>
          </p:cNvSpPr>
          <p:nvPr>
            <p:ph type="title"/>
          </p:nvPr>
        </p:nvSpPr>
        <p:spPr>
          <a:xfrm>
            <a:off x="688206" y="2074664"/>
            <a:ext cx="7886700" cy="994172"/>
          </a:xfrm>
          <a:prstGeom prst="rect">
            <a:avLst/>
          </a:prstGeom>
        </p:spPr>
        <p:txBody>
          <a:bodyPr>
            <a:noAutofit/>
          </a:bodyPr>
          <a:lstStyle>
            <a:lvl1pPr algn="ctr">
              <a:defRPr sz="4800" b="0" i="0">
                <a:solidFill>
                  <a:schemeClr val="accent1">
                    <a:lumMod val="60000"/>
                    <a:lumOff val="40000"/>
                  </a:schemeClr>
                </a:solidFill>
                <a:latin typeface="思源黑体 Medium" panose="020B0600000000000000" charset="-122"/>
                <a:ea typeface="思源黑体 Medium" panose="020B0600000000000000" charset="-122"/>
              </a:defRPr>
            </a:lvl1pPr>
          </a:lstStyle>
          <a:p>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封面2">
    <p:spTree>
      <p:nvGrpSpPr>
        <p:cNvPr id="1" name=""/>
        <p:cNvGrpSpPr/>
        <p:nvPr/>
      </p:nvGrpSpPr>
      <p:grpSpPr>
        <a:xfrm>
          <a:off x="0" y="0"/>
          <a:ext cx="0" cy="0"/>
          <a:chOff x="0" y="0"/>
          <a:chExt cx="0" cy="0"/>
        </a:xfrm>
      </p:grpSpPr>
      <p:sp>
        <p:nvSpPr>
          <p:cNvPr id="2" name="矩形 1"/>
          <p:cNvSpPr/>
          <p:nvPr userDrawn="1"/>
        </p:nvSpPr>
        <p:spPr>
          <a:xfrm>
            <a:off x="-65548" y="-62094"/>
            <a:ext cx="9209548" cy="5205594"/>
          </a:xfrm>
          <a:prstGeom prst="rect">
            <a:avLst/>
          </a:prstGeom>
          <a:solidFill>
            <a:srgbClr val="202B8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思源黑体" panose="020F0502020204030204" charset="-122"/>
              <a:ea typeface="思源黑体" panose="020F0502020204030204" charset="-122"/>
              <a:cs typeface="思源黑体" panose="020F0502020204030204" charset="-122"/>
            </a:endParaRPr>
          </a:p>
        </p:txBody>
      </p:sp>
      <p:sp>
        <p:nvSpPr>
          <p:cNvPr id="15" name="文本占位符 14"/>
          <p:cNvSpPr>
            <a:spLocks noGrp="1"/>
          </p:cNvSpPr>
          <p:nvPr>
            <p:ph type="body" sz="quarter" idx="13"/>
          </p:nvPr>
        </p:nvSpPr>
        <p:spPr>
          <a:xfrm>
            <a:off x="389965" y="3455341"/>
            <a:ext cx="8125385" cy="532981"/>
          </a:xfrm>
          <a:prstGeom prst="rect">
            <a:avLst/>
          </a:prstGeom>
        </p:spPr>
        <p:txBody>
          <a:bodyPr>
            <a:normAutofit/>
          </a:bodyPr>
          <a:lstStyle>
            <a:lvl1pPr marL="0" indent="0" algn="l">
              <a:buNone/>
              <a:defRPr sz="2000" b="0" i="0">
                <a:ln>
                  <a:noFill/>
                </a:ln>
                <a:solidFill>
                  <a:srgbClr val="FFE1AA"/>
                </a:solidFill>
                <a:latin typeface="微软雅黑 Light" panose="020B0502040204020203" pitchFamily="34" charset="-122"/>
                <a:ea typeface="微软雅黑 Light" panose="020B0502040204020203" pitchFamily="34" charset="-122"/>
              </a:defRPr>
            </a:lvl1pPr>
            <a:lvl3pPr marL="685800" indent="0">
              <a:buNone/>
              <a:defRPr/>
            </a:lvl3pPr>
          </a:lstStyle>
          <a:p>
            <a:pPr lvl="0"/>
            <a:endParaRPr kumimoji="1" lang="zh-CN" altLang="en-US" dirty="0"/>
          </a:p>
        </p:txBody>
      </p:sp>
      <p:sp>
        <p:nvSpPr>
          <p:cNvPr id="19" name="标题 18"/>
          <p:cNvSpPr>
            <a:spLocks noGrp="1"/>
          </p:cNvSpPr>
          <p:nvPr>
            <p:ph type="title"/>
          </p:nvPr>
        </p:nvSpPr>
        <p:spPr>
          <a:xfrm>
            <a:off x="389965" y="2092075"/>
            <a:ext cx="8125385" cy="994172"/>
          </a:xfrm>
          <a:prstGeom prst="rect">
            <a:avLst/>
          </a:prstGeom>
        </p:spPr>
        <p:txBody>
          <a:bodyPr>
            <a:normAutofit/>
          </a:bodyPr>
          <a:lstStyle>
            <a:lvl1pPr algn="l">
              <a:defRPr sz="4800" b="0" i="0" spc="300">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
        <p:nvSpPr>
          <p:cNvPr id="13" name="文本占位符 14"/>
          <p:cNvSpPr>
            <a:spLocks noGrp="1"/>
          </p:cNvSpPr>
          <p:nvPr>
            <p:ph type="body" sz="quarter" idx="14"/>
          </p:nvPr>
        </p:nvSpPr>
        <p:spPr>
          <a:xfrm>
            <a:off x="389965" y="4357416"/>
            <a:ext cx="8125385" cy="326643"/>
          </a:xfrm>
          <a:prstGeom prst="rect">
            <a:avLst/>
          </a:prstGeom>
        </p:spPr>
        <p:txBody>
          <a:bodyPr>
            <a:normAutofit/>
          </a:bodyPr>
          <a:lstStyle>
            <a:lvl1pPr marL="0" indent="0" algn="r">
              <a:buNone/>
              <a:defRPr sz="1400" b="0" i="0">
                <a:ln>
                  <a:noFill/>
                </a:ln>
                <a:solidFill>
                  <a:schemeClr val="accent1">
                    <a:lumMod val="60000"/>
                    <a:lumOff val="40000"/>
                  </a:schemeClr>
                </a:solidFill>
                <a:latin typeface="微软雅黑 Light" panose="020B0502040204020203" pitchFamily="34" charset="-122"/>
                <a:ea typeface="微软雅黑 Light" panose="020B0502040204020203" pitchFamily="34" charset="-122"/>
              </a:defRPr>
            </a:lvl1pPr>
            <a:lvl3pPr marL="685800" indent="0">
              <a:buNone/>
              <a:defRPr/>
            </a:lvl3pPr>
          </a:lstStyle>
          <a:p>
            <a:pPr lvl="0"/>
            <a:endParaRPr kumimoji="1" lang="zh-CN" altLang="en-US" dirty="0"/>
          </a:p>
        </p:txBody>
      </p:sp>
      <p:pic>
        <p:nvPicPr>
          <p:cNvPr id="11" name="图片 10" descr="方块.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28291" y="516282"/>
            <a:ext cx="6887024" cy="414371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6" name="矩形 5"/>
          <p:cNvSpPr/>
          <p:nvPr userDrawn="1"/>
        </p:nvSpPr>
        <p:spPr>
          <a:xfrm>
            <a:off x="0" y="4235824"/>
            <a:ext cx="9144000" cy="907676"/>
          </a:xfrm>
          <a:prstGeom prst="rect">
            <a:avLst/>
          </a:prstGeom>
          <a:solidFill>
            <a:srgbClr val="202B88"/>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思源黑体" panose="020F0502020204030204" charset="-122"/>
              <a:ea typeface="思源黑体" panose="020F0502020204030204" charset="-122"/>
              <a:cs typeface="思源黑体" panose="020F0502020204030204" charset="-122"/>
            </a:endParaRPr>
          </a:p>
        </p:txBody>
      </p:sp>
      <p:pic>
        <p:nvPicPr>
          <p:cNvPr id="7" name="图片 6" descr="形状 3.png"/>
          <p:cNvPicPr>
            <a:picLocks noChangeAspect="1"/>
          </p:cNvPicPr>
          <p:nvPr userDrawn="1"/>
        </p:nvPicPr>
        <p:blipFill>
          <a:blip r:embed="rId2">
            <a:alphaModFix amt="64000"/>
            <a:extLst>
              <a:ext uri="{28A0092B-C50C-407E-A947-70E740481C1C}">
                <a14:useLocalDpi xmlns:a14="http://schemas.microsoft.com/office/drawing/2010/main" val="0"/>
              </a:ext>
            </a:extLst>
          </a:blip>
          <a:stretch>
            <a:fillRect/>
          </a:stretch>
        </p:blipFill>
        <p:spPr>
          <a:xfrm>
            <a:off x="0" y="4244314"/>
            <a:ext cx="9144000" cy="907676"/>
          </a:xfrm>
          <a:prstGeom prst="rect">
            <a:avLst/>
          </a:prstGeom>
        </p:spPr>
      </p:pic>
      <p:pic>
        <p:nvPicPr>
          <p:cNvPr id="3" name="图片 2"/>
          <p:cNvPicPr>
            <a:picLocks noChangeAspect="1"/>
          </p:cNvPicPr>
          <p:nvPr userDrawn="1"/>
        </p:nvPicPr>
        <p:blipFill>
          <a:blip r:embed="rId3"/>
          <a:stretch>
            <a:fillRect/>
          </a:stretch>
        </p:blipFill>
        <p:spPr>
          <a:xfrm>
            <a:off x="1057275" y="2124075"/>
            <a:ext cx="7029450" cy="895350"/>
          </a:xfrm>
          <a:prstGeom prst="rect">
            <a:avLst/>
          </a:prstGeom>
        </p:spPr>
      </p:pic>
      <p:sp>
        <p:nvSpPr>
          <p:cNvPr id="27" name="文本占位符 26"/>
          <p:cNvSpPr>
            <a:spLocks noGrp="1"/>
          </p:cNvSpPr>
          <p:nvPr>
            <p:ph type="body" sz="quarter" idx="10" hasCustomPrompt="1"/>
          </p:nvPr>
        </p:nvSpPr>
        <p:spPr>
          <a:xfrm>
            <a:off x="1057275" y="1146724"/>
            <a:ext cx="6524474" cy="1954701"/>
          </a:xfrm>
          <a:prstGeom prst="rect">
            <a:avLst/>
          </a:prstGeom>
        </p:spPr>
        <p:txBody>
          <a:bodyPr/>
          <a:lstStyle>
            <a:lvl1pPr marL="171450" indent="-171450">
              <a:lnSpc>
                <a:spcPct val="150000"/>
              </a:lnSpc>
              <a:buClr>
                <a:srgbClr val="CFA967"/>
              </a:buClr>
              <a:buSzPct val="100000"/>
              <a:buFont typeface="Arial" panose="020B0604020202020204"/>
              <a:buChar char="•"/>
              <a:defRPr sz="2400" b="0" i="0">
                <a:solidFill>
                  <a:srgbClr val="202B88"/>
                </a:solidFill>
                <a:latin typeface="微软雅黑" panose="020B0503020204020204" pitchFamily="34" charset="-122"/>
                <a:ea typeface="微软雅黑" panose="020B0503020204020204" pitchFamily="34" charset="-122"/>
                <a:cs typeface="微软雅黑" panose="020B0503020204020204" pitchFamily="34" charset="-122"/>
              </a:defRPr>
            </a:lvl1pPr>
            <a:lvl2pPr marL="342900" indent="0">
              <a:lnSpc>
                <a:spcPct val="150000"/>
              </a:lnSpc>
              <a:buClr>
                <a:schemeClr val="accent4"/>
              </a:buClr>
              <a:buFont typeface="Wingdings" panose="05000000000000000000" pitchFamily="2" charset="2"/>
              <a:buNone/>
              <a:defRPr b="0" i="0">
                <a:solidFill>
                  <a:schemeClr val="bg1"/>
                </a:solidFill>
                <a:latin typeface="思源黑体 CN Normal" panose="020B0400000000000000" pitchFamily="34" charset="-128"/>
                <a:ea typeface="思源黑体 CN Normal" panose="020B0400000000000000" pitchFamily="34" charset="-128"/>
              </a:defRPr>
            </a:lvl2pPr>
            <a:lvl3pPr marL="857250" indent="-171450">
              <a:lnSpc>
                <a:spcPct val="150000"/>
              </a:lnSpc>
              <a:buClr>
                <a:schemeClr val="accent4"/>
              </a:buClr>
              <a:buFont typeface="Wingdings" panose="05000000000000000000" pitchFamily="2" charset="2"/>
              <a:buChar char="n"/>
              <a:defRPr b="0" i="0">
                <a:solidFill>
                  <a:schemeClr val="bg1"/>
                </a:solidFill>
                <a:latin typeface="思源黑体 CN Normal" panose="020B0400000000000000" pitchFamily="34" charset="-128"/>
                <a:ea typeface="思源黑体 CN Normal" panose="020B0400000000000000" pitchFamily="34" charset="-128"/>
              </a:defRPr>
            </a:lvl3pPr>
            <a:lvl4pPr marL="1200150" indent="-171450">
              <a:lnSpc>
                <a:spcPct val="150000"/>
              </a:lnSpc>
              <a:buClr>
                <a:schemeClr val="accent4"/>
              </a:buClr>
              <a:buFont typeface="Wingdings" panose="05000000000000000000" pitchFamily="2" charset="2"/>
              <a:buChar char="n"/>
              <a:defRPr b="0" i="0">
                <a:solidFill>
                  <a:schemeClr val="bg1"/>
                </a:solidFill>
                <a:latin typeface="思源黑体 CN Normal" panose="020B0400000000000000" pitchFamily="34" charset="-128"/>
                <a:ea typeface="思源黑体 CN Normal" panose="020B0400000000000000" pitchFamily="34" charset="-128"/>
              </a:defRPr>
            </a:lvl4pPr>
            <a:lvl5pPr marL="1543050" indent="-171450">
              <a:lnSpc>
                <a:spcPct val="150000"/>
              </a:lnSpc>
              <a:buClr>
                <a:schemeClr val="accent4"/>
              </a:buClr>
              <a:buFont typeface="Wingdings" panose="05000000000000000000" pitchFamily="2" charset="2"/>
              <a:buChar char="n"/>
              <a:defRPr b="0" i="0">
                <a:solidFill>
                  <a:schemeClr val="bg1"/>
                </a:solidFill>
                <a:latin typeface="思源黑体 CN Normal" panose="020B0400000000000000" pitchFamily="34" charset="-128"/>
                <a:ea typeface="思源黑体 CN Normal" panose="020B0400000000000000" pitchFamily="34" charset="-128"/>
              </a:defRPr>
            </a:lvl5pPr>
          </a:lstStyle>
          <a:p>
            <a:pPr lvl="0"/>
            <a:r>
              <a:rPr kumimoji="1" lang="zh-CN" altLang="en-US" dirty="0"/>
              <a:t> 单击此处编辑母版文本样式</a:t>
            </a:r>
            <a:endParaRPr kumimoji="1" lang="en-US" altLang="zh-CN" dirty="0"/>
          </a:p>
          <a:p>
            <a:pPr lvl="0"/>
            <a:r>
              <a:rPr kumimoji="1" lang="zh-CN" altLang="en-US" dirty="0"/>
              <a:t> 单击此处编辑母版文本样式</a:t>
            </a:r>
            <a:endParaRPr kumimoji="1" lang="en-US" altLang="zh-CN" dirty="0"/>
          </a:p>
          <a:p>
            <a:pPr lvl="0"/>
            <a:r>
              <a:rPr kumimoji="1" lang="zh-CN" altLang="en-US" dirty="0"/>
              <a:t> 单击此处编辑母版文本样式</a:t>
            </a:r>
          </a:p>
        </p:txBody>
      </p:sp>
      <p:grpSp>
        <p:nvGrpSpPr>
          <p:cNvPr id="2" name="组合 1"/>
          <p:cNvGrpSpPr/>
          <p:nvPr userDrawn="1"/>
        </p:nvGrpSpPr>
        <p:grpSpPr>
          <a:xfrm>
            <a:off x="-86810" y="357173"/>
            <a:ext cx="1058582" cy="341703"/>
            <a:chOff x="-86810" y="357173"/>
            <a:chExt cx="1058582" cy="341703"/>
          </a:xfrm>
        </p:grpSpPr>
        <p:sp>
          <p:nvSpPr>
            <p:cNvPr id="32" name="圆角矩形 31"/>
            <p:cNvSpPr/>
            <p:nvPr userDrawn="1"/>
          </p:nvSpPr>
          <p:spPr>
            <a:xfrm>
              <a:off x="-86810" y="357173"/>
              <a:ext cx="742758" cy="341703"/>
            </a:xfrm>
            <a:prstGeom prst="roundRect">
              <a:avLst>
                <a:gd name="adj" fmla="val 10047"/>
              </a:avLst>
            </a:prstGeom>
            <a:solidFill>
              <a:srgbClr val="202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0" i="0" dirty="0">
                <a:solidFill>
                  <a:srgbClr val="1D242E"/>
                </a:solidFill>
                <a:latin typeface="思源黑体" panose="020F0502020204030204" charset="-122"/>
                <a:ea typeface="思源黑体" panose="020F0502020204030204" charset="-122"/>
                <a:cs typeface="思源黑体" panose="020F0502020204030204" charset="-122"/>
              </a:endParaRPr>
            </a:p>
          </p:txBody>
        </p:sp>
        <p:sp>
          <p:nvSpPr>
            <p:cNvPr id="33" name="燕尾形 32"/>
            <p:cNvSpPr/>
            <p:nvPr userDrawn="1"/>
          </p:nvSpPr>
          <p:spPr>
            <a:xfrm>
              <a:off x="709555" y="357173"/>
              <a:ext cx="262217" cy="341703"/>
            </a:xfrm>
            <a:prstGeom prst="chevron">
              <a:avLst/>
            </a:prstGeom>
            <a:solidFill>
              <a:srgbClr val="CFA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rgbClr val="6880B1"/>
                </a:solidFill>
                <a:latin typeface="思源黑体" panose="020F0502020204030204" charset="-122"/>
                <a:ea typeface="思源黑体" panose="020F0502020204030204" charset="-122"/>
                <a:cs typeface="思源黑体" panose="020F0502020204030204" charset="-122"/>
              </a:endParaRPr>
            </a:p>
          </p:txBody>
        </p:sp>
        <p:sp>
          <p:nvSpPr>
            <p:cNvPr id="34" name="燕尾形 33"/>
            <p:cNvSpPr/>
            <p:nvPr userDrawn="1"/>
          </p:nvSpPr>
          <p:spPr>
            <a:xfrm>
              <a:off x="524839" y="357173"/>
              <a:ext cx="262217" cy="341703"/>
            </a:xfrm>
            <a:prstGeom prst="chevron">
              <a:avLst/>
            </a:prstGeom>
            <a:solidFill>
              <a:srgbClr val="202B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rgbClr val="FFC600"/>
                </a:solidFill>
                <a:latin typeface="思源黑体" panose="020F0502020204030204" charset="-122"/>
                <a:ea typeface="思源黑体" panose="020F0502020204030204" charset="-122"/>
                <a:cs typeface="思源黑体" panose="020F0502020204030204" charset="-122"/>
              </a:endParaRPr>
            </a:p>
          </p:txBody>
        </p:sp>
      </p:grpSp>
      <p:sp>
        <p:nvSpPr>
          <p:cNvPr id="35" name="文本框 34"/>
          <p:cNvSpPr txBox="1"/>
          <p:nvPr userDrawn="1"/>
        </p:nvSpPr>
        <p:spPr>
          <a:xfrm>
            <a:off x="0" y="328930"/>
            <a:ext cx="786130" cy="398780"/>
          </a:xfrm>
          <a:prstGeom prst="rect">
            <a:avLst/>
          </a:prstGeom>
          <a:noFill/>
        </p:spPr>
        <p:txBody>
          <a:bodyPr wrap="square" rtlCol="0">
            <a:spAutoFit/>
          </a:bodyPr>
          <a:lstStyle/>
          <a:p>
            <a:r>
              <a:rPr kumimoji="1" lang="zh-CN" altLang="en-US" sz="2000" b="1" i="0" dirty="0">
                <a:solidFill>
                  <a:schemeClr val="bg1"/>
                </a:solidFill>
                <a:latin typeface="思源黑体 Medium" panose="020B0600000000000000" charset="-122"/>
                <a:ea typeface="思源黑体 Medium" panose="020B0600000000000000" charset="-122"/>
                <a:cs typeface="思源黑体" panose="020F0502020204030204" charset="-122"/>
              </a:rPr>
              <a:t>目录</a:t>
            </a:r>
          </a:p>
        </p:txBody>
      </p:sp>
      <p:pic>
        <p:nvPicPr>
          <p:cNvPr id="4" name="图片 3">
            <a:extLst>
              <a:ext uri="{FF2B5EF4-FFF2-40B4-BE49-F238E27FC236}">
                <a16:creationId xmlns:a16="http://schemas.microsoft.com/office/drawing/2014/main" id="{EBC51939-329D-FAE7-273D-282F3641134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517710" y="4461938"/>
            <a:ext cx="1417284" cy="472428"/>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内容页标准版式">
    <p:spTree>
      <p:nvGrpSpPr>
        <p:cNvPr id="1" name=""/>
        <p:cNvGrpSpPr/>
        <p:nvPr/>
      </p:nvGrpSpPr>
      <p:grpSpPr>
        <a:xfrm>
          <a:off x="0" y="0"/>
          <a:ext cx="0" cy="0"/>
          <a:chOff x="0" y="0"/>
          <a:chExt cx="0" cy="0"/>
        </a:xfrm>
      </p:grpSpPr>
      <p:sp>
        <p:nvSpPr>
          <p:cNvPr id="10" name="标题 18"/>
          <p:cNvSpPr>
            <a:spLocks noGrp="1"/>
          </p:cNvSpPr>
          <p:nvPr>
            <p:ph type="title"/>
          </p:nvPr>
        </p:nvSpPr>
        <p:spPr>
          <a:xfrm>
            <a:off x="582039" y="280792"/>
            <a:ext cx="5309804" cy="523875"/>
          </a:xfrm>
          <a:prstGeom prst="rect">
            <a:avLst/>
          </a:prstGeom>
        </p:spPr>
        <p:txBody>
          <a:bodyPr>
            <a:noAutofit/>
          </a:bodyPr>
          <a:lstStyle>
            <a:lvl1pPr marL="0" indent="0" algn="l">
              <a:buClr>
                <a:schemeClr val="accent4"/>
              </a:buClr>
              <a:buFontTx/>
              <a:buNone/>
              <a:defRPr sz="2800" b="1" i="0">
                <a:solidFill>
                  <a:srgbClr val="0070C0"/>
                </a:solidFill>
                <a:latin typeface="Microsoft YaHei" panose="020B0503020204020204" pitchFamily="34" charset="-122"/>
                <a:ea typeface="Microsoft YaHei" panose="020B0503020204020204" pitchFamily="34" charset="-122"/>
              </a:defRPr>
            </a:lvl1pPr>
          </a:lstStyle>
          <a:p>
            <a:r>
              <a:rPr kumimoji="1" lang="zh-CN" altLang="en-US" dirty="0"/>
              <a:t>单击此处编辑母版标题样式</a:t>
            </a:r>
          </a:p>
        </p:txBody>
      </p:sp>
      <p:grpSp>
        <p:nvGrpSpPr>
          <p:cNvPr id="13" name="组合 19"/>
          <p:cNvGrpSpPr/>
          <p:nvPr userDrawn="1"/>
        </p:nvGrpSpPr>
        <p:grpSpPr>
          <a:xfrm>
            <a:off x="-139481" y="372601"/>
            <a:ext cx="631650" cy="341703"/>
            <a:chOff x="883264" y="476230"/>
            <a:chExt cx="842200" cy="455604"/>
          </a:xfrm>
          <a:solidFill>
            <a:srgbClr val="FFC600"/>
          </a:solidFill>
        </p:grpSpPr>
        <p:sp>
          <p:nvSpPr>
            <p:cNvPr id="15" name="圆角矩形 14"/>
            <p:cNvSpPr/>
            <p:nvPr userDrawn="1"/>
          </p:nvSpPr>
          <p:spPr>
            <a:xfrm>
              <a:off x="883264" y="476230"/>
              <a:ext cx="421100" cy="455604"/>
            </a:xfrm>
            <a:prstGeom prst="roundRect">
              <a:avLst>
                <a:gd name="adj" fmla="val 10047"/>
              </a:avLst>
            </a:prstGeom>
            <a:solidFill>
              <a:srgbClr val="242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0" i="0" dirty="0">
                <a:solidFill>
                  <a:srgbClr val="6880B1"/>
                </a:solidFill>
                <a:latin typeface="思源黑体" panose="020F0502020204030204" charset="-122"/>
                <a:ea typeface="思源黑体" panose="020F0502020204030204" charset="-122"/>
                <a:cs typeface="思源黑体" panose="020F0502020204030204" charset="-122"/>
              </a:endParaRPr>
            </a:p>
          </p:txBody>
        </p:sp>
        <p:sp>
          <p:nvSpPr>
            <p:cNvPr id="16" name="燕尾形 15"/>
            <p:cNvSpPr/>
            <p:nvPr userDrawn="1"/>
          </p:nvSpPr>
          <p:spPr>
            <a:xfrm>
              <a:off x="1375841" y="476230"/>
              <a:ext cx="349623" cy="455604"/>
            </a:xfrm>
            <a:prstGeom prst="chevron">
              <a:avLst/>
            </a:prstGeom>
            <a:solidFill>
              <a:srgbClr val="688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chemeClr val="tx1"/>
                </a:solidFill>
                <a:latin typeface="思源黑体" panose="020F0502020204030204" charset="-122"/>
                <a:ea typeface="思源黑体" panose="020F0502020204030204" charset="-122"/>
                <a:cs typeface="思源黑体" panose="020F0502020204030204" charset="-122"/>
              </a:endParaRPr>
            </a:p>
          </p:txBody>
        </p:sp>
        <p:sp>
          <p:nvSpPr>
            <p:cNvPr id="17" name="燕尾形 16"/>
            <p:cNvSpPr/>
            <p:nvPr userDrawn="1"/>
          </p:nvSpPr>
          <p:spPr>
            <a:xfrm>
              <a:off x="1129553" y="476230"/>
              <a:ext cx="349623" cy="455604"/>
            </a:xfrm>
            <a:prstGeom prst="chevron">
              <a:avLst/>
            </a:prstGeom>
            <a:solidFill>
              <a:srgbClr val="242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chemeClr val="tx1"/>
                </a:solidFill>
                <a:latin typeface="思源黑体" panose="020F0502020204030204" charset="-122"/>
                <a:ea typeface="思源黑体" panose="020F0502020204030204" charset="-122"/>
                <a:cs typeface="思源黑体" panose="020F0502020204030204" charset="-122"/>
              </a:endParaRPr>
            </a:p>
          </p:txBody>
        </p:sp>
      </p:grpSp>
      <p:sp>
        <p:nvSpPr>
          <p:cNvPr id="8" name="文本占位符 26"/>
          <p:cNvSpPr>
            <a:spLocks noGrp="1"/>
          </p:cNvSpPr>
          <p:nvPr>
            <p:ph type="body" sz="quarter" idx="10" hasCustomPrompt="1"/>
          </p:nvPr>
        </p:nvSpPr>
        <p:spPr>
          <a:xfrm>
            <a:off x="582038" y="1278636"/>
            <a:ext cx="7128035" cy="2233865"/>
          </a:xfrm>
          <a:prstGeom prst="rect">
            <a:avLst/>
          </a:prstGeom>
        </p:spPr>
        <p:txBody>
          <a:bodyPr/>
          <a:lstStyle>
            <a:lvl1pPr marL="171450" indent="-171450">
              <a:lnSpc>
                <a:spcPct val="150000"/>
              </a:lnSpc>
              <a:buClr>
                <a:srgbClr val="FFC600"/>
              </a:buClr>
              <a:buSzPct val="100000"/>
              <a:buFont typeface="Arial" panose="020B0604020202020204"/>
              <a:buChar char="•"/>
              <a:defRPr sz="24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marL="514350" indent="-171450">
              <a:lnSpc>
                <a:spcPct val="150000"/>
              </a:lnSpc>
              <a:buClr>
                <a:srgbClr val="FFC600"/>
              </a:buClr>
              <a:buFont typeface="Arial" panose="020B0604020202020204"/>
              <a:buChar char="•"/>
              <a:defRPr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2pPr>
            <a:lvl3pPr marL="857250" indent="-171450">
              <a:lnSpc>
                <a:spcPct val="150000"/>
              </a:lnSpc>
              <a:buClr>
                <a:srgbClr val="FFC600"/>
              </a:buClr>
              <a:buFont typeface="Arial" panose="020B0604020202020204"/>
              <a:buChar char="•"/>
              <a:defRPr sz="16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3pPr>
            <a:lvl4pPr marL="1200150" indent="-171450">
              <a:lnSpc>
                <a:spcPct val="150000"/>
              </a:lnSpc>
              <a:buClr>
                <a:srgbClr val="FFC600"/>
              </a:buClr>
              <a:buFont typeface="Arial" panose="020B0604020202020204"/>
              <a:buChar char="•"/>
              <a:defRPr sz="14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4pPr>
            <a:lvl5pPr marL="1371600" indent="0">
              <a:lnSpc>
                <a:spcPct val="150000"/>
              </a:lnSpc>
              <a:buClr>
                <a:srgbClr val="FFC600"/>
              </a:buClr>
              <a:buFont typeface="Arial" panose="020B0604020202020204"/>
              <a:buNone/>
              <a:defRPr sz="16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5pPr>
          </a:lstStyle>
          <a:p>
            <a:pPr lvl="0"/>
            <a:r>
              <a:rPr kumimoji="1" lang="zh-CN" altLang="en-US" dirty="0"/>
              <a:t> 单击此处编辑母版文本样式</a:t>
            </a:r>
          </a:p>
          <a:p>
            <a:pPr lvl="1"/>
            <a:r>
              <a:rPr kumimoji="1" lang="zh-CN" altLang="en-US" dirty="0"/>
              <a:t> 二级</a:t>
            </a:r>
          </a:p>
          <a:p>
            <a:pPr lvl="2"/>
            <a:r>
              <a:rPr kumimoji="1" lang="zh-CN" altLang="en-US" dirty="0"/>
              <a:t> 三级</a:t>
            </a:r>
          </a:p>
          <a:p>
            <a:pPr lvl="3"/>
            <a:r>
              <a:rPr kumimoji="1" lang="zh-CN" altLang="en-US" dirty="0"/>
              <a:t> 四级</a:t>
            </a:r>
          </a:p>
        </p:txBody>
      </p:sp>
      <p:sp>
        <p:nvSpPr>
          <p:cNvPr id="11" name="矩形 10"/>
          <p:cNvSpPr/>
          <p:nvPr userDrawn="1"/>
        </p:nvSpPr>
        <p:spPr>
          <a:xfrm flipV="1">
            <a:off x="0" y="5070928"/>
            <a:ext cx="9144000" cy="118287"/>
          </a:xfrm>
          <a:prstGeom prst="rect">
            <a:avLst/>
          </a:prstGeom>
          <a:solidFill>
            <a:srgbClr val="242C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highlight>
                <a:srgbClr val="242C52"/>
              </a:highlight>
              <a:latin typeface="思源黑体" panose="020F0502020204030204" charset="-122"/>
              <a:ea typeface="思源黑体" panose="020F0502020204030204" charset="-122"/>
              <a:cs typeface="思源黑体" panose="020F0502020204030204" charset="-122"/>
            </a:endParaRPr>
          </a:p>
        </p:txBody>
      </p:sp>
      <p:pic>
        <p:nvPicPr>
          <p:cNvPr id="3" name="图片 2">
            <a:extLst>
              <a:ext uri="{FF2B5EF4-FFF2-40B4-BE49-F238E27FC236}">
                <a16:creationId xmlns:a16="http://schemas.microsoft.com/office/drawing/2014/main" id="{3AE9EF5C-CB56-40EE-620D-C8B40FB83375}"/>
              </a:ext>
            </a:extLst>
          </p:cNvPr>
          <p:cNvPicPr>
            <a:picLocks noChangeAspect="1"/>
          </p:cNvPicPr>
          <p:nvPr userDrawn="1"/>
        </p:nvPicPr>
        <p:blipFill>
          <a:blip r:embed="rId2"/>
          <a:stretch>
            <a:fillRect/>
          </a:stretch>
        </p:blipFill>
        <p:spPr>
          <a:xfrm>
            <a:off x="7502253" y="4579468"/>
            <a:ext cx="1519827" cy="386943"/>
          </a:xfrm>
          <a:prstGeom prst="rect">
            <a:avLst/>
          </a:prstGeom>
        </p:spPr>
      </p:pic>
    </p:spTree>
    <p:extLst>
      <p:ext uri="{BB962C8B-B14F-4D97-AF65-F5344CB8AC3E}">
        <p14:creationId xmlns:p14="http://schemas.microsoft.com/office/powerpoint/2010/main" val="3355853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1773460"/>
            <a:ext cx="9144000" cy="1171575"/>
          </a:xfrm>
          <a:prstGeom prst="rect">
            <a:avLst/>
          </a:prstGeom>
        </p:spPr>
      </p:pic>
      <p:sp>
        <p:nvSpPr>
          <p:cNvPr id="2" name="矩形 1">
            <a:extLst>
              <a:ext uri="{FF2B5EF4-FFF2-40B4-BE49-F238E27FC236}">
                <a16:creationId xmlns:a16="http://schemas.microsoft.com/office/drawing/2014/main" id="{4075B709-553C-2F31-0AC6-3CD7BEB5F72A}"/>
              </a:ext>
            </a:extLst>
          </p:cNvPr>
          <p:cNvSpPr/>
          <p:nvPr userDrawn="1"/>
        </p:nvSpPr>
        <p:spPr>
          <a:xfrm>
            <a:off x="0" y="4961614"/>
            <a:ext cx="9144000" cy="181886"/>
          </a:xfrm>
          <a:prstGeom prst="rect">
            <a:avLst/>
          </a:prstGeom>
          <a:solidFill>
            <a:srgbClr val="202B88"/>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思源黑体" panose="020F0502020204030204" charset="-122"/>
              <a:ea typeface="思源黑体" panose="020F0502020204030204" charset="-122"/>
              <a:cs typeface="思源黑体" panose="020F0502020204030204" charset="-122"/>
            </a:endParaRPr>
          </a:p>
        </p:txBody>
      </p:sp>
      <p:pic>
        <p:nvPicPr>
          <p:cNvPr id="3" name="图片 2" descr="形状 3.png">
            <a:extLst>
              <a:ext uri="{FF2B5EF4-FFF2-40B4-BE49-F238E27FC236}">
                <a16:creationId xmlns:a16="http://schemas.microsoft.com/office/drawing/2014/main" id="{392AD8B5-C0BE-D767-84D9-E93FB6F13215}"/>
              </a:ext>
            </a:extLst>
          </p:cNvPr>
          <p:cNvPicPr>
            <a:picLocks noChangeAspect="1"/>
          </p:cNvPicPr>
          <p:nvPr userDrawn="1"/>
        </p:nvPicPr>
        <p:blipFill>
          <a:blip r:embed="rId3">
            <a:alphaModFix amt="64000"/>
            <a:extLst>
              <a:ext uri="{28A0092B-C50C-407E-A947-70E740481C1C}">
                <a14:useLocalDpi xmlns:a14="http://schemas.microsoft.com/office/drawing/2010/main" val="0"/>
              </a:ext>
            </a:extLst>
          </a:blip>
          <a:stretch>
            <a:fillRect/>
          </a:stretch>
        </p:blipFill>
        <p:spPr>
          <a:xfrm>
            <a:off x="0" y="1"/>
            <a:ext cx="9144000" cy="683812"/>
          </a:xfrm>
          <a:prstGeom prst="rect">
            <a:avLst/>
          </a:prstGeom>
        </p:spPr>
      </p:pic>
      <p:pic>
        <p:nvPicPr>
          <p:cNvPr id="4" name="图片 3">
            <a:extLst>
              <a:ext uri="{FF2B5EF4-FFF2-40B4-BE49-F238E27FC236}">
                <a16:creationId xmlns:a16="http://schemas.microsoft.com/office/drawing/2014/main" id="{A383A833-E148-B64F-D7B3-8453CEFD81CE}"/>
              </a:ext>
            </a:extLst>
          </p:cNvPr>
          <p:cNvPicPr>
            <a:picLocks noChangeAspect="1"/>
          </p:cNvPicPr>
          <p:nvPr userDrawn="1"/>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501807" y="105693"/>
            <a:ext cx="1417284" cy="472428"/>
          </a:xfrm>
          <a:prstGeom prst="rect">
            <a:avLst/>
          </a:prstGeom>
        </p:spPr>
      </p:pic>
    </p:spTree>
    <p:extLst>
      <p:ext uri="{BB962C8B-B14F-4D97-AF65-F5344CB8AC3E}">
        <p14:creationId xmlns:p14="http://schemas.microsoft.com/office/powerpoint/2010/main" val="1506223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5" name="标题 18">
            <a:extLst>
              <a:ext uri="{FF2B5EF4-FFF2-40B4-BE49-F238E27FC236}">
                <a16:creationId xmlns:a16="http://schemas.microsoft.com/office/drawing/2014/main" id="{3B501795-433E-8B6A-2678-C4A65945EED6}"/>
              </a:ext>
            </a:extLst>
          </p:cNvPr>
          <p:cNvSpPr>
            <a:spLocks noGrp="1"/>
          </p:cNvSpPr>
          <p:nvPr>
            <p:ph type="title"/>
          </p:nvPr>
        </p:nvSpPr>
        <p:spPr>
          <a:xfrm>
            <a:off x="582039" y="280792"/>
            <a:ext cx="5309804" cy="523875"/>
          </a:xfrm>
          <a:prstGeom prst="rect">
            <a:avLst/>
          </a:prstGeom>
        </p:spPr>
        <p:txBody>
          <a:bodyPr>
            <a:noAutofit/>
          </a:bodyPr>
          <a:lstStyle>
            <a:lvl1pPr marL="0" indent="0" algn="l">
              <a:buClr>
                <a:schemeClr val="accent4"/>
              </a:buClr>
              <a:buFontTx/>
              <a:buNone/>
              <a:defRPr sz="2800" b="1" i="0">
                <a:solidFill>
                  <a:srgbClr val="0070C0"/>
                </a:solidFill>
                <a:latin typeface="Microsoft YaHei" panose="020B0503020204020204" pitchFamily="34" charset="-122"/>
                <a:ea typeface="Microsoft YaHei" panose="020B0503020204020204" pitchFamily="34" charset="-122"/>
              </a:defRPr>
            </a:lvl1pPr>
          </a:lstStyle>
          <a:p>
            <a:r>
              <a:rPr kumimoji="1" lang="zh-CN" altLang="en-US" dirty="0"/>
              <a:t>单击此处编辑母版标题样式</a:t>
            </a:r>
          </a:p>
        </p:txBody>
      </p:sp>
      <p:grpSp>
        <p:nvGrpSpPr>
          <p:cNvPr id="6" name="组合 19">
            <a:extLst>
              <a:ext uri="{FF2B5EF4-FFF2-40B4-BE49-F238E27FC236}">
                <a16:creationId xmlns:a16="http://schemas.microsoft.com/office/drawing/2014/main" id="{FE2A74DA-7803-DD36-8E9F-767AD192F453}"/>
              </a:ext>
            </a:extLst>
          </p:cNvPr>
          <p:cNvGrpSpPr/>
          <p:nvPr userDrawn="1"/>
        </p:nvGrpSpPr>
        <p:grpSpPr>
          <a:xfrm>
            <a:off x="-139481" y="372601"/>
            <a:ext cx="631650" cy="341703"/>
            <a:chOff x="883264" y="476230"/>
            <a:chExt cx="842200" cy="455604"/>
          </a:xfrm>
          <a:solidFill>
            <a:srgbClr val="FFC600"/>
          </a:solidFill>
        </p:grpSpPr>
        <p:sp>
          <p:nvSpPr>
            <p:cNvPr id="7" name="圆角矩形 6">
              <a:extLst>
                <a:ext uri="{FF2B5EF4-FFF2-40B4-BE49-F238E27FC236}">
                  <a16:creationId xmlns:a16="http://schemas.microsoft.com/office/drawing/2014/main" id="{763E8E73-7E31-1400-F678-F930BD3475CC}"/>
                </a:ext>
              </a:extLst>
            </p:cNvPr>
            <p:cNvSpPr/>
            <p:nvPr userDrawn="1"/>
          </p:nvSpPr>
          <p:spPr>
            <a:xfrm>
              <a:off x="883264" y="476230"/>
              <a:ext cx="421100" cy="455604"/>
            </a:xfrm>
            <a:prstGeom prst="roundRect">
              <a:avLst>
                <a:gd name="adj" fmla="val 10047"/>
              </a:avLst>
            </a:prstGeom>
            <a:solidFill>
              <a:srgbClr val="242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0" i="0" dirty="0">
                <a:solidFill>
                  <a:srgbClr val="6880B1"/>
                </a:solidFill>
                <a:latin typeface="思源黑体" panose="020F0502020204030204" charset="-122"/>
                <a:ea typeface="思源黑体" panose="020F0502020204030204" charset="-122"/>
                <a:cs typeface="思源黑体" panose="020F0502020204030204" charset="-122"/>
              </a:endParaRPr>
            </a:p>
          </p:txBody>
        </p:sp>
        <p:sp>
          <p:nvSpPr>
            <p:cNvPr id="8" name="燕尾形 7">
              <a:extLst>
                <a:ext uri="{FF2B5EF4-FFF2-40B4-BE49-F238E27FC236}">
                  <a16:creationId xmlns:a16="http://schemas.microsoft.com/office/drawing/2014/main" id="{D5F9681F-6E99-C779-75ED-01642A8BCA65}"/>
                </a:ext>
              </a:extLst>
            </p:cNvPr>
            <p:cNvSpPr/>
            <p:nvPr userDrawn="1"/>
          </p:nvSpPr>
          <p:spPr>
            <a:xfrm>
              <a:off x="1375841" y="476230"/>
              <a:ext cx="349623" cy="455604"/>
            </a:xfrm>
            <a:prstGeom prst="chevron">
              <a:avLst/>
            </a:prstGeom>
            <a:solidFill>
              <a:srgbClr val="688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chemeClr val="tx1"/>
                </a:solidFill>
                <a:latin typeface="思源黑体" panose="020F0502020204030204" charset="-122"/>
                <a:ea typeface="思源黑体" panose="020F0502020204030204" charset="-122"/>
                <a:cs typeface="思源黑体" panose="020F0502020204030204" charset="-122"/>
              </a:endParaRPr>
            </a:p>
          </p:txBody>
        </p:sp>
        <p:sp>
          <p:nvSpPr>
            <p:cNvPr id="9" name="燕尾形 8">
              <a:extLst>
                <a:ext uri="{FF2B5EF4-FFF2-40B4-BE49-F238E27FC236}">
                  <a16:creationId xmlns:a16="http://schemas.microsoft.com/office/drawing/2014/main" id="{CFA03883-F7C4-9082-DB0C-05D461B830D2}"/>
                </a:ext>
              </a:extLst>
            </p:cNvPr>
            <p:cNvSpPr/>
            <p:nvPr userDrawn="1"/>
          </p:nvSpPr>
          <p:spPr>
            <a:xfrm>
              <a:off x="1129553" y="476230"/>
              <a:ext cx="349623" cy="455604"/>
            </a:xfrm>
            <a:prstGeom prst="chevron">
              <a:avLst/>
            </a:prstGeom>
            <a:solidFill>
              <a:srgbClr val="242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chemeClr val="tx1"/>
                </a:solidFill>
                <a:latin typeface="思源黑体" panose="020F0502020204030204" charset="-122"/>
                <a:ea typeface="思源黑体" panose="020F0502020204030204" charset="-122"/>
                <a:cs typeface="思源黑体" panose="020F0502020204030204" charset="-122"/>
              </a:endParaRPr>
            </a:p>
          </p:txBody>
        </p:sp>
      </p:grpSp>
      <p:sp>
        <p:nvSpPr>
          <p:cNvPr id="10" name="文本占位符 26">
            <a:extLst>
              <a:ext uri="{FF2B5EF4-FFF2-40B4-BE49-F238E27FC236}">
                <a16:creationId xmlns:a16="http://schemas.microsoft.com/office/drawing/2014/main" id="{4A708B71-2A16-8A0B-D21B-A2D7BBA9757F}"/>
              </a:ext>
            </a:extLst>
          </p:cNvPr>
          <p:cNvSpPr>
            <a:spLocks noGrp="1"/>
          </p:cNvSpPr>
          <p:nvPr>
            <p:ph type="body" sz="quarter" idx="10" hasCustomPrompt="1"/>
          </p:nvPr>
        </p:nvSpPr>
        <p:spPr>
          <a:xfrm>
            <a:off x="582038" y="1278636"/>
            <a:ext cx="7128035" cy="2233865"/>
          </a:xfrm>
          <a:prstGeom prst="rect">
            <a:avLst/>
          </a:prstGeom>
        </p:spPr>
        <p:txBody>
          <a:bodyPr/>
          <a:lstStyle>
            <a:lvl1pPr marL="171450" indent="-171450">
              <a:lnSpc>
                <a:spcPct val="150000"/>
              </a:lnSpc>
              <a:buClr>
                <a:srgbClr val="FFC600"/>
              </a:buClr>
              <a:buSzPct val="100000"/>
              <a:buFont typeface="Arial" panose="020B0604020202020204"/>
              <a:buChar char="•"/>
              <a:defRPr sz="24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marL="514350" indent="-171450">
              <a:lnSpc>
                <a:spcPct val="150000"/>
              </a:lnSpc>
              <a:buClr>
                <a:srgbClr val="FFC600"/>
              </a:buClr>
              <a:buFont typeface="Arial" panose="020B0604020202020204"/>
              <a:buChar char="•"/>
              <a:defRPr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2pPr>
            <a:lvl3pPr marL="857250" indent="-171450">
              <a:lnSpc>
                <a:spcPct val="150000"/>
              </a:lnSpc>
              <a:buClr>
                <a:srgbClr val="FFC600"/>
              </a:buClr>
              <a:buFont typeface="Arial" panose="020B0604020202020204"/>
              <a:buChar char="•"/>
              <a:defRPr sz="16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3pPr>
            <a:lvl4pPr marL="1200150" indent="-171450">
              <a:lnSpc>
                <a:spcPct val="150000"/>
              </a:lnSpc>
              <a:buClr>
                <a:srgbClr val="FFC600"/>
              </a:buClr>
              <a:buFont typeface="Arial" panose="020B0604020202020204"/>
              <a:buChar char="•"/>
              <a:defRPr sz="14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4pPr>
            <a:lvl5pPr marL="1371600" indent="0">
              <a:lnSpc>
                <a:spcPct val="150000"/>
              </a:lnSpc>
              <a:buClr>
                <a:srgbClr val="FFC600"/>
              </a:buClr>
              <a:buFont typeface="Arial" panose="020B0604020202020204"/>
              <a:buNone/>
              <a:defRPr sz="16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5pPr>
          </a:lstStyle>
          <a:p>
            <a:pPr lvl="0"/>
            <a:r>
              <a:rPr kumimoji="1" lang="zh-CN" altLang="en-US" dirty="0"/>
              <a:t> 单击此处编辑母版文本样式</a:t>
            </a:r>
          </a:p>
          <a:p>
            <a:pPr lvl="1"/>
            <a:r>
              <a:rPr kumimoji="1" lang="zh-CN" altLang="en-US" dirty="0"/>
              <a:t> 二级</a:t>
            </a:r>
          </a:p>
          <a:p>
            <a:pPr lvl="2"/>
            <a:r>
              <a:rPr kumimoji="1" lang="zh-CN" altLang="en-US" dirty="0"/>
              <a:t> 三级</a:t>
            </a:r>
          </a:p>
          <a:p>
            <a:pPr lvl="3"/>
            <a:r>
              <a:rPr kumimoji="1" lang="zh-CN" altLang="en-US" dirty="0"/>
              <a:t> 四级</a:t>
            </a:r>
          </a:p>
        </p:txBody>
      </p:sp>
      <p:sp>
        <p:nvSpPr>
          <p:cNvPr id="11" name="矩形 10">
            <a:extLst>
              <a:ext uri="{FF2B5EF4-FFF2-40B4-BE49-F238E27FC236}">
                <a16:creationId xmlns:a16="http://schemas.microsoft.com/office/drawing/2014/main" id="{81E10E6A-4EE3-F1E3-9796-D62E416B5BC9}"/>
              </a:ext>
            </a:extLst>
          </p:cNvPr>
          <p:cNvSpPr/>
          <p:nvPr userDrawn="1"/>
        </p:nvSpPr>
        <p:spPr>
          <a:xfrm flipV="1">
            <a:off x="0" y="5070928"/>
            <a:ext cx="9144000" cy="118287"/>
          </a:xfrm>
          <a:prstGeom prst="rect">
            <a:avLst/>
          </a:prstGeom>
          <a:solidFill>
            <a:srgbClr val="242C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highlight>
                <a:srgbClr val="242C52"/>
              </a:highlight>
              <a:latin typeface="思源黑体" panose="020F0502020204030204" charset="-122"/>
              <a:ea typeface="思源黑体" panose="020F0502020204030204" charset="-122"/>
              <a:cs typeface="思源黑体" panose="020F0502020204030204" charset="-122"/>
            </a:endParaRPr>
          </a:p>
        </p:txBody>
      </p:sp>
      <p:pic>
        <p:nvPicPr>
          <p:cNvPr id="12" name="图片 11">
            <a:extLst>
              <a:ext uri="{FF2B5EF4-FFF2-40B4-BE49-F238E27FC236}">
                <a16:creationId xmlns:a16="http://schemas.microsoft.com/office/drawing/2014/main" id="{898B43CF-DE05-C6DB-C3AF-858CB8A2C531}"/>
              </a:ext>
            </a:extLst>
          </p:cNvPr>
          <p:cNvPicPr>
            <a:picLocks noChangeAspect="1"/>
          </p:cNvPicPr>
          <p:nvPr userDrawn="1"/>
        </p:nvPicPr>
        <p:blipFill>
          <a:blip r:embed="rId2"/>
          <a:stretch>
            <a:fillRect/>
          </a:stretch>
        </p:blipFill>
        <p:spPr>
          <a:xfrm>
            <a:off x="7502253" y="4579468"/>
            <a:ext cx="1519827" cy="386943"/>
          </a:xfrm>
          <a:prstGeom prst="rect">
            <a:avLst/>
          </a:prstGeom>
        </p:spPr>
      </p:pic>
      <p:sp>
        <p:nvSpPr>
          <p:cNvPr id="13" name="灯片编号占位符 2">
            <a:extLst>
              <a:ext uri="{FF2B5EF4-FFF2-40B4-BE49-F238E27FC236}">
                <a16:creationId xmlns:a16="http://schemas.microsoft.com/office/drawing/2014/main" id="{C2C9FE8B-2EE0-9AD5-EB26-FE2F33DF04CB}"/>
              </a:ext>
            </a:extLst>
          </p:cNvPr>
          <p:cNvSpPr>
            <a:spLocks noGrp="1"/>
          </p:cNvSpPr>
          <p:nvPr>
            <p:ph type="sldNum" sz="quarter" idx="11"/>
          </p:nvPr>
        </p:nvSpPr>
        <p:spPr>
          <a:xfrm>
            <a:off x="0" y="4908948"/>
            <a:ext cx="9144000" cy="201215"/>
          </a:xfrm>
          <a:prstGeom prst="rect">
            <a:avLst/>
          </a:prstGeom>
        </p:spPr>
        <p:txBody>
          <a:bodyPr/>
          <a:lstStyle>
            <a:lvl1pPr algn="l">
              <a:defRPr/>
            </a:lvl1pPr>
          </a:lstStyle>
          <a:p>
            <a:fld id="{2D27094D-FE74-4D01-A432-3D2227A9A018}" type="slidenum">
              <a:rPr lang="en-US" altLang="zh-CN" smtClean="0"/>
              <a:pPr/>
              <a:t>‹#›</a:t>
            </a:fld>
            <a:endParaRPr lang="en-US" altLang="zh-CN"/>
          </a:p>
        </p:txBody>
      </p:sp>
    </p:spTree>
    <p:extLst>
      <p:ext uri="{BB962C8B-B14F-4D97-AF65-F5344CB8AC3E}">
        <p14:creationId xmlns:p14="http://schemas.microsoft.com/office/powerpoint/2010/main" val="1665294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4" name="灯片编号占位符 4"/>
          <p:cNvSpPr>
            <a:spLocks noGrp="1"/>
          </p:cNvSpPr>
          <p:nvPr>
            <p:ph type="sldNum" sz="quarter" idx="10"/>
          </p:nvPr>
        </p:nvSpPr>
        <p:spPr>
          <a:xfrm>
            <a:off x="0" y="4908948"/>
            <a:ext cx="9144000" cy="201216"/>
          </a:xfrm>
          <a:prstGeom prst="rect">
            <a:avLst/>
          </a:prstGeom>
        </p:spPr>
        <p:txBody>
          <a:bodyPr/>
          <a:lstStyle>
            <a:lvl1pPr>
              <a:defRPr/>
            </a:lvl1pPr>
          </a:lstStyle>
          <a:p>
            <a:fld id="{DBE2DA07-CE19-4C9B-A0EC-06D3955056CF}" type="slidenum">
              <a:rPr lang="en-US" altLang="zh-CN"/>
              <a:pPr/>
              <a:t>‹#›</a:t>
            </a:fld>
            <a:endParaRPr lang="en-US" altLang="zh-CN"/>
          </a:p>
        </p:txBody>
      </p:sp>
      <p:sp>
        <p:nvSpPr>
          <p:cNvPr id="15" name="标题 18">
            <a:extLst>
              <a:ext uri="{FF2B5EF4-FFF2-40B4-BE49-F238E27FC236}">
                <a16:creationId xmlns:a16="http://schemas.microsoft.com/office/drawing/2014/main" id="{BC653964-B27B-5D55-2888-123DCEF7E8C3}"/>
              </a:ext>
            </a:extLst>
          </p:cNvPr>
          <p:cNvSpPr>
            <a:spLocks noGrp="1"/>
          </p:cNvSpPr>
          <p:nvPr>
            <p:ph type="title"/>
          </p:nvPr>
        </p:nvSpPr>
        <p:spPr>
          <a:xfrm>
            <a:off x="582038" y="280792"/>
            <a:ext cx="7357005" cy="523875"/>
          </a:xfrm>
        </p:spPr>
        <p:txBody>
          <a:bodyPr>
            <a:noAutofit/>
          </a:bodyPr>
          <a:lstStyle>
            <a:lvl1pPr marL="0" indent="0" algn="l">
              <a:buClr>
                <a:schemeClr val="accent4"/>
              </a:buClr>
              <a:buFontTx/>
              <a:buNone/>
              <a:defRPr sz="2800" b="1" i="0">
                <a:solidFill>
                  <a:srgbClr val="0070C0"/>
                </a:solidFill>
                <a:latin typeface="Microsoft YaHei" panose="020B0503020204020204" pitchFamily="34" charset="-122"/>
                <a:ea typeface="Microsoft YaHei" panose="020B0503020204020204" pitchFamily="34" charset="-122"/>
              </a:defRPr>
            </a:lvl1pPr>
          </a:lstStyle>
          <a:p>
            <a:r>
              <a:rPr kumimoji="1" lang="zh-CN" altLang="en-US" dirty="0"/>
              <a:t>单击此处编辑母版标题样式</a:t>
            </a:r>
          </a:p>
        </p:txBody>
      </p:sp>
      <p:grpSp>
        <p:nvGrpSpPr>
          <p:cNvPr id="16" name="组合 19">
            <a:extLst>
              <a:ext uri="{FF2B5EF4-FFF2-40B4-BE49-F238E27FC236}">
                <a16:creationId xmlns:a16="http://schemas.microsoft.com/office/drawing/2014/main" id="{06DEC1DD-71FA-0879-5B19-99757B7FAD42}"/>
              </a:ext>
            </a:extLst>
          </p:cNvPr>
          <p:cNvGrpSpPr/>
          <p:nvPr userDrawn="1"/>
        </p:nvGrpSpPr>
        <p:grpSpPr>
          <a:xfrm>
            <a:off x="-139481" y="372601"/>
            <a:ext cx="631650" cy="341703"/>
            <a:chOff x="883264" y="476230"/>
            <a:chExt cx="842200" cy="455604"/>
          </a:xfrm>
          <a:solidFill>
            <a:srgbClr val="FFC600"/>
          </a:solidFill>
        </p:grpSpPr>
        <p:sp>
          <p:nvSpPr>
            <p:cNvPr id="17" name="圆角矩形 16">
              <a:extLst>
                <a:ext uri="{FF2B5EF4-FFF2-40B4-BE49-F238E27FC236}">
                  <a16:creationId xmlns:a16="http://schemas.microsoft.com/office/drawing/2014/main" id="{629C1597-78DB-0C24-33AB-69FD1937B675}"/>
                </a:ext>
              </a:extLst>
            </p:cNvPr>
            <p:cNvSpPr/>
            <p:nvPr userDrawn="1"/>
          </p:nvSpPr>
          <p:spPr>
            <a:xfrm>
              <a:off x="883264" y="476230"/>
              <a:ext cx="421100" cy="455604"/>
            </a:xfrm>
            <a:prstGeom prst="roundRect">
              <a:avLst>
                <a:gd name="adj" fmla="val 10047"/>
              </a:avLst>
            </a:prstGeom>
            <a:solidFill>
              <a:srgbClr val="242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0" i="0" dirty="0">
                <a:solidFill>
                  <a:srgbClr val="6880B1"/>
                </a:solidFill>
                <a:latin typeface="思源黑体" panose="020F0502020204030204" charset="-122"/>
                <a:ea typeface="思源黑体" panose="020F0502020204030204" charset="-122"/>
                <a:cs typeface="思源黑体" panose="020F0502020204030204" charset="-122"/>
              </a:endParaRPr>
            </a:p>
          </p:txBody>
        </p:sp>
        <p:sp>
          <p:nvSpPr>
            <p:cNvPr id="18" name="燕尾形 17">
              <a:extLst>
                <a:ext uri="{FF2B5EF4-FFF2-40B4-BE49-F238E27FC236}">
                  <a16:creationId xmlns:a16="http://schemas.microsoft.com/office/drawing/2014/main" id="{3404FDEA-1426-1669-D727-668FE30C1990}"/>
                </a:ext>
              </a:extLst>
            </p:cNvPr>
            <p:cNvSpPr/>
            <p:nvPr userDrawn="1"/>
          </p:nvSpPr>
          <p:spPr>
            <a:xfrm>
              <a:off x="1375841" y="476230"/>
              <a:ext cx="349623" cy="455604"/>
            </a:xfrm>
            <a:prstGeom prst="chevron">
              <a:avLst/>
            </a:prstGeom>
            <a:solidFill>
              <a:srgbClr val="688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chemeClr val="tx1"/>
                </a:solidFill>
                <a:latin typeface="思源黑体" panose="020F0502020204030204" charset="-122"/>
                <a:ea typeface="思源黑体" panose="020F0502020204030204" charset="-122"/>
                <a:cs typeface="思源黑体" panose="020F0502020204030204" charset="-122"/>
              </a:endParaRPr>
            </a:p>
          </p:txBody>
        </p:sp>
        <p:sp>
          <p:nvSpPr>
            <p:cNvPr id="19" name="燕尾形 18">
              <a:extLst>
                <a:ext uri="{FF2B5EF4-FFF2-40B4-BE49-F238E27FC236}">
                  <a16:creationId xmlns:a16="http://schemas.microsoft.com/office/drawing/2014/main" id="{E88921BB-B82E-E706-1419-9F0067267CC9}"/>
                </a:ext>
              </a:extLst>
            </p:cNvPr>
            <p:cNvSpPr/>
            <p:nvPr userDrawn="1"/>
          </p:nvSpPr>
          <p:spPr>
            <a:xfrm>
              <a:off x="1129553" y="476230"/>
              <a:ext cx="349623" cy="455604"/>
            </a:xfrm>
            <a:prstGeom prst="chevron">
              <a:avLst/>
            </a:prstGeom>
            <a:solidFill>
              <a:srgbClr val="242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chemeClr val="tx1"/>
                </a:solidFill>
                <a:latin typeface="思源黑体" panose="020F0502020204030204" charset="-122"/>
                <a:ea typeface="思源黑体" panose="020F0502020204030204" charset="-122"/>
                <a:cs typeface="思源黑体" panose="020F0502020204030204" charset="-122"/>
              </a:endParaRPr>
            </a:p>
          </p:txBody>
        </p:sp>
      </p:grpSp>
      <p:sp>
        <p:nvSpPr>
          <p:cNvPr id="20" name="文本占位符 26">
            <a:extLst>
              <a:ext uri="{FF2B5EF4-FFF2-40B4-BE49-F238E27FC236}">
                <a16:creationId xmlns:a16="http://schemas.microsoft.com/office/drawing/2014/main" id="{CE22F9DF-660D-F9A4-066E-E4F55186B56E}"/>
              </a:ext>
            </a:extLst>
          </p:cNvPr>
          <p:cNvSpPr>
            <a:spLocks noGrp="1"/>
          </p:cNvSpPr>
          <p:nvPr>
            <p:ph type="body" sz="quarter" idx="11" hasCustomPrompt="1"/>
          </p:nvPr>
        </p:nvSpPr>
        <p:spPr>
          <a:xfrm>
            <a:off x="582038" y="1278636"/>
            <a:ext cx="7128035" cy="2233865"/>
          </a:xfrm>
        </p:spPr>
        <p:txBody>
          <a:bodyPr/>
          <a:lstStyle>
            <a:lvl1pPr marL="171450" indent="-171450">
              <a:lnSpc>
                <a:spcPct val="150000"/>
              </a:lnSpc>
              <a:buClr>
                <a:srgbClr val="FFC600"/>
              </a:buClr>
              <a:buSzPct val="100000"/>
              <a:buFont typeface="Arial" panose="020B0604020202020204"/>
              <a:buChar char="•"/>
              <a:defRPr sz="24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marL="514350" indent="-171450">
              <a:lnSpc>
                <a:spcPct val="150000"/>
              </a:lnSpc>
              <a:buClr>
                <a:srgbClr val="FFC600"/>
              </a:buClr>
              <a:buFont typeface="Arial" panose="020B0604020202020204"/>
              <a:buChar char="•"/>
              <a:defRPr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2pPr>
            <a:lvl3pPr marL="857250" indent="-171450">
              <a:lnSpc>
                <a:spcPct val="150000"/>
              </a:lnSpc>
              <a:buClr>
                <a:srgbClr val="FFC600"/>
              </a:buClr>
              <a:buFont typeface="Arial" panose="020B0604020202020204"/>
              <a:buChar char="•"/>
              <a:defRPr sz="16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3pPr>
            <a:lvl4pPr marL="1200150" indent="-171450">
              <a:lnSpc>
                <a:spcPct val="150000"/>
              </a:lnSpc>
              <a:buClr>
                <a:srgbClr val="FFC600"/>
              </a:buClr>
              <a:buFont typeface="Arial" panose="020B0604020202020204"/>
              <a:buChar char="•"/>
              <a:defRPr sz="14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4pPr>
            <a:lvl5pPr marL="1371600" indent="0">
              <a:lnSpc>
                <a:spcPct val="150000"/>
              </a:lnSpc>
              <a:buClr>
                <a:srgbClr val="FFC600"/>
              </a:buClr>
              <a:buFont typeface="Arial" panose="020B0604020202020204"/>
              <a:buNone/>
              <a:defRPr sz="16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5pPr>
          </a:lstStyle>
          <a:p>
            <a:pPr lvl="0"/>
            <a:r>
              <a:rPr kumimoji="1" lang="zh-CN" altLang="en-US" dirty="0"/>
              <a:t> 单击此处编辑母版文本样式</a:t>
            </a:r>
          </a:p>
          <a:p>
            <a:pPr lvl="1"/>
            <a:r>
              <a:rPr kumimoji="1" lang="zh-CN" altLang="en-US" dirty="0"/>
              <a:t> 二级</a:t>
            </a:r>
          </a:p>
          <a:p>
            <a:pPr lvl="2"/>
            <a:r>
              <a:rPr kumimoji="1" lang="zh-CN" altLang="en-US" dirty="0"/>
              <a:t> 三级</a:t>
            </a:r>
          </a:p>
          <a:p>
            <a:pPr lvl="3"/>
            <a:r>
              <a:rPr kumimoji="1" lang="zh-CN" altLang="en-US" dirty="0"/>
              <a:t> 四级</a:t>
            </a:r>
          </a:p>
        </p:txBody>
      </p:sp>
      <p:sp>
        <p:nvSpPr>
          <p:cNvPr id="21" name="矩形 20">
            <a:extLst>
              <a:ext uri="{FF2B5EF4-FFF2-40B4-BE49-F238E27FC236}">
                <a16:creationId xmlns:a16="http://schemas.microsoft.com/office/drawing/2014/main" id="{793C7ADF-25D4-F38E-95CB-0A24DF6316FB}"/>
              </a:ext>
            </a:extLst>
          </p:cNvPr>
          <p:cNvSpPr/>
          <p:nvPr userDrawn="1"/>
        </p:nvSpPr>
        <p:spPr>
          <a:xfrm flipV="1">
            <a:off x="0" y="5070928"/>
            <a:ext cx="9144000" cy="118287"/>
          </a:xfrm>
          <a:prstGeom prst="rect">
            <a:avLst/>
          </a:prstGeom>
          <a:solidFill>
            <a:srgbClr val="242C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highlight>
                <a:srgbClr val="242C52"/>
              </a:highlight>
              <a:latin typeface="思源黑体" panose="020F0502020204030204" charset="-122"/>
              <a:ea typeface="思源黑体" panose="020F0502020204030204" charset="-122"/>
              <a:cs typeface="思源黑体" panose="020F0502020204030204" charset="-122"/>
            </a:endParaRPr>
          </a:p>
        </p:txBody>
      </p:sp>
      <p:pic>
        <p:nvPicPr>
          <p:cNvPr id="22" name="图片 21">
            <a:extLst>
              <a:ext uri="{FF2B5EF4-FFF2-40B4-BE49-F238E27FC236}">
                <a16:creationId xmlns:a16="http://schemas.microsoft.com/office/drawing/2014/main" id="{144543A7-8EC1-BEBA-041D-80CEA1CB687F}"/>
              </a:ext>
            </a:extLst>
          </p:cNvPr>
          <p:cNvPicPr>
            <a:picLocks noChangeAspect="1"/>
          </p:cNvPicPr>
          <p:nvPr userDrawn="1"/>
        </p:nvPicPr>
        <p:blipFill>
          <a:blip r:embed="rId2"/>
          <a:stretch>
            <a:fillRect/>
          </a:stretch>
        </p:blipFill>
        <p:spPr>
          <a:xfrm>
            <a:off x="7502253" y="4579468"/>
            <a:ext cx="1519827" cy="386943"/>
          </a:xfrm>
          <a:prstGeom prst="rect">
            <a:avLst/>
          </a:prstGeom>
        </p:spPr>
      </p:pic>
    </p:spTree>
    <p:extLst>
      <p:ext uri="{BB962C8B-B14F-4D97-AF65-F5344CB8AC3E}">
        <p14:creationId xmlns:p14="http://schemas.microsoft.com/office/powerpoint/2010/main" val="392240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内容页标准版式">
    <p:spTree>
      <p:nvGrpSpPr>
        <p:cNvPr id="1" name=""/>
        <p:cNvGrpSpPr/>
        <p:nvPr/>
      </p:nvGrpSpPr>
      <p:grpSpPr>
        <a:xfrm>
          <a:off x="0" y="0"/>
          <a:ext cx="0" cy="0"/>
          <a:chOff x="0" y="0"/>
          <a:chExt cx="0" cy="0"/>
        </a:xfrm>
      </p:grpSpPr>
      <p:sp>
        <p:nvSpPr>
          <p:cNvPr id="10" name="标题 18"/>
          <p:cNvSpPr>
            <a:spLocks noGrp="1"/>
          </p:cNvSpPr>
          <p:nvPr>
            <p:ph type="title"/>
          </p:nvPr>
        </p:nvSpPr>
        <p:spPr>
          <a:xfrm>
            <a:off x="582038" y="280792"/>
            <a:ext cx="5801509" cy="523875"/>
          </a:xfrm>
          <a:prstGeom prst="rect">
            <a:avLst/>
          </a:prstGeom>
        </p:spPr>
        <p:txBody>
          <a:bodyPr>
            <a:noAutofit/>
          </a:bodyPr>
          <a:lstStyle>
            <a:lvl1pPr marL="0" indent="0" algn="l">
              <a:buClr>
                <a:schemeClr val="accent4"/>
              </a:buClr>
              <a:buFontTx/>
              <a:buNone/>
              <a:defRPr kumimoji="1" lang="zh-CN" altLang="en-US" sz="2800" b="1" i="0" kern="1200" dirty="0">
                <a:solidFill>
                  <a:srgbClr val="0070C0"/>
                </a:solidFill>
                <a:latin typeface="Microsoft YaHei" panose="020B0503020204020204" pitchFamily="34" charset="-122"/>
                <a:ea typeface="Microsoft YaHei" panose="020B0503020204020204" pitchFamily="34" charset="-122"/>
                <a:cs typeface="思源黑体" panose="020F0502020204030204" charset="-122"/>
              </a:defRPr>
            </a:lvl1pPr>
          </a:lstStyle>
          <a:p>
            <a:r>
              <a:rPr kumimoji="1" lang="zh-CN" altLang="en-US" dirty="0"/>
              <a:t>单击此处编辑母版标题样式</a:t>
            </a:r>
          </a:p>
        </p:txBody>
      </p:sp>
      <p:grpSp>
        <p:nvGrpSpPr>
          <p:cNvPr id="13" name="组合 19"/>
          <p:cNvGrpSpPr/>
          <p:nvPr userDrawn="1"/>
        </p:nvGrpSpPr>
        <p:grpSpPr>
          <a:xfrm>
            <a:off x="-139481" y="372601"/>
            <a:ext cx="631650" cy="341703"/>
            <a:chOff x="883264" y="476230"/>
            <a:chExt cx="842200" cy="455604"/>
          </a:xfrm>
          <a:solidFill>
            <a:srgbClr val="FFC600"/>
          </a:solidFill>
        </p:grpSpPr>
        <p:sp>
          <p:nvSpPr>
            <p:cNvPr id="15" name="圆角矩形 14"/>
            <p:cNvSpPr/>
            <p:nvPr userDrawn="1"/>
          </p:nvSpPr>
          <p:spPr>
            <a:xfrm>
              <a:off x="883264" y="476230"/>
              <a:ext cx="421100" cy="455604"/>
            </a:xfrm>
            <a:prstGeom prst="roundRect">
              <a:avLst>
                <a:gd name="adj" fmla="val 10047"/>
              </a:avLst>
            </a:prstGeom>
            <a:solidFill>
              <a:srgbClr val="242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0" i="0" dirty="0">
                <a:solidFill>
                  <a:srgbClr val="6880B1"/>
                </a:solidFill>
                <a:latin typeface="思源黑体" panose="020F0502020204030204" charset="-122"/>
                <a:ea typeface="思源黑体" panose="020F0502020204030204" charset="-122"/>
                <a:cs typeface="思源黑体" panose="020F0502020204030204" charset="-122"/>
              </a:endParaRPr>
            </a:p>
          </p:txBody>
        </p:sp>
        <p:sp>
          <p:nvSpPr>
            <p:cNvPr id="16" name="燕尾形 15"/>
            <p:cNvSpPr/>
            <p:nvPr userDrawn="1"/>
          </p:nvSpPr>
          <p:spPr>
            <a:xfrm>
              <a:off x="1375841" y="476230"/>
              <a:ext cx="349623" cy="455604"/>
            </a:xfrm>
            <a:prstGeom prst="chevron">
              <a:avLst/>
            </a:prstGeom>
            <a:solidFill>
              <a:srgbClr val="688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chemeClr val="tx1"/>
                </a:solidFill>
                <a:latin typeface="思源黑体" panose="020F0502020204030204" charset="-122"/>
                <a:ea typeface="思源黑体" panose="020F0502020204030204" charset="-122"/>
                <a:cs typeface="思源黑体" panose="020F0502020204030204" charset="-122"/>
              </a:endParaRPr>
            </a:p>
          </p:txBody>
        </p:sp>
        <p:sp>
          <p:nvSpPr>
            <p:cNvPr id="17" name="燕尾形 16"/>
            <p:cNvSpPr/>
            <p:nvPr userDrawn="1"/>
          </p:nvSpPr>
          <p:spPr>
            <a:xfrm>
              <a:off x="1129553" y="476230"/>
              <a:ext cx="349623" cy="455604"/>
            </a:xfrm>
            <a:prstGeom prst="chevron">
              <a:avLst/>
            </a:prstGeom>
            <a:solidFill>
              <a:srgbClr val="242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chemeClr val="tx1"/>
                </a:solidFill>
                <a:latin typeface="思源黑体" panose="020F0502020204030204" charset="-122"/>
                <a:ea typeface="思源黑体" panose="020F0502020204030204" charset="-122"/>
                <a:cs typeface="思源黑体" panose="020F0502020204030204" charset="-122"/>
              </a:endParaRPr>
            </a:p>
          </p:txBody>
        </p:sp>
      </p:grpSp>
      <p:sp>
        <p:nvSpPr>
          <p:cNvPr id="18" name="矩形 17"/>
          <p:cNvSpPr/>
          <p:nvPr userDrawn="1"/>
        </p:nvSpPr>
        <p:spPr>
          <a:xfrm flipV="1">
            <a:off x="0" y="5070928"/>
            <a:ext cx="9144000" cy="118287"/>
          </a:xfrm>
          <a:prstGeom prst="rect">
            <a:avLst/>
          </a:prstGeom>
          <a:solidFill>
            <a:srgbClr val="242C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思源黑体" panose="020F0502020204030204" charset="-122"/>
              <a:ea typeface="思源黑体" panose="020F0502020204030204" charset="-122"/>
              <a:cs typeface="思源黑体" panose="020F0502020204030204" charset="-122"/>
            </a:endParaRPr>
          </a:p>
        </p:txBody>
      </p:sp>
      <p:pic>
        <p:nvPicPr>
          <p:cNvPr id="2" name="图片 1">
            <a:extLst>
              <a:ext uri="{FF2B5EF4-FFF2-40B4-BE49-F238E27FC236}">
                <a16:creationId xmlns:a16="http://schemas.microsoft.com/office/drawing/2014/main" id="{A277AB5A-2027-948E-5659-35FA3C398FC7}"/>
              </a:ext>
            </a:extLst>
          </p:cNvPr>
          <p:cNvPicPr>
            <a:picLocks noChangeAspect="1"/>
          </p:cNvPicPr>
          <p:nvPr userDrawn="1"/>
        </p:nvPicPr>
        <p:blipFill>
          <a:blip r:embed="rId2"/>
          <a:stretch>
            <a:fillRect/>
          </a:stretch>
        </p:blipFill>
        <p:spPr>
          <a:xfrm>
            <a:off x="7502253" y="4579468"/>
            <a:ext cx="1519827" cy="38694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内容页标准版式">
    <p:spTree>
      <p:nvGrpSpPr>
        <p:cNvPr id="1" name=""/>
        <p:cNvGrpSpPr/>
        <p:nvPr/>
      </p:nvGrpSpPr>
      <p:grpSpPr>
        <a:xfrm>
          <a:off x="0" y="0"/>
          <a:ext cx="0" cy="0"/>
          <a:chOff x="0" y="0"/>
          <a:chExt cx="0" cy="0"/>
        </a:xfrm>
      </p:grpSpPr>
      <p:sp>
        <p:nvSpPr>
          <p:cNvPr id="10" name="标题 18"/>
          <p:cNvSpPr>
            <a:spLocks noGrp="1"/>
          </p:cNvSpPr>
          <p:nvPr>
            <p:ph type="title"/>
          </p:nvPr>
        </p:nvSpPr>
        <p:spPr>
          <a:xfrm>
            <a:off x="582038" y="280792"/>
            <a:ext cx="6094807" cy="523875"/>
          </a:xfrm>
          <a:prstGeom prst="rect">
            <a:avLst/>
          </a:prstGeom>
        </p:spPr>
        <p:txBody>
          <a:bodyPr>
            <a:noAutofit/>
          </a:bodyPr>
          <a:lstStyle>
            <a:lvl1pPr marL="0" indent="0" algn="l" defTabSz="685800" rtl="0" eaLnBrk="1" latinLnBrk="0" hangingPunct="1">
              <a:lnSpc>
                <a:spcPct val="90000"/>
              </a:lnSpc>
              <a:spcBef>
                <a:spcPct val="0"/>
              </a:spcBef>
              <a:buClr>
                <a:schemeClr val="accent4"/>
              </a:buClr>
              <a:buFontTx/>
              <a:buNone/>
              <a:defRPr kumimoji="1" lang="zh-CN" altLang="en-US" sz="2800" b="1" i="0" kern="1200" dirty="0">
                <a:solidFill>
                  <a:srgbClr val="0070C0"/>
                </a:solidFill>
                <a:latin typeface="Microsoft YaHei" panose="020B0503020204020204" pitchFamily="34" charset="-122"/>
                <a:ea typeface="Microsoft YaHei" panose="020B0503020204020204" pitchFamily="34" charset="-122"/>
                <a:cs typeface="思源黑体" panose="020F0502020204030204" charset="-122"/>
              </a:defRPr>
            </a:lvl1pPr>
          </a:lstStyle>
          <a:p>
            <a:r>
              <a:rPr kumimoji="1" lang="zh-CN" altLang="en-US" dirty="0"/>
              <a:t>单击此处编辑母版标题样式</a:t>
            </a:r>
          </a:p>
        </p:txBody>
      </p:sp>
      <p:grpSp>
        <p:nvGrpSpPr>
          <p:cNvPr id="13" name="组合 19"/>
          <p:cNvGrpSpPr/>
          <p:nvPr userDrawn="1"/>
        </p:nvGrpSpPr>
        <p:grpSpPr>
          <a:xfrm>
            <a:off x="-139481" y="372601"/>
            <a:ext cx="631650" cy="341703"/>
            <a:chOff x="883264" y="476230"/>
            <a:chExt cx="842200" cy="455604"/>
          </a:xfrm>
          <a:solidFill>
            <a:srgbClr val="FFC600"/>
          </a:solidFill>
        </p:grpSpPr>
        <p:sp>
          <p:nvSpPr>
            <p:cNvPr id="15" name="圆角矩形 14"/>
            <p:cNvSpPr/>
            <p:nvPr userDrawn="1"/>
          </p:nvSpPr>
          <p:spPr>
            <a:xfrm>
              <a:off x="883264" y="476230"/>
              <a:ext cx="421100" cy="455604"/>
            </a:xfrm>
            <a:prstGeom prst="roundRect">
              <a:avLst>
                <a:gd name="adj" fmla="val 10047"/>
              </a:avLst>
            </a:prstGeom>
            <a:solidFill>
              <a:srgbClr val="242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0" i="0" dirty="0">
                <a:solidFill>
                  <a:srgbClr val="6880B1"/>
                </a:solidFill>
                <a:latin typeface="思源黑体" panose="020F0502020204030204" charset="-122"/>
                <a:ea typeface="思源黑体" panose="020F0502020204030204" charset="-122"/>
                <a:cs typeface="思源黑体" panose="020F0502020204030204" charset="-122"/>
              </a:endParaRPr>
            </a:p>
          </p:txBody>
        </p:sp>
        <p:sp>
          <p:nvSpPr>
            <p:cNvPr id="16" name="燕尾形 15"/>
            <p:cNvSpPr/>
            <p:nvPr userDrawn="1"/>
          </p:nvSpPr>
          <p:spPr>
            <a:xfrm>
              <a:off x="1375841" y="476230"/>
              <a:ext cx="349623" cy="455604"/>
            </a:xfrm>
            <a:prstGeom prst="chevron">
              <a:avLst/>
            </a:prstGeom>
            <a:solidFill>
              <a:srgbClr val="688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chemeClr val="tx1"/>
                </a:solidFill>
                <a:latin typeface="思源黑体" panose="020F0502020204030204" charset="-122"/>
                <a:ea typeface="思源黑体" panose="020F0502020204030204" charset="-122"/>
                <a:cs typeface="思源黑体" panose="020F0502020204030204" charset="-122"/>
              </a:endParaRPr>
            </a:p>
          </p:txBody>
        </p:sp>
        <p:sp>
          <p:nvSpPr>
            <p:cNvPr id="17" name="燕尾形 16"/>
            <p:cNvSpPr/>
            <p:nvPr userDrawn="1"/>
          </p:nvSpPr>
          <p:spPr>
            <a:xfrm>
              <a:off x="1129553" y="476230"/>
              <a:ext cx="349623" cy="455604"/>
            </a:xfrm>
            <a:prstGeom prst="chevron">
              <a:avLst/>
            </a:prstGeom>
            <a:solidFill>
              <a:srgbClr val="242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chemeClr val="tx1"/>
                </a:solidFill>
                <a:latin typeface="思源黑体" panose="020F0502020204030204" charset="-122"/>
                <a:ea typeface="思源黑体" panose="020F0502020204030204" charset="-122"/>
                <a:cs typeface="思源黑体" panose="020F0502020204030204" charset="-122"/>
              </a:endParaRPr>
            </a:p>
          </p:txBody>
        </p:sp>
      </p:grpSp>
      <p:pic>
        <p:nvPicPr>
          <p:cNvPr id="2" name="图片 1">
            <a:extLst>
              <a:ext uri="{FF2B5EF4-FFF2-40B4-BE49-F238E27FC236}">
                <a16:creationId xmlns:a16="http://schemas.microsoft.com/office/drawing/2014/main" id="{2180E710-DC63-F434-40DE-02365645191E}"/>
              </a:ext>
            </a:extLst>
          </p:cNvPr>
          <p:cNvPicPr>
            <a:picLocks noChangeAspect="1"/>
          </p:cNvPicPr>
          <p:nvPr userDrawn="1"/>
        </p:nvPicPr>
        <p:blipFill>
          <a:blip r:embed="rId2"/>
          <a:stretch>
            <a:fillRect/>
          </a:stretch>
        </p:blipFill>
        <p:spPr>
          <a:xfrm>
            <a:off x="7502253" y="4579468"/>
            <a:ext cx="1519827" cy="386943"/>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内容页标准版式">
    <p:spTree>
      <p:nvGrpSpPr>
        <p:cNvPr id="1" name=""/>
        <p:cNvGrpSpPr/>
        <p:nvPr/>
      </p:nvGrpSpPr>
      <p:grpSpPr>
        <a:xfrm>
          <a:off x="0" y="0"/>
          <a:ext cx="0" cy="0"/>
          <a:chOff x="0" y="0"/>
          <a:chExt cx="0" cy="0"/>
        </a:xfrm>
      </p:grpSpPr>
      <p:sp>
        <p:nvSpPr>
          <p:cNvPr id="10" name="标题 18"/>
          <p:cNvSpPr>
            <a:spLocks noGrp="1"/>
          </p:cNvSpPr>
          <p:nvPr>
            <p:ph type="title"/>
          </p:nvPr>
        </p:nvSpPr>
        <p:spPr>
          <a:xfrm>
            <a:off x="582038" y="280792"/>
            <a:ext cx="8161119" cy="523875"/>
          </a:xfrm>
          <a:prstGeom prst="rect">
            <a:avLst/>
          </a:prstGeom>
        </p:spPr>
        <p:txBody>
          <a:bodyPr>
            <a:noAutofit/>
          </a:bodyPr>
          <a:lstStyle>
            <a:lvl1pPr marL="0" indent="0" algn="l">
              <a:buClr>
                <a:schemeClr val="accent4"/>
              </a:buClr>
              <a:buFontTx/>
              <a:buNone/>
              <a:defRPr sz="2800" b="1" i="0">
                <a:solidFill>
                  <a:srgbClr val="0070C0"/>
                </a:solidFill>
                <a:latin typeface="Microsoft YaHei" panose="020B0503020204020204" pitchFamily="34" charset="-122"/>
                <a:ea typeface="Microsoft YaHei" panose="020B0503020204020204" pitchFamily="34" charset="-122"/>
              </a:defRPr>
            </a:lvl1pPr>
          </a:lstStyle>
          <a:p>
            <a:r>
              <a:rPr kumimoji="1" lang="zh-CN" altLang="en-US" dirty="0"/>
              <a:t>单击此处编辑母版标题样式</a:t>
            </a:r>
          </a:p>
        </p:txBody>
      </p:sp>
      <p:grpSp>
        <p:nvGrpSpPr>
          <p:cNvPr id="13" name="组合 19"/>
          <p:cNvGrpSpPr/>
          <p:nvPr userDrawn="1"/>
        </p:nvGrpSpPr>
        <p:grpSpPr>
          <a:xfrm>
            <a:off x="-139481" y="372601"/>
            <a:ext cx="631650" cy="341703"/>
            <a:chOff x="883264" y="476230"/>
            <a:chExt cx="842200" cy="455604"/>
          </a:xfrm>
          <a:solidFill>
            <a:srgbClr val="FFC600"/>
          </a:solidFill>
        </p:grpSpPr>
        <p:sp>
          <p:nvSpPr>
            <p:cNvPr id="15" name="圆角矩形 14"/>
            <p:cNvSpPr/>
            <p:nvPr userDrawn="1"/>
          </p:nvSpPr>
          <p:spPr>
            <a:xfrm>
              <a:off x="883264" y="476230"/>
              <a:ext cx="421100" cy="455604"/>
            </a:xfrm>
            <a:prstGeom prst="roundRect">
              <a:avLst>
                <a:gd name="adj" fmla="val 10047"/>
              </a:avLst>
            </a:prstGeom>
            <a:solidFill>
              <a:srgbClr val="242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0" i="0" dirty="0">
                <a:solidFill>
                  <a:srgbClr val="6880B1"/>
                </a:solidFill>
                <a:latin typeface="思源黑体" panose="020F0502020204030204" charset="-122"/>
                <a:ea typeface="思源黑体" panose="020F0502020204030204" charset="-122"/>
                <a:cs typeface="思源黑体" panose="020F0502020204030204" charset="-122"/>
              </a:endParaRPr>
            </a:p>
          </p:txBody>
        </p:sp>
        <p:sp>
          <p:nvSpPr>
            <p:cNvPr id="16" name="燕尾形 15"/>
            <p:cNvSpPr/>
            <p:nvPr userDrawn="1"/>
          </p:nvSpPr>
          <p:spPr>
            <a:xfrm>
              <a:off x="1375841" y="476230"/>
              <a:ext cx="349623" cy="455604"/>
            </a:xfrm>
            <a:prstGeom prst="chevron">
              <a:avLst/>
            </a:prstGeom>
            <a:solidFill>
              <a:srgbClr val="688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chemeClr val="tx1"/>
                </a:solidFill>
                <a:latin typeface="思源黑体" panose="020F0502020204030204" charset="-122"/>
                <a:ea typeface="思源黑体" panose="020F0502020204030204" charset="-122"/>
                <a:cs typeface="思源黑体" panose="020F0502020204030204" charset="-122"/>
              </a:endParaRPr>
            </a:p>
          </p:txBody>
        </p:sp>
        <p:sp>
          <p:nvSpPr>
            <p:cNvPr id="17" name="燕尾形 16"/>
            <p:cNvSpPr/>
            <p:nvPr userDrawn="1"/>
          </p:nvSpPr>
          <p:spPr>
            <a:xfrm>
              <a:off x="1129553" y="476230"/>
              <a:ext cx="349623" cy="455604"/>
            </a:xfrm>
            <a:prstGeom prst="chevron">
              <a:avLst/>
            </a:prstGeom>
            <a:solidFill>
              <a:srgbClr val="242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15">
                <a:solidFill>
                  <a:schemeClr val="tx1"/>
                </a:solidFill>
                <a:latin typeface="思源黑体" panose="020F0502020204030204" charset="-122"/>
                <a:ea typeface="思源黑体" panose="020F0502020204030204" charset="-122"/>
                <a:cs typeface="思源黑体" panose="020F0502020204030204" charset="-122"/>
              </a:endParaRPr>
            </a:p>
          </p:txBody>
        </p:sp>
      </p:grpSp>
      <p:sp>
        <p:nvSpPr>
          <p:cNvPr id="8" name="文本占位符 26"/>
          <p:cNvSpPr>
            <a:spLocks noGrp="1"/>
          </p:cNvSpPr>
          <p:nvPr>
            <p:ph type="body" sz="quarter" idx="10" hasCustomPrompt="1"/>
          </p:nvPr>
        </p:nvSpPr>
        <p:spPr>
          <a:xfrm>
            <a:off x="582038" y="1278636"/>
            <a:ext cx="7128035" cy="2233865"/>
          </a:xfrm>
          <a:prstGeom prst="rect">
            <a:avLst/>
          </a:prstGeom>
        </p:spPr>
        <p:txBody>
          <a:bodyPr/>
          <a:lstStyle>
            <a:lvl1pPr marL="171450" indent="-171450">
              <a:lnSpc>
                <a:spcPct val="150000"/>
              </a:lnSpc>
              <a:buClr>
                <a:srgbClr val="FFC600"/>
              </a:buClr>
              <a:buSzPct val="100000"/>
              <a:buFont typeface="Arial" panose="020B0604020202020204"/>
              <a:buChar char="•"/>
              <a:defRPr sz="24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marL="514350" indent="-171450">
              <a:lnSpc>
                <a:spcPct val="150000"/>
              </a:lnSpc>
              <a:buClr>
                <a:srgbClr val="FFC600"/>
              </a:buClr>
              <a:buFont typeface="Arial" panose="020B0604020202020204"/>
              <a:buChar char="•"/>
              <a:defRPr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2pPr>
            <a:lvl3pPr marL="857250" indent="-171450">
              <a:lnSpc>
                <a:spcPct val="150000"/>
              </a:lnSpc>
              <a:buClr>
                <a:srgbClr val="FFC600"/>
              </a:buClr>
              <a:buFont typeface="Arial" panose="020B0604020202020204"/>
              <a:buChar char="•"/>
              <a:defRPr sz="16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3pPr>
            <a:lvl4pPr marL="1200150" indent="-171450">
              <a:lnSpc>
                <a:spcPct val="150000"/>
              </a:lnSpc>
              <a:buClr>
                <a:srgbClr val="FFC600"/>
              </a:buClr>
              <a:buFont typeface="Arial" panose="020B0604020202020204"/>
              <a:buChar char="•"/>
              <a:defRPr sz="14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4pPr>
            <a:lvl5pPr marL="1371600" indent="0">
              <a:lnSpc>
                <a:spcPct val="150000"/>
              </a:lnSpc>
              <a:buClr>
                <a:srgbClr val="FFC600"/>
              </a:buClr>
              <a:buFont typeface="Arial" panose="020B0604020202020204"/>
              <a:buNone/>
              <a:defRPr sz="1600" b="0" i="0">
                <a:solidFill>
                  <a:srgbClr val="242C52"/>
                </a:solidFill>
                <a:latin typeface="Microsoft YaHei" panose="020B0503020204020204" pitchFamily="34" charset="-122"/>
                <a:ea typeface="Microsoft YaHei" panose="020B0503020204020204" pitchFamily="34" charset="-122"/>
                <a:cs typeface="Microsoft YaHei" panose="020B0503020204020204" pitchFamily="34" charset="-122"/>
              </a:defRPr>
            </a:lvl5pPr>
          </a:lstStyle>
          <a:p>
            <a:pPr lvl="0"/>
            <a:r>
              <a:rPr kumimoji="1" lang="zh-CN" altLang="en-US" dirty="0"/>
              <a:t> 单击此处编辑母版文本样式</a:t>
            </a:r>
          </a:p>
          <a:p>
            <a:pPr lvl="1"/>
            <a:r>
              <a:rPr kumimoji="1" lang="zh-CN" altLang="en-US" dirty="0"/>
              <a:t> 二级</a:t>
            </a:r>
          </a:p>
          <a:p>
            <a:pPr lvl="2"/>
            <a:r>
              <a:rPr kumimoji="1" lang="zh-CN" altLang="en-US" dirty="0"/>
              <a:t> 三级</a:t>
            </a:r>
          </a:p>
          <a:p>
            <a:pPr lvl="3"/>
            <a:r>
              <a:rPr kumimoji="1" lang="zh-CN" altLang="en-US" dirty="0"/>
              <a:t> 四级</a:t>
            </a:r>
          </a:p>
        </p:txBody>
      </p:sp>
      <p:sp>
        <p:nvSpPr>
          <p:cNvPr id="11" name="矩形 10"/>
          <p:cNvSpPr/>
          <p:nvPr userDrawn="1"/>
        </p:nvSpPr>
        <p:spPr>
          <a:xfrm flipV="1">
            <a:off x="0" y="5070928"/>
            <a:ext cx="9144000" cy="118287"/>
          </a:xfrm>
          <a:prstGeom prst="rect">
            <a:avLst/>
          </a:prstGeom>
          <a:solidFill>
            <a:srgbClr val="242C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highlight>
                <a:srgbClr val="242C52"/>
              </a:highlight>
              <a:latin typeface="思源黑体" panose="020F0502020204030204" charset="-122"/>
              <a:ea typeface="思源黑体" panose="020F0502020204030204" charset="-122"/>
              <a:cs typeface="思源黑体" panose="020F0502020204030204" charset="-122"/>
            </a:endParaRPr>
          </a:p>
        </p:txBody>
      </p:sp>
      <p:pic>
        <p:nvPicPr>
          <p:cNvPr id="3" name="图片 2">
            <a:extLst>
              <a:ext uri="{FF2B5EF4-FFF2-40B4-BE49-F238E27FC236}">
                <a16:creationId xmlns:a16="http://schemas.microsoft.com/office/drawing/2014/main" id="{3AE9EF5C-CB56-40EE-620D-C8B40FB83375}"/>
              </a:ext>
            </a:extLst>
          </p:cNvPr>
          <p:cNvPicPr>
            <a:picLocks noChangeAspect="1"/>
          </p:cNvPicPr>
          <p:nvPr userDrawn="1"/>
        </p:nvPicPr>
        <p:blipFill>
          <a:blip r:embed="rId2"/>
          <a:stretch>
            <a:fillRect/>
          </a:stretch>
        </p:blipFill>
        <p:spPr>
          <a:xfrm>
            <a:off x="7502253" y="4579468"/>
            <a:ext cx="1519827" cy="38694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17" name="矩形 16"/>
          <p:cNvSpPr/>
          <p:nvPr userDrawn="1"/>
        </p:nvSpPr>
        <p:spPr>
          <a:xfrm>
            <a:off x="0" y="2124074"/>
            <a:ext cx="9144000" cy="886279"/>
          </a:xfrm>
          <a:prstGeom prst="rect">
            <a:avLst/>
          </a:prstGeom>
          <a:solidFill>
            <a:srgbClr val="242C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思源黑体" panose="020F0502020204030204" charset="-122"/>
              <a:ea typeface="思源黑体" panose="020F0502020204030204" charset="-122"/>
              <a:cs typeface="思源黑体" panose="020F0502020204030204" charset="-122"/>
            </a:endParaRPr>
          </a:p>
        </p:txBody>
      </p:sp>
      <p:sp>
        <p:nvSpPr>
          <p:cNvPr id="19" name="标题 18"/>
          <p:cNvSpPr>
            <a:spLocks noGrp="1"/>
          </p:cNvSpPr>
          <p:nvPr>
            <p:ph type="title"/>
          </p:nvPr>
        </p:nvSpPr>
        <p:spPr>
          <a:xfrm>
            <a:off x="1007986" y="2115004"/>
            <a:ext cx="7128035" cy="895350"/>
          </a:xfrm>
          <a:prstGeom prst="rect">
            <a:avLst/>
          </a:prstGeom>
        </p:spPr>
        <p:txBody>
          <a:bodyPr>
            <a:normAutofit/>
          </a:bodyPr>
          <a:lstStyle>
            <a:lvl1pPr marL="0" indent="0" algn="ctr">
              <a:buClr>
                <a:schemeClr val="accent4"/>
              </a:buClr>
              <a:buFontTx/>
              <a:buNone/>
              <a:defRPr sz="3600" b="0" i="0">
                <a:solidFill>
                  <a:schemeClr val="bg1"/>
                </a:solidFill>
                <a:latin typeface="思源黑体 Bold" panose="020B0800000000000000" charset="-122"/>
                <a:ea typeface="思源黑体 Bold" panose="020B0800000000000000" charset="-122"/>
              </a:defRPr>
            </a:lvl1pPr>
          </a:lstStyle>
          <a:p>
            <a:r>
              <a:rPr kumimoji="1" lang="zh-CN" altLang="en-US" dirty="0"/>
              <a:t>单击此处编辑母版标题样式</a:t>
            </a:r>
          </a:p>
        </p:txBody>
      </p:sp>
      <p:grpSp>
        <p:nvGrpSpPr>
          <p:cNvPr id="5" name="组 4"/>
          <p:cNvGrpSpPr/>
          <p:nvPr userDrawn="1"/>
        </p:nvGrpSpPr>
        <p:grpSpPr>
          <a:xfrm>
            <a:off x="-240" y="2307068"/>
            <a:ext cx="9149737" cy="529364"/>
            <a:chOff x="-240" y="2284885"/>
            <a:chExt cx="9149737" cy="529364"/>
          </a:xfrm>
        </p:grpSpPr>
        <p:grpSp>
          <p:nvGrpSpPr>
            <p:cNvPr id="3" name="组 2"/>
            <p:cNvGrpSpPr/>
            <p:nvPr userDrawn="1"/>
          </p:nvGrpSpPr>
          <p:grpSpPr>
            <a:xfrm>
              <a:off x="-240" y="2284885"/>
              <a:ext cx="263291" cy="529364"/>
              <a:chOff x="-240" y="2284885"/>
              <a:chExt cx="263291" cy="529364"/>
            </a:xfrm>
          </p:grpSpPr>
          <p:sp>
            <p:nvSpPr>
              <p:cNvPr id="13" name="五边形 12"/>
              <p:cNvSpPr/>
              <p:nvPr userDrawn="1"/>
            </p:nvSpPr>
            <p:spPr>
              <a:xfrm>
                <a:off x="-240" y="2284885"/>
                <a:ext cx="263291" cy="529364"/>
              </a:xfrm>
              <a:prstGeom prst="homePlate">
                <a:avLst>
                  <a:gd name="adj" fmla="val 100000"/>
                </a:avLst>
              </a:prstGeom>
              <a:solidFill>
                <a:schemeClr val="accent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endParaRPr lang="zh-CN" altLang="en-US" b="0" dirty="0">
                  <a:latin typeface="思源黑体" panose="020F0502020204030204" charset="-122"/>
                  <a:ea typeface="思源黑体" panose="020F0502020204030204" charset="-122"/>
                  <a:cs typeface="思源黑体" panose="020F0502020204030204" charset="-122"/>
                </a:endParaRPr>
              </a:p>
            </p:txBody>
          </p:sp>
          <p:sp>
            <p:nvSpPr>
              <p:cNvPr id="2" name="五边形 1"/>
              <p:cNvSpPr/>
              <p:nvPr userDrawn="1"/>
            </p:nvSpPr>
            <p:spPr>
              <a:xfrm>
                <a:off x="-240" y="2384919"/>
                <a:ext cx="163782" cy="329296"/>
              </a:xfrm>
              <a:prstGeom prst="homePlate">
                <a:avLst>
                  <a:gd name="adj" fmla="val 100000"/>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just"/>
                <a:endParaRPr kumimoji="1" lang="zh-CN" altLang="en-US" b="0" dirty="0">
                  <a:latin typeface="思源黑体" panose="020F0502020204030204" charset="-122"/>
                  <a:ea typeface="思源黑体" panose="020F0502020204030204" charset="-122"/>
                  <a:cs typeface="思源黑体" panose="020F0502020204030204" charset="-122"/>
                </a:endParaRPr>
              </a:p>
            </p:txBody>
          </p:sp>
        </p:grpSp>
        <p:grpSp>
          <p:nvGrpSpPr>
            <p:cNvPr id="4" name="组 3"/>
            <p:cNvGrpSpPr/>
            <p:nvPr userDrawn="1"/>
          </p:nvGrpSpPr>
          <p:grpSpPr>
            <a:xfrm>
              <a:off x="8890573" y="2284885"/>
              <a:ext cx="258924" cy="529364"/>
              <a:chOff x="8890573" y="2284885"/>
              <a:chExt cx="258924" cy="529364"/>
            </a:xfrm>
          </p:grpSpPr>
          <p:sp>
            <p:nvSpPr>
              <p:cNvPr id="18" name="五边形 17"/>
              <p:cNvSpPr/>
              <p:nvPr userDrawn="1"/>
            </p:nvSpPr>
            <p:spPr>
              <a:xfrm flipH="1">
                <a:off x="8890573" y="2284885"/>
                <a:ext cx="258924" cy="529364"/>
              </a:xfrm>
              <a:prstGeom prst="homePlate">
                <a:avLst>
                  <a:gd name="adj" fmla="val 100000"/>
                </a:avLst>
              </a:prstGeom>
              <a:solidFill>
                <a:schemeClr val="accent1">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思源黑体" panose="020F0502020204030204" charset="-122"/>
                  <a:ea typeface="思源黑体" panose="020F0502020204030204" charset="-122"/>
                  <a:cs typeface="思源黑体" panose="020F0502020204030204" charset="-122"/>
                </a:endParaRPr>
              </a:p>
            </p:txBody>
          </p:sp>
          <p:sp>
            <p:nvSpPr>
              <p:cNvPr id="20" name="五边形 19"/>
              <p:cNvSpPr/>
              <p:nvPr userDrawn="1"/>
            </p:nvSpPr>
            <p:spPr>
              <a:xfrm flipH="1">
                <a:off x="8988431" y="2384919"/>
                <a:ext cx="161066" cy="329296"/>
              </a:xfrm>
              <a:prstGeom prst="homePlate">
                <a:avLst>
                  <a:gd name="adj" fmla="val 100000"/>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思源黑体" panose="020F0502020204030204" charset="-122"/>
                  <a:ea typeface="思源黑体" panose="020F0502020204030204" charset="-122"/>
                  <a:cs typeface="思源黑体" panose="020F0502020204030204" charset="-122"/>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重点强调标语">
    <p:spTree>
      <p:nvGrpSpPr>
        <p:cNvPr id="1" name=""/>
        <p:cNvGrpSpPr/>
        <p:nvPr/>
      </p:nvGrpSpPr>
      <p:grpSpPr>
        <a:xfrm>
          <a:off x="0" y="0"/>
          <a:ext cx="0" cy="0"/>
          <a:chOff x="0" y="0"/>
          <a:chExt cx="0" cy="0"/>
        </a:xfrm>
      </p:grpSpPr>
      <p:sp>
        <p:nvSpPr>
          <p:cNvPr id="19" name="标题 18"/>
          <p:cNvSpPr>
            <a:spLocks noGrp="1"/>
          </p:cNvSpPr>
          <p:nvPr>
            <p:ph type="title"/>
          </p:nvPr>
        </p:nvSpPr>
        <p:spPr>
          <a:xfrm>
            <a:off x="1007986" y="2124075"/>
            <a:ext cx="7128035" cy="895350"/>
          </a:xfrm>
          <a:prstGeom prst="rect">
            <a:avLst/>
          </a:prstGeom>
        </p:spPr>
        <p:txBody>
          <a:bodyPr>
            <a:normAutofit/>
          </a:bodyPr>
          <a:lstStyle>
            <a:lvl1pPr marL="0" indent="0" algn="ctr">
              <a:buClr>
                <a:schemeClr val="accent4"/>
              </a:buClr>
              <a:buFontTx/>
              <a:buNone/>
              <a:defRPr sz="3600" b="0" i="0">
                <a:solidFill>
                  <a:srgbClr val="242C52"/>
                </a:solidFill>
                <a:latin typeface="思源黑体 Bold" panose="020B0800000000000000" charset="-122"/>
                <a:ea typeface="思源黑体 Bold" panose="020B0800000000000000" charset="-122"/>
              </a:defRPr>
            </a:lvl1pPr>
          </a:lstStyle>
          <a:p>
            <a:r>
              <a:rPr kumimoji="1" lang="zh-CN" altLang="en-US" dirty="0"/>
              <a:t>单击此处编辑母版标题样式</a:t>
            </a:r>
          </a:p>
        </p:txBody>
      </p:sp>
      <p:grpSp>
        <p:nvGrpSpPr>
          <p:cNvPr id="10" name="组合 10"/>
          <p:cNvGrpSpPr/>
          <p:nvPr userDrawn="1"/>
        </p:nvGrpSpPr>
        <p:grpSpPr>
          <a:xfrm>
            <a:off x="1833613" y="2078125"/>
            <a:ext cx="5637998" cy="987250"/>
            <a:chOff x="2666198" y="2543397"/>
            <a:chExt cx="7199697" cy="1316333"/>
          </a:xfrm>
        </p:grpSpPr>
        <p:cxnSp>
          <p:nvCxnSpPr>
            <p:cNvPr id="11" name="直线连接符 10"/>
            <p:cNvCxnSpPr/>
            <p:nvPr userDrawn="1"/>
          </p:nvCxnSpPr>
          <p:spPr>
            <a:xfrm>
              <a:off x="2666198" y="2543397"/>
              <a:ext cx="7199697" cy="0"/>
            </a:xfrm>
            <a:prstGeom prst="line">
              <a:avLst/>
            </a:prstGeom>
            <a:ln>
              <a:solidFill>
                <a:srgbClr val="6880B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userDrawn="1"/>
          </p:nvCxnSpPr>
          <p:spPr>
            <a:xfrm>
              <a:off x="2666198" y="3859730"/>
              <a:ext cx="7199697" cy="0"/>
            </a:xfrm>
            <a:prstGeom prst="line">
              <a:avLst/>
            </a:prstGeom>
            <a:ln>
              <a:solidFill>
                <a:srgbClr val="6880B1"/>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userDrawn="1"/>
        </p:nvSpPr>
        <p:spPr>
          <a:xfrm flipV="1">
            <a:off x="0" y="5070928"/>
            <a:ext cx="9144000" cy="118287"/>
          </a:xfrm>
          <a:prstGeom prst="rect">
            <a:avLst/>
          </a:prstGeom>
          <a:solidFill>
            <a:srgbClr val="242C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思源黑体" panose="020F0502020204030204" charset="-122"/>
              <a:ea typeface="思源黑体" panose="020F0502020204030204" charset="-122"/>
              <a:cs typeface="思源黑体" panose="020F0502020204030204" charset="-122"/>
            </a:endParaRPr>
          </a:p>
        </p:txBody>
      </p:sp>
      <p:pic>
        <p:nvPicPr>
          <p:cNvPr id="2" name="图片 1">
            <a:extLst>
              <a:ext uri="{FF2B5EF4-FFF2-40B4-BE49-F238E27FC236}">
                <a16:creationId xmlns:a16="http://schemas.microsoft.com/office/drawing/2014/main" id="{319C152E-C22C-B6CC-FB0A-FBCC5CB1A9A0}"/>
              </a:ext>
            </a:extLst>
          </p:cNvPr>
          <p:cNvPicPr>
            <a:picLocks noChangeAspect="1"/>
          </p:cNvPicPr>
          <p:nvPr userDrawn="1"/>
        </p:nvPicPr>
        <p:blipFill>
          <a:blip r:embed="rId2"/>
          <a:stretch>
            <a:fillRect/>
          </a:stretch>
        </p:blipFill>
        <p:spPr>
          <a:xfrm>
            <a:off x="7502253" y="4579468"/>
            <a:ext cx="1519827" cy="38694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重点强调标语">
    <p:spTree>
      <p:nvGrpSpPr>
        <p:cNvPr id="1" name=""/>
        <p:cNvGrpSpPr/>
        <p:nvPr/>
      </p:nvGrpSpPr>
      <p:grpSpPr>
        <a:xfrm>
          <a:off x="0" y="0"/>
          <a:ext cx="0" cy="0"/>
          <a:chOff x="0" y="0"/>
          <a:chExt cx="0" cy="0"/>
        </a:xfrm>
      </p:grpSpPr>
      <p:sp>
        <p:nvSpPr>
          <p:cNvPr id="19" name="标题 18"/>
          <p:cNvSpPr>
            <a:spLocks noGrp="1"/>
          </p:cNvSpPr>
          <p:nvPr>
            <p:ph type="title"/>
          </p:nvPr>
        </p:nvSpPr>
        <p:spPr>
          <a:xfrm>
            <a:off x="1007986" y="2124075"/>
            <a:ext cx="7128035" cy="895350"/>
          </a:xfrm>
          <a:prstGeom prst="rect">
            <a:avLst/>
          </a:prstGeom>
        </p:spPr>
        <p:txBody>
          <a:bodyPr>
            <a:normAutofit/>
          </a:bodyPr>
          <a:lstStyle>
            <a:lvl1pPr marL="0" indent="0" algn="ctr">
              <a:buClr>
                <a:schemeClr val="accent4"/>
              </a:buClr>
              <a:buFontTx/>
              <a:buNone/>
              <a:defRPr sz="3600" b="0" i="0">
                <a:solidFill>
                  <a:srgbClr val="242C52"/>
                </a:solidFill>
                <a:latin typeface="思源黑体 Bold" panose="020B0800000000000000" charset="-122"/>
                <a:ea typeface="思源黑体 Bold" panose="020B0800000000000000" charset="-122"/>
              </a:defRPr>
            </a:lvl1pPr>
          </a:lstStyle>
          <a:p>
            <a:r>
              <a:rPr kumimoji="1" lang="zh-CN" altLang="en-US" dirty="0"/>
              <a:t>单击此处编辑母版标题样式</a:t>
            </a:r>
          </a:p>
        </p:txBody>
      </p:sp>
      <p:grpSp>
        <p:nvGrpSpPr>
          <p:cNvPr id="10" name="组合 10"/>
          <p:cNvGrpSpPr/>
          <p:nvPr userDrawn="1"/>
        </p:nvGrpSpPr>
        <p:grpSpPr>
          <a:xfrm>
            <a:off x="1833613" y="2078125"/>
            <a:ext cx="5637998" cy="987250"/>
            <a:chOff x="2666198" y="2543397"/>
            <a:chExt cx="7199697" cy="1316333"/>
          </a:xfrm>
        </p:grpSpPr>
        <p:cxnSp>
          <p:nvCxnSpPr>
            <p:cNvPr id="11" name="直线连接符 10"/>
            <p:cNvCxnSpPr/>
            <p:nvPr userDrawn="1"/>
          </p:nvCxnSpPr>
          <p:spPr>
            <a:xfrm>
              <a:off x="2666198" y="2543397"/>
              <a:ext cx="7199697" cy="0"/>
            </a:xfrm>
            <a:prstGeom prst="line">
              <a:avLst/>
            </a:prstGeom>
            <a:ln>
              <a:solidFill>
                <a:srgbClr val="6880B1"/>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userDrawn="1"/>
          </p:nvCxnSpPr>
          <p:spPr>
            <a:xfrm>
              <a:off x="2666198" y="3859730"/>
              <a:ext cx="7199697" cy="0"/>
            </a:xfrm>
            <a:prstGeom prst="line">
              <a:avLst/>
            </a:prstGeom>
            <a:ln>
              <a:solidFill>
                <a:srgbClr val="6880B1"/>
              </a:solidFill>
            </a:ln>
          </p:spPr>
          <p:style>
            <a:lnRef idx="1">
              <a:schemeClr val="accent1"/>
            </a:lnRef>
            <a:fillRef idx="0">
              <a:schemeClr val="accent1"/>
            </a:fillRef>
            <a:effectRef idx="0">
              <a:schemeClr val="accent1"/>
            </a:effectRef>
            <a:fontRef idx="minor">
              <a:schemeClr val="tx1"/>
            </a:fontRef>
          </p:style>
        </p:cxnSp>
      </p:grpSp>
      <p:sp>
        <p:nvSpPr>
          <p:cNvPr id="7" name="矩形 6"/>
          <p:cNvSpPr/>
          <p:nvPr userDrawn="1"/>
        </p:nvSpPr>
        <p:spPr>
          <a:xfrm>
            <a:off x="0" y="4235824"/>
            <a:ext cx="9144000" cy="907676"/>
          </a:xfrm>
          <a:prstGeom prst="rect">
            <a:avLst/>
          </a:prstGeom>
          <a:solidFill>
            <a:srgbClr val="242C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latin typeface="思源黑体" panose="020F0502020204030204" charset="-122"/>
              <a:ea typeface="思源黑体" panose="020F0502020204030204" charset="-122"/>
              <a:cs typeface="思源黑体" panose="020F0502020204030204" charset="-122"/>
            </a:endParaRPr>
          </a:p>
        </p:txBody>
      </p:sp>
      <p:pic>
        <p:nvPicPr>
          <p:cNvPr id="8" name="图片 7" descr="形状 3.png"/>
          <p:cNvPicPr>
            <a:picLocks noChangeAspect="1"/>
          </p:cNvPicPr>
          <p:nvPr userDrawn="1"/>
        </p:nvPicPr>
        <p:blipFill>
          <a:blip r:embed="rId2">
            <a:alphaModFix amt="64000"/>
            <a:extLst>
              <a:ext uri="{28A0092B-C50C-407E-A947-70E740481C1C}">
                <a14:useLocalDpi xmlns:a14="http://schemas.microsoft.com/office/drawing/2010/main" val="0"/>
              </a:ext>
            </a:extLst>
          </a:blip>
          <a:stretch>
            <a:fillRect/>
          </a:stretch>
        </p:blipFill>
        <p:spPr>
          <a:xfrm>
            <a:off x="0" y="4235824"/>
            <a:ext cx="9144000" cy="907676"/>
          </a:xfrm>
          <a:prstGeom prst="rect">
            <a:avLst/>
          </a:prstGeom>
        </p:spPr>
      </p:pic>
      <p:pic>
        <p:nvPicPr>
          <p:cNvPr id="2" name="图片 1">
            <a:extLst>
              <a:ext uri="{FF2B5EF4-FFF2-40B4-BE49-F238E27FC236}">
                <a16:creationId xmlns:a16="http://schemas.microsoft.com/office/drawing/2014/main" id="{0D092D88-14E1-CBCB-42A3-ACAEF467D7D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87379" y="4536170"/>
            <a:ext cx="1417284" cy="47242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sp>
        <p:nvSpPr>
          <p:cNvPr id="7" name="矩形 6"/>
          <p:cNvSpPr/>
          <p:nvPr userDrawn="1"/>
        </p:nvSpPr>
        <p:spPr>
          <a:xfrm flipV="1">
            <a:off x="0" y="5070928"/>
            <a:ext cx="9144000" cy="118287"/>
          </a:xfrm>
          <a:prstGeom prst="rect">
            <a:avLst/>
          </a:prstGeom>
          <a:solidFill>
            <a:srgbClr val="242C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latin typeface="思源黑体" panose="020F0502020204030204" charset="-122"/>
              <a:ea typeface="思源黑体" panose="020F0502020204030204" charset="-122"/>
              <a:cs typeface="思源黑体" panose="020F0502020204030204" charset="-122"/>
            </a:endParaRPr>
          </a:p>
        </p:txBody>
      </p:sp>
      <p:sp>
        <p:nvSpPr>
          <p:cNvPr id="3" name="圆角矩形 2"/>
          <p:cNvSpPr/>
          <p:nvPr userDrawn="1"/>
        </p:nvSpPr>
        <p:spPr>
          <a:xfrm>
            <a:off x="-67310" y="357505"/>
            <a:ext cx="1522095" cy="341630"/>
          </a:xfrm>
          <a:prstGeom prst="roundRect">
            <a:avLst>
              <a:gd name="adj" fmla="val 10047"/>
            </a:avLst>
          </a:prstGeom>
          <a:solidFill>
            <a:srgbClr val="242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i="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zh-CN" sz="2400" b="1" i="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案</a:t>
            </a:r>
            <a:r>
              <a:rPr kumimoji="1" lang="en-US" altLang="zh-CN" sz="2400" b="1" i="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zh-CN" sz="2400" b="1" i="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例</a:t>
            </a:r>
          </a:p>
        </p:txBody>
      </p:sp>
      <p:sp>
        <p:nvSpPr>
          <p:cNvPr id="4" name="圆角矩形 3"/>
          <p:cNvSpPr/>
          <p:nvPr userDrawn="1"/>
        </p:nvSpPr>
        <p:spPr>
          <a:xfrm>
            <a:off x="1387552" y="357173"/>
            <a:ext cx="67456" cy="341703"/>
          </a:xfrm>
          <a:prstGeom prst="roundRect">
            <a:avLst>
              <a:gd name="adj" fmla="val 10047"/>
            </a:avLst>
          </a:prstGeom>
          <a:solidFill>
            <a:srgbClr val="688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0" i="0" dirty="0">
              <a:solidFill>
                <a:srgbClr val="1D242E"/>
              </a:solidFill>
              <a:latin typeface="思源黑体" panose="020F0502020204030204" charset="-122"/>
              <a:ea typeface="思源黑体" panose="020F0502020204030204" charset="-122"/>
              <a:cs typeface="思源黑体" panose="020F0502020204030204" charset="-122"/>
            </a:endParaRPr>
          </a:p>
        </p:txBody>
      </p:sp>
      <p:pic>
        <p:nvPicPr>
          <p:cNvPr id="2" name="图片 1" descr="32303038313139313b32303038313039333bb5e7c4d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8740" y="395605"/>
            <a:ext cx="264795" cy="264795"/>
          </a:xfrm>
          <a:prstGeom prst="rect">
            <a:avLst/>
          </a:prstGeom>
        </p:spPr>
      </p:pic>
      <p:sp>
        <p:nvSpPr>
          <p:cNvPr id="9" name="流程图: 内部贮存 8"/>
          <p:cNvSpPr/>
          <p:nvPr userDrawn="1"/>
        </p:nvSpPr>
        <p:spPr>
          <a:xfrm>
            <a:off x="127000" y="450215"/>
            <a:ext cx="167640" cy="76200"/>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6FC06AE3-40B3-E8B3-FA9C-9A6C00352A7A}"/>
              </a:ext>
            </a:extLst>
          </p:cNvPr>
          <p:cNvPicPr>
            <a:picLocks noChangeAspect="1"/>
          </p:cNvPicPr>
          <p:nvPr userDrawn="1"/>
        </p:nvPicPr>
        <p:blipFill>
          <a:blip r:embed="rId4"/>
          <a:stretch>
            <a:fillRect/>
          </a:stretch>
        </p:blipFill>
        <p:spPr>
          <a:xfrm>
            <a:off x="7502253" y="4579468"/>
            <a:ext cx="1519827" cy="38694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底">
    <p:spTree>
      <p:nvGrpSpPr>
        <p:cNvPr id="1" name=""/>
        <p:cNvGrpSpPr/>
        <p:nvPr/>
      </p:nvGrpSpPr>
      <p:grpSpPr>
        <a:xfrm>
          <a:off x="0" y="0"/>
          <a:ext cx="0" cy="0"/>
          <a:chOff x="0" y="0"/>
          <a:chExt cx="0" cy="0"/>
        </a:xfrm>
      </p:grpSpPr>
      <p:sp>
        <p:nvSpPr>
          <p:cNvPr id="5" name="矩形 4"/>
          <p:cNvSpPr/>
          <p:nvPr userDrawn="1"/>
        </p:nvSpPr>
        <p:spPr>
          <a:xfrm flipV="1">
            <a:off x="0" y="5070928"/>
            <a:ext cx="9144000" cy="118287"/>
          </a:xfrm>
          <a:prstGeom prst="rect">
            <a:avLst/>
          </a:prstGeom>
          <a:solidFill>
            <a:srgbClr val="242C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highlight>
                <a:srgbClr val="242C52"/>
              </a:highlight>
              <a:latin typeface="思源黑体" panose="020F0502020204030204" charset="-122"/>
              <a:ea typeface="思源黑体" panose="020F0502020204030204" charset="-122"/>
              <a:cs typeface="思源黑体" panose="020F0502020204030204" charset="-122"/>
            </a:endParaRPr>
          </a:p>
        </p:txBody>
      </p:sp>
      <p:sp>
        <p:nvSpPr>
          <p:cNvPr id="11" name="圆角矩形 10"/>
          <p:cNvSpPr/>
          <p:nvPr userDrawn="1"/>
        </p:nvSpPr>
        <p:spPr>
          <a:xfrm>
            <a:off x="-67310" y="357505"/>
            <a:ext cx="1522095" cy="341630"/>
          </a:xfrm>
          <a:prstGeom prst="roundRect">
            <a:avLst>
              <a:gd name="adj" fmla="val 10047"/>
            </a:avLst>
          </a:prstGeom>
          <a:solidFill>
            <a:srgbClr val="242C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i="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zh-CN" altLang="en-US" sz="2400" b="1" i="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实</a:t>
            </a:r>
            <a:r>
              <a:rPr kumimoji="1" lang="en-US" altLang="zh-CN" sz="2400" b="1" i="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zh-CN" altLang="en-US" sz="2400" b="1" i="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践</a:t>
            </a:r>
          </a:p>
        </p:txBody>
      </p:sp>
      <p:sp>
        <p:nvSpPr>
          <p:cNvPr id="15" name="圆角矩形 14"/>
          <p:cNvSpPr/>
          <p:nvPr userDrawn="1"/>
        </p:nvSpPr>
        <p:spPr>
          <a:xfrm>
            <a:off x="1387552" y="357173"/>
            <a:ext cx="67456" cy="341703"/>
          </a:xfrm>
          <a:prstGeom prst="roundRect">
            <a:avLst>
              <a:gd name="adj" fmla="val 10047"/>
            </a:avLst>
          </a:prstGeom>
          <a:solidFill>
            <a:srgbClr val="6880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0" i="0" dirty="0">
              <a:solidFill>
                <a:srgbClr val="1D242E"/>
              </a:solidFill>
              <a:latin typeface="思源黑体" panose="020F0502020204030204" charset="-122"/>
              <a:ea typeface="思源黑体" panose="020F0502020204030204" charset="-122"/>
              <a:cs typeface="思源黑体" panose="020F0502020204030204" charset="-122"/>
            </a:endParaRPr>
          </a:p>
        </p:txBody>
      </p:sp>
      <p:pic>
        <p:nvPicPr>
          <p:cNvPr id="4" name="图片 3" descr="303b32303039333133313bb7c5b4f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8105" y="381000"/>
            <a:ext cx="318135" cy="318135"/>
          </a:xfrm>
          <a:prstGeom prst="rect">
            <a:avLst/>
          </a:prstGeom>
        </p:spPr>
      </p:pic>
      <p:pic>
        <p:nvPicPr>
          <p:cNvPr id="2" name="图片 1">
            <a:extLst>
              <a:ext uri="{FF2B5EF4-FFF2-40B4-BE49-F238E27FC236}">
                <a16:creationId xmlns:a16="http://schemas.microsoft.com/office/drawing/2014/main" id="{B4D81FDB-2A3A-FEBF-FBCB-1476EFCE8329}"/>
              </a:ext>
            </a:extLst>
          </p:cNvPr>
          <p:cNvPicPr>
            <a:picLocks noChangeAspect="1"/>
          </p:cNvPicPr>
          <p:nvPr userDrawn="1"/>
        </p:nvPicPr>
        <p:blipFill>
          <a:blip r:embed="rId4"/>
          <a:stretch>
            <a:fillRect/>
          </a:stretch>
        </p:blipFill>
        <p:spPr>
          <a:xfrm>
            <a:off x="7502253" y="4579468"/>
            <a:ext cx="1519827" cy="38694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50FE2DA-FC21-1153-37CB-A85DDF4FCDE8}"/>
              </a:ext>
            </a:extLst>
          </p:cNvPr>
          <p:cNvSpPr/>
          <p:nvPr userDrawn="1"/>
        </p:nvSpPr>
        <p:spPr>
          <a:xfrm flipV="1">
            <a:off x="0" y="5070928"/>
            <a:ext cx="9144000" cy="118287"/>
          </a:xfrm>
          <a:prstGeom prst="rect">
            <a:avLst/>
          </a:prstGeom>
          <a:solidFill>
            <a:srgbClr val="242C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dirty="0">
              <a:highlight>
                <a:srgbClr val="242C52"/>
              </a:highlight>
              <a:latin typeface="思源黑体" panose="020F0502020204030204" charset="-122"/>
              <a:ea typeface="思源黑体" panose="020F0502020204030204" charset="-122"/>
              <a:cs typeface="思源黑体" panose="020F0502020204030204" charset="-122"/>
            </a:endParaRPr>
          </a:p>
        </p:txBody>
      </p:sp>
      <p:pic>
        <p:nvPicPr>
          <p:cNvPr id="9" name="图片 8">
            <a:extLst>
              <a:ext uri="{FF2B5EF4-FFF2-40B4-BE49-F238E27FC236}">
                <a16:creationId xmlns:a16="http://schemas.microsoft.com/office/drawing/2014/main" id="{0FAF61D3-9126-B777-AD57-0E71CCC8CA5D}"/>
              </a:ext>
            </a:extLst>
          </p:cNvPr>
          <p:cNvPicPr>
            <a:picLocks noChangeAspect="1"/>
          </p:cNvPicPr>
          <p:nvPr userDrawn="1"/>
        </p:nvPicPr>
        <p:blipFill>
          <a:blip r:embed="rId19"/>
          <a:stretch>
            <a:fillRect/>
          </a:stretch>
        </p:blipFill>
        <p:spPr>
          <a:xfrm>
            <a:off x="7502253" y="4579468"/>
            <a:ext cx="1519827" cy="38694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6" r:id="rId14"/>
    <p:sldLayoutId id="2147483667" r:id="rId15"/>
    <p:sldLayoutId id="2147483668" r:id="rId16"/>
    <p:sldLayoutId id="2147483671" r:id="rId17"/>
  </p:sldLayoutIdLst>
  <p:txStyles>
    <p:titleStyle>
      <a:lvl1pPr algn="l" defTabSz="685800" rtl="0" eaLnBrk="1" latinLnBrk="0" hangingPunct="1">
        <a:lnSpc>
          <a:spcPct val="90000"/>
        </a:lnSpc>
        <a:spcBef>
          <a:spcPct val="0"/>
        </a:spcBef>
        <a:buNone/>
        <a:defRPr sz="3300" kern="1200">
          <a:solidFill>
            <a:schemeClr val="tx1"/>
          </a:solidFill>
          <a:latin typeface="思源黑体" panose="020F0502020204030204" charset="-122"/>
          <a:ea typeface="思源黑体" panose="020F0502020204030204" charset="-122"/>
          <a:cs typeface="思源黑体" panose="020F0502020204030204" charset="-122"/>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思源黑体" panose="020F0502020204030204" charset="-122"/>
          <a:ea typeface="思源黑体" panose="020F0502020204030204" charset="-122"/>
          <a:cs typeface="思源黑体" panose="020F050202020403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思源黑体" panose="020F0502020204030204" charset="-122"/>
          <a:ea typeface="思源黑体" panose="020F0502020204030204" charset="-122"/>
          <a:cs typeface="思源黑体" panose="020F050202020403020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思源黑体" panose="020F0502020204030204" charset="-122"/>
          <a:ea typeface="思源黑体" panose="020F0502020204030204" charset="-122"/>
          <a:cs typeface="思源黑体" panose="020F050202020403020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www.mozilla.org/projects/bugzilla/" TargetMode="External"/><Relationship Id="rId7" Type="http://schemas.openxmlformats.org/officeDocument/2006/relationships/hyperlink" Target="http://www.itracker.org/" TargetMode="External"/><Relationship Id="rId2" Type="http://schemas.openxmlformats.org/officeDocument/2006/relationships/hyperlink" Target="http://mantisbt.sourceforge.net/" TargetMode="External"/><Relationship Id="rId1" Type="http://schemas.openxmlformats.org/officeDocument/2006/relationships/slideLayout" Target="../slideLayouts/slideLayout17.xml"/><Relationship Id="rId6" Type="http://schemas.openxmlformats.org/officeDocument/2006/relationships/hyperlink" Target="http://trackit.sourceforge.net/" TargetMode="External"/><Relationship Id="rId5" Type="http://schemas.openxmlformats.org/officeDocument/2006/relationships/hyperlink" Target="http://scarab.tigris.org/" TargetMode="External"/><Relationship Id="rId4" Type="http://schemas.openxmlformats.org/officeDocument/2006/relationships/hyperlink" Target="http://bugzero.findmysoft.com/"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9890" y="1892935"/>
            <a:ext cx="7752624" cy="902513"/>
          </a:xfrm>
        </p:spPr>
        <p:txBody>
          <a:bodyPr>
            <a:noAutofit/>
          </a:bodyPr>
          <a:lstStyle/>
          <a:p>
            <a:pPr algn="l"/>
            <a:r>
              <a:rPr kumimoji="1" lang="zh-CN" altLang="en-US" sz="5400" b="1" dirty="0">
                <a:latin typeface="Tahoma" panose="020B0604030504040204" charset="0"/>
                <a:cs typeface="思源黑体 Bold" panose="020B0800000000000000" charset="-122"/>
              </a:rPr>
              <a:t>软件测试方法和技术</a:t>
            </a:r>
          </a:p>
        </p:txBody>
      </p:sp>
      <p:sp>
        <p:nvSpPr>
          <p:cNvPr id="4" name="文本占位符 3"/>
          <p:cNvSpPr>
            <a:spLocks noGrp="1"/>
          </p:cNvSpPr>
          <p:nvPr>
            <p:ph type="body" sz="quarter" idx="14"/>
          </p:nvPr>
        </p:nvSpPr>
        <p:spPr>
          <a:xfrm>
            <a:off x="4645025" y="4357370"/>
            <a:ext cx="2263140" cy="346710"/>
          </a:xfrm>
        </p:spPr>
        <p:txBody>
          <a:bodyPr>
            <a:noAutofit/>
          </a:bodyPr>
          <a:lstStyle/>
          <a:p>
            <a:r>
              <a:rPr kumimoji="1" lang="zh-CN" altLang="en-US" sz="1800" b="1" dirty="0">
                <a:solidFill>
                  <a:schemeClr val="bg1"/>
                </a:solidFill>
              </a:rPr>
              <a:t>同济大学 </a:t>
            </a:r>
            <a:r>
              <a:rPr kumimoji="1" sz="1800" b="1" dirty="0">
                <a:solidFill>
                  <a:schemeClr val="bg1"/>
                </a:solidFill>
              </a:rPr>
              <a:t> </a:t>
            </a:r>
            <a:r>
              <a:rPr kumimoji="1" lang="zh-CN" altLang="en-US" sz="1800" b="1" dirty="0">
                <a:solidFill>
                  <a:schemeClr val="bg1"/>
                </a:solidFill>
              </a:rPr>
              <a:t>朱少民</a:t>
            </a:r>
            <a:endParaRPr kumimoji="1" sz="1800" b="1" dirty="0">
              <a:solidFill>
                <a:schemeClr val="bg1"/>
              </a:solidFill>
            </a:endParaRPr>
          </a:p>
        </p:txBody>
      </p:sp>
      <p:grpSp>
        <p:nvGrpSpPr>
          <p:cNvPr id="5" name="组合 10"/>
          <p:cNvGrpSpPr/>
          <p:nvPr/>
        </p:nvGrpSpPr>
        <p:grpSpPr>
          <a:xfrm>
            <a:off x="446405" y="1723390"/>
            <a:ext cx="6461760" cy="1363980"/>
            <a:chOff x="2666198" y="2543397"/>
            <a:chExt cx="7199697" cy="1316333"/>
          </a:xfrm>
        </p:grpSpPr>
        <p:cxnSp>
          <p:nvCxnSpPr>
            <p:cNvPr id="6" name="直线连接符 5"/>
            <p:cNvCxnSpPr/>
            <p:nvPr userDrawn="1"/>
          </p:nvCxnSpPr>
          <p:spPr>
            <a:xfrm>
              <a:off x="2666198" y="2543397"/>
              <a:ext cx="7199697"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userDrawn="1"/>
          </p:nvCxnSpPr>
          <p:spPr>
            <a:xfrm>
              <a:off x="2666198" y="3859730"/>
              <a:ext cx="7199697" cy="0"/>
            </a:xfrm>
            <a:prstGeom prst="line">
              <a:avLst/>
            </a:prstGeom>
            <a:ln>
              <a:solidFill>
                <a:srgbClr val="8FAADC"/>
              </a:solidFill>
            </a:ln>
          </p:spPr>
          <p:style>
            <a:lnRef idx="1">
              <a:schemeClr val="accent1"/>
            </a:lnRef>
            <a:fillRef idx="0">
              <a:schemeClr val="accent1"/>
            </a:fillRef>
            <a:effectRef idx="0">
              <a:schemeClr val="accent1"/>
            </a:effectRef>
            <a:fontRef idx="minor">
              <a:schemeClr val="tx1"/>
            </a:fontRef>
          </p:style>
        </p:cxnSp>
      </p:grpSp>
      <p:sp>
        <p:nvSpPr>
          <p:cNvPr id="8" name="标题 2"/>
          <p:cNvSpPr>
            <a:spLocks noGrp="1"/>
          </p:cNvSpPr>
          <p:nvPr/>
        </p:nvSpPr>
        <p:spPr>
          <a:xfrm>
            <a:off x="389889" y="3250565"/>
            <a:ext cx="7968919" cy="463550"/>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4800" b="0" i="0" kern="1200" spc="300">
                <a:solidFill>
                  <a:schemeClr val="bg1"/>
                </a:solidFill>
                <a:latin typeface="微软雅黑" panose="020B0503020204020204" pitchFamily="34" charset="-122"/>
                <a:ea typeface="微软雅黑" panose="020B0503020204020204" pitchFamily="34" charset="-122"/>
                <a:cs typeface="思源黑体" panose="020F0502020204030204" charset="-122"/>
              </a:defRPr>
            </a:lvl1pPr>
          </a:lstStyle>
          <a:p>
            <a:pPr algn="l"/>
            <a:r>
              <a:rPr kumimoji="1" lang="zh-CN" altLang="en-US" sz="3600" b="1" dirty="0">
                <a:solidFill>
                  <a:srgbClr val="FFC000"/>
                </a:solidFill>
                <a:latin typeface="Tahoma" panose="020B0604030504040204" charset="0"/>
                <a:cs typeface="思源黑体 Bold" panose="020B0800000000000000" charset="-122"/>
              </a:rPr>
              <a:t>第</a:t>
            </a:r>
            <a:r>
              <a:rPr kumimoji="1" lang="en-US" altLang="zh-CN" sz="3600" b="1" dirty="0">
                <a:solidFill>
                  <a:srgbClr val="FFC000"/>
                </a:solidFill>
                <a:latin typeface="Tahoma" panose="020B0604030504040204" charset="0"/>
                <a:cs typeface="思源黑体 Bold" panose="020B0800000000000000" charset="-122"/>
              </a:rPr>
              <a:t>13</a:t>
            </a:r>
            <a:r>
              <a:rPr kumimoji="1" lang="zh-CN" altLang="en-US" sz="3600" b="1" dirty="0">
                <a:solidFill>
                  <a:srgbClr val="FFC000"/>
                </a:solidFill>
                <a:latin typeface="Tahoma" panose="020B0604030504040204" charset="0"/>
                <a:cs typeface="思源黑体 Bold" panose="020B0800000000000000" charset="-122"/>
              </a:rPr>
              <a:t>章 测试执行、缺陷报告与跟踪</a:t>
            </a:r>
          </a:p>
        </p:txBody>
      </p:sp>
      <p:pic>
        <p:nvPicPr>
          <p:cNvPr id="2" name="图片 1">
            <a:extLst>
              <a:ext uri="{FF2B5EF4-FFF2-40B4-BE49-F238E27FC236}">
                <a16:creationId xmlns:a16="http://schemas.microsoft.com/office/drawing/2014/main" id="{A038487E-E177-DE4D-945D-7DCF652BB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9002" y="94799"/>
            <a:ext cx="1417284" cy="472428"/>
          </a:xfrm>
          <a:prstGeom prst="rect">
            <a:avLst/>
          </a:prstGeom>
        </p:spPr>
      </p:pic>
      <p:sp>
        <p:nvSpPr>
          <p:cNvPr id="9" name="文本框 8">
            <a:extLst>
              <a:ext uri="{FF2B5EF4-FFF2-40B4-BE49-F238E27FC236}">
                <a16:creationId xmlns:a16="http://schemas.microsoft.com/office/drawing/2014/main" id="{A95D63B0-59F5-5863-E9C0-C517B2FB5792}"/>
              </a:ext>
            </a:extLst>
          </p:cNvPr>
          <p:cNvSpPr txBox="1"/>
          <p:nvPr/>
        </p:nvSpPr>
        <p:spPr>
          <a:xfrm>
            <a:off x="4572000" y="4744056"/>
            <a:ext cx="2669320" cy="338554"/>
          </a:xfrm>
          <a:prstGeom prst="rect">
            <a:avLst/>
          </a:prstGeom>
          <a:noFill/>
        </p:spPr>
        <p:txBody>
          <a:bodyPr wrap="none" rtlCol="0">
            <a:spAutoFit/>
          </a:bodyPr>
          <a:lstStyle/>
          <a:p>
            <a:r>
              <a:rPr kumimoji="1" lang="zh-CN" altLang="en-US" sz="1600" dirty="0">
                <a:solidFill>
                  <a:schemeClr val="bg1">
                    <a:lumMod val="65000"/>
                  </a:schemeClr>
                </a:solidFill>
              </a:rPr>
              <a:t>版权所有</a:t>
            </a:r>
            <a:r>
              <a:rPr kumimoji="1" lang="en-US" altLang="zh-CN" sz="1600" dirty="0">
                <a:solidFill>
                  <a:schemeClr val="bg1">
                    <a:lumMod val="65000"/>
                  </a:schemeClr>
                </a:solidFill>
              </a:rPr>
              <a:t>©️</a:t>
            </a:r>
            <a:r>
              <a:rPr kumimoji="1" lang="zh-CN" altLang="en-US" sz="1600" dirty="0">
                <a:solidFill>
                  <a:schemeClr val="bg1">
                    <a:lumMod val="65000"/>
                  </a:schemeClr>
                </a:solidFill>
              </a:rPr>
              <a:t> 仅限于教学使用</a:t>
            </a:r>
          </a:p>
        </p:txBody>
      </p:sp>
    </p:spTree>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66B8F-87EA-9F89-8F66-A312BA260FF6}"/>
              </a:ext>
            </a:extLst>
          </p:cNvPr>
          <p:cNvSpPr>
            <a:spLocks noGrp="1"/>
          </p:cNvSpPr>
          <p:nvPr>
            <p:ph type="title"/>
          </p:nvPr>
        </p:nvSpPr>
        <p:spPr/>
        <p:txBody>
          <a:bodyPr/>
          <a:lstStyle/>
          <a:p>
            <a:r>
              <a:rPr kumimoji="1" lang="en-US" altLang="zh-CN" sz="2800" b="1" dirty="0">
                <a:solidFill>
                  <a:srgbClr val="0070C0"/>
                </a:solidFill>
                <a:latin typeface="微软雅黑" panose="020B0503020204020204" pitchFamily="34" charset="-122"/>
                <a:ea typeface="微软雅黑" panose="020B0503020204020204" pitchFamily="34" charset="-122"/>
              </a:rPr>
              <a:t>13.1.3</a:t>
            </a:r>
            <a:r>
              <a:rPr kumimoji="1" lang="zh-CN" altLang="en-US" sz="2800" b="1" dirty="0">
                <a:solidFill>
                  <a:srgbClr val="0070C0"/>
                </a:solidFill>
                <a:latin typeface="微软雅黑" panose="020B0503020204020204" pitchFamily="34" charset="-122"/>
                <a:ea typeface="微软雅黑" panose="020B0503020204020204" pitchFamily="34" charset="-122"/>
              </a:rPr>
              <a:t>  </a:t>
            </a:r>
            <a:r>
              <a:rPr kumimoji="1" lang="zh-CN" altLang="zh-CN" sz="2800" b="1" dirty="0">
                <a:solidFill>
                  <a:srgbClr val="0070C0"/>
                </a:solidFill>
                <a:latin typeface="微软雅黑" panose="020B0503020204020204" pitchFamily="34" charset="-122"/>
                <a:ea typeface="微软雅黑" panose="020B0503020204020204" pitchFamily="34" charset="-122"/>
              </a:rPr>
              <a:t>测试</a:t>
            </a:r>
            <a:r>
              <a:rPr kumimoji="1" lang="zh-CN" altLang="en-US" sz="2800" b="1" dirty="0">
                <a:solidFill>
                  <a:srgbClr val="0070C0"/>
                </a:solidFill>
                <a:latin typeface="微软雅黑" panose="020B0503020204020204" pitchFamily="34" charset="-122"/>
                <a:ea typeface="微软雅黑" panose="020B0503020204020204" pitchFamily="34" charset="-122"/>
              </a:rPr>
              <a:t>过程</a:t>
            </a:r>
            <a:r>
              <a:rPr kumimoji="1" lang="zh-CN" altLang="zh-CN" sz="2800" b="1" dirty="0">
                <a:solidFill>
                  <a:srgbClr val="0070C0"/>
                </a:solidFill>
                <a:latin typeface="微软雅黑" panose="020B0503020204020204" pitchFamily="34" charset="-122"/>
                <a:ea typeface="微软雅黑" panose="020B0503020204020204" pitchFamily="34" charset="-122"/>
              </a:rPr>
              <a:t>管理</a:t>
            </a:r>
            <a:r>
              <a:rPr kumimoji="1" lang="zh-CN" altLang="en-US" sz="2800" b="1" dirty="0">
                <a:solidFill>
                  <a:srgbClr val="0070C0"/>
                </a:solidFill>
                <a:latin typeface="微软雅黑" panose="020B0503020204020204" pitchFamily="34" charset="-122"/>
                <a:ea typeface="微软雅黑" panose="020B0503020204020204" pitchFamily="34" charset="-122"/>
              </a:rPr>
              <a:t>的工具</a:t>
            </a:r>
            <a:r>
              <a:rPr kumimoji="1" lang="zh-CN" altLang="zh-CN" sz="2800" b="1" dirty="0">
                <a:solidFill>
                  <a:srgbClr val="0070C0"/>
                </a:solidFill>
                <a:latin typeface="微软雅黑" panose="020B0503020204020204" pitchFamily="34" charset="-122"/>
                <a:ea typeface="微软雅黑" panose="020B0503020204020204" pitchFamily="34" charset="-122"/>
              </a:rPr>
              <a:t> </a:t>
            </a:r>
            <a:endParaRPr kumimoji="1" lang="zh-CN" altLang="en-US" dirty="0"/>
          </a:p>
        </p:txBody>
      </p:sp>
      <p:sp>
        <p:nvSpPr>
          <p:cNvPr id="3" name="文本占位符 2">
            <a:extLst>
              <a:ext uri="{FF2B5EF4-FFF2-40B4-BE49-F238E27FC236}">
                <a16:creationId xmlns:a16="http://schemas.microsoft.com/office/drawing/2014/main" id="{051E6EEB-66DD-9B1A-D1B0-853DF0E472DF}"/>
              </a:ext>
            </a:extLst>
          </p:cNvPr>
          <p:cNvSpPr>
            <a:spLocks noGrp="1"/>
          </p:cNvSpPr>
          <p:nvPr>
            <p:ph type="body" sz="quarter" idx="10"/>
          </p:nvPr>
        </p:nvSpPr>
        <p:spPr>
          <a:xfrm>
            <a:off x="518030" y="903351"/>
            <a:ext cx="6842890" cy="3895349"/>
          </a:xfrm>
        </p:spPr>
        <p:txBody>
          <a:bodyPr/>
          <a:lstStyle/>
          <a:p>
            <a:pPr>
              <a:lnSpc>
                <a:spcPct val="130000"/>
              </a:lnSpc>
            </a:pPr>
            <a:r>
              <a:rPr kumimoji="1" lang="en" altLang="zh-CN" sz="1800" dirty="0" err="1"/>
              <a:t>AgileTC</a:t>
            </a:r>
            <a:r>
              <a:rPr kumimoji="1" lang="zh-CN" altLang="en-US" sz="1800" dirty="0"/>
              <a:t>是滴滴开源的一套敏捷的测试用例管理平台</a:t>
            </a:r>
          </a:p>
          <a:p>
            <a:pPr>
              <a:lnSpc>
                <a:spcPct val="130000"/>
              </a:lnSpc>
            </a:pPr>
            <a:r>
              <a:rPr kumimoji="1" lang="en" altLang="zh-CN" sz="1800" dirty="0"/>
              <a:t>Jira </a:t>
            </a:r>
            <a:r>
              <a:rPr kumimoji="1" lang="zh-CN" altLang="en-US" sz="1800" dirty="0"/>
              <a:t>是 </a:t>
            </a:r>
            <a:r>
              <a:rPr kumimoji="1" lang="en" altLang="zh-CN" sz="1800" dirty="0"/>
              <a:t>Atlassian </a:t>
            </a:r>
            <a:r>
              <a:rPr kumimoji="1" lang="zh-CN" altLang="en-US" sz="1800" dirty="0"/>
              <a:t>公司开发的项目管理工具，常常用于缺陷管理</a:t>
            </a:r>
            <a:endParaRPr kumimoji="1" lang="en-US" altLang="zh-CN" sz="1800" dirty="0"/>
          </a:p>
          <a:p>
            <a:pPr>
              <a:lnSpc>
                <a:spcPct val="130000"/>
              </a:lnSpc>
            </a:pPr>
            <a:r>
              <a:rPr kumimoji="1" lang="en" altLang="zh-CN" sz="1800" dirty="0"/>
              <a:t>MeterSphere </a:t>
            </a:r>
            <a:r>
              <a:rPr kumimoji="1" lang="zh-CN" altLang="en-US" sz="1800" dirty="0"/>
              <a:t>是一站式开源持续测试平台，涵盖测试管理、接口测试、性能测试、团队协作等功能</a:t>
            </a:r>
          </a:p>
          <a:p>
            <a:pPr>
              <a:lnSpc>
                <a:spcPct val="130000"/>
              </a:lnSpc>
            </a:pPr>
            <a:r>
              <a:rPr kumimoji="1" lang="en" altLang="zh-CN" sz="1800" dirty="0" err="1"/>
              <a:t>PractiTest</a:t>
            </a:r>
            <a:r>
              <a:rPr kumimoji="1" lang="en" altLang="zh-CN" sz="1800" dirty="0"/>
              <a:t> </a:t>
            </a:r>
            <a:r>
              <a:rPr kumimoji="1" lang="zh-CN" altLang="en-US" sz="1800" dirty="0"/>
              <a:t>是一个端到端的测试管理系统，提供了测试用例管理，缺陷状态管理，具有可定制的仪表板，并附有详细报告。</a:t>
            </a:r>
          </a:p>
          <a:p>
            <a:pPr>
              <a:lnSpc>
                <a:spcPct val="130000"/>
              </a:lnSpc>
            </a:pPr>
            <a:r>
              <a:rPr kumimoji="1" lang="en" altLang="zh-CN" sz="1800" dirty="0" err="1"/>
              <a:t>TestLink</a:t>
            </a:r>
            <a:r>
              <a:rPr kumimoji="1" lang="zh-CN" altLang="en-US" sz="1800" dirty="0"/>
              <a:t>是一个开源的用于项目管理、缺陷跟踪和测试用例管理的测试过程管理工具</a:t>
            </a:r>
            <a:endParaRPr kumimoji="1" lang="en-US" altLang="zh-CN" sz="1800" dirty="0"/>
          </a:p>
          <a:p>
            <a:pPr>
              <a:lnSpc>
                <a:spcPct val="130000"/>
              </a:lnSpc>
            </a:pPr>
            <a:r>
              <a:rPr kumimoji="1" lang="en-US" altLang="zh-CN" sz="1800" dirty="0"/>
              <a:t>……</a:t>
            </a:r>
          </a:p>
        </p:txBody>
      </p:sp>
      <p:pic>
        <p:nvPicPr>
          <p:cNvPr id="5" name="图片 4">
            <a:extLst>
              <a:ext uri="{FF2B5EF4-FFF2-40B4-BE49-F238E27FC236}">
                <a16:creationId xmlns:a16="http://schemas.microsoft.com/office/drawing/2014/main" id="{438A56EB-4AB8-B142-CCBA-DD9447A9FE2F}"/>
              </a:ext>
            </a:extLst>
          </p:cNvPr>
          <p:cNvPicPr>
            <a:picLocks noChangeAspect="1"/>
          </p:cNvPicPr>
          <p:nvPr/>
        </p:nvPicPr>
        <p:blipFill>
          <a:blip r:embed="rId2"/>
          <a:stretch>
            <a:fillRect/>
          </a:stretch>
        </p:blipFill>
        <p:spPr>
          <a:xfrm>
            <a:off x="7551931" y="1596609"/>
            <a:ext cx="1356360" cy="1356360"/>
          </a:xfrm>
          <a:prstGeom prst="rect">
            <a:avLst/>
          </a:prstGeom>
        </p:spPr>
      </p:pic>
      <p:sp>
        <p:nvSpPr>
          <p:cNvPr id="6" name="文本框 5">
            <a:extLst>
              <a:ext uri="{FF2B5EF4-FFF2-40B4-BE49-F238E27FC236}">
                <a16:creationId xmlns:a16="http://schemas.microsoft.com/office/drawing/2014/main" id="{93BA4DC0-3B70-9473-C7A5-1CE6C7A1EC84}"/>
              </a:ext>
            </a:extLst>
          </p:cNvPr>
          <p:cNvSpPr txBox="1"/>
          <p:nvPr/>
        </p:nvSpPr>
        <p:spPr>
          <a:xfrm>
            <a:off x="7498210" y="2952969"/>
            <a:ext cx="1463803" cy="523220"/>
          </a:xfrm>
          <a:prstGeom prst="rect">
            <a:avLst/>
          </a:prstGeom>
          <a:noFill/>
        </p:spPr>
        <p:txBody>
          <a:bodyPr wrap="square" rtlCol="0">
            <a:spAutoFit/>
          </a:bodyPr>
          <a:lstStyle/>
          <a:p>
            <a:pPr algn="ctr"/>
            <a:r>
              <a:rPr kumimoji="1" lang="zh-CN" altLang="en-US" sz="1400" dirty="0">
                <a:solidFill>
                  <a:srgbClr val="00B0F0"/>
                </a:solidFill>
              </a:rPr>
              <a:t>更多工具详见</a:t>
            </a:r>
            <a:endParaRPr kumimoji="1" lang="en-US" altLang="zh-CN" sz="1400" dirty="0">
              <a:solidFill>
                <a:srgbClr val="00B0F0"/>
              </a:solidFill>
            </a:endParaRPr>
          </a:p>
          <a:p>
            <a:pPr algn="ctr"/>
            <a:r>
              <a:rPr kumimoji="1" lang="zh-CN" altLang="en-US" sz="1400" dirty="0">
                <a:solidFill>
                  <a:srgbClr val="00B0F0"/>
                </a:solidFill>
              </a:rPr>
              <a:t>此公众号文章</a:t>
            </a:r>
          </a:p>
        </p:txBody>
      </p:sp>
    </p:spTree>
    <p:extLst>
      <p:ext uri="{BB962C8B-B14F-4D97-AF65-F5344CB8AC3E}">
        <p14:creationId xmlns:p14="http://schemas.microsoft.com/office/powerpoint/2010/main" val="71518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userDrawn="1"/>
        </p:nvSpPr>
        <p:spPr>
          <a:xfrm>
            <a:off x="946673" y="1987998"/>
            <a:ext cx="6923380" cy="784830"/>
          </a:xfrm>
          <a:prstGeom prst="rect">
            <a:avLst/>
          </a:prstGeom>
        </p:spPr>
        <p:txBody>
          <a:bodyPr wrap="square">
            <a:spAutoFit/>
          </a:bodyPr>
          <a:lstStyle/>
          <a:p>
            <a:pPr algn="ctr"/>
            <a:r>
              <a:rPr lang="en-US" altLang="zh-CN" sz="4500" b="1" dirty="0">
                <a:ln w="19050">
                  <a:noFill/>
                </a:ln>
                <a:solidFill>
                  <a:srgbClr val="FFFFFF"/>
                </a:solidFill>
                <a:latin typeface="微软雅黑" panose="020B0503020204020204" charset="-122"/>
                <a:ea typeface="微软雅黑" panose="020B0503020204020204" charset="-122"/>
              </a:rPr>
              <a:t>13.2</a:t>
            </a:r>
            <a:r>
              <a:rPr lang="zh-CN" altLang="en-US" sz="4500" b="1" dirty="0">
                <a:ln w="19050">
                  <a:noFill/>
                </a:ln>
                <a:solidFill>
                  <a:srgbClr val="FFFFFF"/>
                </a:solidFill>
                <a:latin typeface="微软雅黑" panose="020B0503020204020204" charset="-122"/>
                <a:ea typeface="微软雅黑" panose="020B0503020204020204" charset="-122"/>
              </a:rPr>
              <a:t> 软件缺陷的描述</a:t>
            </a:r>
            <a:endParaRPr lang="en-US" altLang="zh-CN" sz="4500" b="1" dirty="0">
              <a:ln w="19050">
                <a:noFill/>
              </a:ln>
              <a:solidFill>
                <a:srgbClr val="FFFFFF"/>
              </a:solidFill>
              <a:latin typeface="微软雅黑" panose="020B0503020204020204" charset="-122"/>
              <a:ea typeface="微软雅黑" panose="020B0503020204020204" charset="-122"/>
            </a:endParaRPr>
          </a:p>
        </p:txBody>
      </p:sp>
      <p:sp>
        <p:nvSpPr>
          <p:cNvPr id="2" name="Rectangle 3">
            <a:extLst>
              <a:ext uri="{FF2B5EF4-FFF2-40B4-BE49-F238E27FC236}">
                <a16:creationId xmlns:a16="http://schemas.microsoft.com/office/drawing/2014/main" id="{65AB13C4-01D1-28E8-EF18-0E28E53F02A4}"/>
              </a:ext>
            </a:extLst>
          </p:cNvPr>
          <p:cNvSpPr>
            <a:spLocks noChangeArrowheads="1"/>
          </p:cNvSpPr>
          <p:nvPr/>
        </p:nvSpPr>
        <p:spPr bwMode="auto">
          <a:xfrm>
            <a:off x="3434818" y="3043536"/>
            <a:ext cx="2880921" cy="1889300"/>
          </a:xfrm>
          <a:prstGeom prst="rect">
            <a:avLst/>
          </a:prstGeom>
          <a:noFill/>
          <a:ln w="9525">
            <a:noFill/>
            <a:miter lim="800000"/>
            <a:headEnd/>
            <a:tailEnd/>
          </a:ln>
        </p:spPr>
        <p:txBody>
          <a:bodyPr wrap="square" lIns="0" tIns="0" rIns="0" bIns="0">
            <a:spAutoFit/>
          </a:bodyPr>
          <a:lstStyle/>
          <a:p>
            <a:pPr>
              <a:lnSpc>
                <a:spcPct val="130000"/>
              </a:lnSpc>
            </a:pPr>
            <a:r>
              <a:rPr lang="en-US" altLang="zh-CN" sz="1600" dirty="0">
                <a:solidFill>
                  <a:schemeClr val="accent1">
                    <a:lumMod val="75000"/>
                  </a:schemeClr>
                </a:solidFill>
                <a:latin typeface="Microsoft YaHei" panose="020B0503020204020204" pitchFamily="34" charset="-122"/>
                <a:ea typeface="Microsoft YaHei" panose="020B0503020204020204" pitchFamily="34" charset="-122"/>
              </a:rPr>
              <a:t>13.2.1 </a:t>
            </a:r>
            <a:r>
              <a:rPr lang="zh-CN" altLang="en-US" sz="1600" dirty="0">
                <a:solidFill>
                  <a:schemeClr val="accent1">
                    <a:lumMod val="75000"/>
                  </a:schemeClr>
                </a:solidFill>
                <a:latin typeface="Microsoft YaHei" panose="020B0503020204020204" pitchFamily="34" charset="-122"/>
                <a:ea typeface="Microsoft YaHei" panose="020B0503020204020204" pitchFamily="34" charset="-122"/>
              </a:rPr>
              <a:t>软件缺陷的生命周期</a:t>
            </a:r>
            <a:endParaRPr lang="en-US" altLang="zh-CN" sz="1600"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30000"/>
              </a:lnSpc>
            </a:pPr>
            <a:r>
              <a:rPr lang="en-US" altLang="zh-CN" sz="1600" dirty="0">
                <a:solidFill>
                  <a:schemeClr val="accent1">
                    <a:lumMod val="75000"/>
                  </a:schemeClr>
                </a:solidFill>
                <a:latin typeface="Microsoft YaHei" panose="020B0503020204020204" pitchFamily="34" charset="-122"/>
                <a:ea typeface="Microsoft YaHei" panose="020B0503020204020204" pitchFamily="34" charset="-122"/>
              </a:rPr>
              <a:t>13.2.2 </a:t>
            </a:r>
            <a:r>
              <a:rPr lang="zh-CN" altLang="en-US" sz="1600" dirty="0">
                <a:solidFill>
                  <a:schemeClr val="accent1">
                    <a:lumMod val="75000"/>
                  </a:schemeClr>
                </a:solidFill>
                <a:latin typeface="Microsoft YaHei" panose="020B0503020204020204" pitchFamily="34" charset="-122"/>
                <a:ea typeface="Microsoft YaHei" panose="020B0503020204020204" pitchFamily="34" charset="-122"/>
              </a:rPr>
              <a:t>严重性和优先级	</a:t>
            </a:r>
            <a:endParaRPr lang="en-US" altLang="zh-CN" sz="1600"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30000"/>
              </a:lnSpc>
            </a:pPr>
            <a:r>
              <a:rPr lang="en-US" altLang="zh-CN" sz="1600" dirty="0">
                <a:solidFill>
                  <a:schemeClr val="accent1">
                    <a:lumMod val="75000"/>
                  </a:schemeClr>
                </a:solidFill>
                <a:latin typeface="Microsoft YaHei" panose="020B0503020204020204" pitchFamily="34" charset="-122"/>
                <a:ea typeface="Microsoft YaHei" panose="020B0503020204020204" pitchFamily="34" charset="-122"/>
              </a:rPr>
              <a:t>13.2.3 </a:t>
            </a:r>
            <a:r>
              <a:rPr lang="zh-CN" altLang="en-US" sz="1600" dirty="0">
                <a:solidFill>
                  <a:schemeClr val="accent1">
                    <a:lumMod val="75000"/>
                  </a:schemeClr>
                </a:solidFill>
                <a:latin typeface="Microsoft YaHei" panose="020B0503020204020204" pitchFamily="34" charset="-122"/>
                <a:ea typeface="Microsoft YaHei" panose="020B0503020204020204" pitchFamily="34" charset="-122"/>
              </a:rPr>
              <a:t>缺陷的其它属性	</a:t>
            </a:r>
            <a:endParaRPr lang="en-US" altLang="zh-CN" sz="1600"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30000"/>
              </a:lnSpc>
            </a:pPr>
            <a:r>
              <a:rPr lang="en-US" altLang="zh-CN" sz="1600" dirty="0">
                <a:solidFill>
                  <a:schemeClr val="accent1">
                    <a:lumMod val="75000"/>
                  </a:schemeClr>
                </a:solidFill>
                <a:latin typeface="Microsoft YaHei" panose="020B0503020204020204" pitchFamily="34" charset="-122"/>
                <a:ea typeface="Microsoft YaHei" panose="020B0503020204020204" pitchFamily="34" charset="-122"/>
              </a:rPr>
              <a:t>13.2.4 </a:t>
            </a:r>
            <a:r>
              <a:rPr lang="zh-CN" altLang="en-US" sz="1600" dirty="0">
                <a:solidFill>
                  <a:schemeClr val="accent1">
                    <a:lumMod val="75000"/>
                  </a:schemeClr>
                </a:solidFill>
                <a:latin typeface="Microsoft YaHei" panose="020B0503020204020204" pitchFamily="34" charset="-122"/>
                <a:ea typeface="Microsoft YaHei" panose="020B0503020204020204" pitchFamily="34" charset="-122"/>
              </a:rPr>
              <a:t>完整的缺陷信息</a:t>
            </a:r>
            <a:endParaRPr lang="en-US" altLang="zh-CN" sz="1600"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30000"/>
              </a:lnSpc>
            </a:pPr>
            <a:r>
              <a:rPr lang="en-US" altLang="zh-CN" sz="1600" dirty="0">
                <a:solidFill>
                  <a:schemeClr val="accent1">
                    <a:lumMod val="75000"/>
                  </a:schemeClr>
                </a:solidFill>
                <a:latin typeface="Microsoft YaHei" panose="020B0503020204020204" pitchFamily="34" charset="-122"/>
                <a:ea typeface="Microsoft YaHei" panose="020B0503020204020204" pitchFamily="34" charset="-122"/>
              </a:rPr>
              <a:t>13.2.5 </a:t>
            </a:r>
            <a:r>
              <a:rPr lang="zh-CN" altLang="en-US" sz="1600" dirty="0">
                <a:solidFill>
                  <a:schemeClr val="accent1">
                    <a:lumMod val="75000"/>
                  </a:schemeClr>
                </a:solidFill>
                <a:latin typeface="Microsoft YaHei" panose="020B0503020204020204" pitchFamily="34" charset="-122"/>
                <a:ea typeface="Microsoft YaHei" panose="020B0503020204020204" pitchFamily="34" charset="-122"/>
              </a:rPr>
              <a:t>缺陷描述的基本要求</a:t>
            </a:r>
            <a:endParaRPr lang="en-US" altLang="zh-CN" sz="1600"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30000"/>
              </a:lnSpc>
            </a:pPr>
            <a:r>
              <a:rPr lang="en-US" altLang="zh-CN" sz="1600" dirty="0">
                <a:solidFill>
                  <a:schemeClr val="accent1">
                    <a:lumMod val="75000"/>
                  </a:schemeClr>
                </a:solidFill>
                <a:latin typeface="Microsoft YaHei" panose="020B0503020204020204" pitchFamily="34" charset="-122"/>
                <a:ea typeface="Microsoft YaHei" panose="020B0503020204020204" pitchFamily="34" charset="-122"/>
              </a:rPr>
              <a:t>13.2.6 </a:t>
            </a:r>
            <a:r>
              <a:rPr lang="zh-CN" altLang="en-US" sz="1600" dirty="0">
                <a:solidFill>
                  <a:schemeClr val="accent1">
                    <a:lumMod val="75000"/>
                  </a:schemeClr>
                </a:solidFill>
                <a:latin typeface="Microsoft YaHei" panose="020B0503020204020204" pitchFamily="34" charset="-122"/>
                <a:ea typeface="Microsoft YaHei" panose="020B0503020204020204" pitchFamily="34" charset="-122"/>
              </a:rPr>
              <a:t>缺陷报告的示例</a:t>
            </a:r>
          </a:p>
        </p:txBody>
      </p:sp>
    </p:spTree>
    <p:extLst>
      <p:ext uri="{BB962C8B-B14F-4D97-AF65-F5344CB8AC3E}">
        <p14:creationId xmlns:p14="http://schemas.microsoft.com/office/powerpoint/2010/main" val="1624280598"/>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048F9-46B0-302B-5B08-3079B5168FDD}"/>
              </a:ext>
            </a:extLst>
          </p:cNvPr>
          <p:cNvSpPr>
            <a:spLocks noGrp="1"/>
          </p:cNvSpPr>
          <p:nvPr>
            <p:ph type="title"/>
          </p:nvPr>
        </p:nvSpPr>
        <p:spPr/>
        <p:txBody>
          <a:bodyPr/>
          <a:lstStyle/>
          <a:p>
            <a:r>
              <a:rPr kumimoji="1" lang="zh-CN" altLang="en-US" sz="2800" b="1" dirty="0">
                <a:solidFill>
                  <a:srgbClr val="0070C0"/>
                </a:solidFill>
                <a:latin typeface="微软雅黑" panose="020B0503020204020204" pitchFamily="34" charset="-122"/>
                <a:ea typeface="微软雅黑" panose="020B0503020204020204" pitchFamily="34" charset="-122"/>
              </a:rPr>
              <a:t>对缺陷会关心哪些问题？</a:t>
            </a:r>
            <a:endParaRPr kumimoji="1" lang="zh-CN" altLang="en-US" dirty="0"/>
          </a:p>
        </p:txBody>
      </p:sp>
      <p:sp>
        <p:nvSpPr>
          <p:cNvPr id="3" name="文本占位符 2">
            <a:extLst>
              <a:ext uri="{FF2B5EF4-FFF2-40B4-BE49-F238E27FC236}">
                <a16:creationId xmlns:a16="http://schemas.microsoft.com/office/drawing/2014/main" id="{A543CEDC-A7B7-DE63-F2DE-915B591D619E}"/>
              </a:ext>
            </a:extLst>
          </p:cNvPr>
          <p:cNvSpPr>
            <a:spLocks noGrp="1"/>
          </p:cNvSpPr>
          <p:nvPr>
            <p:ph type="body" sz="quarter" idx="11"/>
          </p:nvPr>
        </p:nvSpPr>
        <p:spPr>
          <a:xfrm>
            <a:off x="1358215" y="1190607"/>
            <a:ext cx="3468967" cy="3059448"/>
          </a:xfrm>
        </p:spPr>
        <p:txBody>
          <a:bodyPr/>
          <a:lstStyle/>
          <a:p>
            <a:pPr marL="496888" indent="-496888">
              <a:lnSpc>
                <a:spcPct val="130000"/>
              </a:lnSpc>
              <a:buClr>
                <a:srgbClr val="91AC4E"/>
              </a:buClr>
              <a:buFont typeface="Wingdings" pitchFamily="2" charset="2"/>
              <a:buChar char="q"/>
            </a:pPr>
            <a:r>
              <a:rPr lang="zh-CN" altLang="en-US" sz="2400" dirty="0">
                <a:latin typeface="宋体"/>
                <a:ea typeface="宋体"/>
                <a:cs typeface="宋体"/>
              </a:rPr>
              <a:t>描述？</a:t>
            </a:r>
            <a:endParaRPr lang="en-US" altLang="zh-CN" sz="2400" dirty="0">
              <a:latin typeface="宋体"/>
              <a:ea typeface="宋体"/>
              <a:cs typeface="宋体"/>
            </a:endParaRPr>
          </a:p>
          <a:p>
            <a:pPr marL="496888" indent="-496888">
              <a:lnSpc>
                <a:spcPct val="130000"/>
              </a:lnSpc>
              <a:buClr>
                <a:srgbClr val="91AC4E"/>
              </a:buClr>
              <a:buFont typeface="Wingdings" pitchFamily="2" charset="2"/>
              <a:buChar char="q"/>
            </a:pPr>
            <a:r>
              <a:rPr lang="zh-CN" altLang="en-US" sz="2400" dirty="0">
                <a:latin typeface="宋体"/>
                <a:ea typeface="宋体"/>
                <a:cs typeface="宋体"/>
              </a:rPr>
              <a:t>是否严重？</a:t>
            </a:r>
            <a:endParaRPr lang="en-US" altLang="zh-CN" sz="2400" dirty="0">
              <a:latin typeface="宋体"/>
              <a:ea typeface="宋体"/>
              <a:cs typeface="宋体"/>
            </a:endParaRPr>
          </a:p>
          <a:p>
            <a:pPr marL="496888" indent="-496888">
              <a:lnSpc>
                <a:spcPct val="130000"/>
              </a:lnSpc>
              <a:buClr>
                <a:srgbClr val="91AC4E"/>
              </a:buClr>
              <a:buFont typeface="Wingdings" pitchFamily="2" charset="2"/>
              <a:buChar char="q"/>
            </a:pPr>
            <a:r>
              <a:rPr lang="zh-CN" altLang="en-US" sz="2400" dirty="0">
                <a:latin typeface="宋体"/>
                <a:ea typeface="宋体"/>
                <a:cs typeface="宋体"/>
              </a:rPr>
              <a:t>是否需要修正？</a:t>
            </a:r>
            <a:endParaRPr lang="en-US" altLang="zh-CN" sz="2400" dirty="0">
              <a:latin typeface="宋体"/>
              <a:ea typeface="宋体"/>
              <a:cs typeface="宋体"/>
            </a:endParaRPr>
          </a:p>
          <a:p>
            <a:pPr marL="496888" indent="-496888">
              <a:lnSpc>
                <a:spcPct val="130000"/>
              </a:lnSpc>
              <a:buClr>
                <a:srgbClr val="91AC4E"/>
              </a:buClr>
              <a:buFont typeface="Wingdings" pitchFamily="2" charset="2"/>
              <a:buChar char="q"/>
            </a:pPr>
            <a:r>
              <a:rPr lang="zh-CN" altLang="en-US" sz="2400" dirty="0">
                <a:latin typeface="宋体"/>
                <a:ea typeface="宋体"/>
                <a:cs typeface="宋体"/>
              </a:rPr>
              <a:t>当前状态？</a:t>
            </a:r>
            <a:endParaRPr lang="en-US" altLang="zh-CN" sz="2400" dirty="0">
              <a:latin typeface="宋体"/>
              <a:ea typeface="宋体"/>
              <a:cs typeface="宋体"/>
            </a:endParaRPr>
          </a:p>
          <a:p>
            <a:pPr marL="496888" indent="-496888">
              <a:lnSpc>
                <a:spcPct val="130000"/>
              </a:lnSpc>
              <a:buClr>
                <a:srgbClr val="91AC4E"/>
              </a:buClr>
              <a:buFont typeface="Wingdings" pitchFamily="2" charset="2"/>
              <a:buChar char="q"/>
            </a:pPr>
            <a:r>
              <a:rPr lang="en-US" altLang="zh-CN" sz="2400" dirty="0">
                <a:latin typeface="宋体"/>
                <a:ea typeface="宋体"/>
                <a:cs typeface="宋体"/>
              </a:rPr>
              <a:t> </a:t>
            </a:r>
            <a:r>
              <a:rPr lang="en-US" altLang="zh-CN" dirty="0">
                <a:latin typeface="宋体"/>
                <a:ea typeface="宋体"/>
                <a:cs typeface="宋体"/>
              </a:rPr>
              <a:t>……</a:t>
            </a:r>
            <a:endParaRPr lang="en-US" altLang="zh-CN" sz="2400" dirty="0">
              <a:latin typeface="宋体"/>
              <a:ea typeface="宋体"/>
              <a:cs typeface="宋体"/>
            </a:endParaRPr>
          </a:p>
        </p:txBody>
      </p:sp>
      <p:pic>
        <p:nvPicPr>
          <p:cNvPr id="4" name="图片 3" descr="bugFreeSoftware.png">
            <a:extLst>
              <a:ext uri="{FF2B5EF4-FFF2-40B4-BE49-F238E27FC236}">
                <a16:creationId xmlns:a16="http://schemas.microsoft.com/office/drawing/2014/main" id="{63BBA77E-CCC2-5F43-DB63-05A729862A7C}"/>
              </a:ext>
            </a:extLst>
          </p:cNvPr>
          <p:cNvPicPr>
            <a:picLocks noChangeAspect="1"/>
          </p:cNvPicPr>
          <p:nvPr/>
        </p:nvPicPr>
        <p:blipFill>
          <a:blip r:embed="rId2" cstate="print"/>
          <a:stretch>
            <a:fillRect/>
          </a:stretch>
        </p:blipFill>
        <p:spPr>
          <a:xfrm>
            <a:off x="5156791" y="1190607"/>
            <a:ext cx="3309478" cy="2895794"/>
          </a:xfrm>
          <a:prstGeom prst="rect">
            <a:avLst/>
          </a:prstGeom>
        </p:spPr>
      </p:pic>
    </p:spTree>
    <p:extLst>
      <p:ext uri="{BB962C8B-B14F-4D97-AF65-F5344CB8AC3E}">
        <p14:creationId xmlns:p14="http://schemas.microsoft.com/office/powerpoint/2010/main" val="1360222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249D99-4F3A-D4DA-282C-E78B6D341C18}"/>
              </a:ext>
            </a:extLst>
          </p:cNvPr>
          <p:cNvSpPr>
            <a:spLocks noGrp="1"/>
          </p:cNvSpPr>
          <p:nvPr>
            <p:ph type="title"/>
          </p:nvPr>
        </p:nvSpPr>
        <p:spPr/>
        <p:txBody>
          <a:bodyPr/>
          <a:lstStyle/>
          <a:p>
            <a:r>
              <a:rPr kumimoji="1" lang="en-US" altLang="zh-CN" sz="2800" b="1" dirty="0">
                <a:solidFill>
                  <a:srgbClr val="0070C0"/>
                </a:solidFill>
                <a:latin typeface="微软雅黑" panose="020B0503020204020204" pitchFamily="34" charset="-122"/>
                <a:ea typeface="微软雅黑" panose="020B0503020204020204" pitchFamily="34" charset="-122"/>
              </a:rPr>
              <a:t>13.2.1</a:t>
            </a:r>
            <a:r>
              <a:rPr kumimoji="1" lang="zh-CN" altLang="en-US" sz="2800" b="1" dirty="0">
                <a:solidFill>
                  <a:srgbClr val="0070C0"/>
                </a:solidFill>
                <a:latin typeface="微软雅黑" panose="020B0503020204020204" pitchFamily="34" charset="-122"/>
                <a:ea typeface="微软雅黑" panose="020B0503020204020204" pitchFamily="34" charset="-122"/>
              </a:rPr>
              <a:t> 缺陷生命周期</a:t>
            </a:r>
            <a:endParaRPr kumimoji="1" lang="zh-CN" altLang="en-US" dirty="0"/>
          </a:p>
        </p:txBody>
      </p:sp>
      <p:sp>
        <p:nvSpPr>
          <p:cNvPr id="4" name="Rectangle 3">
            <a:extLst>
              <a:ext uri="{FF2B5EF4-FFF2-40B4-BE49-F238E27FC236}">
                <a16:creationId xmlns:a16="http://schemas.microsoft.com/office/drawing/2014/main" id="{B21EDEB7-1548-D81A-FC13-6C978CFD7C88}"/>
              </a:ext>
            </a:extLst>
          </p:cNvPr>
          <p:cNvSpPr txBox="1">
            <a:spLocks noChangeArrowheads="1"/>
          </p:cNvSpPr>
          <p:nvPr/>
        </p:nvSpPr>
        <p:spPr>
          <a:xfrm>
            <a:off x="1121518" y="1515407"/>
            <a:ext cx="4347809" cy="2375892"/>
          </a:xfr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思源黑体" panose="020F0502020204030204" charset="-122"/>
                <a:ea typeface="思源黑体" panose="020F0502020204030204" charset="-122"/>
                <a:cs typeface="思源黑体" panose="020F050202020403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思源黑体" panose="020F0502020204030204" charset="-122"/>
                <a:ea typeface="思源黑体" panose="020F0502020204030204" charset="-122"/>
                <a:cs typeface="思源黑体" panose="020F050202020403020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思源黑体" panose="020F0502020204030204" charset="-122"/>
                <a:ea typeface="思源黑体" panose="020F0502020204030204" charset="-122"/>
                <a:cs typeface="思源黑体" panose="020F050202020403020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30000"/>
              </a:lnSpc>
              <a:buClr>
                <a:srgbClr val="91AC4E"/>
              </a:buClr>
              <a:buFont typeface="Wingdings" pitchFamily="2" charset="2"/>
              <a:buChar char="q"/>
            </a:pPr>
            <a:r>
              <a:rPr lang="zh-CN" altLang="en-US" sz="1800" dirty="0">
                <a:latin typeface="宋体"/>
                <a:ea typeface="宋体"/>
                <a:cs typeface="宋体"/>
              </a:rPr>
              <a:t>发现-打开：测试人员找到软件缺陷并将软件缺陷提交给开发人员。 </a:t>
            </a:r>
          </a:p>
          <a:p>
            <a:pPr>
              <a:lnSpc>
                <a:spcPct val="130000"/>
              </a:lnSpc>
              <a:buClr>
                <a:srgbClr val="91AC4E"/>
              </a:buClr>
              <a:buFont typeface="Wingdings" pitchFamily="2" charset="2"/>
              <a:buChar char="q"/>
            </a:pPr>
            <a:r>
              <a:rPr lang="zh-CN" altLang="en-US" sz="1800" dirty="0">
                <a:latin typeface="宋体"/>
                <a:ea typeface="宋体"/>
                <a:cs typeface="宋体"/>
              </a:rPr>
              <a:t>打开-修复：开发人员再现、修复缺陷，然后提交给测试人员去验证。 </a:t>
            </a:r>
          </a:p>
          <a:p>
            <a:pPr>
              <a:lnSpc>
                <a:spcPct val="130000"/>
              </a:lnSpc>
              <a:buClr>
                <a:srgbClr val="91AC4E"/>
              </a:buClr>
              <a:buFont typeface="Wingdings" pitchFamily="2" charset="2"/>
              <a:buChar char="q"/>
            </a:pPr>
            <a:r>
              <a:rPr lang="zh-CN" altLang="en-US" sz="1800" dirty="0">
                <a:latin typeface="宋体"/>
                <a:ea typeface="宋体"/>
                <a:cs typeface="宋体"/>
              </a:rPr>
              <a:t>修复-关闭：测试人员验证修复过的软件，关闭已不存在的缺陷。          </a:t>
            </a:r>
          </a:p>
        </p:txBody>
      </p:sp>
      <p:grpSp>
        <p:nvGrpSpPr>
          <p:cNvPr id="5" name="Group 12">
            <a:extLst>
              <a:ext uri="{FF2B5EF4-FFF2-40B4-BE49-F238E27FC236}">
                <a16:creationId xmlns:a16="http://schemas.microsoft.com/office/drawing/2014/main" id="{4A0BA0DB-8EB1-1DA2-52EF-9D5CD96B9090}"/>
              </a:ext>
            </a:extLst>
          </p:cNvPr>
          <p:cNvGrpSpPr>
            <a:grpSpLocks/>
          </p:cNvGrpSpPr>
          <p:nvPr/>
        </p:nvGrpSpPr>
        <p:grpSpPr bwMode="auto">
          <a:xfrm>
            <a:off x="6313907" y="1326395"/>
            <a:ext cx="1621660" cy="2753916"/>
            <a:chOff x="2447" y="1680"/>
            <a:chExt cx="673" cy="1200"/>
          </a:xfrm>
        </p:grpSpPr>
        <p:sp>
          <p:nvSpPr>
            <p:cNvPr id="6" name="AutoShape 4">
              <a:extLst>
                <a:ext uri="{FF2B5EF4-FFF2-40B4-BE49-F238E27FC236}">
                  <a16:creationId xmlns:a16="http://schemas.microsoft.com/office/drawing/2014/main" id="{FAF50FBA-8D29-BB30-82EF-54E362E97362}"/>
                </a:ext>
              </a:extLst>
            </p:cNvPr>
            <p:cNvSpPr>
              <a:spLocks noChangeArrowheads="1"/>
            </p:cNvSpPr>
            <p:nvPr/>
          </p:nvSpPr>
          <p:spPr bwMode="auto">
            <a:xfrm>
              <a:off x="2448" y="1680"/>
              <a:ext cx="672" cy="184"/>
            </a:xfrm>
            <a:prstGeom prst="flowChartAlternateProcess">
              <a:avLst/>
            </a:prstGeom>
            <a:solidFill>
              <a:srgbClr val="91AC4E">
                <a:alpha val="50195"/>
              </a:srgbClr>
            </a:solidFill>
            <a:ln w="9525">
              <a:solidFill>
                <a:schemeClr val="tx1"/>
              </a:solidFill>
              <a:miter lim="800000"/>
              <a:headEnd/>
              <a:tailEnd/>
            </a:ln>
          </p:spPr>
          <p:txBody>
            <a:bodyPr wrap="none" lIns="0" tIns="0" rIns="0" bIns="0" anchor="ctr"/>
            <a:lstStyle/>
            <a:p>
              <a:pPr algn="ctr"/>
              <a:r>
                <a:rPr lang="zh-CN" altLang="en-US" b="1"/>
                <a:t>发现 </a:t>
              </a:r>
            </a:p>
          </p:txBody>
        </p:sp>
        <p:sp>
          <p:nvSpPr>
            <p:cNvPr id="7" name="Line 5">
              <a:extLst>
                <a:ext uri="{FF2B5EF4-FFF2-40B4-BE49-F238E27FC236}">
                  <a16:creationId xmlns:a16="http://schemas.microsoft.com/office/drawing/2014/main" id="{306C0C54-A365-4F25-257F-753E87D4153B}"/>
                </a:ext>
              </a:extLst>
            </p:cNvPr>
            <p:cNvSpPr>
              <a:spLocks noChangeShapeType="1"/>
            </p:cNvSpPr>
            <p:nvPr/>
          </p:nvSpPr>
          <p:spPr bwMode="auto">
            <a:xfrm>
              <a:off x="2783" y="1864"/>
              <a:ext cx="5" cy="152"/>
            </a:xfrm>
            <a:prstGeom prst="line">
              <a:avLst/>
            </a:prstGeom>
            <a:noFill/>
            <a:ln w="9525">
              <a:solidFill>
                <a:schemeClr val="tx1"/>
              </a:solidFill>
              <a:round/>
              <a:headEnd/>
              <a:tailEnd type="triangle" w="med" len="med"/>
            </a:ln>
          </p:spPr>
          <p:txBody>
            <a:bodyPr lIns="0" tIns="0" rIns="0" bIns="0" anchor="ctr"/>
            <a:lstStyle/>
            <a:p>
              <a:endParaRPr lang="zh-CN" altLang="en-US" sz="1350"/>
            </a:p>
          </p:txBody>
        </p:sp>
        <p:sp>
          <p:nvSpPr>
            <p:cNvPr id="8" name="AutoShape 6">
              <a:extLst>
                <a:ext uri="{FF2B5EF4-FFF2-40B4-BE49-F238E27FC236}">
                  <a16:creationId xmlns:a16="http://schemas.microsoft.com/office/drawing/2014/main" id="{7E46FEBC-6475-F97B-53EE-3AE2B0B474F9}"/>
                </a:ext>
              </a:extLst>
            </p:cNvPr>
            <p:cNvSpPr>
              <a:spLocks noChangeArrowheads="1"/>
            </p:cNvSpPr>
            <p:nvPr/>
          </p:nvSpPr>
          <p:spPr bwMode="auto">
            <a:xfrm>
              <a:off x="2448" y="2016"/>
              <a:ext cx="672" cy="184"/>
            </a:xfrm>
            <a:prstGeom prst="flowChartAlternateProcess">
              <a:avLst/>
            </a:prstGeom>
            <a:solidFill>
              <a:srgbClr val="91AC4E">
                <a:alpha val="50195"/>
              </a:srgbClr>
            </a:solidFill>
            <a:ln w="9525">
              <a:solidFill>
                <a:schemeClr val="tx1"/>
              </a:solidFill>
              <a:miter lim="800000"/>
              <a:headEnd/>
              <a:tailEnd/>
            </a:ln>
          </p:spPr>
          <p:txBody>
            <a:bodyPr wrap="none" lIns="0" tIns="0" rIns="0" bIns="0" anchor="ctr"/>
            <a:lstStyle/>
            <a:p>
              <a:pPr algn="ctr"/>
              <a:r>
                <a:rPr lang="zh-CN" altLang="en-US" b="1"/>
                <a:t>打开  </a:t>
              </a:r>
            </a:p>
          </p:txBody>
        </p:sp>
        <p:sp>
          <p:nvSpPr>
            <p:cNvPr id="9" name="AutoShape 7">
              <a:extLst>
                <a:ext uri="{FF2B5EF4-FFF2-40B4-BE49-F238E27FC236}">
                  <a16:creationId xmlns:a16="http://schemas.microsoft.com/office/drawing/2014/main" id="{D13EBD41-9D66-9923-C7AD-C2E10C1FFDA3}"/>
                </a:ext>
              </a:extLst>
            </p:cNvPr>
            <p:cNvSpPr>
              <a:spLocks noChangeArrowheads="1"/>
            </p:cNvSpPr>
            <p:nvPr/>
          </p:nvSpPr>
          <p:spPr bwMode="auto">
            <a:xfrm>
              <a:off x="2447" y="2352"/>
              <a:ext cx="672" cy="184"/>
            </a:xfrm>
            <a:prstGeom prst="flowChartAlternateProcess">
              <a:avLst/>
            </a:prstGeom>
            <a:solidFill>
              <a:srgbClr val="91AC4E">
                <a:alpha val="50195"/>
              </a:srgbClr>
            </a:solidFill>
            <a:ln w="9525">
              <a:solidFill>
                <a:schemeClr val="tx1"/>
              </a:solidFill>
              <a:miter lim="800000"/>
              <a:headEnd/>
              <a:tailEnd/>
            </a:ln>
          </p:spPr>
          <p:txBody>
            <a:bodyPr wrap="none" lIns="0" tIns="0" rIns="0" bIns="0" anchor="ctr"/>
            <a:lstStyle/>
            <a:p>
              <a:pPr algn="ctr"/>
              <a:r>
                <a:rPr lang="zh-CN" altLang="en-US" b="1"/>
                <a:t>修复  </a:t>
              </a:r>
            </a:p>
          </p:txBody>
        </p:sp>
        <p:sp>
          <p:nvSpPr>
            <p:cNvPr id="10" name="AutoShape 8">
              <a:extLst>
                <a:ext uri="{FF2B5EF4-FFF2-40B4-BE49-F238E27FC236}">
                  <a16:creationId xmlns:a16="http://schemas.microsoft.com/office/drawing/2014/main" id="{7BAAF2A0-B767-9477-91E0-463EFCF82280}"/>
                </a:ext>
              </a:extLst>
            </p:cNvPr>
            <p:cNvSpPr>
              <a:spLocks noChangeArrowheads="1"/>
            </p:cNvSpPr>
            <p:nvPr/>
          </p:nvSpPr>
          <p:spPr bwMode="auto">
            <a:xfrm>
              <a:off x="2448" y="2696"/>
              <a:ext cx="672" cy="184"/>
            </a:xfrm>
            <a:prstGeom prst="flowChartAlternateProcess">
              <a:avLst/>
            </a:prstGeom>
            <a:solidFill>
              <a:srgbClr val="91AC4E">
                <a:alpha val="50195"/>
              </a:srgbClr>
            </a:solidFill>
            <a:ln w="9525">
              <a:solidFill>
                <a:schemeClr val="tx1"/>
              </a:solidFill>
              <a:miter lim="800000"/>
              <a:headEnd/>
              <a:tailEnd/>
            </a:ln>
          </p:spPr>
          <p:txBody>
            <a:bodyPr wrap="none" lIns="0" tIns="0" rIns="0" bIns="0" anchor="ctr"/>
            <a:lstStyle/>
            <a:p>
              <a:pPr algn="ctr"/>
              <a:r>
                <a:rPr lang="zh-CN" altLang="en-US" b="1"/>
                <a:t>关闭  </a:t>
              </a:r>
            </a:p>
          </p:txBody>
        </p:sp>
        <p:sp>
          <p:nvSpPr>
            <p:cNvPr id="11" name="Line 9">
              <a:extLst>
                <a:ext uri="{FF2B5EF4-FFF2-40B4-BE49-F238E27FC236}">
                  <a16:creationId xmlns:a16="http://schemas.microsoft.com/office/drawing/2014/main" id="{DA6451D8-40CA-F64A-085D-94BC1E54684D}"/>
                </a:ext>
              </a:extLst>
            </p:cNvPr>
            <p:cNvSpPr>
              <a:spLocks noChangeShapeType="1"/>
            </p:cNvSpPr>
            <p:nvPr/>
          </p:nvSpPr>
          <p:spPr bwMode="auto">
            <a:xfrm flipH="1">
              <a:off x="2783" y="2192"/>
              <a:ext cx="0" cy="152"/>
            </a:xfrm>
            <a:prstGeom prst="line">
              <a:avLst/>
            </a:prstGeom>
            <a:noFill/>
            <a:ln w="9525">
              <a:solidFill>
                <a:schemeClr val="tx1"/>
              </a:solidFill>
              <a:round/>
              <a:headEnd/>
              <a:tailEnd type="triangle" w="med" len="med"/>
            </a:ln>
          </p:spPr>
          <p:txBody>
            <a:bodyPr lIns="0" tIns="0" rIns="0" bIns="0" anchor="ctr"/>
            <a:lstStyle/>
            <a:p>
              <a:endParaRPr lang="zh-CN" altLang="en-US" sz="1350"/>
            </a:p>
          </p:txBody>
        </p:sp>
        <p:sp>
          <p:nvSpPr>
            <p:cNvPr id="12" name="Line 10">
              <a:extLst>
                <a:ext uri="{FF2B5EF4-FFF2-40B4-BE49-F238E27FC236}">
                  <a16:creationId xmlns:a16="http://schemas.microsoft.com/office/drawing/2014/main" id="{9BC4F51E-B979-3321-AE91-9B8CE3F4AF03}"/>
                </a:ext>
              </a:extLst>
            </p:cNvPr>
            <p:cNvSpPr>
              <a:spLocks noChangeShapeType="1"/>
            </p:cNvSpPr>
            <p:nvPr/>
          </p:nvSpPr>
          <p:spPr bwMode="auto">
            <a:xfrm>
              <a:off x="2783" y="2520"/>
              <a:ext cx="5" cy="184"/>
            </a:xfrm>
            <a:prstGeom prst="line">
              <a:avLst/>
            </a:prstGeom>
            <a:noFill/>
            <a:ln w="9525">
              <a:solidFill>
                <a:schemeClr val="tx1"/>
              </a:solidFill>
              <a:round/>
              <a:headEnd/>
              <a:tailEnd type="triangle" w="med" len="med"/>
            </a:ln>
          </p:spPr>
          <p:txBody>
            <a:bodyPr lIns="0" tIns="0" rIns="0" bIns="0" anchor="ctr"/>
            <a:lstStyle/>
            <a:p>
              <a:endParaRPr lang="zh-CN" altLang="en-US" sz="1350"/>
            </a:p>
          </p:txBody>
        </p:sp>
      </p:grpSp>
    </p:spTree>
    <p:extLst>
      <p:ext uri="{BB962C8B-B14F-4D97-AF65-F5344CB8AC3E}">
        <p14:creationId xmlns:p14="http://schemas.microsoft.com/office/powerpoint/2010/main" val="4233740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8E7B4-4DD1-B941-8073-195DEC537085}"/>
              </a:ext>
            </a:extLst>
          </p:cNvPr>
          <p:cNvSpPr>
            <a:spLocks noGrp="1"/>
          </p:cNvSpPr>
          <p:nvPr>
            <p:ph type="title"/>
          </p:nvPr>
        </p:nvSpPr>
        <p:spPr>
          <a:xfrm>
            <a:off x="582038" y="280792"/>
            <a:ext cx="4313813" cy="523875"/>
          </a:xfrm>
        </p:spPr>
        <p:txBody>
          <a:bodyPr/>
          <a:lstStyle/>
          <a:p>
            <a:r>
              <a:rPr kumimoji="1" lang="zh-CN" altLang="en-US" sz="2800" b="1" dirty="0">
                <a:solidFill>
                  <a:srgbClr val="0070C0"/>
                </a:solidFill>
                <a:latin typeface="微软雅黑" panose="020B0503020204020204" pitchFamily="34" charset="-122"/>
                <a:ea typeface="微软雅黑" panose="020B0503020204020204" pitchFamily="34" charset="-122"/>
              </a:rPr>
              <a:t>完整的缺陷生命周期</a:t>
            </a:r>
            <a:endParaRPr kumimoji="1" lang="zh-CN" altLang="en-US" dirty="0"/>
          </a:p>
        </p:txBody>
      </p:sp>
      <p:sp>
        <p:nvSpPr>
          <p:cNvPr id="4" name="Rectangle 3">
            <a:extLst>
              <a:ext uri="{FF2B5EF4-FFF2-40B4-BE49-F238E27FC236}">
                <a16:creationId xmlns:a16="http://schemas.microsoft.com/office/drawing/2014/main" id="{5D3F17B9-1C02-86D3-1809-A74A36459292}"/>
              </a:ext>
            </a:extLst>
          </p:cNvPr>
          <p:cNvSpPr>
            <a:spLocks noChangeArrowheads="1"/>
          </p:cNvSpPr>
          <p:nvPr/>
        </p:nvSpPr>
        <p:spPr bwMode="auto">
          <a:xfrm>
            <a:off x="4289131" y="531504"/>
            <a:ext cx="759619" cy="249168"/>
          </a:xfrm>
          <a:prstGeom prst="rect">
            <a:avLst/>
          </a:prstGeom>
          <a:solidFill>
            <a:schemeClr val="accent4">
              <a:lumMod val="20000"/>
              <a:lumOff val="80000"/>
            </a:schemeClr>
          </a:solidFill>
          <a:ln w="9525" algn="ctr">
            <a:solidFill>
              <a:schemeClr val="tx2"/>
            </a:solid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zh-CN" altLang="en-US" sz="1350">
                <a:latin typeface="宋体" charset="-122"/>
                <a:ea typeface="宋体" charset="-122"/>
              </a:rPr>
              <a:t>创建</a:t>
            </a:r>
          </a:p>
        </p:txBody>
      </p:sp>
      <p:sp>
        <p:nvSpPr>
          <p:cNvPr id="5" name="Rectangle 4">
            <a:extLst>
              <a:ext uri="{FF2B5EF4-FFF2-40B4-BE49-F238E27FC236}">
                <a16:creationId xmlns:a16="http://schemas.microsoft.com/office/drawing/2014/main" id="{56D0214F-F098-39C6-6029-768326871B05}"/>
              </a:ext>
            </a:extLst>
          </p:cNvPr>
          <p:cNvSpPr>
            <a:spLocks noChangeArrowheads="1"/>
          </p:cNvSpPr>
          <p:nvPr/>
        </p:nvSpPr>
        <p:spPr bwMode="auto">
          <a:xfrm>
            <a:off x="4176022" y="1085145"/>
            <a:ext cx="997744" cy="249168"/>
          </a:xfrm>
          <a:prstGeom prst="rect">
            <a:avLst/>
          </a:prstGeom>
          <a:solidFill>
            <a:schemeClr val="accent4">
              <a:lumMod val="20000"/>
              <a:lumOff val="80000"/>
            </a:schemeClr>
          </a:solidFill>
          <a:ln w="9525" algn="ctr">
            <a:solidFill>
              <a:schemeClr val="tx2"/>
            </a:solid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zh-CN" altLang="en-US" sz="1350">
                <a:latin typeface="宋体" charset="-122"/>
                <a:ea typeface="宋体" charset="-122"/>
              </a:rPr>
              <a:t>激活状态</a:t>
            </a:r>
          </a:p>
        </p:txBody>
      </p:sp>
      <p:sp>
        <p:nvSpPr>
          <p:cNvPr id="7" name="Rectangle 6">
            <a:extLst>
              <a:ext uri="{FF2B5EF4-FFF2-40B4-BE49-F238E27FC236}">
                <a16:creationId xmlns:a16="http://schemas.microsoft.com/office/drawing/2014/main" id="{A654A680-D9FA-2B9B-3F88-DD0DE223FEE1}"/>
              </a:ext>
            </a:extLst>
          </p:cNvPr>
          <p:cNvSpPr>
            <a:spLocks noChangeArrowheads="1"/>
          </p:cNvSpPr>
          <p:nvPr/>
        </p:nvSpPr>
        <p:spPr bwMode="auto">
          <a:xfrm>
            <a:off x="5596438" y="802044"/>
            <a:ext cx="1312069" cy="228393"/>
          </a:xfrm>
          <a:prstGeom prst="rect">
            <a:avLst/>
          </a:prstGeom>
          <a:noFill/>
          <a:ln w="9525" algn="ctr">
            <a:no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en-US" altLang="zh-CN" sz="1200">
                <a:latin typeface="Arial Narrow" pitchFamily="34" charset="0"/>
                <a:ea typeface="宋体" charset="-122"/>
              </a:rPr>
              <a:t>Send email to DEV</a:t>
            </a:r>
          </a:p>
        </p:txBody>
      </p:sp>
      <p:cxnSp>
        <p:nvCxnSpPr>
          <p:cNvPr id="8" name="AutoShape 7">
            <a:extLst>
              <a:ext uri="{FF2B5EF4-FFF2-40B4-BE49-F238E27FC236}">
                <a16:creationId xmlns:a16="http://schemas.microsoft.com/office/drawing/2014/main" id="{B3F4FE56-0BEC-BFE4-DBBA-21C47BFC5D62}"/>
              </a:ext>
            </a:extLst>
          </p:cNvPr>
          <p:cNvCxnSpPr>
            <a:cxnSpLocks noChangeShapeType="1"/>
            <a:stCxn id="4" idx="2"/>
            <a:endCxn id="5" idx="0"/>
          </p:cNvCxnSpPr>
          <p:nvPr/>
        </p:nvCxnSpPr>
        <p:spPr bwMode="auto">
          <a:xfrm>
            <a:off x="4668941" y="780672"/>
            <a:ext cx="5953" cy="304473"/>
          </a:xfrm>
          <a:prstGeom prst="straightConnector1">
            <a:avLst/>
          </a:prstGeom>
          <a:noFill/>
          <a:ln w="19050">
            <a:solidFill>
              <a:schemeClr val="tx2"/>
            </a:solidFill>
            <a:round/>
            <a:headEnd/>
            <a:tailEnd type="arrow" w="med" len="med"/>
          </a:ln>
          <a:effectLst/>
        </p:spPr>
      </p:cxnSp>
      <p:sp>
        <p:nvSpPr>
          <p:cNvPr id="9" name="AutoShape 8">
            <a:extLst>
              <a:ext uri="{FF2B5EF4-FFF2-40B4-BE49-F238E27FC236}">
                <a16:creationId xmlns:a16="http://schemas.microsoft.com/office/drawing/2014/main" id="{AA7908A7-6C57-018C-53B7-763746A040BD}"/>
              </a:ext>
            </a:extLst>
          </p:cNvPr>
          <p:cNvSpPr>
            <a:spLocks noChangeArrowheads="1"/>
          </p:cNvSpPr>
          <p:nvPr/>
        </p:nvSpPr>
        <p:spPr bwMode="auto">
          <a:xfrm>
            <a:off x="3765255" y="1525697"/>
            <a:ext cx="1845469" cy="588591"/>
          </a:xfrm>
          <a:prstGeom prst="diamond">
            <a:avLst/>
          </a:prstGeom>
          <a:solidFill>
            <a:schemeClr val="accent4">
              <a:lumMod val="20000"/>
              <a:lumOff val="80000"/>
            </a:schemeClr>
          </a:solidFill>
          <a:ln w="9525" algn="ctr">
            <a:solidFill>
              <a:schemeClr val="tx2"/>
            </a:solidFill>
            <a:miter lim="800000"/>
            <a:headEnd/>
            <a:tailEnd/>
          </a:ln>
          <a:effectLst/>
        </p:spPr>
        <p:txBody>
          <a:bodyPr lIns="61593" tIns="2700" rIns="61593" bIns="2700" anchor="ctr">
            <a:spAutoFit/>
          </a:bodyPr>
          <a:lstStyle/>
          <a:p>
            <a:pPr algn="ctr" defTabSz="610791" eaLnBrk="0" hangingPunct="0">
              <a:lnSpc>
                <a:spcPct val="90000"/>
              </a:lnSpc>
              <a:spcBef>
                <a:spcPct val="0"/>
              </a:spcBef>
            </a:pPr>
            <a:r>
              <a:rPr lang="zh-CN" altLang="en-US" sz="1050">
                <a:ea typeface="宋体" charset="-122"/>
              </a:rPr>
              <a:t>是否清楚、</a:t>
            </a:r>
          </a:p>
          <a:p>
            <a:pPr algn="ctr" defTabSz="610791" eaLnBrk="0" hangingPunct="0">
              <a:lnSpc>
                <a:spcPct val="90000"/>
              </a:lnSpc>
              <a:spcBef>
                <a:spcPct val="0"/>
              </a:spcBef>
            </a:pPr>
            <a:r>
              <a:rPr lang="zh-CN" altLang="en-US" sz="1050">
                <a:ea typeface="宋体" charset="-122"/>
              </a:rPr>
              <a:t>可再现？</a:t>
            </a:r>
          </a:p>
        </p:txBody>
      </p:sp>
      <p:cxnSp>
        <p:nvCxnSpPr>
          <p:cNvPr id="10" name="AutoShape 9">
            <a:extLst>
              <a:ext uri="{FF2B5EF4-FFF2-40B4-BE49-F238E27FC236}">
                <a16:creationId xmlns:a16="http://schemas.microsoft.com/office/drawing/2014/main" id="{8135DD6E-E7F2-8FEB-D77A-8E6EEA77BD78}"/>
              </a:ext>
            </a:extLst>
          </p:cNvPr>
          <p:cNvCxnSpPr>
            <a:cxnSpLocks noChangeShapeType="1"/>
            <a:stCxn id="5" idx="2"/>
            <a:endCxn id="9" idx="0"/>
          </p:cNvCxnSpPr>
          <p:nvPr/>
        </p:nvCxnSpPr>
        <p:spPr bwMode="auto">
          <a:xfrm>
            <a:off x="4674894" y="1334313"/>
            <a:ext cx="13096" cy="191384"/>
          </a:xfrm>
          <a:prstGeom prst="straightConnector1">
            <a:avLst/>
          </a:prstGeom>
          <a:noFill/>
          <a:ln w="19050">
            <a:solidFill>
              <a:schemeClr val="tx2"/>
            </a:solidFill>
            <a:round/>
            <a:headEnd/>
            <a:tailEnd type="arrow" w="med" len="med"/>
          </a:ln>
          <a:effectLst/>
        </p:spPr>
      </p:cxnSp>
      <p:sp>
        <p:nvSpPr>
          <p:cNvPr id="11" name="Rectangle 10">
            <a:extLst>
              <a:ext uri="{FF2B5EF4-FFF2-40B4-BE49-F238E27FC236}">
                <a16:creationId xmlns:a16="http://schemas.microsoft.com/office/drawing/2014/main" id="{9A67215F-1B65-04A3-12A5-7045E0047AE2}"/>
              </a:ext>
            </a:extLst>
          </p:cNvPr>
          <p:cNvSpPr>
            <a:spLocks noChangeArrowheads="1"/>
          </p:cNvSpPr>
          <p:nvPr/>
        </p:nvSpPr>
        <p:spPr bwMode="auto">
          <a:xfrm>
            <a:off x="4110536" y="2510437"/>
            <a:ext cx="1178721" cy="249168"/>
          </a:xfrm>
          <a:prstGeom prst="rect">
            <a:avLst/>
          </a:prstGeom>
          <a:solidFill>
            <a:schemeClr val="accent4">
              <a:lumMod val="20000"/>
              <a:lumOff val="80000"/>
            </a:schemeClr>
          </a:solidFill>
          <a:ln w="9525" algn="ctr">
            <a:solidFill>
              <a:schemeClr val="tx2"/>
            </a:solidFill>
            <a:miter lim="800000"/>
            <a:headEnd/>
            <a:tailEnd/>
          </a:ln>
          <a:effectLst/>
        </p:spPr>
        <p:txBody>
          <a:bodyPr wrap="square" lIns="61593" tIns="30796" rIns="61593" bIns="30796" anchor="ctr">
            <a:spAutoFit/>
          </a:bodyPr>
          <a:lstStyle/>
          <a:p>
            <a:pPr algn="ctr" defTabSz="610791" eaLnBrk="0" hangingPunct="0">
              <a:lnSpc>
                <a:spcPct val="90000"/>
              </a:lnSpc>
              <a:spcBef>
                <a:spcPct val="0"/>
              </a:spcBef>
            </a:pPr>
            <a:r>
              <a:rPr lang="zh-CN" altLang="en-US" sz="1350">
                <a:latin typeface="宋体" charset="-122"/>
                <a:ea typeface="宋体" charset="-122"/>
              </a:rPr>
              <a:t>已处理状态</a:t>
            </a:r>
          </a:p>
        </p:txBody>
      </p:sp>
      <p:cxnSp>
        <p:nvCxnSpPr>
          <p:cNvPr id="12" name="AutoShape 11">
            <a:extLst>
              <a:ext uri="{FF2B5EF4-FFF2-40B4-BE49-F238E27FC236}">
                <a16:creationId xmlns:a16="http://schemas.microsoft.com/office/drawing/2014/main" id="{22F0D8B4-C2E5-4D60-766B-3FF5C1B583CE}"/>
              </a:ext>
            </a:extLst>
          </p:cNvPr>
          <p:cNvCxnSpPr>
            <a:cxnSpLocks noChangeShapeType="1"/>
            <a:stCxn id="9" idx="2"/>
            <a:endCxn id="11" idx="0"/>
          </p:cNvCxnSpPr>
          <p:nvPr/>
        </p:nvCxnSpPr>
        <p:spPr bwMode="auto">
          <a:xfrm>
            <a:off x="4687990" y="2114288"/>
            <a:ext cx="11907" cy="396149"/>
          </a:xfrm>
          <a:prstGeom prst="straightConnector1">
            <a:avLst/>
          </a:prstGeom>
          <a:noFill/>
          <a:ln w="19050">
            <a:solidFill>
              <a:schemeClr val="tx2"/>
            </a:solidFill>
            <a:round/>
            <a:headEnd/>
            <a:tailEnd type="arrow" w="med" len="med"/>
          </a:ln>
          <a:effectLst/>
        </p:spPr>
      </p:cxnSp>
      <p:sp>
        <p:nvSpPr>
          <p:cNvPr id="13" name="Rectangle 12">
            <a:extLst>
              <a:ext uri="{FF2B5EF4-FFF2-40B4-BE49-F238E27FC236}">
                <a16:creationId xmlns:a16="http://schemas.microsoft.com/office/drawing/2014/main" id="{C6CDF92E-50CB-3FBB-68C9-B94BDCAD782B}"/>
              </a:ext>
            </a:extLst>
          </p:cNvPr>
          <p:cNvSpPr>
            <a:spLocks noChangeArrowheads="1"/>
          </p:cNvSpPr>
          <p:nvPr/>
        </p:nvSpPr>
        <p:spPr bwMode="auto">
          <a:xfrm>
            <a:off x="4199878" y="3021349"/>
            <a:ext cx="997744" cy="249168"/>
          </a:xfrm>
          <a:prstGeom prst="rect">
            <a:avLst/>
          </a:prstGeom>
          <a:solidFill>
            <a:schemeClr val="accent4">
              <a:lumMod val="20000"/>
              <a:lumOff val="80000"/>
            </a:schemeClr>
          </a:solidFill>
          <a:ln w="9525" algn="ctr">
            <a:solidFill>
              <a:schemeClr val="tx2"/>
            </a:solid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zh-CN" altLang="en-US" sz="1350">
                <a:latin typeface="宋体" charset="-122"/>
                <a:ea typeface="宋体" charset="-122"/>
              </a:rPr>
              <a:t>已修正状态</a:t>
            </a:r>
          </a:p>
        </p:txBody>
      </p:sp>
      <p:cxnSp>
        <p:nvCxnSpPr>
          <p:cNvPr id="14" name="AutoShape 13">
            <a:extLst>
              <a:ext uri="{FF2B5EF4-FFF2-40B4-BE49-F238E27FC236}">
                <a16:creationId xmlns:a16="http://schemas.microsoft.com/office/drawing/2014/main" id="{38C467B9-5CDC-B2C2-2CF4-8B72A217D577}"/>
              </a:ext>
            </a:extLst>
          </p:cNvPr>
          <p:cNvCxnSpPr>
            <a:cxnSpLocks noChangeShapeType="1"/>
            <a:stCxn id="11" idx="2"/>
            <a:endCxn id="13" idx="0"/>
          </p:cNvCxnSpPr>
          <p:nvPr/>
        </p:nvCxnSpPr>
        <p:spPr bwMode="auto">
          <a:xfrm flipH="1">
            <a:off x="4698750" y="2759605"/>
            <a:ext cx="1147" cy="261744"/>
          </a:xfrm>
          <a:prstGeom prst="straightConnector1">
            <a:avLst/>
          </a:prstGeom>
          <a:noFill/>
          <a:ln w="19050">
            <a:solidFill>
              <a:schemeClr val="tx2"/>
            </a:solidFill>
            <a:round/>
            <a:headEnd/>
            <a:tailEnd type="arrow" w="med" len="med"/>
          </a:ln>
          <a:effectLst/>
        </p:spPr>
      </p:cxnSp>
      <p:sp>
        <p:nvSpPr>
          <p:cNvPr id="15" name="Rectangle 14">
            <a:extLst>
              <a:ext uri="{FF2B5EF4-FFF2-40B4-BE49-F238E27FC236}">
                <a16:creationId xmlns:a16="http://schemas.microsoft.com/office/drawing/2014/main" id="{93D699A6-A59F-0A59-201B-A04471C3D92B}"/>
              </a:ext>
            </a:extLst>
          </p:cNvPr>
          <p:cNvSpPr>
            <a:spLocks noChangeArrowheads="1"/>
          </p:cNvSpPr>
          <p:nvPr/>
        </p:nvSpPr>
        <p:spPr bwMode="auto">
          <a:xfrm>
            <a:off x="1342710" y="3031736"/>
            <a:ext cx="1150144" cy="228393"/>
          </a:xfrm>
          <a:prstGeom prst="rect">
            <a:avLst/>
          </a:prstGeom>
          <a:noFill/>
          <a:ln w="9525" algn="ctr">
            <a:no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en-US" altLang="zh-CN" sz="1200" dirty="0">
                <a:latin typeface="Arial Narrow" pitchFamily="34" charset="0"/>
                <a:ea typeface="宋体" charset="-122"/>
              </a:rPr>
              <a:t>Send email to QA</a:t>
            </a:r>
          </a:p>
        </p:txBody>
      </p:sp>
      <p:sp>
        <p:nvSpPr>
          <p:cNvPr id="16" name="Rectangle 15">
            <a:extLst>
              <a:ext uri="{FF2B5EF4-FFF2-40B4-BE49-F238E27FC236}">
                <a16:creationId xmlns:a16="http://schemas.microsoft.com/office/drawing/2014/main" id="{7C0D04A8-BC08-3A9E-F879-2EB40580049D}"/>
              </a:ext>
            </a:extLst>
          </p:cNvPr>
          <p:cNvSpPr>
            <a:spLocks noChangeArrowheads="1"/>
          </p:cNvSpPr>
          <p:nvPr/>
        </p:nvSpPr>
        <p:spPr bwMode="auto">
          <a:xfrm>
            <a:off x="1958529" y="1605262"/>
            <a:ext cx="769144" cy="394592"/>
          </a:xfrm>
          <a:prstGeom prst="rect">
            <a:avLst/>
          </a:prstGeom>
          <a:solidFill>
            <a:schemeClr val="accent5">
              <a:lumMod val="20000"/>
              <a:lumOff val="80000"/>
            </a:schemeClr>
          </a:solidFill>
          <a:ln w="9525" algn="ctr">
            <a:solidFill>
              <a:schemeClr val="tx2"/>
            </a:solid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zh-CN" altLang="en-US" sz="1200">
                <a:latin typeface="宋体" charset="-122"/>
                <a:ea typeface="宋体" charset="-122"/>
              </a:rPr>
              <a:t>不能再现</a:t>
            </a:r>
          </a:p>
          <a:p>
            <a:pPr algn="ctr" defTabSz="610791" eaLnBrk="0" hangingPunct="0">
              <a:lnSpc>
                <a:spcPct val="90000"/>
              </a:lnSpc>
              <a:spcBef>
                <a:spcPct val="0"/>
              </a:spcBef>
            </a:pPr>
            <a:r>
              <a:rPr lang="zh-CN" altLang="en-US" sz="1200">
                <a:latin typeface="宋体" charset="-122"/>
                <a:ea typeface="宋体" charset="-122"/>
              </a:rPr>
              <a:t>缺少信息</a:t>
            </a:r>
          </a:p>
        </p:txBody>
      </p:sp>
      <p:sp>
        <p:nvSpPr>
          <p:cNvPr id="17" name="AutoShape 16">
            <a:extLst>
              <a:ext uri="{FF2B5EF4-FFF2-40B4-BE49-F238E27FC236}">
                <a16:creationId xmlns:a16="http://schemas.microsoft.com/office/drawing/2014/main" id="{CFB7D600-212E-8790-2320-1CC9A9E27778}"/>
              </a:ext>
            </a:extLst>
          </p:cNvPr>
          <p:cNvSpPr>
            <a:spLocks noChangeArrowheads="1"/>
          </p:cNvSpPr>
          <p:nvPr/>
        </p:nvSpPr>
        <p:spPr bwMode="auto">
          <a:xfrm>
            <a:off x="7022375" y="2177060"/>
            <a:ext cx="911690" cy="350377"/>
          </a:xfrm>
          <a:prstGeom prst="octagon">
            <a:avLst>
              <a:gd name="adj" fmla="val 29287"/>
            </a:avLst>
          </a:prstGeom>
          <a:solidFill>
            <a:srgbClr val="FFFF00"/>
          </a:solidFill>
          <a:ln w="9525" algn="ctr">
            <a:solidFill>
              <a:schemeClr val="tx2"/>
            </a:solidFill>
            <a:miter lim="800000"/>
            <a:headEnd/>
            <a:tailEnd/>
          </a:ln>
          <a:effectLst/>
        </p:spPr>
        <p:txBody>
          <a:bodyPr wrap="none" lIns="61593" tIns="30796" rIns="61593" bIns="30796" anchor="ctr">
            <a:spAutoFit/>
          </a:bodyPr>
          <a:lstStyle/>
          <a:p>
            <a:pPr algn="ctr" defTabSz="610791" eaLnBrk="0" hangingPunct="0">
              <a:lnSpc>
                <a:spcPct val="90000"/>
              </a:lnSpc>
              <a:spcBef>
                <a:spcPct val="0"/>
              </a:spcBef>
            </a:pPr>
            <a:r>
              <a:rPr lang="zh-CN" altLang="en-US" sz="1350">
                <a:ea typeface="宋体" charset="-122"/>
              </a:rPr>
              <a:t>缺陷评审</a:t>
            </a:r>
          </a:p>
        </p:txBody>
      </p:sp>
      <p:sp>
        <p:nvSpPr>
          <p:cNvPr id="18" name="Rectangle 17">
            <a:extLst>
              <a:ext uri="{FF2B5EF4-FFF2-40B4-BE49-F238E27FC236}">
                <a16:creationId xmlns:a16="http://schemas.microsoft.com/office/drawing/2014/main" id="{ABBB0A58-D8D9-1F37-08FB-2DBFA88D7C78}"/>
              </a:ext>
            </a:extLst>
          </p:cNvPr>
          <p:cNvSpPr>
            <a:spLocks noChangeArrowheads="1"/>
          </p:cNvSpPr>
          <p:nvPr/>
        </p:nvSpPr>
        <p:spPr bwMode="auto">
          <a:xfrm>
            <a:off x="4305039" y="4434315"/>
            <a:ext cx="826294" cy="249168"/>
          </a:xfrm>
          <a:prstGeom prst="rect">
            <a:avLst/>
          </a:prstGeom>
          <a:solidFill>
            <a:schemeClr val="accent4">
              <a:lumMod val="20000"/>
              <a:lumOff val="80000"/>
            </a:schemeClr>
          </a:solidFill>
          <a:ln w="9525" algn="ctr">
            <a:solidFill>
              <a:schemeClr val="tx2"/>
            </a:solid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zh-CN" altLang="en-US" sz="1350">
                <a:latin typeface="宋体" charset="-122"/>
                <a:ea typeface="宋体" charset="-122"/>
              </a:rPr>
              <a:t>关闭状态</a:t>
            </a:r>
          </a:p>
        </p:txBody>
      </p:sp>
      <p:sp>
        <p:nvSpPr>
          <p:cNvPr id="19" name="Rectangle 18">
            <a:extLst>
              <a:ext uri="{FF2B5EF4-FFF2-40B4-BE49-F238E27FC236}">
                <a16:creationId xmlns:a16="http://schemas.microsoft.com/office/drawing/2014/main" id="{DFD9B746-5912-23AD-09ED-7144F8D7508F}"/>
              </a:ext>
            </a:extLst>
          </p:cNvPr>
          <p:cNvSpPr>
            <a:spLocks noChangeArrowheads="1"/>
          </p:cNvSpPr>
          <p:nvPr/>
        </p:nvSpPr>
        <p:spPr bwMode="auto">
          <a:xfrm>
            <a:off x="5637032" y="4363219"/>
            <a:ext cx="531019" cy="249168"/>
          </a:xfrm>
          <a:prstGeom prst="rect">
            <a:avLst/>
          </a:prstGeom>
          <a:solidFill>
            <a:schemeClr val="accent5">
              <a:lumMod val="20000"/>
              <a:lumOff val="80000"/>
            </a:schemeClr>
          </a:solidFill>
          <a:ln w="9525" algn="ctr">
            <a:solidFill>
              <a:schemeClr val="tx2"/>
            </a:solid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zh-CN" altLang="en-US" sz="1350">
                <a:latin typeface="宋体" charset="-122"/>
                <a:ea typeface="宋体" charset="-122"/>
              </a:rPr>
              <a:t>延期</a:t>
            </a:r>
          </a:p>
        </p:txBody>
      </p:sp>
      <p:sp>
        <p:nvSpPr>
          <p:cNvPr id="20" name="Rectangle 19">
            <a:extLst>
              <a:ext uri="{FF2B5EF4-FFF2-40B4-BE49-F238E27FC236}">
                <a16:creationId xmlns:a16="http://schemas.microsoft.com/office/drawing/2014/main" id="{55ACE8B3-B922-9B98-BE10-1F3D74EC7B8B}"/>
              </a:ext>
            </a:extLst>
          </p:cNvPr>
          <p:cNvSpPr>
            <a:spLocks noChangeArrowheads="1"/>
          </p:cNvSpPr>
          <p:nvPr/>
        </p:nvSpPr>
        <p:spPr bwMode="auto">
          <a:xfrm>
            <a:off x="6314450" y="4366353"/>
            <a:ext cx="845344" cy="249168"/>
          </a:xfrm>
          <a:prstGeom prst="rect">
            <a:avLst/>
          </a:prstGeom>
          <a:solidFill>
            <a:schemeClr val="accent5">
              <a:lumMod val="20000"/>
              <a:lumOff val="80000"/>
            </a:schemeClr>
          </a:solidFill>
          <a:ln w="9525" algn="ctr">
            <a:solidFill>
              <a:schemeClr val="tx2"/>
            </a:solid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zh-CN" altLang="en-US" sz="1350">
                <a:latin typeface="宋体" charset="-122"/>
                <a:ea typeface="宋体" charset="-122"/>
              </a:rPr>
              <a:t>增强设计</a:t>
            </a:r>
          </a:p>
        </p:txBody>
      </p:sp>
      <p:sp>
        <p:nvSpPr>
          <p:cNvPr id="21" name="Rectangle 20">
            <a:extLst>
              <a:ext uri="{FF2B5EF4-FFF2-40B4-BE49-F238E27FC236}">
                <a16:creationId xmlns:a16="http://schemas.microsoft.com/office/drawing/2014/main" id="{2FDCAABC-2F04-79D6-0FE1-3D9720C64F62}"/>
              </a:ext>
            </a:extLst>
          </p:cNvPr>
          <p:cNvSpPr>
            <a:spLocks noChangeArrowheads="1"/>
          </p:cNvSpPr>
          <p:nvPr/>
        </p:nvSpPr>
        <p:spPr bwMode="auto">
          <a:xfrm>
            <a:off x="7352032" y="4367395"/>
            <a:ext cx="845344" cy="249168"/>
          </a:xfrm>
          <a:prstGeom prst="rect">
            <a:avLst/>
          </a:prstGeom>
          <a:solidFill>
            <a:schemeClr val="accent5">
              <a:lumMod val="20000"/>
              <a:lumOff val="80000"/>
            </a:schemeClr>
          </a:solidFill>
          <a:ln w="9525" algn="ctr">
            <a:solidFill>
              <a:schemeClr val="tx2"/>
            </a:solid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zh-CN" altLang="en-US" sz="1350">
                <a:latin typeface="宋体" charset="-122"/>
                <a:ea typeface="宋体" charset="-122"/>
              </a:rPr>
              <a:t>无法解决</a:t>
            </a:r>
          </a:p>
        </p:txBody>
      </p:sp>
      <p:cxnSp>
        <p:nvCxnSpPr>
          <p:cNvPr id="22" name="AutoShape 21">
            <a:extLst>
              <a:ext uri="{FF2B5EF4-FFF2-40B4-BE49-F238E27FC236}">
                <a16:creationId xmlns:a16="http://schemas.microsoft.com/office/drawing/2014/main" id="{AE0540E0-0C6C-FC00-5376-CEFDFAEACB5F}"/>
              </a:ext>
            </a:extLst>
          </p:cNvPr>
          <p:cNvCxnSpPr>
            <a:cxnSpLocks noChangeShapeType="1"/>
            <a:stCxn id="5" idx="3"/>
            <a:endCxn id="17" idx="0"/>
          </p:cNvCxnSpPr>
          <p:nvPr/>
        </p:nvCxnSpPr>
        <p:spPr bwMode="auto">
          <a:xfrm>
            <a:off x="5173766" y="1209729"/>
            <a:ext cx="2760299" cy="1069946"/>
          </a:xfrm>
          <a:prstGeom prst="bentConnector3">
            <a:avLst>
              <a:gd name="adj1" fmla="val 108282"/>
            </a:avLst>
          </a:prstGeom>
          <a:noFill/>
          <a:ln w="19050">
            <a:solidFill>
              <a:schemeClr val="tx2"/>
            </a:solidFill>
            <a:miter lim="800000"/>
            <a:headEnd/>
            <a:tailEnd type="triangle" w="med" len="med"/>
          </a:ln>
          <a:effectLst/>
        </p:spPr>
      </p:cxnSp>
      <p:cxnSp>
        <p:nvCxnSpPr>
          <p:cNvPr id="23" name="AutoShape 22">
            <a:extLst>
              <a:ext uri="{FF2B5EF4-FFF2-40B4-BE49-F238E27FC236}">
                <a16:creationId xmlns:a16="http://schemas.microsoft.com/office/drawing/2014/main" id="{A72DB6CF-F117-31B2-8554-5C4AD9EF43FF}"/>
              </a:ext>
            </a:extLst>
          </p:cNvPr>
          <p:cNvCxnSpPr>
            <a:cxnSpLocks noChangeShapeType="1"/>
            <a:stCxn id="17" idx="1"/>
          </p:cNvCxnSpPr>
          <p:nvPr/>
        </p:nvCxnSpPr>
        <p:spPr bwMode="auto">
          <a:xfrm flipH="1" flipV="1">
            <a:off x="4670131" y="2358797"/>
            <a:ext cx="3263934" cy="66025"/>
          </a:xfrm>
          <a:prstGeom prst="bentConnector5">
            <a:avLst>
              <a:gd name="adj1" fmla="val -7004"/>
              <a:gd name="adj2" fmla="val -721487"/>
              <a:gd name="adj3" fmla="val 34350"/>
            </a:avLst>
          </a:prstGeom>
          <a:noFill/>
          <a:ln w="19050">
            <a:solidFill>
              <a:schemeClr val="tx2"/>
            </a:solidFill>
            <a:miter lim="800000"/>
            <a:headEnd/>
            <a:tailEnd type="triangle" w="med" len="med"/>
          </a:ln>
          <a:effectLst/>
        </p:spPr>
      </p:cxnSp>
      <p:sp>
        <p:nvSpPr>
          <p:cNvPr id="24" name="Rectangle 23">
            <a:extLst>
              <a:ext uri="{FF2B5EF4-FFF2-40B4-BE49-F238E27FC236}">
                <a16:creationId xmlns:a16="http://schemas.microsoft.com/office/drawing/2014/main" id="{8607578A-4C40-0CE3-EB3E-A972C9250F13}"/>
              </a:ext>
            </a:extLst>
          </p:cNvPr>
          <p:cNvSpPr>
            <a:spLocks noChangeArrowheads="1"/>
          </p:cNvSpPr>
          <p:nvPr/>
        </p:nvSpPr>
        <p:spPr bwMode="auto">
          <a:xfrm>
            <a:off x="5039282" y="2137889"/>
            <a:ext cx="692944" cy="214543"/>
          </a:xfrm>
          <a:prstGeom prst="rect">
            <a:avLst/>
          </a:prstGeom>
          <a:noFill/>
          <a:ln w="9525" algn="ctr">
            <a:no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zh-CN" altLang="en-US" sz="1100" dirty="0">
                <a:solidFill>
                  <a:schemeClr val="accent2">
                    <a:lumMod val="75000"/>
                  </a:schemeClr>
                </a:solidFill>
                <a:latin typeface="Tahoma" pitchFamily="34" charset="0"/>
                <a:ea typeface="宋体" charset="-122"/>
              </a:rPr>
              <a:t>需要处理</a:t>
            </a:r>
          </a:p>
        </p:txBody>
      </p:sp>
      <p:cxnSp>
        <p:nvCxnSpPr>
          <p:cNvPr id="25" name="AutoShape 24">
            <a:extLst>
              <a:ext uri="{FF2B5EF4-FFF2-40B4-BE49-F238E27FC236}">
                <a16:creationId xmlns:a16="http://schemas.microsoft.com/office/drawing/2014/main" id="{7B684C2E-5FC6-0E27-BC84-CB2223B7E6F7}"/>
              </a:ext>
            </a:extLst>
          </p:cNvPr>
          <p:cNvCxnSpPr>
            <a:cxnSpLocks noChangeShapeType="1"/>
            <a:endCxn id="20" idx="0"/>
          </p:cNvCxnSpPr>
          <p:nvPr/>
        </p:nvCxnSpPr>
        <p:spPr bwMode="auto">
          <a:xfrm rot="5400000">
            <a:off x="6518428" y="3102289"/>
            <a:ext cx="1482758" cy="1045370"/>
          </a:xfrm>
          <a:prstGeom prst="bentConnector3">
            <a:avLst>
              <a:gd name="adj1" fmla="val 50000"/>
            </a:avLst>
          </a:prstGeom>
          <a:noFill/>
          <a:ln w="19050">
            <a:solidFill>
              <a:schemeClr val="tx2"/>
            </a:solidFill>
            <a:miter lim="800000"/>
            <a:headEnd type="none" w="med" len="med"/>
            <a:tailEnd type="arrow" w="med" len="med"/>
          </a:ln>
          <a:effectLst/>
        </p:spPr>
      </p:cxnSp>
      <p:sp>
        <p:nvSpPr>
          <p:cNvPr id="26" name="AutoShape 25">
            <a:extLst>
              <a:ext uri="{FF2B5EF4-FFF2-40B4-BE49-F238E27FC236}">
                <a16:creationId xmlns:a16="http://schemas.microsoft.com/office/drawing/2014/main" id="{3DB5B001-9562-FF29-9897-E8637827B4E5}"/>
              </a:ext>
            </a:extLst>
          </p:cNvPr>
          <p:cNvSpPr>
            <a:spLocks noChangeArrowheads="1"/>
          </p:cNvSpPr>
          <p:nvPr/>
        </p:nvSpPr>
        <p:spPr bwMode="auto">
          <a:xfrm>
            <a:off x="3783253" y="3527254"/>
            <a:ext cx="1845469" cy="588591"/>
          </a:xfrm>
          <a:prstGeom prst="diamond">
            <a:avLst/>
          </a:prstGeom>
          <a:solidFill>
            <a:schemeClr val="accent4">
              <a:lumMod val="20000"/>
              <a:lumOff val="80000"/>
            </a:schemeClr>
          </a:solidFill>
          <a:ln w="9525" algn="ctr">
            <a:solidFill>
              <a:schemeClr val="tx2"/>
            </a:solidFill>
            <a:miter lim="800000"/>
            <a:headEnd/>
            <a:tailEnd/>
          </a:ln>
          <a:effectLst/>
        </p:spPr>
        <p:txBody>
          <a:bodyPr lIns="61593" tIns="2700" rIns="61593" bIns="2700" anchor="ctr">
            <a:spAutoFit/>
          </a:bodyPr>
          <a:lstStyle/>
          <a:p>
            <a:pPr algn="ctr" defTabSz="610791" eaLnBrk="0" hangingPunct="0">
              <a:lnSpc>
                <a:spcPct val="90000"/>
              </a:lnSpc>
              <a:spcBef>
                <a:spcPct val="0"/>
              </a:spcBef>
            </a:pPr>
            <a:r>
              <a:rPr lang="zh-CN" altLang="en-US" sz="1050">
                <a:ea typeface="宋体" charset="-122"/>
              </a:rPr>
              <a:t>验证是否通过</a:t>
            </a:r>
          </a:p>
        </p:txBody>
      </p:sp>
      <p:cxnSp>
        <p:nvCxnSpPr>
          <p:cNvPr id="27" name="AutoShape 26">
            <a:extLst>
              <a:ext uri="{FF2B5EF4-FFF2-40B4-BE49-F238E27FC236}">
                <a16:creationId xmlns:a16="http://schemas.microsoft.com/office/drawing/2014/main" id="{71FF24E6-5BB6-ABB5-B5D8-2562ADF5CA4D}"/>
              </a:ext>
            </a:extLst>
          </p:cNvPr>
          <p:cNvCxnSpPr>
            <a:cxnSpLocks noChangeShapeType="1"/>
            <a:stCxn id="13" idx="2"/>
            <a:endCxn id="26" idx="0"/>
          </p:cNvCxnSpPr>
          <p:nvPr/>
        </p:nvCxnSpPr>
        <p:spPr bwMode="auto">
          <a:xfrm>
            <a:off x="4698750" y="3270517"/>
            <a:ext cx="7238" cy="256737"/>
          </a:xfrm>
          <a:prstGeom prst="straightConnector1">
            <a:avLst/>
          </a:prstGeom>
          <a:noFill/>
          <a:ln w="19050">
            <a:solidFill>
              <a:schemeClr val="tx2"/>
            </a:solidFill>
            <a:round/>
            <a:headEnd/>
            <a:tailEnd type="arrow" w="med" len="med"/>
          </a:ln>
          <a:effectLst/>
        </p:spPr>
      </p:cxnSp>
      <p:sp>
        <p:nvSpPr>
          <p:cNvPr id="28" name="Line 27">
            <a:extLst>
              <a:ext uri="{FF2B5EF4-FFF2-40B4-BE49-F238E27FC236}">
                <a16:creationId xmlns:a16="http://schemas.microsoft.com/office/drawing/2014/main" id="{F6F12D38-CCAF-D970-DBB8-9D38A5F24A71}"/>
              </a:ext>
            </a:extLst>
          </p:cNvPr>
          <p:cNvSpPr>
            <a:spLocks noChangeShapeType="1"/>
          </p:cNvSpPr>
          <p:nvPr/>
        </p:nvSpPr>
        <p:spPr bwMode="auto">
          <a:xfrm flipH="1" flipV="1">
            <a:off x="4698750" y="2878115"/>
            <a:ext cx="1750831" cy="0"/>
          </a:xfrm>
          <a:prstGeom prst="line">
            <a:avLst/>
          </a:prstGeom>
          <a:noFill/>
          <a:ln w="19050">
            <a:solidFill>
              <a:schemeClr val="accent2">
                <a:lumMod val="60000"/>
                <a:lumOff val="40000"/>
              </a:schemeClr>
            </a:solidFill>
            <a:prstDash val="dash"/>
            <a:round/>
            <a:headEnd/>
            <a:tailEnd type="arrow" w="med" len="med"/>
          </a:ln>
          <a:effectLst/>
        </p:spPr>
        <p:txBody>
          <a:bodyPr wrap="square" lIns="61593" tIns="30796" rIns="61593" bIns="30796" anchor="ctr">
            <a:spAutoFit/>
          </a:bodyPr>
          <a:lstStyle/>
          <a:p>
            <a:endParaRPr lang="zh-CN" altLang="en-US" sz="1350"/>
          </a:p>
        </p:txBody>
      </p:sp>
      <p:sp>
        <p:nvSpPr>
          <p:cNvPr id="29" name="Rectangle 28">
            <a:extLst>
              <a:ext uri="{FF2B5EF4-FFF2-40B4-BE49-F238E27FC236}">
                <a16:creationId xmlns:a16="http://schemas.microsoft.com/office/drawing/2014/main" id="{8A3A1191-16DB-487E-C881-90BC631D615B}"/>
              </a:ext>
            </a:extLst>
          </p:cNvPr>
          <p:cNvSpPr>
            <a:spLocks noChangeArrowheads="1"/>
          </p:cNvSpPr>
          <p:nvPr/>
        </p:nvSpPr>
        <p:spPr bwMode="auto">
          <a:xfrm>
            <a:off x="5173766" y="2661518"/>
            <a:ext cx="1521619" cy="394592"/>
          </a:xfrm>
          <a:prstGeom prst="rect">
            <a:avLst/>
          </a:prstGeom>
          <a:noFill/>
          <a:ln w="9525" algn="ctr">
            <a:no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en-US" altLang="zh-CN" sz="1200" dirty="0">
                <a:latin typeface="Arial Narrow" pitchFamily="34" charset="0"/>
                <a:ea typeface="宋体" charset="-122"/>
              </a:rPr>
              <a:t>Unit test, code review</a:t>
            </a:r>
          </a:p>
          <a:p>
            <a:pPr algn="ctr" defTabSz="610791" eaLnBrk="0" hangingPunct="0">
              <a:lnSpc>
                <a:spcPct val="90000"/>
              </a:lnSpc>
              <a:spcBef>
                <a:spcPct val="0"/>
              </a:spcBef>
            </a:pPr>
            <a:r>
              <a:rPr lang="en-US" altLang="zh-CN" sz="1200" dirty="0">
                <a:latin typeface="Arial Narrow" pitchFamily="34" charset="0"/>
                <a:ea typeface="宋体" charset="-122"/>
              </a:rPr>
              <a:t>Check in CVS</a:t>
            </a:r>
          </a:p>
        </p:txBody>
      </p:sp>
      <p:cxnSp>
        <p:nvCxnSpPr>
          <p:cNvPr id="31" name="AutoShape 30">
            <a:extLst>
              <a:ext uri="{FF2B5EF4-FFF2-40B4-BE49-F238E27FC236}">
                <a16:creationId xmlns:a16="http://schemas.microsoft.com/office/drawing/2014/main" id="{D30CDD6C-B487-603B-2B71-0D1520437F5C}"/>
              </a:ext>
            </a:extLst>
          </p:cNvPr>
          <p:cNvCxnSpPr>
            <a:cxnSpLocks noChangeShapeType="1"/>
            <a:stCxn id="9" idx="1"/>
            <a:endCxn id="16" idx="3"/>
          </p:cNvCxnSpPr>
          <p:nvPr/>
        </p:nvCxnSpPr>
        <p:spPr bwMode="auto">
          <a:xfrm flipH="1" flipV="1">
            <a:off x="2727673" y="1802558"/>
            <a:ext cx="1037582" cy="17435"/>
          </a:xfrm>
          <a:prstGeom prst="straightConnector1">
            <a:avLst/>
          </a:prstGeom>
          <a:noFill/>
          <a:ln w="19050">
            <a:solidFill>
              <a:schemeClr val="tx2"/>
            </a:solidFill>
            <a:round/>
            <a:headEnd/>
            <a:tailEnd type="arrow" w="med" len="med"/>
          </a:ln>
          <a:effectLst/>
        </p:spPr>
      </p:cxnSp>
      <p:sp>
        <p:nvSpPr>
          <p:cNvPr id="32" name="Rectangle 31">
            <a:extLst>
              <a:ext uri="{FF2B5EF4-FFF2-40B4-BE49-F238E27FC236}">
                <a16:creationId xmlns:a16="http://schemas.microsoft.com/office/drawing/2014/main" id="{50E47B3C-0BE8-BD7E-D201-F2D17077268A}"/>
              </a:ext>
            </a:extLst>
          </p:cNvPr>
          <p:cNvSpPr>
            <a:spLocks noChangeArrowheads="1"/>
          </p:cNvSpPr>
          <p:nvPr/>
        </p:nvSpPr>
        <p:spPr bwMode="auto">
          <a:xfrm>
            <a:off x="3516414" y="1613522"/>
            <a:ext cx="330994" cy="228393"/>
          </a:xfrm>
          <a:prstGeom prst="rect">
            <a:avLst/>
          </a:prstGeom>
          <a:noFill/>
          <a:ln w="9525" algn="ctr">
            <a:no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en-US" altLang="zh-CN" sz="1200">
                <a:latin typeface="Arial Narrow" pitchFamily="34" charset="0"/>
                <a:ea typeface="宋体" charset="-122"/>
              </a:rPr>
              <a:t>No</a:t>
            </a:r>
          </a:p>
        </p:txBody>
      </p:sp>
      <p:sp>
        <p:nvSpPr>
          <p:cNvPr id="33" name="Rectangle 32">
            <a:extLst>
              <a:ext uri="{FF2B5EF4-FFF2-40B4-BE49-F238E27FC236}">
                <a16:creationId xmlns:a16="http://schemas.microsoft.com/office/drawing/2014/main" id="{A7EE6833-C1CB-0149-7E12-510E6C940242}"/>
              </a:ext>
            </a:extLst>
          </p:cNvPr>
          <p:cNvSpPr>
            <a:spLocks noChangeArrowheads="1"/>
          </p:cNvSpPr>
          <p:nvPr/>
        </p:nvSpPr>
        <p:spPr bwMode="auto">
          <a:xfrm>
            <a:off x="3559708" y="3603310"/>
            <a:ext cx="330994" cy="228393"/>
          </a:xfrm>
          <a:prstGeom prst="rect">
            <a:avLst/>
          </a:prstGeom>
          <a:noFill/>
          <a:ln w="9525" algn="ctr">
            <a:no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en-US" altLang="zh-CN" sz="1200" dirty="0">
                <a:latin typeface="Arial Narrow" pitchFamily="34" charset="0"/>
                <a:ea typeface="宋体" charset="-122"/>
              </a:rPr>
              <a:t>No</a:t>
            </a:r>
          </a:p>
        </p:txBody>
      </p:sp>
      <p:cxnSp>
        <p:nvCxnSpPr>
          <p:cNvPr id="34" name="AutoShape 33">
            <a:extLst>
              <a:ext uri="{FF2B5EF4-FFF2-40B4-BE49-F238E27FC236}">
                <a16:creationId xmlns:a16="http://schemas.microsoft.com/office/drawing/2014/main" id="{83D3AB5B-A363-30EC-222F-6566D970528B}"/>
              </a:ext>
            </a:extLst>
          </p:cNvPr>
          <p:cNvCxnSpPr>
            <a:cxnSpLocks noChangeShapeType="1"/>
            <a:stCxn id="16" idx="0"/>
            <a:endCxn id="5" idx="1"/>
          </p:cNvCxnSpPr>
          <p:nvPr/>
        </p:nvCxnSpPr>
        <p:spPr bwMode="auto">
          <a:xfrm rot="5400000" flipH="1" flipV="1">
            <a:off x="3061795" y="491036"/>
            <a:ext cx="395533" cy="1832921"/>
          </a:xfrm>
          <a:prstGeom prst="bentConnector2">
            <a:avLst/>
          </a:prstGeom>
          <a:noFill/>
          <a:ln w="19050">
            <a:solidFill>
              <a:schemeClr val="tx2"/>
            </a:solidFill>
            <a:miter lim="800000"/>
            <a:headEnd/>
            <a:tailEnd type="triangle" w="med" len="med"/>
          </a:ln>
          <a:effectLst/>
        </p:spPr>
      </p:cxnSp>
      <p:cxnSp>
        <p:nvCxnSpPr>
          <p:cNvPr id="35" name="AutoShape 34">
            <a:extLst>
              <a:ext uri="{FF2B5EF4-FFF2-40B4-BE49-F238E27FC236}">
                <a16:creationId xmlns:a16="http://schemas.microsoft.com/office/drawing/2014/main" id="{627B7929-5D8C-8AF3-C687-7F4193C04FD0}"/>
              </a:ext>
            </a:extLst>
          </p:cNvPr>
          <p:cNvCxnSpPr>
            <a:cxnSpLocks noChangeShapeType="1"/>
            <a:stCxn id="26" idx="1"/>
            <a:endCxn id="5" idx="1"/>
          </p:cNvCxnSpPr>
          <p:nvPr/>
        </p:nvCxnSpPr>
        <p:spPr bwMode="auto">
          <a:xfrm rot="10800000" flipH="1">
            <a:off x="3783252" y="1209730"/>
            <a:ext cx="392769" cy="2611821"/>
          </a:xfrm>
          <a:prstGeom prst="bentConnector3">
            <a:avLst>
              <a:gd name="adj1" fmla="val -104764"/>
            </a:avLst>
          </a:prstGeom>
          <a:noFill/>
          <a:ln w="19050">
            <a:solidFill>
              <a:schemeClr val="accent5">
                <a:lumMod val="75000"/>
              </a:schemeClr>
            </a:solidFill>
            <a:miter lim="800000"/>
            <a:headEnd/>
            <a:tailEnd type="triangle" w="med" len="med"/>
          </a:ln>
          <a:effectLst/>
        </p:spPr>
      </p:cxnSp>
      <p:cxnSp>
        <p:nvCxnSpPr>
          <p:cNvPr id="36" name="AutoShape 35">
            <a:extLst>
              <a:ext uri="{FF2B5EF4-FFF2-40B4-BE49-F238E27FC236}">
                <a16:creationId xmlns:a16="http://schemas.microsoft.com/office/drawing/2014/main" id="{D391FD5C-0FD9-16C2-DA47-6F60F0EB6316}"/>
              </a:ext>
            </a:extLst>
          </p:cNvPr>
          <p:cNvCxnSpPr>
            <a:cxnSpLocks noChangeShapeType="1"/>
            <a:stCxn id="19" idx="2"/>
            <a:endCxn id="5" idx="1"/>
          </p:cNvCxnSpPr>
          <p:nvPr/>
        </p:nvCxnSpPr>
        <p:spPr bwMode="auto">
          <a:xfrm rot="5400000" flipH="1">
            <a:off x="3337953" y="2047798"/>
            <a:ext cx="3402658" cy="1726520"/>
          </a:xfrm>
          <a:prstGeom prst="bentConnector4">
            <a:avLst>
              <a:gd name="adj1" fmla="val -6718"/>
              <a:gd name="adj2" fmla="val 165194"/>
            </a:avLst>
          </a:prstGeom>
          <a:noFill/>
          <a:ln w="19050">
            <a:solidFill>
              <a:schemeClr val="tx2"/>
            </a:solidFill>
            <a:prstDash val="dash"/>
            <a:miter lim="800000"/>
            <a:headEnd/>
            <a:tailEnd type="triangle" w="med" len="med"/>
          </a:ln>
          <a:effectLst/>
        </p:spPr>
      </p:cxnSp>
      <p:cxnSp>
        <p:nvCxnSpPr>
          <p:cNvPr id="37" name="AutoShape 36">
            <a:extLst>
              <a:ext uri="{FF2B5EF4-FFF2-40B4-BE49-F238E27FC236}">
                <a16:creationId xmlns:a16="http://schemas.microsoft.com/office/drawing/2014/main" id="{75204F33-232B-1D6E-6087-55487F15B93B}"/>
              </a:ext>
            </a:extLst>
          </p:cNvPr>
          <p:cNvCxnSpPr>
            <a:cxnSpLocks noChangeShapeType="1"/>
          </p:cNvCxnSpPr>
          <p:nvPr/>
        </p:nvCxnSpPr>
        <p:spPr bwMode="auto">
          <a:xfrm rot="5400000" flipH="1">
            <a:off x="3771671" y="1647072"/>
            <a:ext cx="3405792" cy="2561100"/>
          </a:xfrm>
          <a:prstGeom prst="bentConnector4">
            <a:avLst>
              <a:gd name="adj1" fmla="val -6712"/>
              <a:gd name="adj2" fmla="val 143949"/>
            </a:avLst>
          </a:prstGeom>
          <a:noFill/>
          <a:ln w="19050">
            <a:solidFill>
              <a:schemeClr val="tx2"/>
            </a:solidFill>
            <a:prstDash val="dash"/>
            <a:miter lim="800000"/>
            <a:headEnd/>
            <a:tailEnd type="triangle" w="med" len="med"/>
          </a:ln>
          <a:effectLst/>
        </p:spPr>
      </p:cxnSp>
      <p:cxnSp>
        <p:nvCxnSpPr>
          <p:cNvPr id="38" name="AutoShape 37">
            <a:extLst>
              <a:ext uri="{FF2B5EF4-FFF2-40B4-BE49-F238E27FC236}">
                <a16:creationId xmlns:a16="http://schemas.microsoft.com/office/drawing/2014/main" id="{EB5F84BE-D996-A48D-BD42-07CFEBBBEC39}"/>
              </a:ext>
            </a:extLst>
          </p:cNvPr>
          <p:cNvCxnSpPr>
            <a:cxnSpLocks noChangeShapeType="1"/>
            <a:stCxn id="19" idx="0"/>
            <a:endCxn id="21" idx="0"/>
          </p:cNvCxnSpPr>
          <p:nvPr/>
        </p:nvCxnSpPr>
        <p:spPr bwMode="auto">
          <a:xfrm rot="16200000" flipH="1">
            <a:off x="6836535" y="3429226"/>
            <a:ext cx="4176" cy="1872162"/>
          </a:xfrm>
          <a:prstGeom prst="bentConnector3">
            <a:avLst>
              <a:gd name="adj1" fmla="val -5474138"/>
            </a:avLst>
          </a:prstGeom>
          <a:noFill/>
          <a:ln w="9525">
            <a:solidFill>
              <a:schemeClr val="tx2"/>
            </a:solidFill>
            <a:miter lim="800000"/>
            <a:headEnd type="triangle" w="med" len="med"/>
            <a:tailEnd type="triangle" w="med" len="med"/>
          </a:ln>
          <a:effectLst/>
        </p:spPr>
      </p:cxnSp>
      <p:sp>
        <p:nvSpPr>
          <p:cNvPr id="40" name="Rectangle 39">
            <a:extLst>
              <a:ext uri="{FF2B5EF4-FFF2-40B4-BE49-F238E27FC236}">
                <a16:creationId xmlns:a16="http://schemas.microsoft.com/office/drawing/2014/main" id="{5FB4B111-6119-DCDA-211F-BE13D89CECBC}"/>
              </a:ext>
            </a:extLst>
          </p:cNvPr>
          <p:cNvSpPr>
            <a:spLocks noChangeArrowheads="1"/>
          </p:cNvSpPr>
          <p:nvPr/>
        </p:nvSpPr>
        <p:spPr bwMode="auto">
          <a:xfrm>
            <a:off x="4287941" y="4838063"/>
            <a:ext cx="864394" cy="207618"/>
          </a:xfrm>
          <a:prstGeom prst="rect">
            <a:avLst/>
          </a:prstGeom>
          <a:noFill/>
          <a:ln w="9525" algn="ctr">
            <a:no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zh-CN" altLang="en-US" sz="1050" dirty="0">
                <a:solidFill>
                  <a:schemeClr val="accent2"/>
                </a:solidFill>
                <a:latin typeface="Tahoma" pitchFamily="34" charset="0"/>
                <a:ea typeface="宋体" charset="-122"/>
              </a:rPr>
              <a:t>下一个版本</a:t>
            </a:r>
          </a:p>
        </p:txBody>
      </p:sp>
      <p:cxnSp>
        <p:nvCxnSpPr>
          <p:cNvPr id="41" name="AutoShape 40">
            <a:extLst>
              <a:ext uri="{FF2B5EF4-FFF2-40B4-BE49-F238E27FC236}">
                <a16:creationId xmlns:a16="http://schemas.microsoft.com/office/drawing/2014/main" id="{824F5CAD-FAAE-3D43-9DDF-B16F72657C12}"/>
              </a:ext>
            </a:extLst>
          </p:cNvPr>
          <p:cNvCxnSpPr>
            <a:cxnSpLocks noChangeShapeType="1"/>
            <a:stCxn id="26" idx="2"/>
            <a:endCxn id="18" idx="0"/>
          </p:cNvCxnSpPr>
          <p:nvPr/>
        </p:nvCxnSpPr>
        <p:spPr bwMode="auto">
          <a:xfrm>
            <a:off x="4705988" y="4115845"/>
            <a:ext cx="12198" cy="318470"/>
          </a:xfrm>
          <a:prstGeom prst="straightConnector1">
            <a:avLst/>
          </a:prstGeom>
          <a:noFill/>
          <a:ln w="19050">
            <a:solidFill>
              <a:schemeClr val="tx2"/>
            </a:solidFill>
            <a:round/>
            <a:headEnd/>
            <a:tailEnd type="arrow" w="med" len="med"/>
          </a:ln>
          <a:effectLst/>
        </p:spPr>
      </p:cxnSp>
      <p:sp>
        <p:nvSpPr>
          <p:cNvPr id="42" name="Rectangle 41">
            <a:extLst>
              <a:ext uri="{FF2B5EF4-FFF2-40B4-BE49-F238E27FC236}">
                <a16:creationId xmlns:a16="http://schemas.microsoft.com/office/drawing/2014/main" id="{9FDF1105-7894-E3A8-DBB7-BABAE0D8D865}"/>
              </a:ext>
            </a:extLst>
          </p:cNvPr>
          <p:cNvSpPr>
            <a:spLocks noChangeArrowheads="1"/>
          </p:cNvSpPr>
          <p:nvPr/>
        </p:nvSpPr>
        <p:spPr bwMode="auto">
          <a:xfrm>
            <a:off x="4331994" y="2247577"/>
            <a:ext cx="388144" cy="228393"/>
          </a:xfrm>
          <a:prstGeom prst="rect">
            <a:avLst/>
          </a:prstGeom>
          <a:noFill/>
          <a:ln w="9525" algn="ctr">
            <a:no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en-US" altLang="zh-CN" sz="1200">
                <a:latin typeface="Arial Narrow" pitchFamily="34" charset="0"/>
                <a:ea typeface="宋体" charset="-122"/>
              </a:rPr>
              <a:t>Yes</a:t>
            </a:r>
          </a:p>
        </p:txBody>
      </p:sp>
      <p:sp>
        <p:nvSpPr>
          <p:cNvPr id="43" name="Rectangle 42">
            <a:extLst>
              <a:ext uri="{FF2B5EF4-FFF2-40B4-BE49-F238E27FC236}">
                <a16:creationId xmlns:a16="http://schemas.microsoft.com/office/drawing/2014/main" id="{069687E5-D20D-A095-0363-0D80A2B1A268}"/>
              </a:ext>
            </a:extLst>
          </p:cNvPr>
          <p:cNvSpPr>
            <a:spLocks noChangeArrowheads="1"/>
          </p:cNvSpPr>
          <p:nvPr/>
        </p:nvSpPr>
        <p:spPr bwMode="auto">
          <a:xfrm>
            <a:off x="4315324" y="4099773"/>
            <a:ext cx="388144" cy="228393"/>
          </a:xfrm>
          <a:prstGeom prst="rect">
            <a:avLst/>
          </a:prstGeom>
          <a:noFill/>
          <a:ln w="9525" algn="ctr">
            <a:no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en-US" altLang="zh-CN" sz="1200" dirty="0">
                <a:latin typeface="Arial Narrow" pitchFamily="34" charset="0"/>
                <a:ea typeface="宋体" charset="-122"/>
              </a:rPr>
              <a:t>Yes</a:t>
            </a:r>
          </a:p>
        </p:txBody>
      </p:sp>
      <p:sp>
        <p:nvSpPr>
          <p:cNvPr id="95" name="Line 27">
            <a:extLst>
              <a:ext uri="{FF2B5EF4-FFF2-40B4-BE49-F238E27FC236}">
                <a16:creationId xmlns:a16="http://schemas.microsoft.com/office/drawing/2014/main" id="{87827448-4FBD-81DA-5CA7-2718F45E67FB}"/>
              </a:ext>
            </a:extLst>
          </p:cNvPr>
          <p:cNvSpPr>
            <a:spLocks noChangeShapeType="1"/>
          </p:cNvSpPr>
          <p:nvPr/>
        </p:nvSpPr>
        <p:spPr bwMode="auto">
          <a:xfrm flipV="1">
            <a:off x="5197622" y="912930"/>
            <a:ext cx="516719" cy="258831"/>
          </a:xfrm>
          <a:prstGeom prst="line">
            <a:avLst/>
          </a:prstGeom>
          <a:noFill/>
          <a:ln w="19050">
            <a:solidFill>
              <a:schemeClr val="accent2">
                <a:lumMod val="60000"/>
                <a:lumOff val="40000"/>
              </a:schemeClr>
            </a:solidFill>
            <a:prstDash val="dash"/>
            <a:round/>
            <a:headEnd/>
            <a:tailEnd type="arrow" w="med" len="med"/>
          </a:ln>
          <a:effectLst/>
        </p:spPr>
        <p:txBody>
          <a:bodyPr wrap="square" lIns="61593" tIns="30796" rIns="61593" bIns="30796" anchor="ctr">
            <a:spAutoFit/>
          </a:bodyPr>
          <a:lstStyle/>
          <a:p>
            <a:endParaRPr lang="zh-CN" altLang="en-US" sz="1350"/>
          </a:p>
        </p:txBody>
      </p:sp>
      <p:sp>
        <p:nvSpPr>
          <p:cNvPr id="96" name="Line 27">
            <a:extLst>
              <a:ext uri="{FF2B5EF4-FFF2-40B4-BE49-F238E27FC236}">
                <a16:creationId xmlns:a16="http://schemas.microsoft.com/office/drawing/2014/main" id="{F5BA4E35-94B4-8153-C6EA-82F472A41A2E}"/>
              </a:ext>
            </a:extLst>
          </p:cNvPr>
          <p:cNvSpPr>
            <a:spLocks noChangeShapeType="1"/>
          </p:cNvSpPr>
          <p:nvPr/>
        </p:nvSpPr>
        <p:spPr bwMode="auto">
          <a:xfrm flipH="1">
            <a:off x="2343100" y="1819994"/>
            <a:ext cx="966281" cy="1201356"/>
          </a:xfrm>
          <a:prstGeom prst="line">
            <a:avLst/>
          </a:prstGeom>
          <a:noFill/>
          <a:ln w="19050">
            <a:solidFill>
              <a:schemeClr val="accent2">
                <a:lumMod val="60000"/>
                <a:lumOff val="40000"/>
              </a:schemeClr>
            </a:solidFill>
            <a:prstDash val="dash"/>
            <a:round/>
            <a:headEnd/>
            <a:tailEnd type="arrow" w="med" len="med"/>
          </a:ln>
          <a:effectLst/>
        </p:spPr>
        <p:txBody>
          <a:bodyPr wrap="square" lIns="61593" tIns="30796" rIns="61593" bIns="30796" anchor="ctr">
            <a:spAutoFit/>
          </a:bodyPr>
          <a:lstStyle/>
          <a:p>
            <a:endParaRPr lang="zh-CN" altLang="en-US" sz="1350"/>
          </a:p>
        </p:txBody>
      </p:sp>
      <p:sp>
        <p:nvSpPr>
          <p:cNvPr id="101" name="Line 27">
            <a:extLst>
              <a:ext uri="{FF2B5EF4-FFF2-40B4-BE49-F238E27FC236}">
                <a16:creationId xmlns:a16="http://schemas.microsoft.com/office/drawing/2014/main" id="{E457D2D7-BAC6-4FCB-C240-85520959F4FE}"/>
              </a:ext>
            </a:extLst>
          </p:cNvPr>
          <p:cNvSpPr>
            <a:spLocks noChangeShapeType="1"/>
          </p:cNvSpPr>
          <p:nvPr/>
        </p:nvSpPr>
        <p:spPr bwMode="auto">
          <a:xfrm flipH="1" flipV="1">
            <a:off x="2425190" y="3145932"/>
            <a:ext cx="1750831" cy="0"/>
          </a:xfrm>
          <a:prstGeom prst="line">
            <a:avLst/>
          </a:prstGeom>
          <a:noFill/>
          <a:ln w="19050">
            <a:solidFill>
              <a:schemeClr val="accent2">
                <a:lumMod val="60000"/>
                <a:lumOff val="40000"/>
              </a:schemeClr>
            </a:solidFill>
            <a:prstDash val="dash"/>
            <a:round/>
            <a:headEnd/>
            <a:tailEnd type="arrow" w="med" len="med"/>
          </a:ln>
          <a:effectLst/>
        </p:spPr>
        <p:txBody>
          <a:bodyPr wrap="square" lIns="61593" tIns="30796" rIns="61593" bIns="30796" anchor="ctr">
            <a:spAutoFit/>
          </a:bodyPr>
          <a:lstStyle/>
          <a:p>
            <a:endParaRPr lang="zh-CN" altLang="en-US" sz="1350"/>
          </a:p>
        </p:txBody>
      </p:sp>
      <p:grpSp>
        <p:nvGrpSpPr>
          <p:cNvPr id="103" name="组合 102">
            <a:extLst>
              <a:ext uri="{FF2B5EF4-FFF2-40B4-BE49-F238E27FC236}">
                <a16:creationId xmlns:a16="http://schemas.microsoft.com/office/drawing/2014/main" id="{195EE48B-1C87-FB4B-F700-D3B11167032E}"/>
              </a:ext>
            </a:extLst>
          </p:cNvPr>
          <p:cNvGrpSpPr/>
          <p:nvPr/>
        </p:nvGrpSpPr>
        <p:grpSpPr>
          <a:xfrm>
            <a:off x="4703468" y="3388767"/>
            <a:ext cx="2041441" cy="857101"/>
            <a:chOff x="4703468" y="3356869"/>
            <a:chExt cx="2041441" cy="857101"/>
          </a:xfrm>
        </p:grpSpPr>
        <p:cxnSp>
          <p:nvCxnSpPr>
            <p:cNvPr id="75" name="肘形连接符 74">
              <a:extLst>
                <a:ext uri="{FF2B5EF4-FFF2-40B4-BE49-F238E27FC236}">
                  <a16:creationId xmlns:a16="http://schemas.microsoft.com/office/drawing/2014/main" id="{50CB58B1-BEBD-DA30-B86A-871F8DC38C54}"/>
                </a:ext>
              </a:extLst>
            </p:cNvPr>
            <p:cNvCxnSpPr>
              <a:cxnSpLocks/>
              <a:stCxn id="43" idx="3"/>
            </p:cNvCxnSpPr>
            <p:nvPr/>
          </p:nvCxnSpPr>
          <p:spPr>
            <a:xfrm flipV="1">
              <a:off x="4703468" y="3624974"/>
              <a:ext cx="2041441" cy="588996"/>
            </a:xfrm>
            <a:prstGeom prst="bentConnector3">
              <a:avLst/>
            </a:prstGeom>
            <a:ln w="19050">
              <a:prstDash val="sys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Rectangle 23">
              <a:extLst>
                <a:ext uri="{FF2B5EF4-FFF2-40B4-BE49-F238E27FC236}">
                  <a16:creationId xmlns:a16="http://schemas.microsoft.com/office/drawing/2014/main" id="{D9F0F304-C696-C1CF-D4F2-CDFC3086E434}"/>
                </a:ext>
              </a:extLst>
            </p:cNvPr>
            <p:cNvSpPr>
              <a:spLocks noChangeArrowheads="1"/>
            </p:cNvSpPr>
            <p:nvPr/>
          </p:nvSpPr>
          <p:spPr bwMode="auto">
            <a:xfrm>
              <a:off x="5527132" y="3356869"/>
              <a:ext cx="692944" cy="214543"/>
            </a:xfrm>
            <a:prstGeom prst="rect">
              <a:avLst/>
            </a:prstGeom>
            <a:noFill/>
            <a:ln w="9525" algn="ctr">
              <a:noFill/>
              <a:miter lim="800000"/>
              <a:headEnd/>
              <a:tailEnd/>
            </a:ln>
            <a:effectLst/>
          </p:spPr>
          <p:txBody>
            <a:bodyPr lIns="61593" tIns="30796" rIns="61593" bIns="30796" anchor="ctr">
              <a:spAutoFit/>
            </a:bodyPr>
            <a:lstStyle/>
            <a:p>
              <a:pPr algn="ctr" defTabSz="610791" eaLnBrk="0" hangingPunct="0">
                <a:lnSpc>
                  <a:spcPct val="90000"/>
                </a:lnSpc>
                <a:spcBef>
                  <a:spcPct val="0"/>
                </a:spcBef>
              </a:pPr>
              <a:r>
                <a:rPr lang="zh-CN" altLang="en-US" sz="1100" dirty="0">
                  <a:solidFill>
                    <a:schemeClr val="accent2">
                      <a:lumMod val="75000"/>
                    </a:schemeClr>
                  </a:solidFill>
                  <a:latin typeface="Tahoma" pitchFamily="34" charset="0"/>
                  <a:ea typeface="宋体" charset="-122"/>
                </a:rPr>
                <a:t>不是</a:t>
              </a:r>
              <a:r>
                <a:rPr lang="en-US" altLang="zh-CN" sz="1100" dirty="0">
                  <a:solidFill>
                    <a:schemeClr val="accent2">
                      <a:lumMod val="75000"/>
                    </a:schemeClr>
                  </a:solidFill>
                  <a:latin typeface="Tahoma" pitchFamily="34" charset="0"/>
                  <a:ea typeface="宋体" charset="-122"/>
                </a:rPr>
                <a:t>Bug</a:t>
              </a:r>
              <a:endParaRPr lang="zh-CN" altLang="en-US" sz="1100" dirty="0">
                <a:solidFill>
                  <a:schemeClr val="accent2">
                    <a:lumMod val="75000"/>
                  </a:schemeClr>
                </a:solidFill>
                <a:latin typeface="Tahoma" pitchFamily="34" charset="0"/>
                <a:ea typeface="宋体" charset="-122"/>
              </a:endParaRPr>
            </a:p>
          </p:txBody>
        </p:sp>
      </p:grpSp>
    </p:spTree>
    <p:extLst>
      <p:ext uri="{BB962C8B-B14F-4D97-AF65-F5344CB8AC3E}">
        <p14:creationId xmlns:p14="http://schemas.microsoft.com/office/powerpoint/2010/main" val="266983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500"/>
                                        <p:tgtEl>
                                          <p:spTgt spid="16"/>
                                        </p:tgtEl>
                                      </p:cBhvr>
                                    </p:animEffect>
                                  </p:childTnLst>
                                </p:cTn>
                              </p:par>
                              <p:par>
                                <p:cTn id="8" presetID="18" presetClass="entr" presetSubtype="12"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strips(downLeft)">
                                      <p:cBhvr>
                                        <p:cTn id="10" dur="500"/>
                                        <p:tgtEl>
                                          <p:spTgt spid="31"/>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strips(downLeft)">
                                      <p:cBhvr>
                                        <p:cTn id="13" dur="500"/>
                                        <p:tgtEl>
                                          <p:spTgt spid="32"/>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strips(downLeft)">
                                      <p:cBhvr>
                                        <p:cTn id="16" dur="500"/>
                                        <p:tgtEl>
                                          <p:spTgt spid="33"/>
                                        </p:tgtEl>
                                      </p:cBhvr>
                                    </p:animEffect>
                                  </p:childTnLst>
                                </p:cTn>
                              </p:par>
                              <p:par>
                                <p:cTn id="17" presetID="18" presetClass="entr" presetSubtype="12"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strips(downLeft)">
                                      <p:cBhvr>
                                        <p:cTn id="19" dur="500"/>
                                        <p:tgtEl>
                                          <p:spTgt spid="34"/>
                                        </p:tgtEl>
                                      </p:cBhvr>
                                    </p:animEffect>
                                  </p:childTnLst>
                                </p:cTn>
                              </p:par>
                              <p:par>
                                <p:cTn id="20" presetID="18" presetClass="entr" presetSubtype="12"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strips(downLeft)">
                                      <p:cBhvr>
                                        <p:cTn id="22" dur="500"/>
                                        <p:tgtEl>
                                          <p:spTgt spid="35"/>
                                        </p:tgtEl>
                                      </p:cBhvr>
                                    </p:animEffect>
                                  </p:childTnLst>
                                </p:cTn>
                              </p:par>
                            </p:childTnLst>
                          </p:cTn>
                        </p:par>
                        <p:par>
                          <p:cTn id="23" fill="hold">
                            <p:stCondLst>
                              <p:cond delay="500"/>
                            </p:stCondLst>
                            <p:childTnLst>
                              <p:par>
                                <p:cTn id="24" presetID="12" presetClass="entr" presetSubtype="1" fill="hold" grpId="0" nodeType="afterEffect">
                                  <p:stCondLst>
                                    <p:cond delay="0"/>
                                  </p:stCondLst>
                                  <p:childTnLst>
                                    <p:set>
                                      <p:cBhvr>
                                        <p:cTn id="25" dur="1" fill="hold">
                                          <p:stCondLst>
                                            <p:cond delay="0"/>
                                          </p:stCondLst>
                                        </p:cTn>
                                        <p:tgtEl>
                                          <p:spTgt spid="96"/>
                                        </p:tgtEl>
                                        <p:attrNameLst>
                                          <p:attrName>style.visibility</p:attrName>
                                        </p:attrNameLst>
                                      </p:cBhvr>
                                      <p:to>
                                        <p:strVal val="visible"/>
                                      </p:to>
                                    </p:set>
                                    <p:anim calcmode="lin" valueType="num">
                                      <p:cBhvr additive="base">
                                        <p:cTn id="26" dur="500"/>
                                        <p:tgtEl>
                                          <p:spTgt spid="96"/>
                                        </p:tgtEl>
                                        <p:attrNameLst>
                                          <p:attrName>ppt_y</p:attrName>
                                        </p:attrNameLst>
                                      </p:cBhvr>
                                      <p:tavLst>
                                        <p:tav tm="0">
                                          <p:val>
                                            <p:strVal val="#ppt_y-#ppt_h*1.125000"/>
                                          </p:val>
                                        </p:tav>
                                        <p:tav tm="100000">
                                          <p:val>
                                            <p:strVal val="#ppt_y"/>
                                          </p:val>
                                        </p:tav>
                                      </p:tavLst>
                                    </p:anim>
                                    <p:animEffect transition="in" filter="wipe(down)">
                                      <p:cBhvr>
                                        <p:cTn id="27" dur="500"/>
                                        <p:tgtEl>
                                          <p:spTgt spid="9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strips(downLeft)">
                                      <p:cBhvr>
                                        <p:cTn id="32" dur="500"/>
                                        <p:tgtEl>
                                          <p:spTgt spid="22"/>
                                        </p:tgtEl>
                                      </p:cBhvr>
                                    </p:animEffect>
                                  </p:childTnLst>
                                </p:cTn>
                              </p:par>
                              <p:par>
                                <p:cTn id="33" presetID="18" presetClass="entr" presetSubtype="12"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trips(downLeft)">
                                      <p:cBhvr>
                                        <p:cTn id="35" dur="500"/>
                                        <p:tgtEl>
                                          <p:spTgt spid="17"/>
                                        </p:tgtEl>
                                      </p:cBhvr>
                                    </p:animEffect>
                                  </p:childTnLst>
                                </p:cTn>
                              </p:par>
                              <p:par>
                                <p:cTn id="36" presetID="18" presetClass="entr" presetSubtype="12"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strips(downLeft)">
                                      <p:cBhvr>
                                        <p:cTn id="38" dur="500"/>
                                        <p:tgtEl>
                                          <p:spTgt spid="24"/>
                                        </p:tgtEl>
                                      </p:cBhvr>
                                    </p:animEffect>
                                  </p:childTnLst>
                                </p:cTn>
                              </p:par>
                              <p:par>
                                <p:cTn id="39" presetID="18" presetClass="entr" presetSubtype="12"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strips(downLeft)">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strips(downLeft)">
                                      <p:cBhvr>
                                        <p:cTn id="46" dur="500"/>
                                        <p:tgtEl>
                                          <p:spTgt spid="25"/>
                                        </p:tgtEl>
                                      </p:cBhvr>
                                    </p:animEffect>
                                  </p:childTnLst>
                                </p:cTn>
                              </p:par>
                              <p:par>
                                <p:cTn id="47" presetID="18" presetClass="entr" presetSubtype="12"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strips(downLeft)">
                                      <p:cBhvr>
                                        <p:cTn id="49" dur="500"/>
                                        <p:tgtEl>
                                          <p:spTgt spid="19"/>
                                        </p:tgtEl>
                                      </p:cBhvr>
                                    </p:animEffect>
                                  </p:childTnLst>
                                </p:cTn>
                              </p:par>
                              <p:par>
                                <p:cTn id="50" presetID="18" presetClass="entr" presetSubtype="12"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strips(downLeft)">
                                      <p:cBhvr>
                                        <p:cTn id="52" dur="500"/>
                                        <p:tgtEl>
                                          <p:spTgt spid="20"/>
                                        </p:tgtEl>
                                      </p:cBhvr>
                                    </p:animEffect>
                                  </p:childTnLst>
                                </p:cTn>
                              </p:par>
                              <p:par>
                                <p:cTn id="53" presetID="18" presetClass="entr" presetSubtype="12"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strips(downLeft)">
                                      <p:cBhvr>
                                        <p:cTn id="55" dur="500"/>
                                        <p:tgtEl>
                                          <p:spTgt spid="21"/>
                                        </p:tgtEl>
                                      </p:cBhvr>
                                    </p:animEffect>
                                  </p:childTnLst>
                                </p:cTn>
                              </p:par>
                              <p:par>
                                <p:cTn id="56" presetID="18" presetClass="entr" presetSubtype="12"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strips(downLeft)">
                                      <p:cBhvr>
                                        <p:cTn id="58" dur="500"/>
                                        <p:tgtEl>
                                          <p:spTgt spid="38"/>
                                        </p:tgtEl>
                                      </p:cBhvr>
                                    </p:animEffect>
                                  </p:childTnLst>
                                </p:cTn>
                              </p:par>
                            </p:childTnLst>
                          </p:cTn>
                        </p:par>
                        <p:par>
                          <p:cTn id="59" fill="hold">
                            <p:stCondLst>
                              <p:cond delay="500"/>
                            </p:stCondLst>
                            <p:childTnLst>
                              <p:par>
                                <p:cTn id="60" presetID="12" presetClass="entr" presetSubtype="2" fill="hold" nodeType="afterEffect">
                                  <p:stCondLst>
                                    <p:cond delay="0"/>
                                  </p:stCondLst>
                                  <p:childTnLst>
                                    <p:set>
                                      <p:cBhvr>
                                        <p:cTn id="61" dur="1" fill="hold">
                                          <p:stCondLst>
                                            <p:cond delay="0"/>
                                          </p:stCondLst>
                                        </p:cTn>
                                        <p:tgtEl>
                                          <p:spTgt spid="103"/>
                                        </p:tgtEl>
                                        <p:attrNameLst>
                                          <p:attrName>style.visibility</p:attrName>
                                        </p:attrNameLst>
                                      </p:cBhvr>
                                      <p:to>
                                        <p:strVal val="visible"/>
                                      </p:to>
                                    </p:set>
                                    <p:anim calcmode="lin" valueType="num">
                                      <p:cBhvr additive="base">
                                        <p:cTn id="62" dur="500"/>
                                        <p:tgtEl>
                                          <p:spTgt spid="103"/>
                                        </p:tgtEl>
                                        <p:attrNameLst>
                                          <p:attrName>ppt_x</p:attrName>
                                        </p:attrNameLst>
                                      </p:cBhvr>
                                      <p:tavLst>
                                        <p:tav tm="0">
                                          <p:val>
                                            <p:strVal val="#ppt_x+#ppt_w*1.125000"/>
                                          </p:val>
                                        </p:tav>
                                        <p:tav tm="100000">
                                          <p:val>
                                            <p:strVal val="#ppt_x"/>
                                          </p:val>
                                        </p:tav>
                                      </p:tavLst>
                                    </p:anim>
                                    <p:animEffect transition="in" filter="wipe(left)">
                                      <p:cBhvr>
                                        <p:cTn id="63" dur="500"/>
                                        <p:tgtEl>
                                          <p:spTgt spid="103"/>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12" fill="hold"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strips(downLeft)">
                                      <p:cBhvr>
                                        <p:cTn id="68" dur="500"/>
                                        <p:tgtEl>
                                          <p:spTgt spid="37"/>
                                        </p:tgtEl>
                                      </p:cBhvr>
                                    </p:animEffect>
                                  </p:childTnLst>
                                </p:cTn>
                              </p:par>
                              <p:par>
                                <p:cTn id="69" presetID="18" presetClass="entr" presetSubtype="12"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animEffect transition="in" filter="strips(downLeft)">
                                      <p:cBhvr>
                                        <p:cTn id="71" dur="500"/>
                                        <p:tgtEl>
                                          <p:spTgt spid="36"/>
                                        </p:tgtEl>
                                      </p:cBhvr>
                                    </p:animEffect>
                                  </p:childTnLst>
                                </p:cTn>
                              </p:par>
                              <p:par>
                                <p:cTn id="72" presetID="18" presetClass="entr" presetSubtype="12"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animEffect transition="in" filter="strips(downLeft)">
                                      <p:cBhvr>
                                        <p:cTn id="7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0" grpId="0" animBg="1"/>
      <p:bldP spid="21" grpId="0" animBg="1"/>
      <p:bldP spid="24" grpId="0"/>
      <p:bldP spid="32" grpId="0"/>
      <p:bldP spid="33" grpId="0"/>
      <p:bldP spid="40" grpId="0"/>
      <p:bldP spid="9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4855E-17FE-F29D-8BF8-4055191AE850}"/>
              </a:ext>
            </a:extLst>
          </p:cNvPr>
          <p:cNvSpPr>
            <a:spLocks noGrp="1"/>
          </p:cNvSpPr>
          <p:nvPr>
            <p:ph type="title"/>
          </p:nvPr>
        </p:nvSpPr>
        <p:spPr/>
        <p:txBody>
          <a:bodyPr/>
          <a:lstStyle/>
          <a:p>
            <a:r>
              <a:rPr kumimoji="1" lang="zh-CN" altLang="en-US" sz="2800" b="1" dirty="0">
                <a:solidFill>
                  <a:srgbClr val="0070C0"/>
                </a:solidFill>
                <a:latin typeface="微软雅黑" panose="020B0503020204020204" pitchFamily="34" charset="-122"/>
                <a:ea typeface="微软雅黑" panose="020B0503020204020204" pitchFamily="34" charset="-122"/>
              </a:rPr>
              <a:t>实例</a:t>
            </a:r>
            <a:endParaRPr kumimoji="1" lang="zh-CN" altLang="en-US" dirty="0"/>
          </a:p>
        </p:txBody>
      </p:sp>
      <p:sp>
        <p:nvSpPr>
          <p:cNvPr id="4" name="Rectangle 3">
            <a:extLst>
              <a:ext uri="{FF2B5EF4-FFF2-40B4-BE49-F238E27FC236}">
                <a16:creationId xmlns:a16="http://schemas.microsoft.com/office/drawing/2014/main" id="{C5116BCD-4DFA-8FF7-F38E-A1B8B9D964F8}"/>
              </a:ext>
            </a:extLst>
          </p:cNvPr>
          <p:cNvSpPr>
            <a:spLocks noChangeArrowheads="1"/>
          </p:cNvSpPr>
          <p:nvPr/>
        </p:nvSpPr>
        <p:spPr bwMode="auto">
          <a:xfrm>
            <a:off x="1691878" y="1118018"/>
            <a:ext cx="2799160" cy="2795124"/>
          </a:xfrm>
          <a:prstGeom prst="rect">
            <a:avLst/>
          </a:prstGeom>
          <a:noFill/>
          <a:ln w="9525" algn="ctr">
            <a:noFill/>
            <a:miter lim="800000"/>
            <a:headEnd/>
            <a:tailEnd/>
          </a:ln>
          <a:effectLst/>
        </p:spPr>
        <p:txBody>
          <a:bodyPr>
            <a:spAutoFit/>
          </a:bodyPr>
          <a:lstStyle/>
          <a:p>
            <a:pPr marL="342900" indent="-342900">
              <a:lnSpc>
                <a:spcPct val="85000"/>
              </a:lnSpc>
              <a:spcBef>
                <a:spcPct val="30000"/>
              </a:spcBef>
              <a:buClr>
                <a:srgbClr val="A6C426"/>
              </a:buClr>
              <a:buSzPct val="77000"/>
              <a:buFont typeface="Wingdings" pitchFamily="2" charset="2"/>
              <a:buAutoNum type="arabicPeriod"/>
            </a:pPr>
            <a:r>
              <a:rPr lang="en-US" altLang="zh-CN" i="1">
                <a:solidFill>
                  <a:schemeClr val="hlink"/>
                </a:solidFill>
                <a:ea typeface="宋体" charset="-122"/>
              </a:rPr>
              <a:t>Open a bug</a:t>
            </a:r>
          </a:p>
          <a:p>
            <a:pPr marL="342900" indent="-342900">
              <a:lnSpc>
                <a:spcPct val="85000"/>
              </a:lnSpc>
              <a:spcBef>
                <a:spcPct val="30000"/>
              </a:spcBef>
              <a:buClr>
                <a:srgbClr val="A6C426"/>
              </a:buClr>
              <a:buSzPct val="77000"/>
              <a:buFont typeface="Wingdings" pitchFamily="2" charset="2"/>
              <a:buAutoNum type="arabicPeriod"/>
            </a:pPr>
            <a:r>
              <a:rPr lang="en-US" altLang="zh-CN" i="1">
                <a:solidFill>
                  <a:schemeClr val="hlink"/>
                </a:solidFill>
                <a:ea typeface="宋体" charset="-122"/>
              </a:rPr>
              <a:t>Dev checks mail &amp; Review bug</a:t>
            </a:r>
          </a:p>
          <a:p>
            <a:pPr marL="342900" indent="-342900">
              <a:lnSpc>
                <a:spcPct val="85000"/>
              </a:lnSpc>
              <a:spcBef>
                <a:spcPct val="30000"/>
              </a:spcBef>
              <a:buClr>
                <a:srgbClr val="A6C426"/>
              </a:buClr>
              <a:buSzPct val="77000"/>
              <a:buFont typeface="Wingdings" pitchFamily="2" charset="2"/>
              <a:buAutoNum type="arabicPeriod"/>
            </a:pPr>
            <a:r>
              <a:rPr lang="en-US" altLang="zh-CN" i="1">
                <a:solidFill>
                  <a:schemeClr val="hlink"/>
                </a:solidFill>
                <a:ea typeface="宋体" charset="-122"/>
              </a:rPr>
              <a:t>Duplicate the bug</a:t>
            </a:r>
          </a:p>
          <a:p>
            <a:pPr marL="342900" indent="-342900">
              <a:lnSpc>
                <a:spcPct val="85000"/>
              </a:lnSpc>
              <a:spcBef>
                <a:spcPct val="30000"/>
              </a:spcBef>
              <a:buClr>
                <a:srgbClr val="A6C426"/>
              </a:buClr>
              <a:buSzPct val="77000"/>
              <a:buFont typeface="Wingdings" pitchFamily="2" charset="2"/>
              <a:buAutoNum type="arabicPeriod"/>
            </a:pPr>
            <a:r>
              <a:rPr lang="en-US" altLang="zh-CN" i="1">
                <a:solidFill>
                  <a:schemeClr val="hlink"/>
                </a:solidFill>
                <a:ea typeface="宋体" charset="-122"/>
              </a:rPr>
              <a:t>Debug</a:t>
            </a:r>
          </a:p>
          <a:p>
            <a:pPr marL="342900" indent="-342900">
              <a:lnSpc>
                <a:spcPct val="85000"/>
              </a:lnSpc>
              <a:spcBef>
                <a:spcPct val="30000"/>
              </a:spcBef>
              <a:buClr>
                <a:srgbClr val="A6C426"/>
              </a:buClr>
              <a:buSzPct val="77000"/>
              <a:buFont typeface="Wingdings" pitchFamily="2" charset="2"/>
              <a:buAutoNum type="arabicPeriod"/>
            </a:pPr>
            <a:r>
              <a:rPr lang="en-US" altLang="zh-CN" i="1">
                <a:solidFill>
                  <a:schemeClr val="hlink"/>
                </a:solidFill>
                <a:ea typeface="宋体" charset="-122"/>
              </a:rPr>
              <a:t>Check out code</a:t>
            </a:r>
          </a:p>
          <a:p>
            <a:pPr marL="342900" indent="-342900">
              <a:lnSpc>
                <a:spcPct val="85000"/>
              </a:lnSpc>
              <a:spcBef>
                <a:spcPct val="30000"/>
              </a:spcBef>
              <a:buClr>
                <a:srgbClr val="A6C426"/>
              </a:buClr>
              <a:buSzPct val="77000"/>
              <a:buFont typeface="Wingdings" pitchFamily="2" charset="2"/>
              <a:buAutoNum type="arabicPeriod"/>
            </a:pPr>
            <a:r>
              <a:rPr lang="en-US" altLang="zh-CN" i="1">
                <a:solidFill>
                  <a:schemeClr val="hlink"/>
                </a:solidFill>
                <a:ea typeface="宋体" charset="-122"/>
              </a:rPr>
              <a:t>Fix bug</a:t>
            </a:r>
          </a:p>
          <a:p>
            <a:pPr marL="342900" indent="-342900">
              <a:lnSpc>
                <a:spcPct val="85000"/>
              </a:lnSpc>
              <a:spcBef>
                <a:spcPct val="30000"/>
              </a:spcBef>
              <a:buClr>
                <a:srgbClr val="A6C426"/>
              </a:buClr>
              <a:buSzPct val="77000"/>
              <a:buFont typeface="Wingdings" pitchFamily="2" charset="2"/>
              <a:buAutoNum type="arabicPeriod"/>
            </a:pPr>
            <a:r>
              <a:rPr lang="en-US" altLang="zh-CN" i="1">
                <a:solidFill>
                  <a:schemeClr val="hlink"/>
                </a:solidFill>
                <a:ea typeface="宋体" charset="-122"/>
              </a:rPr>
              <a:t>Code Review</a:t>
            </a:r>
          </a:p>
          <a:p>
            <a:pPr marL="342900" indent="-342900">
              <a:lnSpc>
                <a:spcPct val="85000"/>
              </a:lnSpc>
              <a:spcBef>
                <a:spcPct val="30000"/>
              </a:spcBef>
              <a:buClr>
                <a:srgbClr val="A6C426"/>
              </a:buClr>
              <a:buSzPct val="77000"/>
              <a:buFont typeface="Wingdings" pitchFamily="2" charset="2"/>
              <a:buAutoNum type="arabicPeriod"/>
            </a:pPr>
            <a:r>
              <a:rPr lang="en-US" altLang="zh-CN" i="1">
                <a:solidFill>
                  <a:schemeClr val="hlink"/>
                </a:solidFill>
                <a:ea typeface="宋体" charset="-122"/>
              </a:rPr>
              <a:t>Unit test</a:t>
            </a:r>
          </a:p>
        </p:txBody>
      </p:sp>
      <p:sp>
        <p:nvSpPr>
          <p:cNvPr id="5" name="Rectangle 4">
            <a:extLst>
              <a:ext uri="{FF2B5EF4-FFF2-40B4-BE49-F238E27FC236}">
                <a16:creationId xmlns:a16="http://schemas.microsoft.com/office/drawing/2014/main" id="{1A25C497-59B8-5D54-4CC9-2086E0842F5D}"/>
              </a:ext>
            </a:extLst>
          </p:cNvPr>
          <p:cNvSpPr>
            <a:spLocks noChangeArrowheads="1"/>
          </p:cNvSpPr>
          <p:nvPr/>
        </p:nvSpPr>
        <p:spPr bwMode="auto">
          <a:xfrm>
            <a:off x="4572000" y="1229936"/>
            <a:ext cx="3024188" cy="2241126"/>
          </a:xfrm>
          <a:prstGeom prst="rect">
            <a:avLst/>
          </a:prstGeom>
          <a:noFill/>
          <a:ln w="9525" algn="ctr">
            <a:noFill/>
            <a:miter lim="800000"/>
            <a:headEnd/>
            <a:tailEnd/>
          </a:ln>
          <a:effectLst/>
        </p:spPr>
        <p:txBody>
          <a:bodyPr>
            <a:spAutoFit/>
          </a:bodyPr>
          <a:lstStyle/>
          <a:p>
            <a:pPr marL="342900" indent="-342900">
              <a:lnSpc>
                <a:spcPct val="85000"/>
              </a:lnSpc>
              <a:spcBef>
                <a:spcPct val="30000"/>
              </a:spcBef>
              <a:buClr>
                <a:srgbClr val="A6C426"/>
              </a:buClr>
              <a:buSzPct val="77000"/>
              <a:buFont typeface="Wingdings" pitchFamily="2" charset="2"/>
              <a:buChar char="p"/>
            </a:pPr>
            <a:r>
              <a:rPr lang="en-US" altLang="zh-CN" i="1">
                <a:solidFill>
                  <a:schemeClr val="hlink"/>
                </a:solidFill>
                <a:ea typeface="宋体" charset="-122"/>
              </a:rPr>
              <a:t>Check in code</a:t>
            </a:r>
          </a:p>
          <a:p>
            <a:pPr marL="342900" indent="-342900">
              <a:lnSpc>
                <a:spcPct val="85000"/>
              </a:lnSpc>
              <a:spcBef>
                <a:spcPct val="30000"/>
              </a:spcBef>
              <a:buClr>
                <a:srgbClr val="A6C426"/>
              </a:buClr>
              <a:buSzPct val="77000"/>
              <a:buFont typeface="Wingdings" pitchFamily="2" charset="2"/>
              <a:buChar char="p"/>
            </a:pPr>
            <a:r>
              <a:rPr lang="en-US" altLang="zh-CN" i="1">
                <a:solidFill>
                  <a:schemeClr val="hlink"/>
                </a:solidFill>
                <a:ea typeface="宋体" charset="-122"/>
              </a:rPr>
              <a:t>Build a package</a:t>
            </a:r>
          </a:p>
          <a:p>
            <a:pPr marL="342900" indent="-342900">
              <a:lnSpc>
                <a:spcPct val="85000"/>
              </a:lnSpc>
              <a:spcBef>
                <a:spcPct val="30000"/>
              </a:spcBef>
              <a:buClr>
                <a:srgbClr val="A6C426"/>
              </a:buClr>
              <a:buSzPct val="77000"/>
              <a:buFont typeface="Wingdings" pitchFamily="2" charset="2"/>
              <a:buChar char="p"/>
            </a:pPr>
            <a:r>
              <a:rPr lang="en-US" altLang="zh-CN" i="1">
                <a:solidFill>
                  <a:schemeClr val="hlink"/>
                </a:solidFill>
                <a:ea typeface="宋体" charset="-122"/>
              </a:rPr>
              <a:t>Upload package</a:t>
            </a:r>
          </a:p>
          <a:p>
            <a:pPr marL="342900" indent="-342900">
              <a:lnSpc>
                <a:spcPct val="85000"/>
              </a:lnSpc>
              <a:spcBef>
                <a:spcPct val="30000"/>
              </a:spcBef>
              <a:buClr>
                <a:srgbClr val="A6C426"/>
              </a:buClr>
              <a:buSzPct val="77000"/>
              <a:buFont typeface="Wingdings" pitchFamily="2" charset="2"/>
              <a:buChar char="p"/>
            </a:pPr>
            <a:r>
              <a:rPr lang="en-US" altLang="zh-CN" i="1">
                <a:solidFill>
                  <a:schemeClr val="hlink"/>
                </a:solidFill>
                <a:ea typeface="宋体" charset="-122"/>
              </a:rPr>
              <a:t>Installation/configuration</a:t>
            </a:r>
          </a:p>
          <a:p>
            <a:pPr marL="342900" indent="-342900">
              <a:lnSpc>
                <a:spcPct val="85000"/>
              </a:lnSpc>
              <a:spcBef>
                <a:spcPct val="30000"/>
              </a:spcBef>
              <a:buClr>
                <a:srgbClr val="A6C426"/>
              </a:buClr>
              <a:buSzPct val="77000"/>
              <a:buFont typeface="Wingdings" pitchFamily="2" charset="2"/>
              <a:buChar char="p"/>
            </a:pPr>
            <a:r>
              <a:rPr lang="en-US" altLang="zh-CN" i="1">
                <a:solidFill>
                  <a:schemeClr val="hlink"/>
                </a:solidFill>
                <a:ea typeface="宋体" charset="-122"/>
              </a:rPr>
              <a:t>Verify fixed bugs</a:t>
            </a:r>
          </a:p>
          <a:p>
            <a:pPr marL="342900" indent="-342900">
              <a:lnSpc>
                <a:spcPct val="85000"/>
              </a:lnSpc>
              <a:spcBef>
                <a:spcPct val="30000"/>
              </a:spcBef>
              <a:buClr>
                <a:srgbClr val="A6C426"/>
              </a:buClr>
              <a:buSzPct val="77000"/>
              <a:buFont typeface="Wingdings" pitchFamily="2" charset="2"/>
              <a:buChar char="p"/>
            </a:pPr>
            <a:r>
              <a:rPr lang="en-US" altLang="zh-CN" i="1">
                <a:solidFill>
                  <a:schemeClr val="hlink"/>
                </a:solidFill>
                <a:ea typeface="宋体" charset="-122"/>
              </a:rPr>
              <a:t>Change bug status to close</a:t>
            </a:r>
          </a:p>
          <a:p>
            <a:pPr marL="342900" indent="-342900">
              <a:lnSpc>
                <a:spcPct val="85000"/>
              </a:lnSpc>
              <a:spcBef>
                <a:spcPct val="30000"/>
              </a:spcBef>
              <a:buClr>
                <a:srgbClr val="A6C426"/>
              </a:buClr>
              <a:buSzPct val="77000"/>
              <a:buFont typeface="Wingdings" pitchFamily="2" charset="2"/>
              <a:buChar char="p"/>
            </a:pPr>
            <a:endParaRPr lang="zh-CN" altLang="en-US">
              <a:solidFill>
                <a:schemeClr val="tx2"/>
              </a:solidFill>
              <a:ea typeface="宋体" charset="-122"/>
            </a:endParaRPr>
          </a:p>
        </p:txBody>
      </p:sp>
      <p:sp>
        <p:nvSpPr>
          <p:cNvPr id="6" name="Text Box 5">
            <a:extLst>
              <a:ext uri="{FF2B5EF4-FFF2-40B4-BE49-F238E27FC236}">
                <a16:creationId xmlns:a16="http://schemas.microsoft.com/office/drawing/2014/main" id="{FAD5B43C-F8B5-869E-D5E0-C1525E987AA1}"/>
              </a:ext>
            </a:extLst>
          </p:cNvPr>
          <p:cNvSpPr txBox="1">
            <a:spLocks noChangeArrowheads="1"/>
          </p:cNvSpPr>
          <p:nvPr/>
        </p:nvSpPr>
        <p:spPr bwMode="auto">
          <a:xfrm>
            <a:off x="5216128" y="3792161"/>
            <a:ext cx="1852613" cy="461665"/>
          </a:xfrm>
          <a:prstGeom prst="rect">
            <a:avLst/>
          </a:prstGeom>
          <a:noFill/>
          <a:ln w="9525" algn="ctr">
            <a:noFill/>
            <a:miter lim="800000"/>
            <a:headEnd/>
            <a:tailEnd/>
          </a:ln>
          <a:effectLst/>
        </p:spPr>
        <p:txBody>
          <a:bodyPr lIns="0" tIns="0" rIns="0" bIns="0">
            <a:spAutoFit/>
          </a:bodyPr>
          <a:lstStyle/>
          <a:p>
            <a:r>
              <a:rPr lang="en-US" altLang="zh-CN" sz="3000" b="1">
                <a:solidFill>
                  <a:srgbClr val="EB6E07"/>
                </a:solidFill>
                <a:latin typeface="Elephant" pitchFamily="18" charset="0"/>
                <a:ea typeface="GungsuhChe" pitchFamily="49" charset="-127"/>
              </a:rPr>
              <a:t>14 Steps</a:t>
            </a:r>
          </a:p>
        </p:txBody>
      </p:sp>
      <p:sp>
        <p:nvSpPr>
          <p:cNvPr id="7" name="Oval 6">
            <a:extLst>
              <a:ext uri="{FF2B5EF4-FFF2-40B4-BE49-F238E27FC236}">
                <a16:creationId xmlns:a16="http://schemas.microsoft.com/office/drawing/2014/main" id="{F490AE31-2633-3D1A-0CFB-BF21311F9D51}"/>
              </a:ext>
            </a:extLst>
          </p:cNvPr>
          <p:cNvSpPr>
            <a:spLocks noChangeArrowheads="1"/>
          </p:cNvSpPr>
          <p:nvPr/>
        </p:nvSpPr>
        <p:spPr bwMode="auto">
          <a:xfrm>
            <a:off x="1340973" y="804667"/>
            <a:ext cx="454162" cy="292135"/>
          </a:xfrm>
          <a:prstGeom prst="ellipse">
            <a:avLst/>
          </a:prstGeom>
          <a:noFill/>
          <a:ln w="9525" algn="ctr">
            <a:solidFill>
              <a:schemeClr val="accent1"/>
            </a:solidFill>
            <a:round/>
            <a:headEnd/>
            <a:tailEnd/>
          </a:ln>
          <a:effectLst/>
        </p:spPr>
        <p:txBody>
          <a:bodyPr wrap="none" lIns="0" tIns="0" rIns="0" bIns="0" anchor="ctr">
            <a:spAutoFit/>
          </a:bodyPr>
          <a:lstStyle/>
          <a:p>
            <a:pPr algn="ctr"/>
            <a:r>
              <a:rPr lang="en-US" altLang="zh-CN" sz="1350">
                <a:ea typeface="宋体" charset="-122"/>
              </a:rPr>
              <a:t>start</a:t>
            </a:r>
          </a:p>
        </p:txBody>
      </p:sp>
      <p:sp>
        <p:nvSpPr>
          <p:cNvPr id="8" name="Line 7">
            <a:extLst>
              <a:ext uri="{FF2B5EF4-FFF2-40B4-BE49-F238E27FC236}">
                <a16:creationId xmlns:a16="http://schemas.microsoft.com/office/drawing/2014/main" id="{1EAD8C9B-6A1F-DB87-AE1F-FA770C5630B4}"/>
              </a:ext>
            </a:extLst>
          </p:cNvPr>
          <p:cNvSpPr>
            <a:spLocks noChangeShapeType="1"/>
          </p:cNvSpPr>
          <p:nvPr/>
        </p:nvSpPr>
        <p:spPr bwMode="auto">
          <a:xfrm>
            <a:off x="1557338" y="1113255"/>
            <a:ext cx="0" cy="2697956"/>
          </a:xfrm>
          <a:prstGeom prst="line">
            <a:avLst/>
          </a:prstGeom>
          <a:noFill/>
          <a:ln w="19050">
            <a:solidFill>
              <a:srgbClr val="6A9913"/>
            </a:solidFill>
            <a:round/>
            <a:headEnd/>
            <a:tailEnd type="triangle" w="med" len="med"/>
          </a:ln>
          <a:effectLst/>
        </p:spPr>
        <p:txBody>
          <a:bodyPr wrap="none" lIns="0" tIns="0" rIns="0" bIns="0" anchor="ctr">
            <a:spAutoFit/>
          </a:bodyPr>
          <a:lstStyle/>
          <a:p>
            <a:endParaRPr lang="zh-CN" altLang="en-US" sz="1350"/>
          </a:p>
        </p:txBody>
      </p:sp>
      <p:sp>
        <p:nvSpPr>
          <p:cNvPr id="9" name="Oval 8">
            <a:extLst>
              <a:ext uri="{FF2B5EF4-FFF2-40B4-BE49-F238E27FC236}">
                <a16:creationId xmlns:a16="http://schemas.microsoft.com/office/drawing/2014/main" id="{7566130D-F100-58B6-792D-D9DE2D37A425}"/>
              </a:ext>
            </a:extLst>
          </p:cNvPr>
          <p:cNvSpPr>
            <a:spLocks noChangeArrowheads="1"/>
          </p:cNvSpPr>
          <p:nvPr/>
        </p:nvSpPr>
        <p:spPr bwMode="auto">
          <a:xfrm>
            <a:off x="4370151" y="3145436"/>
            <a:ext cx="378695" cy="292135"/>
          </a:xfrm>
          <a:prstGeom prst="ellipse">
            <a:avLst/>
          </a:prstGeom>
          <a:noFill/>
          <a:ln w="9525" algn="ctr">
            <a:solidFill>
              <a:schemeClr val="accent1"/>
            </a:solidFill>
            <a:round/>
            <a:headEnd/>
            <a:tailEnd/>
          </a:ln>
          <a:effectLst/>
        </p:spPr>
        <p:txBody>
          <a:bodyPr wrap="none" lIns="0" tIns="0" rIns="0" bIns="0" anchor="ctr">
            <a:spAutoFit/>
          </a:bodyPr>
          <a:lstStyle/>
          <a:p>
            <a:pPr algn="ctr"/>
            <a:r>
              <a:rPr lang="en-US" altLang="zh-CN" sz="1350">
                <a:ea typeface="宋体" charset="-122"/>
              </a:rPr>
              <a:t>end</a:t>
            </a:r>
          </a:p>
        </p:txBody>
      </p:sp>
      <p:sp>
        <p:nvSpPr>
          <p:cNvPr id="10" name="Line 9">
            <a:extLst>
              <a:ext uri="{FF2B5EF4-FFF2-40B4-BE49-F238E27FC236}">
                <a16:creationId xmlns:a16="http://schemas.microsoft.com/office/drawing/2014/main" id="{808A1E67-1852-BA08-DAA5-9408BC4FED5A}"/>
              </a:ext>
            </a:extLst>
          </p:cNvPr>
          <p:cNvSpPr>
            <a:spLocks noChangeShapeType="1"/>
          </p:cNvSpPr>
          <p:nvPr/>
        </p:nvSpPr>
        <p:spPr bwMode="auto">
          <a:xfrm>
            <a:off x="4537472" y="1214458"/>
            <a:ext cx="0" cy="1933575"/>
          </a:xfrm>
          <a:prstGeom prst="line">
            <a:avLst/>
          </a:prstGeom>
          <a:noFill/>
          <a:ln w="19050">
            <a:solidFill>
              <a:srgbClr val="6A9913"/>
            </a:solidFill>
            <a:round/>
            <a:headEnd/>
            <a:tailEnd type="triangle" w="med" len="med"/>
          </a:ln>
          <a:effectLst/>
        </p:spPr>
        <p:txBody>
          <a:bodyPr lIns="0" tIns="0" rIns="0" bIns="0" anchor="ctr">
            <a:spAutoFit/>
          </a:bodyPr>
          <a:lstStyle/>
          <a:p>
            <a:endParaRPr lang="zh-CN" altLang="en-US" sz="1350"/>
          </a:p>
        </p:txBody>
      </p:sp>
    </p:spTree>
    <p:extLst>
      <p:ext uri="{BB962C8B-B14F-4D97-AF65-F5344CB8AC3E}">
        <p14:creationId xmlns:p14="http://schemas.microsoft.com/office/powerpoint/2010/main" val="153431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up)">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up)">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up)">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up)">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up)">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up)">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up)">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up)">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animEffect transition="in" filter="wipe(up)">
                                      <p:cBhvr>
                                        <p:cTn id="47" dur="500"/>
                                        <p:tgtEl>
                                          <p:spTgt spid="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5">
                                            <p:txEl>
                                              <p:pRg st="2" end="2"/>
                                            </p:txEl>
                                          </p:spTgt>
                                        </p:tgtEl>
                                        <p:attrNameLst>
                                          <p:attrName>style.visibility</p:attrName>
                                        </p:attrNameLst>
                                      </p:cBhvr>
                                      <p:to>
                                        <p:strVal val="visible"/>
                                      </p:to>
                                    </p:set>
                                    <p:animEffect transition="in" filter="wipe(up)">
                                      <p:cBhvr>
                                        <p:cTn id="52" dur="500"/>
                                        <p:tgtEl>
                                          <p:spTgt spid="5">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animEffect transition="in" filter="wipe(up)">
                                      <p:cBhvr>
                                        <p:cTn id="57" dur="500"/>
                                        <p:tgtEl>
                                          <p:spTgt spid="5">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5">
                                            <p:txEl>
                                              <p:pRg st="4" end="4"/>
                                            </p:txEl>
                                          </p:spTgt>
                                        </p:tgtEl>
                                        <p:attrNameLst>
                                          <p:attrName>style.visibility</p:attrName>
                                        </p:attrNameLst>
                                      </p:cBhvr>
                                      <p:to>
                                        <p:strVal val="visible"/>
                                      </p:to>
                                    </p:set>
                                    <p:animEffect transition="in" filter="wipe(up)">
                                      <p:cBhvr>
                                        <p:cTn id="62" dur="500"/>
                                        <p:tgtEl>
                                          <p:spTgt spid="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Effect transition="in" filter="wipe(up)">
                                      <p:cBhvr>
                                        <p:cTn id="67" dur="500"/>
                                        <p:tgtEl>
                                          <p:spTgt spid="5">
                                            <p:txEl>
                                              <p:pRg st="5" end="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anim calcmode="lin" valueType="num">
                                      <p:cBhvr>
                                        <p:cTn id="72" dur="1000" fill="hold"/>
                                        <p:tgtEl>
                                          <p:spTgt spid="6"/>
                                        </p:tgtEl>
                                        <p:attrNameLst>
                                          <p:attrName>ppt_w</p:attrName>
                                        </p:attrNameLst>
                                      </p:cBhvr>
                                      <p:tavLst>
                                        <p:tav tm="0">
                                          <p:val>
                                            <p:fltVal val="0"/>
                                          </p:val>
                                        </p:tav>
                                        <p:tav tm="100000">
                                          <p:val>
                                            <p:strVal val="#ppt_w"/>
                                          </p:val>
                                        </p:tav>
                                      </p:tavLst>
                                    </p:anim>
                                    <p:anim calcmode="lin" valueType="num">
                                      <p:cBhvr>
                                        <p:cTn id="73" dur="10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897F5D-3581-C83F-CD63-0D4EFD4E35E8}"/>
              </a:ext>
            </a:extLst>
          </p:cNvPr>
          <p:cNvSpPr>
            <a:spLocks noGrp="1"/>
          </p:cNvSpPr>
          <p:nvPr>
            <p:ph type="title"/>
          </p:nvPr>
        </p:nvSpPr>
        <p:spPr/>
        <p:txBody>
          <a:bodyPr/>
          <a:lstStyle/>
          <a:p>
            <a:r>
              <a:rPr kumimoji="1" lang="en-US" altLang="zh-CN" sz="2800" b="1" dirty="0">
                <a:solidFill>
                  <a:srgbClr val="0070C0"/>
                </a:solidFill>
                <a:latin typeface="微软雅黑" panose="020B0503020204020204" pitchFamily="34" charset="-122"/>
                <a:ea typeface="微软雅黑" panose="020B0503020204020204" pitchFamily="34" charset="-122"/>
              </a:rPr>
              <a:t>13.2.2 </a:t>
            </a:r>
            <a:r>
              <a:rPr kumimoji="1" lang="zh-CN" altLang="en-US" sz="2800" b="1" dirty="0">
                <a:solidFill>
                  <a:srgbClr val="0070C0"/>
                </a:solidFill>
                <a:latin typeface="微软雅黑" panose="020B0503020204020204" pitchFamily="34" charset="-122"/>
                <a:ea typeface="微软雅黑" panose="020B0503020204020204" pitchFamily="34" charset="-122"/>
              </a:rPr>
              <a:t>严重性和优先级</a:t>
            </a:r>
            <a:endParaRPr kumimoji="1" lang="zh-CN" altLang="en-US" dirty="0"/>
          </a:p>
        </p:txBody>
      </p:sp>
      <p:sp>
        <p:nvSpPr>
          <p:cNvPr id="4" name="Rectangle 3">
            <a:extLst>
              <a:ext uri="{FF2B5EF4-FFF2-40B4-BE49-F238E27FC236}">
                <a16:creationId xmlns:a16="http://schemas.microsoft.com/office/drawing/2014/main" id="{0E3359A4-BDD0-AB7F-D740-AE166E3EB788}"/>
              </a:ext>
            </a:extLst>
          </p:cNvPr>
          <p:cNvSpPr txBox="1">
            <a:spLocks noChangeArrowheads="1"/>
          </p:cNvSpPr>
          <p:nvPr/>
        </p:nvSpPr>
        <p:spPr>
          <a:xfrm>
            <a:off x="949711" y="975366"/>
            <a:ext cx="6989332" cy="1269206"/>
          </a:xfr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思源黑体" panose="020F0502020204030204" charset="-122"/>
                <a:ea typeface="思源黑体" panose="020F0502020204030204" charset="-122"/>
                <a:cs typeface="思源黑体" panose="020F050202020403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思源黑体" panose="020F0502020204030204" charset="-122"/>
                <a:ea typeface="思源黑体" panose="020F0502020204030204" charset="-122"/>
                <a:cs typeface="思源黑体" panose="020F050202020403020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思源黑体" panose="020F0502020204030204" charset="-122"/>
                <a:ea typeface="思源黑体" panose="020F0502020204030204" charset="-122"/>
                <a:cs typeface="思源黑体" panose="020F050202020403020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67891" indent="-267891">
              <a:lnSpc>
                <a:spcPct val="130000"/>
              </a:lnSpc>
              <a:buClr>
                <a:srgbClr val="91AC4E"/>
              </a:buClr>
              <a:buFont typeface="Wingdings" pitchFamily="2" charset="2"/>
              <a:buChar char="q"/>
            </a:pPr>
            <a:r>
              <a:rPr lang="zh-CN" altLang="en-US" sz="1800" b="1" dirty="0">
                <a:solidFill>
                  <a:srgbClr val="0000FF"/>
                </a:solidFill>
                <a:ea typeface="宋体"/>
                <a:cs typeface="宋体"/>
              </a:rPr>
              <a:t>严重性</a:t>
            </a:r>
            <a:r>
              <a:rPr lang="zh-CN" altLang="en-US" sz="1800" dirty="0">
                <a:ea typeface="宋体"/>
                <a:cs typeface="宋体"/>
              </a:rPr>
              <a:t>（</a:t>
            </a:r>
            <a:r>
              <a:rPr lang="en-US" altLang="zh-CN" sz="1800" dirty="0">
                <a:ea typeface="宋体"/>
                <a:cs typeface="宋体"/>
              </a:rPr>
              <a:t>severity</a:t>
            </a:r>
            <a:r>
              <a:rPr lang="zh-CN" altLang="en-US" sz="1800" dirty="0">
                <a:ea typeface="宋体"/>
                <a:cs typeface="宋体"/>
              </a:rPr>
              <a:t>）衡量缺陷对客户满意度的影响程度</a:t>
            </a:r>
            <a:endParaRPr lang="en-US" altLang="zh-CN" sz="1800" dirty="0">
              <a:ea typeface="宋体"/>
              <a:cs typeface="宋体"/>
            </a:endParaRPr>
          </a:p>
          <a:p>
            <a:pPr marL="267891" indent="-267891">
              <a:lnSpc>
                <a:spcPct val="130000"/>
              </a:lnSpc>
              <a:buClr>
                <a:srgbClr val="91AC4E"/>
              </a:buClr>
            </a:pPr>
            <a:r>
              <a:rPr lang="zh-CN" altLang="en-US" sz="1350" dirty="0">
                <a:ea typeface="宋体"/>
                <a:cs typeface="宋体"/>
              </a:rPr>
              <a:t>    致命的（</a:t>
            </a:r>
            <a:r>
              <a:rPr lang="en-US" altLang="zh-CN" sz="1350" dirty="0">
                <a:ea typeface="宋体"/>
                <a:cs typeface="宋体"/>
              </a:rPr>
              <a:t>fatal</a:t>
            </a:r>
            <a:r>
              <a:rPr lang="zh-CN" altLang="en-US" sz="1350" dirty="0">
                <a:ea typeface="宋体"/>
                <a:cs typeface="宋体"/>
              </a:rPr>
              <a:t>）、严重的（</a:t>
            </a:r>
            <a:r>
              <a:rPr lang="en-US" altLang="zh-CN" sz="1350" dirty="0">
                <a:ea typeface="宋体"/>
                <a:cs typeface="宋体"/>
              </a:rPr>
              <a:t>critical</a:t>
            </a:r>
            <a:r>
              <a:rPr lang="zh-CN" altLang="en-US" sz="1350" dirty="0">
                <a:ea typeface="宋体"/>
                <a:cs typeface="宋体"/>
              </a:rPr>
              <a:t>）、一般的（</a:t>
            </a:r>
            <a:r>
              <a:rPr lang="en-US" altLang="zh-CN" sz="1350" dirty="0">
                <a:ea typeface="宋体"/>
                <a:cs typeface="宋体"/>
              </a:rPr>
              <a:t>major</a:t>
            </a:r>
            <a:r>
              <a:rPr lang="zh-CN" altLang="en-US" sz="1350" dirty="0">
                <a:ea typeface="宋体"/>
                <a:cs typeface="宋体"/>
              </a:rPr>
              <a:t>）、微小的（</a:t>
            </a:r>
            <a:r>
              <a:rPr lang="en-US" altLang="zh-CN" sz="1350" dirty="0">
                <a:ea typeface="宋体"/>
                <a:cs typeface="宋体"/>
              </a:rPr>
              <a:t>minor</a:t>
            </a:r>
            <a:r>
              <a:rPr lang="zh-CN" altLang="en-US" sz="1350" dirty="0">
                <a:ea typeface="宋体"/>
                <a:cs typeface="宋体"/>
              </a:rPr>
              <a:t>）</a:t>
            </a:r>
            <a:endParaRPr lang="en-US" altLang="zh-CN" sz="1800" dirty="0">
              <a:ea typeface="宋体"/>
              <a:cs typeface="宋体"/>
            </a:endParaRPr>
          </a:p>
          <a:p>
            <a:pPr marL="267891" indent="-267891">
              <a:lnSpc>
                <a:spcPct val="130000"/>
              </a:lnSpc>
              <a:buClr>
                <a:srgbClr val="91AC4E"/>
              </a:buClr>
              <a:buFont typeface="Wingdings" pitchFamily="2" charset="2"/>
              <a:buChar char="q"/>
            </a:pPr>
            <a:r>
              <a:rPr lang="zh-CN" altLang="en-US" sz="1800" b="1" dirty="0">
                <a:solidFill>
                  <a:srgbClr val="0000FF"/>
                </a:solidFill>
                <a:ea typeface="宋体"/>
                <a:cs typeface="宋体"/>
              </a:rPr>
              <a:t>优先级</a:t>
            </a:r>
            <a:r>
              <a:rPr lang="en-US" altLang="zh-CN" sz="1800" dirty="0">
                <a:ea typeface="宋体"/>
                <a:cs typeface="宋体"/>
              </a:rPr>
              <a:t>(Priority)</a:t>
            </a:r>
            <a:r>
              <a:rPr lang="zh-CN" altLang="en-US" sz="1800" dirty="0">
                <a:ea typeface="宋体"/>
                <a:cs typeface="宋体"/>
              </a:rPr>
              <a:t>：指缺陷被修复的紧急程度。</a:t>
            </a:r>
          </a:p>
        </p:txBody>
      </p:sp>
      <p:graphicFrame>
        <p:nvGraphicFramePr>
          <p:cNvPr id="5" name="Group 90">
            <a:extLst>
              <a:ext uri="{FF2B5EF4-FFF2-40B4-BE49-F238E27FC236}">
                <a16:creationId xmlns:a16="http://schemas.microsoft.com/office/drawing/2014/main" id="{66E81EB3-7BF0-7821-C19C-3D80B1CD8AED}"/>
              </a:ext>
            </a:extLst>
          </p:cNvPr>
          <p:cNvGraphicFramePr>
            <a:graphicFrameLocks noGrp="1"/>
          </p:cNvGraphicFramePr>
          <p:nvPr>
            <p:extLst>
              <p:ext uri="{D42A27DB-BD31-4B8C-83A1-F6EECF244321}">
                <p14:modId xmlns:p14="http://schemas.microsoft.com/office/powerpoint/2010/main" val="2469262008"/>
              </p:ext>
            </p:extLst>
          </p:nvPr>
        </p:nvGraphicFramePr>
        <p:xfrm>
          <a:off x="1385646" y="2571750"/>
          <a:ext cx="6372708" cy="2025228"/>
        </p:xfrm>
        <a:graphic>
          <a:graphicData uri="http://schemas.openxmlformats.org/drawingml/2006/table">
            <a:tbl>
              <a:tblPr/>
              <a:tblGrid>
                <a:gridCol w="1513154">
                  <a:extLst>
                    <a:ext uri="{9D8B030D-6E8A-4147-A177-3AD203B41FA5}">
                      <a16:colId xmlns:a16="http://schemas.microsoft.com/office/drawing/2014/main" val="20000"/>
                    </a:ext>
                  </a:extLst>
                </a:gridCol>
                <a:gridCol w="4859554">
                  <a:extLst>
                    <a:ext uri="{9D8B030D-6E8A-4147-A177-3AD203B41FA5}">
                      <a16:colId xmlns:a16="http://schemas.microsoft.com/office/drawing/2014/main" val="20001"/>
                    </a:ext>
                  </a:extLst>
                </a:gridCol>
              </a:tblGrid>
              <a:tr h="29311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500" b="1" i="0" u="none" strike="noStrike" cap="none" normalizeH="0" baseline="0" dirty="0">
                          <a:ln>
                            <a:noFill/>
                          </a:ln>
                          <a:solidFill>
                            <a:srgbClr val="000000"/>
                          </a:solidFill>
                          <a:effectLst/>
                          <a:latin typeface="黑体" pitchFamily="2" charset="-122"/>
                          <a:ea typeface="宋体" charset="-122"/>
                        </a:rPr>
                        <a:t>缺陷优先级</a:t>
                      </a:r>
                      <a:r>
                        <a:rPr kumimoji="0" lang="zh-CN" altLang="en-US" sz="1500" b="0" i="0" u="none" strike="noStrike" cap="none" normalizeH="0" baseline="0" dirty="0">
                          <a:ln>
                            <a:noFill/>
                          </a:ln>
                          <a:solidFill>
                            <a:schemeClr val="tx1"/>
                          </a:solidFill>
                          <a:effectLst/>
                          <a:latin typeface="Arial" charset="0"/>
                          <a:ea typeface="宋体" charset="-122"/>
                        </a:rPr>
                        <a:t>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charset="-122"/>
                        </a:rPr>
                        <a:t>描述</a:t>
                      </a:r>
                      <a:r>
                        <a:rPr kumimoji="0" lang="zh-CN" altLang="en-US" sz="1500" b="0" i="0" u="none" strike="noStrike" cap="none" normalizeH="0" baseline="0" dirty="0">
                          <a:ln>
                            <a:noFill/>
                          </a:ln>
                          <a:solidFill>
                            <a:schemeClr val="tx1"/>
                          </a:solidFill>
                          <a:effectLst/>
                          <a:latin typeface="Arial" charset="0"/>
                          <a:ea typeface="宋体" charset="-122"/>
                        </a:rPr>
                        <a:t>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222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500" b="0" i="0" u="none" strike="noStrike" cap="none" normalizeH="0" baseline="0" dirty="0">
                          <a:ln>
                            <a:noFill/>
                          </a:ln>
                          <a:solidFill>
                            <a:schemeClr val="tx1"/>
                          </a:solidFill>
                          <a:effectLst/>
                          <a:latin typeface="Arial" charset="0"/>
                          <a:ea typeface="宋体" charset="-122"/>
                        </a:rPr>
                        <a:t>立即解决(</a:t>
                      </a:r>
                      <a:r>
                        <a:rPr kumimoji="0" lang="en-US" altLang="zh-CN" sz="1500" b="0" i="0" u="none" strike="noStrike" cap="none" normalizeH="0" baseline="0" dirty="0">
                          <a:ln>
                            <a:noFill/>
                          </a:ln>
                          <a:solidFill>
                            <a:schemeClr val="tx1"/>
                          </a:solidFill>
                          <a:effectLst/>
                          <a:latin typeface="Arial" charset="0"/>
                          <a:ea typeface="宋体" charset="-122"/>
                        </a:rPr>
                        <a:t>P1</a:t>
                      </a:r>
                      <a:r>
                        <a:rPr kumimoji="0" lang="zh-CN" altLang="en-US" sz="1500" b="0" i="0" u="none" strike="noStrike" cap="none" normalizeH="0" baseline="0" dirty="0">
                          <a:ln>
                            <a:noFill/>
                          </a:ln>
                          <a:solidFill>
                            <a:schemeClr val="tx1"/>
                          </a:solidFill>
                          <a:effectLst/>
                          <a:latin typeface="Arial" charset="0"/>
                          <a:ea typeface="宋体" charset="-122"/>
                        </a:rPr>
                        <a:t>级)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500" b="0" i="0" u="none" strike="noStrike" cap="none" normalizeH="0" baseline="0" dirty="0">
                          <a:ln>
                            <a:noFill/>
                          </a:ln>
                          <a:solidFill>
                            <a:schemeClr val="tx1"/>
                          </a:solidFill>
                          <a:effectLst/>
                          <a:latin typeface="Arial" charset="0"/>
                          <a:ea typeface="宋体" charset="-122"/>
                        </a:rPr>
                        <a:t>缺陷导致系统几乎不能使用或测试不能继续，需立即修复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996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500" b="0" i="0" u="none" strike="noStrike" cap="none" normalizeH="0" baseline="0">
                          <a:ln>
                            <a:noFill/>
                          </a:ln>
                          <a:solidFill>
                            <a:schemeClr val="tx1"/>
                          </a:solidFill>
                          <a:effectLst/>
                          <a:latin typeface="Arial" charset="0"/>
                          <a:ea typeface="宋体" charset="-122"/>
                        </a:rPr>
                        <a:t>高优先级(</a:t>
                      </a:r>
                      <a:r>
                        <a:rPr kumimoji="0" lang="en-US" altLang="zh-CN" sz="1500" b="0" i="0" u="none" strike="noStrike" cap="none" normalizeH="0" baseline="0">
                          <a:ln>
                            <a:noFill/>
                          </a:ln>
                          <a:solidFill>
                            <a:schemeClr val="tx1"/>
                          </a:solidFill>
                          <a:effectLst/>
                          <a:latin typeface="Arial" charset="0"/>
                          <a:ea typeface="宋体" charset="-122"/>
                        </a:rPr>
                        <a:t>P2</a:t>
                      </a:r>
                      <a:r>
                        <a:rPr kumimoji="0" lang="zh-CN" altLang="en-US" sz="1500" b="0" i="0" u="none" strike="noStrike" cap="none" normalizeH="0" baseline="0">
                          <a:ln>
                            <a:noFill/>
                          </a:ln>
                          <a:solidFill>
                            <a:schemeClr val="tx1"/>
                          </a:solidFill>
                          <a:effectLst/>
                          <a:latin typeface="Arial" charset="0"/>
                          <a:ea typeface="宋体" charset="-122"/>
                        </a:rPr>
                        <a:t>级）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500" b="0" i="0" u="none" strike="noStrike" cap="none" normalizeH="0" baseline="0" dirty="0">
                          <a:ln>
                            <a:noFill/>
                          </a:ln>
                          <a:solidFill>
                            <a:schemeClr val="tx1"/>
                          </a:solidFill>
                          <a:effectLst/>
                          <a:latin typeface="Arial" charset="0"/>
                          <a:ea typeface="宋体" charset="-122"/>
                        </a:rPr>
                        <a:t>缺陷严重，影响测试，需要优先考虑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996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500" b="0" i="0" u="none" strike="noStrike" cap="none" normalizeH="0" baseline="0">
                          <a:ln>
                            <a:noFill/>
                          </a:ln>
                          <a:solidFill>
                            <a:schemeClr val="tx1"/>
                          </a:solidFill>
                          <a:effectLst/>
                          <a:latin typeface="Arial" charset="0"/>
                          <a:ea typeface="宋体" charset="-122"/>
                        </a:rPr>
                        <a:t>正常排队(</a:t>
                      </a:r>
                      <a:r>
                        <a:rPr kumimoji="0" lang="en-US" altLang="zh-CN" sz="1500" b="0" i="0" u="none" strike="noStrike" cap="none" normalizeH="0" baseline="0">
                          <a:ln>
                            <a:noFill/>
                          </a:ln>
                          <a:solidFill>
                            <a:schemeClr val="tx1"/>
                          </a:solidFill>
                          <a:effectLst/>
                          <a:latin typeface="Arial" charset="0"/>
                          <a:ea typeface="宋体" charset="-122"/>
                        </a:rPr>
                        <a:t>P3</a:t>
                      </a:r>
                      <a:r>
                        <a:rPr kumimoji="0" lang="zh-CN" altLang="en-US" sz="1500" b="0" i="0" u="none" strike="noStrike" cap="none" normalizeH="0" baseline="0">
                          <a:ln>
                            <a:noFill/>
                          </a:ln>
                          <a:solidFill>
                            <a:schemeClr val="tx1"/>
                          </a:solidFill>
                          <a:effectLst/>
                          <a:latin typeface="Arial" charset="0"/>
                          <a:ea typeface="宋体" charset="-122"/>
                        </a:rPr>
                        <a:t>级） </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500" b="0" i="0" u="none" strike="noStrike" cap="none" normalizeH="0" baseline="0">
                          <a:ln>
                            <a:noFill/>
                          </a:ln>
                          <a:solidFill>
                            <a:schemeClr val="tx1"/>
                          </a:solidFill>
                          <a:effectLst/>
                          <a:latin typeface="Arial" charset="0"/>
                          <a:ea typeface="宋体" charset="-122"/>
                        </a:rPr>
                        <a:t>缺陷需要正常排队等待修复 </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996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500" b="0" i="0" u="none" strike="noStrike" cap="none" normalizeH="0" baseline="0">
                          <a:ln>
                            <a:noFill/>
                          </a:ln>
                          <a:solidFill>
                            <a:schemeClr val="tx1"/>
                          </a:solidFill>
                          <a:effectLst/>
                          <a:latin typeface="Arial" charset="0"/>
                          <a:ea typeface="宋体" charset="-122"/>
                        </a:rPr>
                        <a:t>低优先级(</a:t>
                      </a:r>
                      <a:r>
                        <a:rPr kumimoji="0" lang="en-US" altLang="zh-CN" sz="1500" b="0" i="0" u="none" strike="noStrike" cap="none" normalizeH="0" baseline="0">
                          <a:ln>
                            <a:noFill/>
                          </a:ln>
                          <a:solidFill>
                            <a:schemeClr val="tx1"/>
                          </a:solidFill>
                          <a:effectLst/>
                          <a:latin typeface="Arial" charset="0"/>
                          <a:ea typeface="宋体" charset="-122"/>
                        </a:rPr>
                        <a:t>P4</a:t>
                      </a:r>
                      <a:r>
                        <a:rPr kumimoji="0" lang="zh-CN" altLang="en-US" sz="1500" b="0" i="0" u="none" strike="noStrike" cap="none" normalizeH="0" baseline="0">
                          <a:ln>
                            <a:noFill/>
                          </a:ln>
                          <a:solidFill>
                            <a:schemeClr val="tx1"/>
                          </a:solidFill>
                          <a:effectLst/>
                          <a:latin typeface="Arial" charset="0"/>
                          <a:ea typeface="宋体" charset="-122"/>
                        </a:rPr>
                        <a:t>级） </a:t>
                      </a:r>
                      <a:endParaRPr kumimoji="0" lang="en-US" altLang="zh-CN" sz="1500" b="0" i="0" u="none" strike="noStrike" cap="none" normalizeH="0" baseline="0">
                        <a:ln>
                          <a:noFill/>
                        </a:ln>
                        <a:solidFill>
                          <a:schemeClr val="tx1"/>
                        </a:solidFill>
                        <a:effectLst/>
                        <a:latin typeface="Arial" charset="0"/>
                        <a:ea typeface="宋体"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500" b="0" i="0" u="none" strike="noStrike" cap="none" normalizeH="0" baseline="0" dirty="0">
                          <a:ln>
                            <a:noFill/>
                          </a:ln>
                          <a:solidFill>
                            <a:schemeClr val="tx1"/>
                          </a:solidFill>
                          <a:effectLst/>
                          <a:latin typeface="Arial" charset="0"/>
                          <a:ea typeface="宋体" charset="-122"/>
                        </a:rPr>
                        <a:t>缺陷可以在开发人员有时间的时候被纠正。 </a:t>
                      </a:r>
                      <a:endParaRPr kumimoji="0" lang="en-US" altLang="zh-CN" sz="1500" b="0" i="0" u="none" strike="noStrike" cap="none" normalizeH="0" baseline="0" dirty="0">
                        <a:ln>
                          <a:noFill/>
                        </a:ln>
                        <a:solidFill>
                          <a:schemeClr val="tx1"/>
                        </a:solidFill>
                        <a:effectLst/>
                        <a:latin typeface="Arial" charset="0"/>
                        <a:ea typeface="宋体"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2108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119C16-1588-E6D2-8A44-62F7E064CF42}"/>
              </a:ext>
            </a:extLst>
          </p:cNvPr>
          <p:cNvSpPr>
            <a:spLocks noGrp="1"/>
          </p:cNvSpPr>
          <p:nvPr>
            <p:ph type="title"/>
          </p:nvPr>
        </p:nvSpPr>
        <p:spPr/>
        <p:txBody>
          <a:bodyPr/>
          <a:lstStyle/>
          <a:p>
            <a:r>
              <a:rPr kumimoji="1" lang="zh-CN" altLang="en-US" dirty="0"/>
              <a:t>优先级的计算</a:t>
            </a:r>
          </a:p>
        </p:txBody>
      </p:sp>
      <p:sp>
        <p:nvSpPr>
          <p:cNvPr id="4" name="Rectangle 3">
            <a:extLst>
              <a:ext uri="{FF2B5EF4-FFF2-40B4-BE49-F238E27FC236}">
                <a16:creationId xmlns:a16="http://schemas.microsoft.com/office/drawing/2014/main" id="{93F01BDE-CA3D-ECB2-EC70-A1B2375944AF}"/>
              </a:ext>
            </a:extLst>
          </p:cNvPr>
          <p:cNvSpPr txBox="1">
            <a:spLocks noChangeArrowheads="1"/>
          </p:cNvSpPr>
          <p:nvPr/>
        </p:nvSpPr>
        <p:spPr>
          <a:xfrm>
            <a:off x="927417" y="1338688"/>
            <a:ext cx="6824663" cy="2278272"/>
          </a:xfr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思源黑体" panose="020F0502020204030204" charset="-122"/>
                <a:ea typeface="思源黑体" panose="020F0502020204030204" charset="-122"/>
                <a:cs typeface="思源黑体" panose="020F050202020403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思源黑体" panose="020F0502020204030204" charset="-122"/>
                <a:ea typeface="思源黑体" panose="020F0502020204030204" charset="-122"/>
                <a:cs typeface="思源黑体" panose="020F050202020403020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思源黑体" panose="020F0502020204030204" charset="-122"/>
                <a:ea typeface="思源黑体" panose="020F0502020204030204" charset="-122"/>
                <a:cs typeface="思源黑体" panose="020F050202020403020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6400" indent="-406400" algn="just">
              <a:lnSpc>
                <a:spcPct val="150000"/>
              </a:lnSpc>
              <a:buClr>
                <a:srgbClr val="91AC4E"/>
              </a:buClr>
              <a:buFont typeface="Wingdings" pitchFamily="2" charset="2"/>
              <a:buChar char="q"/>
            </a:pPr>
            <a:r>
              <a:rPr lang="zh-CN" altLang="en-US" sz="2000" dirty="0">
                <a:ea typeface="宋体"/>
                <a:cs typeface="宋体"/>
              </a:rPr>
              <a:t>可重复性 </a:t>
            </a:r>
            <a:r>
              <a:rPr lang="en-US" altLang="zh-CN" sz="2000" dirty="0">
                <a:ea typeface="宋体"/>
                <a:cs typeface="宋体"/>
              </a:rPr>
              <a:t>(Repeatability)</a:t>
            </a:r>
          </a:p>
          <a:p>
            <a:pPr marL="406400" indent="-406400" algn="just">
              <a:lnSpc>
                <a:spcPct val="150000"/>
              </a:lnSpc>
              <a:buClr>
                <a:srgbClr val="91AC4E"/>
              </a:buClr>
              <a:buFont typeface="Wingdings" pitchFamily="2" charset="2"/>
              <a:buChar char="q"/>
            </a:pPr>
            <a:r>
              <a:rPr lang="zh-CN" altLang="en-US" sz="2000" dirty="0">
                <a:ea typeface="宋体"/>
                <a:cs typeface="宋体"/>
              </a:rPr>
              <a:t>可发生性 </a:t>
            </a:r>
            <a:r>
              <a:rPr lang="en-US" altLang="zh-CN" sz="2000" dirty="0">
                <a:ea typeface="宋体"/>
                <a:cs typeface="宋体"/>
              </a:rPr>
              <a:t>(Visibility)</a:t>
            </a:r>
          </a:p>
          <a:p>
            <a:pPr marL="406400" indent="-406400" algn="just">
              <a:lnSpc>
                <a:spcPct val="150000"/>
              </a:lnSpc>
              <a:buClr>
                <a:srgbClr val="91AC4E"/>
              </a:buClr>
              <a:buFont typeface="Wingdings" pitchFamily="2" charset="2"/>
              <a:buChar char="q"/>
            </a:pPr>
            <a:r>
              <a:rPr lang="zh-CN" altLang="en-US" sz="2000" dirty="0">
                <a:ea typeface="宋体"/>
                <a:cs typeface="宋体"/>
              </a:rPr>
              <a:t>严重性 </a:t>
            </a:r>
            <a:r>
              <a:rPr lang="en-US" altLang="zh-CN" sz="2000" dirty="0">
                <a:ea typeface="宋体"/>
                <a:cs typeface="宋体"/>
              </a:rPr>
              <a:t>(Severity)</a:t>
            </a:r>
          </a:p>
          <a:p>
            <a:pPr marL="406400" indent="-406400" algn="just">
              <a:lnSpc>
                <a:spcPct val="150000"/>
              </a:lnSpc>
              <a:buClr>
                <a:srgbClr val="91AC4E"/>
              </a:buClr>
              <a:buFont typeface="Wingdings" pitchFamily="2" charset="2"/>
              <a:buChar char="q"/>
            </a:pPr>
            <a:r>
              <a:rPr lang="zh-CN" altLang="en-US" sz="2000" b="1" dirty="0">
                <a:solidFill>
                  <a:schemeClr val="accent1">
                    <a:lumMod val="75000"/>
                  </a:schemeClr>
                </a:solidFill>
                <a:latin typeface="Microsoft YaHei" panose="020B0503020204020204" pitchFamily="34" charset="-122"/>
                <a:ea typeface="Microsoft YaHei" panose="020B0503020204020204" pitchFamily="34" charset="-122"/>
                <a:cs typeface="宋体"/>
              </a:rPr>
              <a:t>优先级</a:t>
            </a:r>
            <a:r>
              <a:rPr lang="en-US" altLang="zh-CN" sz="2000" dirty="0">
                <a:ea typeface="宋体"/>
                <a:cs typeface="宋体"/>
              </a:rPr>
              <a:t>=</a:t>
            </a:r>
            <a:r>
              <a:rPr lang="zh-CN" altLang="en-US" sz="2000" dirty="0">
                <a:ea typeface="宋体"/>
                <a:cs typeface="宋体"/>
              </a:rPr>
              <a:t>（可重复性</a:t>
            </a:r>
            <a:r>
              <a:rPr lang="en-US" altLang="zh-CN" sz="2000" dirty="0">
                <a:ea typeface="宋体"/>
                <a:cs typeface="宋体"/>
              </a:rPr>
              <a:t>+</a:t>
            </a:r>
            <a:r>
              <a:rPr lang="zh-CN" altLang="en-US" sz="2000" dirty="0">
                <a:ea typeface="宋体"/>
                <a:cs typeface="宋体"/>
              </a:rPr>
              <a:t>可发生性）</a:t>
            </a:r>
            <a:r>
              <a:rPr lang="en-US" altLang="zh-CN" sz="2000" dirty="0">
                <a:ea typeface="宋体"/>
                <a:cs typeface="宋体"/>
              </a:rPr>
              <a:t>X </a:t>
            </a:r>
            <a:r>
              <a:rPr lang="zh-CN" altLang="en-US" sz="2000" dirty="0">
                <a:ea typeface="宋体"/>
                <a:cs typeface="宋体"/>
              </a:rPr>
              <a:t>严重性</a:t>
            </a:r>
          </a:p>
        </p:txBody>
      </p:sp>
    </p:spTree>
    <p:extLst>
      <p:ext uri="{BB962C8B-B14F-4D97-AF65-F5344CB8AC3E}">
        <p14:creationId xmlns:p14="http://schemas.microsoft.com/office/powerpoint/2010/main" val="1763656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FB40E-6F46-A890-1AB0-9423DDD196EC}"/>
              </a:ext>
            </a:extLst>
          </p:cNvPr>
          <p:cNvSpPr>
            <a:spLocks noGrp="1"/>
          </p:cNvSpPr>
          <p:nvPr>
            <p:ph type="title"/>
          </p:nvPr>
        </p:nvSpPr>
        <p:spPr/>
        <p:txBody>
          <a:bodyPr/>
          <a:lstStyle/>
          <a:p>
            <a:r>
              <a:rPr kumimoji="1" lang="en-US" altLang="zh-CN" sz="2800" b="1" dirty="0">
                <a:solidFill>
                  <a:srgbClr val="0070C0"/>
                </a:solidFill>
                <a:latin typeface="微软雅黑" panose="020B0503020204020204" pitchFamily="34" charset="-122"/>
                <a:ea typeface="微软雅黑" panose="020B0503020204020204" pitchFamily="34" charset="-122"/>
              </a:rPr>
              <a:t>13.2.3 </a:t>
            </a:r>
            <a:r>
              <a:rPr kumimoji="1" lang="zh-CN" altLang="en-US" sz="2800" b="1" dirty="0">
                <a:solidFill>
                  <a:srgbClr val="0070C0"/>
                </a:solidFill>
                <a:latin typeface="微软雅黑" panose="020B0503020204020204" pitchFamily="34" charset="-122"/>
                <a:ea typeface="微软雅黑" panose="020B0503020204020204" pitchFamily="34" charset="-122"/>
              </a:rPr>
              <a:t>缺陷的其它属性</a:t>
            </a:r>
            <a:endParaRPr kumimoji="1" lang="zh-CN" altLang="en-US" dirty="0"/>
          </a:p>
        </p:txBody>
      </p:sp>
      <p:sp>
        <p:nvSpPr>
          <p:cNvPr id="3" name="文本占位符 2">
            <a:extLst>
              <a:ext uri="{FF2B5EF4-FFF2-40B4-BE49-F238E27FC236}">
                <a16:creationId xmlns:a16="http://schemas.microsoft.com/office/drawing/2014/main" id="{79091FC0-6BD4-3AF8-DF9D-360EE4B96BD5}"/>
              </a:ext>
            </a:extLst>
          </p:cNvPr>
          <p:cNvSpPr>
            <a:spLocks noGrp="1"/>
          </p:cNvSpPr>
          <p:nvPr>
            <p:ph type="body" sz="quarter" idx="11"/>
          </p:nvPr>
        </p:nvSpPr>
        <p:spPr>
          <a:xfrm>
            <a:off x="915125" y="1127086"/>
            <a:ext cx="7690092" cy="2889327"/>
          </a:xfrm>
        </p:spPr>
        <p:txBody>
          <a:bodyPr/>
          <a:lstStyle/>
          <a:p>
            <a:pPr marL="401638" indent="-401638">
              <a:lnSpc>
                <a:spcPct val="130000"/>
              </a:lnSpc>
              <a:buClr>
                <a:srgbClr val="91AC4E"/>
              </a:buClr>
              <a:buFont typeface="Wingdings" pitchFamily="2" charset="2"/>
              <a:buChar char="q"/>
            </a:pPr>
            <a:r>
              <a:rPr lang="zh-CN" altLang="en-US" sz="2000" dirty="0">
                <a:latin typeface="Arial"/>
                <a:ea typeface="宋体"/>
                <a:cs typeface="Arial"/>
              </a:rPr>
              <a:t>缺陷</a:t>
            </a:r>
            <a:r>
              <a:rPr lang="zh-CN" altLang="en-US" sz="2000" b="1" dirty="0">
                <a:solidFill>
                  <a:srgbClr val="0000FF"/>
                </a:solidFill>
                <a:latin typeface="Arial"/>
                <a:ea typeface="宋体"/>
                <a:cs typeface="Arial"/>
              </a:rPr>
              <a:t>标识</a:t>
            </a:r>
            <a:r>
              <a:rPr lang="zh-CN" altLang="en-US" sz="2000" dirty="0">
                <a:latin typeface="Arial"/>
                <a:ea typeface="宋体"/>
                <a:cs typeface="Arial"/>
              </a:rPr>
              <a:t>（</a:t>
            </a:r>
            <a:r>
              <a:rPr lang="en-US" altLang="zh-CN" sz="2000" dirty="0">
                <a:latin typeface="Arial"/>
                <a:ea typeface="宋体"/>
                <a:cs typeface="Arial"/>
              </a:rPr>
              <a:t>ID</a:t>
            </a:r>
            <a:r>
              <a:rPr lang="zh-CN" altLang="en-US" sz="2000" dirty="0">
                <a:latin typeface="Arial"/>
                <a:ea typeface="宋体"/>
                <a:cs typeface="Arial"/>
              </a:rPr>
              <a:t>）</a:t>
            </a:r>
            <a:endParaRPr lang="en-US" altLang="zh-CN" sz="2000" dirty="0">
              <a:latin typeface="Arial"/>
              <a:ea typeface="宋体"/>
              <a:cs typeface="Arial"/>
            </a:endParaRPr>
          </a:p>
          <a:p>
            <a:pPr marL="401638" indent="-401638">
              <a:lnSpc>
                <a:spcPct val="130000"/>
              </a:lnSpc>
              <a:buClr>
                <a:srgbClr val="91AC4E"/>
              </a:buClr>
              <a:buFont typeface="Wingdings" pitchFamily="2" charset="2"/>
              <a:buChar char="q"/>
            </a:pPr>
            <a:r>
              <a:rPr lang="zh-CN" altLang="en-US" sz="2000" dirty="0">
                <a:latin typeface="Arial"/>
                <a:ea typeface="宋体"/>
                <a:cs typeface="Arial"/>
              </a:rPr>
              <a:t>缺陷</a:t>
            </a:r>
            <a:r>
              <a:rPr lang="zh-CN" altLang="en-US" sz="2000" b="1" dirty="0">
                <a:solidFill>
                  <a:srgbClr val="0000FF"/>
                </a:solidFill>
                <a:latin typeface="Arial"/>
                <a:ea typeface="宋体"/>
                <a:cs typeface="Arial"/>
              </a:rPr>
              <a:t>类型</a:t>
            </a:r>
            <a:r>
              <a:rPr lang="zh-CN" altLang="en-US" sz="2000" dirty="0">
                <a:latin typeface="Arial"/>
                <a:ea typeface="宋体"/>
                <a:cs typeface="Arial"/>
              </a:rPr>
              <a:t>（</a:t>
            </a:r>
            <a:r>
              <a:rPr lang="en-US" altLang="zh-CN" sz="2000" dirty="0">
                <a:latin typeface="Arial"/>
                <a:ea typeface="宋体"/>
                <a:cs typeface="Arial"/>
              </a:rPr>
              <a:t>type</a:t>
            </a:r>
            <a:r>
              <a:rPr lang="zh-CN" altLang="en-US" sz="2000" dirty="0">
                <a:latin typeface="Arial"/>
                <a:ea typeface="宋体"/>
                <a:cs typeface="Arial"/>
              </a:rPr>
              <a:t>），如功能、</a:t>
            </a:r>
            <a:r>
              <a:rPr lang="en-US" altLang="zh-CN" sz="2000" dirty="0">
                <a:latin typeface="Arial"/>
                <a:ea typeface="宋体"/>
                <a:cs typeface="Arial"/>
              </a:rPr>
              <a:t>UI</a:t>
            </a:r>
            <a:r>
              <a:rPr lang="zh-CN" altLang="en-US" sz="2000" dirty="0">
                <a:latin typeface="Arial"/>
                <a:ea typeface="宋体"/>
                <a:cs typeface="Arial"/>
              </a:rPr>
              <a:t>、性能、文档</a:t>
            </a:r>
            <a:endParaRPr lang="en-US" altLang="zh-CN" sz="2000" dirty="0">
              <a:latin typeface="Arial"/>
              <a:ea typeface="宋体"/>
              <a:cs typeface="Arial"/>
            </a:endParaRPr>
          </a:p>
          <a:p>
            <a:pPr marL="401638" indent="-401638">
              <a:lnSpc>
                <a:spcPct val="130000"/>
              </a:lnSpc>
              <a:buClr>
                <a:srgbClr val="91AC4E"/>
              </a:buClr>
              <a:buFont typeface="Wingdings" pitchFamily="2" charset="2"/>
              <a:buChar char="q"/>
            </a:pPr>
            <a:r>
              <a:rPr lang="zh-CN" altLang="en-US" sz="2000" dirty="0">
                <a:latin typeface="Arial"/>
                <a:ea typeface="宋体"/>
                <a:cs typeface="Arial"/>
              </a:rPr>
              <a:t>缺陷产生</a:t>
            </a:r>
            <a:r>
              <a:rPr lang="zh-CN" altLang="en-US" sz="2000" b="1" dirty="0">
                <a:solidFill>
                  <a:srgbClr val="0000FF"/>
                </a:solidFill>
                <a:latin typeface="Arial"/>
                <a:ea typeface="宋体"/>
                <a:cs typeface="Arial"/>
              </a:rPr>
              <a:t>可能性</a:t>
            </a:r>
            <a:r>
              <a:rPr lang="zh-CN" altLang="en-US" sz="2000" dirty="0">
                <a:latin typeface="Arial"/>
                <a:ea typeface="宋体"/>
                <a:cs typeface="Arial"/>
              </a:rPr>
              <a:t>（</a:t>
            </a:r>
            <a:r>
              <a:rPr lang="en-US" altLang="zh-CN" sz="2000" dirty="0">
                <a:latin typeface="Arial"/>
                <a:ea typeface="宋体"/>
                <a:cs typeface="Arial"/>
              </a:rPr>
              <a:t>frequency</a:t>
            </a:r>
            <a:r>
              <a:rPr lang="zh-CN" altLang="en-US" sz="2000" dirty="0">
                <a:latin typeface="Arial"/>
                <a:ea typeface="宋体"/>
                <a:cs typeface="Arial"/>
              </a:rPr>
              <a:t>）</a:t>
            </a:r>
            <a:r>
              <a:rPr lang="en-US" altLang="zh-CN" sz="2000" dirty="0">
                <a:latin typeface="Arial"/>
                <a:ea typeface="宋体"/>
                <a:cs typeface="Arial"/>
              </a:rPr>
              <a:t>/</a:t>
            </a:r>
            <a:r>
              <a:rPr lang="zh-CN" altLang="en-US" sz="2000" dirty="0">
                <a:latin typeface="Arial"/>
                <a:ea typeface="宋体"/>
                <a:cs typeface="Arial"/>
              </a:rPr>
              <a:t>可再现的概率</a:t>
            </a:r>
            <a:endParaRPr lang="en-US" altLang="zh-CN" sz="2000" dirty="0">
              <a:latin typeface="Arial"/>
              <a:ea typeface="宋体"/>
              <a:cs typeface="Arial"/>
            </a:endParaRPr>
          </a:p>
          <a:p>
            <a:pPr marL="401638" indent="-401638">
              <a:lnSpc>
                <a:spcPct val="130000"/>
              </a:lnSpc>
              <a:buClr>
                <a:srgbClr val="91AC4E"/>
              </a:buClr>
              <a:buFont typeface="Wingdings" pitchFamily="2" charset="2"/>
              <a:buChar char="q"/>
            </a:pPr>
            <a:r>
              <a:rPr lang="zh-CN" altLang="en-US" sz="2000" dirty="0">
                <a:latin typeface="Arial"/>
                <a:ea typeface="宋体"/>
                <a:cs typeface="Arial"/>
              </a:rPr>
              <a:t>缺陷</a:t>
            </a:r>
            <a:r>
              <a:rPr lang="zh-CN" altLang="en-US" sz="2000" b="1" dirty="0">
                <a:solidFill>
                  <a:srgbClr val="0000FF"/>
                </a:solidFill>
                <a:latin typeface="Arial"/>
                <a:ea typeface="宋体"/>
                <a:cs typeface="Arial"/>
              </a:rPr>
              <a:t>来源</a:t>
            </a:r>
            <a:r>
              <a:rPr lang="zh-CN" altLang="en-US" sz="2000" dirty="0">
                <a:latin typeface="Arial"/>
                <a:ea typeface="宋体"/>
                <a:cs typeface="Arial"/>
              </a:rPr>
              <a:t>（</a:t>
            </a:r>
            <a:r>
              <a:rPr lang="en-US" altLang="zh-CN" sz="2000" dirty="0">
                <a:latin typeface="Arial"/>
                <a:ea typeface="宋体"/>
                <a:cs typeface="Arial"/>
              </a:rPr>
              <a:t>source</a:t>
            </a:r>
            <a:r>
              <a:rPr lang="zh-CN" altLang="en-US" sz="2000" dirty="0">
                <a:latin typeface="Arial"/>
                <a:ea typeface="宋体"/>
                <a:cs typeface="Arial"/>
              </a:rPr>
              <a:t>）：需求、设计、编码</a:t>
            </a:r>
            <a:endParaRPr lang="en-US" altLang="zh-CN" sz="2000" dirty="0">
              <a:latin typeface="Arial"/>
              <a:ea typeface="宋体"/>
              <a:cs typeface="Arial"/>
            </a:endParaRPr>
          </a:p>
          <a:p>
            <a:pPr marL="401638" indent="-401638">
              <a:lnSpc>
                <a:spcPct val="130000"/>
              </a:lnSpc>
              <a:buClr>
                <a:srgbClr val="91AC4E"/>
              </a:buClr>
              <a:buFont typeface="Wingdings" pitchFamily="2" charset="2"/>
              <a:buChar char="q"/>
            </a:pPr>
            <a:r>
              <a:rPr lang="zh-CN" altLang="en-US" sz="2000" dirty="0">
                <a:latin typeface="Arial"/>
                <a:ea typeface="宋体"/>
                <a:cs typeface="Arial"/>
              </a:rPr>
              <a:t>缺陷</a:t>
            </a:r>
            <a:r>
              <a:rPr lang="zh-CN" altLang="en-US" sz="2000" b="1" dirty="0">
                <a:solidFill>
                  <a:srgbClr val="0000FF"/>
                </a:solidFill>
                <a:latin typeface="Arial"/>
                <a:ea typeface="宋体"/>
                <a:cs typeface="Arial"/>
              </a:rPr>
              <a:t>原因</a:t>
            </a:r>
            <a:r>
              <a:rPr lang="zh-CN" altLang="en-US" sz="2000" dirty="0">
                <a:latin typeface="Arial"/>
                <a:ea typeface="宋体"/>
                <a:cs typeface="Arial"/>
              </a:rPr>
              <a:t>（</a:t>
            </a:r>
            <a:r>
              <a:rPr lang="en-US" altLang="zh-CN" sz="2000" dirty="0">
                <a:latin typeface="Arial"/>
                <a:ea typeface="宋体"/>
                <a:cs typeface="Arial"/>
              </a:rPr>
              <a:t>cause</a:t>
            </a:r>
            <a:r>
              <a:rPr lang="zh-CN" altLang="en-US" sz="2000" dirty="0">
                <a:latin typeface="Arial"/>
                <a:ea typeface="宋体"/>
                <a:cs typeface="Arial"/>
              </a:rPr>
              <a:t>）：数据格式、计算错误、接口参数、变量定义与引用等</a:t>
            </a:r>
          </a:p>
        </p:txBody>
      </p:sp>
      <p:sp>
        <p:nvSpPr>
          <p:cNvPr id="4" name="TextBox 6">
            <a:extLst>
              <a:ext uri="{FF2B5EF4-FFF2-40B4-BE49-F238E27FC236}">
                <a16:creationId xmlns:a16="http://schemas.microsoft.com/office/drawing/2014/main" id="{4721AB10-0392-1AD2-5E4B-A20D69E8B2D6}"/>
              </a:ext>
            </a:extLst>
          </p:cNvPr>
          <p:cNvSpPr txBox="1">
            <a:spLocks noChangeArrowheads="1"/>
          </p:cNvSpPr>
          <p:nvPr/>
        </p:nvSpPr>
        <p:spPr bwMode="auto">
          <a:xfrm>
            <a:off x="2951820" y="4318315"/>
            <a:ext cx="3240360" cy="415498"/>
          </a:xfrm>
          <a:prstGeom prst="rect">
            <a:avLst/>
          </a:prstGeom>
          <a:noFill/>
          <a:ln w="9525">
            <a:noFill/>
            <a:miter lim="800000"/>
            <a:headEnd/>
            <a:tailEnd/>
          </a:ln>
        </p:spPr>
        <p:txBody>
          <a:bodyPr wrap="square">
            <a:spAutoFit/>
          </a:bodyPr>
          <a:lstStyle/>
          <a:p>
            <a:r>
              <a:rPr lang="zh-CN" altLang="en-US" sz="2100" b="1" dirty="0">
                <a:solidFill>
                  <a:srgbClr val="00B0F0"/>
                </a:solidFill>
              </a:rPr>
              <a:t>见 </a:t>
            </a:r>
            <a:r>
              <a:rPr lang="en-US" altLang="zh-CN" sz="2100" b="1" dirty="0">
                <a:solidFill>
                  <a:srgbClr val="00B0F0"/>
                </a:solidFill>
              </a:rPr>
              <a:t>P.361</a:t>
            </a:r>
            <a:r>
              <a:rPr lang="zh-CN" altLang="en-US" sz="2100" b="1" dirty="0">
                <a:solidFill>
                  <a:srgbClr val="00B0F0"/>
                </a:solidFill>
              </a:rPr>
              <a:t>～</a:t>
            </a:r>
            <a:r>
              <a:rPr lang="en-US" altLang="zh-CN" sz="2100" b="1" dirty="0">
                <a:solidFill>
                  <a:srgbClr val="00B0F0"/>
                </a:solidFill>
              </a:rPr>
              <a:t>362  </a:t>
            </a:r>
            <a:r>
              <a:rPr lang="zh-CN" altLang="en-US" sz="2100" b="1" dirty="0">
                <a:solidFill>
                  <a:srgbClr val="00B0F0"/>
                </a:solidFill>
              </a:rPr>
              <a:t>诸表</a:t>
            </a:r>
          </a:p>
        </p:txBody>
      </p:sp>
    </p:spTree>
    <p:extLst>
      <p:ext uri="{BB962C8B-B14F-4D97-AF65-F5344CB8AC3E}">
        <p14:creationId xmlns:p14="http://schemas.microsoft.com/office/powerpoint/2010/main" val="1594502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2BB756-5568-569A-48B2-E4D83D77C690}"/>
              </a:ext>
            </a:extLst>
          </p:cNvPr>
          <p:cNvSpPr>
            <a:spLocks noGrp="1"/>
          </p:cNvSpPr>
          <p:nvPr>
            <p:ph type="title"/>
          </p:nvPr>
        </p:nvSpPr>
        <p:spPr/>
        <p:txBody>
          <a:bodyPr/>
          <a:lstStyle/>
          <a:p>
            <a:r>
              <a:rPr kumimoji="1" lang="en-US" altLang="zh-CN" sz="2800" b="1" dirty="0">
                <a:solidFill>
                  <a:srgbClr val="0070C0"/>
                </a:solidFill>
                <a:latin typeface="微软雅黑" panose="020B0503020204020204" pitchFamily="34" charset="-122"/>
                <a:ea typeface="微软雅黑" panose="020B0503020204020204" pitchFamily="34" charset="-122"/>
              </a:rPr>
              <a:t>13.2.4  </a:t>
            </a:r>
            <a:r>
              <a:rPr kumimoji="1" lang="zh-CN" altLang="en-US" sz="2800" b="1" dirty="0">
                <a:solidFill>
                  <a:srgbClr val="0070C0"/>
                </a:solidFill>
                <a:latin typeface="微软雅黑" panose="020B0503020204020204" pitchFamily="34" charset="-122"/>
                <a:ea typeface="微软雅黑" panose="020B0503020204020204" pitchFamily="34" charset="-122"/>
              </a:rPr>
              <a:t>完整的缺陷信息</a:t>
            </a:r>
            <a:endParaRPr kumimoji="1" lang="zh-CN" altLang="en-US" dirty="0"/>
          </a:p>
        </p:txBody>
      </p:sp>
      <p:sp>
        <p:nvSpPr>
          <p:cNvPr id="4" name="Rectangle 3">
            <a:extLst>
              <a:ext uri="{FF2B5EF4-FFF2-40B4-BE49-F238E27FC236}">
                <a16:creationId xmlns:a16="http://schemas.microsoft.com/office/drawing/2014/main" id="{8264D56F-AF6C-2800-C6AB-683752F3ABD2}"/>
              </a:ext>
            </a:extLst>
          </p:cNvPr>
          <p:cNvSpPr txBox="1">
            <a:spLocks noChangeArrowheads="1"/>
          </p:cNvSpPr>
          <p:nvPr/>
        </p:nvSpPr>
        <p:spPr bwMode="auto">
          <a:xfrm>
            <a:off x="667927" y="1171810"/>
            <a:ext cx="7808145" cy="2496422"/>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pPr marL="257175" indent="-257175" defTabSz="685800">
              <a:lnSpc>
                <a:spcPct val="150000"/>
              </a:lnSpc>
              <a:spcBef>
                <a:spcPct val="20000"/>
              </a:spcBef>
              <a:buClr>
                <a:srgbClr val="91AC4E"/>
              </a:buClr>
              <a:buSzPct val="90000"/>
              <a:buFont typeface="Wingdings" pitchFamily="2" charset="2"/>
              <a:buChar char="q"/>
              <a:defRPr/>
            </a:pPr>
            <a:r>
              <a:rPr lang="zh-CN" altLang="en-US" b="1" dirty="0">
                <a:solidFill>
                  <a:srgbClr val="0000FF"/>
                </a:solidFill>
                <a:latin typeface="宋体"/>
                <a:ea typeface="宋体"/>
                <a:cs typeface="宋体"/>
              </a:rPr>
              <a:t>步骤</a:t>
            </a:r>
            <a:r>
              <a:rPr lang="zh-CN" altLang="en-US" dirty="0">
                <a:latin typeface="宋体"/>
                <a:ea typeface="宋体"/>
                <a:cs typeface="宋体"/>
              </a:rPr>
              <a:t>：提供了如何重复当前缺陷的准确描述，应简明而完备、清楚而准确。这些信息对开发人员是关键的，视为修复缺陷的向导 </a:t>
            </a:r>
          </a:p>
          <a:p>
            <a:pPr marL="257175" indent="-257175" defTabSz="685800">
              <a:lnSpc>
                <a:spcPct val="150000"/>
              </a:lnSpc>
              <a:spcBef>
                <a:spcPct val="20000"/>
              </a:spcBef>
              <a:buClr>
                <a:srgbClr val="91AC4E"/>
              </a:buClr>
              <a:buSzPct val="90000"/>
              <a:buFont typeface="Wingdings" pitchFamily="2" charset="2"/>
              <a:buChar char="q"/>
              <a:defRPr/>
            </a:pPr>
            <a:r>
              <a:rPr lang="zh-CN" altLang="en-US" b="1" dirty="0">
                <a:solidFill>
                  <a:srgbClr val="0000FF"/>
                </a:solidFill>
                <a:latin typeface="宋体"/>
                <a:ea typeface="宋体"/>
                <a:cs typeface="宋体"/>
              </a:rPr>
              <a:t>期望结果</a:t>
            </a:r>
            <a:r>
              <a:rPr lang="zh-CN" altLang="en-US" dirty="0">
                <a:latin typeface="宋体"/>
                <a:ea typeface="宋体"/>
                <a:cs typeface="宋体"/>
              </a:rPr>
              <a:t>：与测试用例标准或设计规格说明书或用户需求等一致，达到软件预期的功能。是验证缺陷的依据。 </a:t>
            </a:r>
          </a:p>
          <a:p>
            <a:pPr marL="257175" indent="-257175" defTabSz="685800">
              <a:lnSpc>
                <a:spcPct val="150000"/>
              </a:lnSpc>
              <a:spcBef>
                <a:spcPct val="20000"/>
              </a:spcBef>
              <a:buClr>
                <a:srgbClr val="91AC4E"/>
              </a:buClr>
              <a:buSzPct val="90000"/>
              <a:buFont typeface="Wingdings" pitchFamily="2" charset="2"/>
              <a:buChar char="q"/>
              <a:defRPr/>
            </a:pPr>
            <a:r>
              <a:rPr lang="zh-CN" altLang="en-US" b="1" dirty="0">
                <a:solidFill>
                  <a:srgbClr val="0000FF"/>
                </a:solidFill>
                <a:latin typeface="宋体"/>
                <a:ea typeface="宋体"/>
                <a:cs typeface="宋体"/>
              </a:rPr>
              <a:t>实际结果</a:t>
            </a:r>
            <a:r>
              <a:rPr lang="zh-CN" altLang="en-US" dirty="0">
                <a:latin typeface="宋体"/>
                <a:ea typeface="宋体"/>
                <a:cs typeface="宋体"/>
              </a:rPr>
              <a:t>：实际执行测试的结果，不同于期望结果，从而确认缺陷的存在  </a:t>
            </a:r>
          </a:p>
        </p:txBody>
      </p:sp>
    </p:spTree>
    <p:extLst>
      <p:ext uri="{BB962C8B-B14F-4D97-AF65-F5344CB8AC3E}">
        <p14:creationId xmlns:p14="http://schemas.microsoft.com/office/powerpoint/2010/main" val="1563144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99437" y="318035"/>
            <a:ext cx="3348038" cy="496491"/>
          </a:xfrm>
        </p:spPr>
        <p:txBody>
          <a:bodyPr/>
          <a:lstStyle/>
          <a:p>
            <a:r>
              <a:rPr kumimoji="1" lang="zh-CN" altLang="en-US" dirty="0">
                <a:latin typeface="微软雅黑" panose="020B0503020204020204" pitchFamily="34" charset="-122"/>
                <a:ea typeface="微软雅黑" panose="020B0503020204020204" pitchFamily="34" charset="-122"/>
              </a:rPr>
              <a:t>第</a:t>
            </a:r>
            <a:r>
              <a:rPr kumimoji="1" lang="en-US" altLang="zh-CN" dirty="0">
                <a:latin typeface="微软雅黑" panose="020B0503020204020204" pitchFamily="34" charset="-122"/>
                <a:ea typeface="微软雅黑" panose="020B0503020204020204" pitchFamily="34" charset="-122"/>
              </a:rPr>
              <a:t>12</a:t>
            </a:r>
            <a:r>
              <a:rPr kumimoji="1" lang="zh-CN" altLang="en-US" dirty="0">
                <a:latin typeface="微软雅黑" panose="020B0503020204020204" pitchFamily="34" charset="-122"/>
                <a:ea typeface="微软雅黑" panose="020B0503020204020204" pitchFamily="34" charset="-122"/>
              </a:rPr>
              <a:t>章回顾</a:t>
            </a:r>
          </a:p>
        </p:txBody>
      </p:sp>
      <p:sp>
        <p:nvSpPr>
          <p:cNvPr id="5124" name="Text Box 6"/>
          <p:cNvSpPr txBox="1">
            <a:spLocks noChangeArrowheads="1"/>
          </p:cNvSpPr>
          <p:nvPr/>
        </p:nvSpPr>
        <p:spPr bwMode="auto">
          <a:xfrm>
            <a:off x="1132676" y="1086366"/>
            <a:ext cx="4234456" cy="1792222"/>
          </a:xfrm>
          <a:prstGeom prst="rect">
            <a:avLst/>
          </a:prstGeom>
          <a:noFill/>
          <a:ln w="9525">
            <a:noFill/>
            <a:miter lim="800000"/>
            <a:headEnd/>
            <a:tailEnd/>
          </a:ln>
        </p:spPr>
        <p:txBody>
          <a:bodyPr wrap="square" lIns="0" tIns="0" rIns="0" bIns="0">
            <a:spAutoFit/>
          </a:bodyPr>
          <a:lstStyle/>
          <a:p>
            <a:pPr marL="342900" indent="-342900">
              <a:lnSpc>
                <a:spcPct val="150000"/>
              </a:lnSpc>
              <a:buFont typeface="Wingdings" charset="2"/>
              <a:buAutoNum type="circleNumWdBlackPlain"/>
            </a:pPr>
            <a:r>
              <a:rPr lang="zh-CN" altLang="en-US" sz="2000" dirty="0">
                <a:latin typeface="Microsoft YaHei" panose="020B0503020204020204" pitchFamily="34" charset="-122"/>
                <a:ea typeface="Microsoft YaHei" panose="020B0503020204020204" pitchFamily="34" charset="-122"/>
              </a:rPr>
              <a:t>测试基础设施的重要性</a:t>
            </a:r>
          </a:p>
          <a:p>
            <a:pPr marL="342900" indent="-342900">
              <a:lnSpc>
                <a:spcPct val="150000"/>
              </a:lnSpc>
              <a:buFont typeface="Wingdings" charset="2"/>
              <a:buAutoNum type="circleNumWdBlackPlain"/>
            </a:pPr>
            <a:r>
              <a:rPr lang="zh-CN" altLang="en-US" sz="2000" dirty="0">
                <a:latin typeface="Microsoft YaHei" panose="020B0503020204020204" pitchFamily="34" charset="-122"/>
                <a:ea typeface="Microsoft YaHei" panose="020B0503020204020204" pitchFamily="34" charset="-122"/>
              </a:rPr>
              <a:t>测试基础设施的要素</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Font typeface="Wingdings" charset="2"/>
              <a:buAutoNum type="circleNumWdBlackPlain"/>
            </a:pPr>
            <a:r>
              <a:rPr lang="zh-CN" altLang="en-US" sz="2000" dirty="0">
                <a:latin typeface="Microsoft YaHei" panose="020B0503020204020204" pitchFamily="34" charset="-122"/>
                <a:ea typeface="Microsoft YaHei" panose="020B0503020204020204" pitchFamily="34" charset="-122"/>
              </a:rPr>
              <a:t>虚拟机、容器及其集群管理</a:t>
            </a:r>
            <a:endParaRPr lang="en-US" altLang="zh-CN" sz="2000" dirty="0">
              <a:latin typeface="Microsoft YaHei" panose="020B0503020204020204" pitchFamily="34" charset="-122"/>
              <a:ea typeface="Microsoft YaHei" panose="020B0503020204020204" pitchFamily="34" charset="-122"/>
            </a:endParaRPr>
          </a:p>
          <a:p>
            <a:pPr marL="342900" indent="-342900">
              <a:lnSpc>
                <a:spcPct val="150000"/>
              </a:lnSpc>
              <a:buFont typeface="Wingdings" charset="2"/>
              <a:buAutoNum type="circleNumWdBlackPlain"/>
            </a:pPr>
            <a:r>
              <a:rPr lang="zh-CN" altLang="en-US" sz="2000" dirty="0">
                <a:latin typeface="Microsoft YaHei" panose="020B0503020204020204" pitchFamily="34" charset="-122"/>
                <a:ea typeface="Microsoft YaHei" panose="020B0503020204020204" pitchFamily="34" charset="-122"/>
              </a:rPr>
              <a:t>测试基础设施的自动部署</a:t>
            </a:r>
            <a:endParaRPr lang="zh-CN" altLang="zh-CN"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26699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EBD64A-D5F8-6843-6C9C-9F8A149954D5}"/>
              </a:ext>
            </a:extLst>
          </p:cNvPr>
          <p:cNvSpPr>
            <a:spLocks noGrp="1"/>
          </p:cNvSpPr>
          <p:nvPr>
            <p:ph type="title"/>
          </p:nvPr>
        </p:nvSpPr>
        <p:spPr/>
        <p:txBody>
          <a:bodyPr/>
          <a:lstStyle/>
          <a:p>
            <a:r>
              <a:rPr kumimoji="1" lang="zh-CN" altLang="en-US" sz="2800" b="1" dirty="0">
                <a:solidFill>
                  <a:srgbClr val="0070C0"/>
                </a:solidFill>
                <a:latin typeface="微软雅黑" panose="020B0503020204020204" pitchFamily="34" charset="-122"/>
                <a:ea typeface="微软雅黑" panose="020B0503020204020204" pitchFamily="34" charset="-122"/>
              </a:rPr>
              <a:t>还需要什么重要的信息？</a:t>
            </a:r>
            <a:endParaRPr kumimoji="1" lang="zh-CN" altLang="en-US" dirty="0"/>
          </a:p>
        </p:txBody>
      </p:sp>
      <p:pic>
        <p:nvPicPr>
          <p:cNvPr id="4" name="图片 3" descr="question.jpg">
            <a:extLst>
              <a:ext uri="{FF2B5EF4-FFF2-40B4-BE49-F238E27FC236}">
                <a16:creationId xmlns:a16="http://schemas.microsoft.com/office/drawing/2014/main" id="{ADD30E15-B7B8-EA18-9197-CECFB3A20642}"/>
              </a:ext>
            </a:extLst>
          </p:cNvPr>
          <p:cNvPicPr>
            <a:picLocks noChangeAspect="1"/>
          </p:cNvPicPr>
          <p:nvPr/>
        </p:nvPicPr>
        <p:blipFill>
          <a:blip r:embed="rId2" cstate="print"/>
          <a:stretch>
            <a:fillRect/>
          </a:stretch>
        </p:blipFill>
        <p:spPr>
          <a:xfrm>
            <a:off x="1475174" y="1442605"/>
            <a:ext cx="2581821" cy="2581821"/>
          </a:xfrm>
          <a:prstGeom prst="rect">
            <a:avLst/>
          </a:prstGeom>
        </p:spPr>
      </p:pic>
      <p:sp>
        <p:nvSpPr>
          <p:cNvPr id="5" name="Rectangle 3">
            <a:extLst>
              <a:ext uri="{FF2B5EF4-FFF2-40B4-BE49-F238E27FC236}">
                <a16:creationId xmlns:a16="http://schemas.microsoft.com/office/drawing/2014/main" id="{55718496-4F0B-7BA3-C089-D6CEF8600F07}"/>
              </a:ext>
            </a:extLst>
          </p:cNvPr>
          <p:cNvSpPr txBox="1">
            <a:spLocks noChangeArrowheads="1"/>
          </p:cNvSpPr>
          <p:nvPr/>
        </p:nvSpPr>
        <p:spPr>
          <a:xfrm>
            <a:off x="5282386" y="1135024"/>
            <a:ext cx="3085437" cy="2905354"/>
          </a:xfr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思源黑体" panose="020F0502020204030204" charset="-122"/>
                <a:ea typeface="思源黑体" panose="020F0502020204030204" charset="-122"/>
                <a:cs typeface="思源黑体" panose="020F050202020403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思源黑体" panose="020F0502020204030204" charset="-122"/>
                <a:ea typeface="思源黑体" panose="020F0502020204030204" charset="-122"/>
                <a:cs typeface="思源黑体" panose="020F050202020403020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思源黑体" panose="020F0502020204030204" charset="-122"/>
                <a:ea typeface="思源黑体" panose="020F0502020204030204" charset="-122"/>
                <a:cs typeface="思源黑体" panose="020F050202020403020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Wingdings" pitchFamily="2" charset="2"/>
              <a:buNone/>
            </a:pPr>
            <a:r>
              <a:rPr lang="zh-CN" altLang="en-US" sz="2000" dirty="0">
                <a:latin typeface="宋体" charset="-122"/>
              </a:rPr>
              <a:t>      </a:t>
            </a:r>
          </a:p>
          <a:p>
            <a:pPr>
              <a:lnSpc>
                <a:spcPct val="130000"/>
              </a:lnSpc>
              <a:buClr>
                <a:srgbClr val="91AC4E"/>
              </a:buClr>
              <a:buFont typeface="Wingdings" pitchFamily="2" charset="2"/>
              <a:buChar char="q"/>
            </a:pPr>
            <a:r>
              <a:rPr lang="zh-CN" altLang="en-US" sz="2000" dirty="0">
                <a:latin typeface="宋体" charset="-122"/>
              </a:rPr>
              <a:t> </a:t>
            </a:r>
            <a:r>
              <a:rPr lang="zh-CN" altLang="en-US" sz="2000" dirty="0">
                <a:latin typeface="宋体"/>
                <a:ea typeface="宋体"/>
                <a:cs typeface="宋体"/>
              </a:rPr>
              <a:t>产品</a:t>
            </a:r>
            <a:endParaRPr lang="en-US" altLang="zh-CN" sz="2000" dirty="0">
              <a:latin typeface="宋体"/>
              <a:ea typeface="宋体"/>
              <a:cs typeface="宋体"/>
            </a:endParaRPr>
          </a:p>
          <a:p>
            <a:pPr>
              <a:lnSpc>
                <a:spcPct val="130000"/>
              </a:lnSpc>
              <a:buClr>
                <a:srgbClr val="91AC4E"/>
              </a:buClr>
              <a:buFont typeface="Wingdings" pitchFamily="2" charset="2"/>
              <a:buChar char="q"/>
            </a:pPr>
            <a:r>
              <a:rPr lang="en-US" altLang="zh-CN" sz="2000" dirty="0">
                <a:latin typeface="宋体"/>
                <a:ea typeface="宋体"/>
                <a:cs typeface="宋体"/>
              </a:rPr>
              <a:t> </a:t>
            </a:r>
            <a:r>
              <a:rPr lang="zh-CN" altLang="en-US" sz="2000" dirty="0">
                <a:latin typeface="宋体"/>
                <a:ea typeface="宋体"/>
                <a:cs typeface="宋体"/>
              </a:rPr>
              <a:t>版本信息</a:t>
            </a:r>
            <a:endParaRPr lang="en-US" altLang="zh-CN" sz="2000" dirty="0">
              <a:latin typeface="宋体"/>
              <a:ea typeface="宋体"/>
              <a:cs typeface="宋体"/>
            </a:endParaRPr>
          </a:p>
          <a:p>
            <a:pPr>
              <a:lnSpc>
                <a:spcPct val="130000"/>
              </a:lnSpc>
              <a:buClr>
                <a:srgbClr val="91AC4E"/>
              </a:buClr>
              <a:buFont typeface="Wingdings" pitchFamily="2" charset="2"/>
              <a:buChar char="q"/>
            </a:pPr>
            <a:r>
              <a:rPr lang="en-US" altLang="zh-CN" sz="2000" dirty="0">
                <a:latin typeface="宋体"/>
                <a:ea typeface="宋体"/>
                <a:cs typeface="宋体"/>
              </a:rPr>
              <a:t> </a:t>
            </a:r>
            <a:r>
              <a:rPr lang="zh-CN" altLang="en-US" sz="2000" dirty="0">
                <a:latin typeface="宋体"/>
                <a:ea typeface="宋体"/>
                <a:cs typeface="宋体"/>
              </a:rPr>
              <a:t>图片</a:t>
            </a:r>
            <a:endParaRPr lang="en-US" altLang="zh-CN" sz="2000" dirty="0">
              <a:latin typeface="宋体"/>
              <a:ea typeface="宋体"/>
              <a:cs typeface="宋体"/>
            </a:endParaRPr>
          </a:p>
          <a:p>
            <a:pPr>
              <a:lnSpc>
                <a:spcPct val="130000"/>
              </a:lnSpc>
              <a:buClr>
                <a:srgbClr val="91AC4E"/>
              </a:buClr>
              <a:buFont typeface="Wingdings" pitchFamily="2" charset="2"/>
              <a:buChar char="q"/>
            </a:pPr>
            <a:r>
              <a:rPr lang="en-US" altLang="zh-CN" sz="2000" dirty="0">
                <a:latin typeface="宋体"/>
                <a:ea typeface="宋体"/>
                <a:cs typeface="宋体"/>
              </a:rPr>
              <a:t> Trace Log</a:t>
            </a:r>
          </a:p>
          <a:p>
            <a:pPr>
              <a:lnSpc>
                <a:spcPct val="130000"/>
              </a:lnSpc>
              <a:buClr>
                <a:srgbClr val="91AC4E"/>
              </a:buClr>
              <a:buFont typeface="Wingdings" pitchFamily="2" charset="2"/>
              <a:buChar char="q"/>
            </a:pPr>
            <a:r>
              <a:rPr lang="en-US" altLang="zh-CN" sz="2000" dirty="0">
                <a:latin typeface="宋体"/>
                <a:ea typeface="宋体"/>
                <a:cs typeface="宋体"/>
              </a:rPr>
              <a:t> </a:t>
            </a:r>
            <a:r>
              <a:rPr lang="zh-CN" altLang="en-US" sz="2000" dirty="0">
                <a:latin typeface="宋体"/>
                <a:ea typeface="宋体"/>
                <a:cs typeface="宋体"/>
              </a:rPr>
              <a:t>录制这个操作过程</a:t>
            </a:r>
            <a:endParaRPr lang="en-US" altLang="zh-CN" sz="2000" dirty="0">
              <a:latin typeface="宋体"/>
              <a:ea typeface="宋体"/>
              <a:cs typeface="宋体"/>
            </a:endParaRPr>
          </a:p>
        </p:txBody>
      </p:sp>
    </p:spTree>
    <p:extLst>
      <p:ext uri="{BB962C8B-B14F-4D97-AF65-F5344CB8AC3E}">
        <p14:creationId xmlns:p14="http://schemas.microsoft.com/office/powerpoint/2010/main" val="178989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BFA71-45C0-48F9-B9B8-F4FFFBA59928}"/>
              </a:ext>
            </a:extLst>
          </p:cNvPr>
          <p:cNvSpPr>
            <a:spLocks noGrp="1"/>
          </p:cNvSpPr>
          <p:nvPr>
            <p:ph type="title"/>
          </p:nvPr>
        </p:nvSpPr>
        <p:spPr/>
        <p:txBody>
          <a:bodyPr/>
          <a:lstStyle/>
          <a:p>
            <a:r>
              <a:rPr kumimoji="1" lang="zh-CN" altLang="en-US" sz="2800" b="1" dirty="0">
                <a:solidFill>
                  <a:srgbClr val="0070C0"/>
                </a:solidFill>
                <a:latin typeface="微软雅黑" panose="020B0503020204020204" pitchFamily="34" charset="-122"/>
                <a:ea typeface="微软雅黑" panose="020B0503020204020204" pitchFamily="34" charset="-122"/>
              </a:rPr>
              <a:t>缺陷完整的信息</a:t>
            </a:r>
            <a:endParaRPr kumimoji="1" lang="zh-CN" altLang="en-US" dirty="0"/>
          </a:p>
        </p:txBody>
      </p:sp>
      <p:sp>
        <p:nvSpPr>
          <p:cNvPr id="4" name="Rectangle 3">
            <a:extLst>
              <a:ext uri="{FF2B5EF4-FFF2-40B4-BE49-F238E27FC236}">
                <a16:creationId xmlns:a16="http://schemas.microsoft.com/office/drawing/2014/main" id="{0AD9AE61-53C6-F72B-1767-48149800C58D}"/>
              </a:ext>
            </a:extLst>
          </p:cNvPr>
          <p:cNvSpPr txBox="1">
            <a:spLocks noChangeArrowheads="1"/>
          </p:cNvSpPr>
          <p:nvPr/>
        </p:nvSpPr>
        <p:spPr bwMode="gray">
          <a:xfrm>
            <a:off x="1580406" y="1074697"/>
            <a:ext cx="1544240" cy="3402378"/>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p>
            <a:pPr marL="257175" indent="-257175" defTabSz="685800" eaLnBrk="0" fontAlgn="base" hangingPunct="0">
              <a:lnSpc>
                <a:spcPct val="130000"/>
              </a:lnSpc>
              <a:spcBef>
                <a:spcPct val="20000"/>
              </a:spcBef>
              <a:spcAft>
                <a:spcPct val="0"/>
              </a:spcAft>
              <a:buClr>
                <a:schemeClr val="tx2"/>
              </a:buClr>
              <a:buFont typeface="Wingdings" pitchFamily="2" charset="2"/>
              <a:buChar char="v"/>
              <a:defRPr/>
            </a:pPr>
            <a:r>
              <a:rPr lang="en-US" altLang="zh-CN" kern="0" dirty="0">
                <a:ea typeface="宋体" charset="-122"/>
              </a:rPr>
              <a:t>ID</a:t>
            </a:r>
          </a:p>
          <a:p>
            <a:pPr marL="257175" indent="-257175" defTabSz="685800" eaLnBrk="0" fontAlgn="base" hangingPunct="0">
              <a:lnSpc>
                <a:spcPct val="130000"/>
              </a:lnSpc>
              <a:spcBef>
                <a:spcPct val="20000"/>
              </a:spcBef>
              <a:spcAft>
                <a:spcPct val="0"/>
              </a:spcAft>
              <a:buClr>
                <a:schemeClr val="tx2"/>
              </a:buClr>
              <a:buFont typeface="Wingdings" pitchFamily="2" charset="2"/>
              <a:buChar char="v"/>
              <a:defRPr/>
            </a:pPr>
            <a:r>
              <a:rPr lang="zh-CN" altLang="en-US" kern="0" dirty="0">
                <a:ea typeface="宋体" charset="-122"/>
              </a:rPr>
              <a:t>标题</a:t>
            </a:r>
          </a:p>
          <a:p>
            <a:pPr marL="257175" indent="-257175" defTabSz="685800" eaLnBrk="0" fontAlgn="base" hangingPunct="0">
              <a:lnSpc>
                <a:spcPct val="130000"/>
              </a:lnSpc>
              <a:spcBef>
                <a:spcPct val="20000"/>
              </a:spcBef>
              <a:spcAft>
                <a:spcPct val="0"/>
              </a:spcAft>
              <a:buClr>
                <a:schemeClr val="tx2"/>
              </a:buClr>
              <a:buFont typeface="Wingdings" pitchFamily="2" charset="2"/>
              <a:buChar char="v"/>
              <a:defRPr/>
            </a:pPr>
            <a:r>
              <a:rPr lang="zh-CN" altLang="en-US" kern="0" dirty="0">
                <a:ea typeface="宋体" charset="-122"/>
              </a:rPr>
              <a:t>前提</a:t>
            </a:r>
          </a:p>
          <a:p>
            <a:pPr marL="257175" indent="-257175" defTabSz="685800" eaLnBrk="0" fontAlgn="base" hangingPunct="0">
              <a:lnSpc>
                <a:spcPct val="130000"/>
              </a:lnSpc>
              <a:spcBef>
                <a:spcPct val="20000"/>
              </a:spcBef>
              <a:spcAft>
                <a:spcPct val="0"/>
              </a:spcAft>
              <a:buClr>
                <a:schemeClr val="tx2"/>
              </a:buClr>
              <a:buFont typeface="Wingdings" pitchFamily="2" charset="2"/>
              <a:buChar char="v"/>
              <a:defRPr/>
            </a:pPr>
            <a:r>
              <a:rPr lang="zh-CN" altLang="en-US" kern="0" dirty="0">
                <a:ea typeface="宋体" charset="-122"/>
              </a:rPr>
              <a:t>环境</a:t>
            </a:r>
          </a:p>
          <a:p>
            <a:pPr marL="257175" indent="-257175" defTabSz="685800" eaLnBrk="0" fontAlgn="base" hangingPunct="0">
              <a:lnSpc>
                <a:spcPct val="130000"/>
              </a:lnSpc>
              <a:spcBef>
                <a:spcPct val="20000"/>
              </a:spcBef>
              <a:spcAft>
                <a:spcPct val="0"/>
              </a:spcAft>
              <a:buClr>
                <a:schemeClr val="tx2"/>
              </a:buClr>
              <a:buFont typeface="Wingdings" pitchFamily="2" charset="2"/>
              <a:buChar char="v"/>
              <a:defRPr/>
            </a:pPr>
            <a:r>
              <a:rPr lang="zh-CN" altLang="en-US" kern="0" dirty="0">
                <a:ea typeface="宋体" charset="-122"/>
              </a:rPr>
              <a:t>操作步骤</a:t>
            </a:r>
          </a:p>
          <a:p>
            <a:pPr marL="257175" indent="-257175" defTabSz="685800" eaLnBrk="0" fontAlgn="base" hangingPunct="0">
              <a:lnSpc>
                <a:spcPct val="130000"/>
              </a:lnSpc>
              <a:spcBef>
                <a:spcPct val="20000"/>
              </a:spcBef>
              <a:spcAft>
                <a:spcPct val="0"/>
              </a:spcAft>
              <a:buClr>
                <a:schemeClr val="tx2"/>
              </a:buClr>
              <a:buFont typeface="Wingdings" pitchFamily="2" charset="2"/>
              <a:buChar char="v"/>
              <a:defRPr/>
            </a:pPr>
            <a:r>
              <a:rPr lang="zh-CN" altLang="en-US" kern="0" dirty="0">
                <a:ea typeface="宋体" charset="-122"/>
              </a:rPr>
              <a:t>期望结果</a:t>
            </a:r>
          </a:p>
          <a:p>
            <a:pPr marL="257175" indent="-257175" defTabSz="685800" eaLnBrk="0" fontAlgn="base" hangingPunct="0">
              <a:lnSpc>
                <a:spcPct val="130000"/>
              </a:lnSpc>
              <a:spcBef>
                <a:spcPct val="20000"/>
              </a:spcBef>
              <a:spcAft>
                <a:spcPct val="0"/>
              </a:spcAft>
              <a:buClr>
                <a:schemeClr val="tx2"/>
              </a:buClr>
              <a:buFont typeface="Wingdings" pitchFamily="2" charset="2"/>
              <a:buChar char="v"/>
              <a:defRPr/>
            </a:pPr>
            <a:r>
              <a:rPr lang="zh-CN" altLang="en-US" kern="0" dirty="0">
                <a:ea typeface="宋体" charset="-122"/>
              </a:rPr>
              <a:t>实际结果</a:t>
            </a:r>
          </a:p>
          <a:p>
            <a:pPr marL="257175" indent="-257175" defTabSz="685800" eaLnBrk="0" fontAlgn="base" hangingPunct="0">
              <a:lnSpc>
                <a:spcPct val="130000"/>
              </a:lnSpc>
              <a:spcBef>
                <a:spcPct val="20000"/>
              </a:spcBef>
              <a:spcAft>
                <a:spcPct val="0"/>
              </a:spcAft>
              <a:buClr>
                <a:schemeClr val="tx2"/>
              </a:buClr>
              <a:buFont typeface="Wingdings" pitchFamily="2" charset="2"/>
              <a:buChar char="v"/>
              <a:defRPr/>
            </a:pPr>
            <a:r>
              <a:rPr lang="zh-CN" altLang="en-US" kern="0" dirty="0">
                <a:ea typeface="宋体" charset="-122"/>
              </a:rPr>
              <a:t>频率</a:t>
            </a:r>
          </a:p>
        </p:txBody>
      </p:sp>
      <p:sp>
        <p:nvSpPr>
          <p:cNvPr id="5" name="Rectangle 5">
            <a:extLst>
              <a:ext uri="{FF2B5EF4-FFF2-40B4-BE49-F238E27FC236}">
                <a16:creationId xmlns:a16="http://schemas.microsoft.com/office/drawing/2014/main" id="{659F1697-4F7C-2870-AC52-671655029BF3}"/>
              </a:ext>
            </a:extLst>
          </p:cNvPr>
          <p:cNvSpPr>
            <a:spLocks noChangeArrowheads="1"/>
          </p:cNvSpPr>
          <p:nvPr/>
        </p:nvSpPr>
        <p:spPr bwMode="gray">
          <a:xfrm>
            <a:off x="3470615" y="804667"/>
            <a:ext cx="1944216" cy="3780420"/>
          </a:xfrm>
          <a:prstGeom prst="rect">
            <a:avLst/>
          </a:prstGeom>
          <a:noFill/>
          <a:ln w="9525">
            <a:noFill/>
            <a:miter lim="800000"/>
            <a:headEnd/>
            <a:tailEnd/>
          </a:ln>
        </p:spPr>
        <p:txBody>
          <a:bodyPr/>
          <a:lstStyle/>
          <a:p>
            <a:pPr marL="257175" indent="-257175" eaLnBrk="0" hangingPunct="0">
              <a:lnSpc>
                <a:spcPct val="130000"/>
              </a:lnSpc>
              <a:spcBef>
                <a:spcPct val="20000"/>
              </a:spcBef>
              <a:buClr>
                <a:schemeClr val="tx2"/>
              </a:buClr>
              <a:buFont typeface="Wingdings" pitchFamily="2" charset="2"/>
              <a:buChar char="v"/>
            </a:pPr>
            <a:r>
              <a:rPr lang="zh-CN" altLang="en-US" dirty="0">
                <a:solidFill>
                  <a:srgbClr val="CA351C"/>
                </a:solidFill>
                <a:ea typeface="宋体" charset="-122"/>
              </a:rPr>
              <a:t>严重程度</a:t>
            </a:r>
          </a:p>
          <a:p>
            <a:pPr marL="257175" indent="-257175" eaLnBrk="0" hangingPunct="0">
              <a:lnSpc>
                <a:spcPct val="130000"/>
              </a:lnSpc>
              <a:spcBef>
                <a:spcPct val="20000"/>
              </a:spcBef>
              <a:buClr>
                <a:schemeClr val="tx2"/>
              </a:buClr>
              <a:buFont typeface="Wingdings" pitchFamily="2" charset="2"/>
              <a:buChar char="v"/>
            </a:pPr>
            <a:r>
              <a:rPr lang="zh-CN" altLang="en-US" dirty="0">
                <a:solidFill>
                  <a:srgbClr val="CA351C"/>
                </a:solidFill>
                <a:ea typeface="宋体" charset="-122"/>
              </a:rPr>
              <a:t>优先级</a:t>
            </a:r>
          </a:p>
          <a:p>
            <a:pPr marL="257175" indent="-257175" eaLnBrk="0" hangingPunct="0">
              <a:lnSpc>
                <a:spcPct val="130000"/>
              </a:lnSpc>
              <a:spcBef>
                <a:spcPct val="20000"/>
              </a:spcBef>
              <a:buClr>
                <a:schemeClr val="tx2"/>
              </a:buClr>
              <a:buFont typeface="Wingdings" pitchFamily="2" charset="2"/>
              <a:buChar char="v"/>
            </a:pPr>
            <a:r>
              <a:rPr lang="zh-CN" altLang="en-US" dirty="0">
                <a:solidFill>
                  <a:srgbClr val="CA351C"/>
                </a:solidFill>
                <a:ea typeface="宋体" charset="-122"/>
              </a:rPr>
              <a:t>类型</a:t>
            </a:r>
          </a:p>
          <a:p>
            <a:pPr marL="257175" indent="-257175" eaLnBrk="0" hangingPunct="0">
              <a:lnSpc>
                <a:spcPct val="130000"/>
              </a:lnSpc>
              <a:spcBef>
                <a:spcPct val="20000"/>
              </a:spcBef>
              <a:buClr>
                <a:schemeClr val="tx2"/>
              </a:buClr>
              <a:buFont typeface="Wingdings" pitchFamily="2" charset="2"/>
              <a:buChar char="v"/>
            </a:pPr>
            <a:r>
              <a:rPr lang="zh-CN" altLang="en-US" dirty="0">
                <a:solidFill>
                  <a:srgbClr val="CA351C"/>
                </a:solidFill>
                <a:ea typeface="宋体" charset="-122"/>
              </a:rPr>
              <a:t>缺陷提交人</a:t>
            </a:r>
          </a:p>
          <a:p>
            <a:pPr marL="257175" indent="-257175" eaLnBrk="0" hangingPunct="0">
              <a:lnSpc>
                <a:spcPct val="130000"/>
              </a:lnSpc>
              <a:spcBef>
                <a:spcPct val="20000"/>
              </a:spcBef>
              <a:buClr>
                <a:schemeClr val="tx2"/>
              </a:buClr>
              <a:buFont typeface="Wingdings" pitchFamily="2" charset="2"/>
              <a:buChar char="v"/>
            </a:pPr>
            <a:r>
              <a:rPr lang="zh-CN" altLang="en-US" dirty="0">
                <a:solidFill>
                  <a:srgbClr val="CA351C"/>
                </a:solidFill>
                <a:ea typeface="宋体" charset="-122"/>
              </a:rPr>
              <a:t>缺陷指定解决人</a:t>
            </a:r>
          </a:p>
          <a:p>
            <a:pPr marL="257175" indent="-257175" eaLnBrk="0" hangingPunct="0">
              <a:lnSpc>
                <a:spcPct val="130000"/>
              </a:lnSpc>
              <a:spcBef>
                <a:spcPct val="20000"/>
              </a:spcBef>
              <a:buClr>
                <a:schemeClr val="tx2"/>
              </a:buClr>
              <a:buFont typeface="Wingdings" pitchFamily="2" charset="2"/>
              <a:buChar char="v"/>
            </a:pPr>
            <a:r>
              <a:rPr lang="zh-CN" altLang="en-US" dirty="0">
                <a:solidFill>
                  <a:srgbClr val="CA351C"/>
                </a:solidFill>
                <a:ea typeface="宋体" charset="-122"/>
              </a:rPr>
              <a:t>来源</a:t>
            </a:r>
          </a:p>
          <a:p>
            <a:pPr marL="257175" indent="-257175" eaLnBrk="0" hangingPunct="0">
              <a:lnSpc>
                <a:spcPct val="130000"/>
              </a:lnSpc>
              <a:spcBef>
                <a:spcPct val="20000"/>
              </a:spcBef>
              <a:buClr>
                <a:schemeClr val="tx2"/>
              </a:buClr>
              <a:buFont typeface="Wingdings" pitchFamily="2" charset="2"/>
              <a:buChar char="v"/>
            </a:pPr>
            <a:r>
              <a:rPr lang="zh-CN" altLang="en-US" dirty="0">
                <a:solidFill>
                  <a:srgbClr val="CA351C"/>
                </a:solidFill>
                <a:ea typeface="宋体" charset="-122"/>
              </a:rPr>
              <a:t>产生原因</a:t>
            </a:r>
          </a:p>
          <a:p>
            <a:pPr marL="257175" indent="-257175" eaLnBrk="0" hangingPunct="0">
              <a:lnSpc>
                <a:spcPct val="130000"/>
              </a:lnSpc>
              <a:spcBef>
                <a:spcPct val="20000"/>
              </a:spcBef>
              <a:buClr>
                <a:schemeClr val="tx2"/>
              </a:buClr>
              <a:buFont typeface="Wingdings" pitchFamily="2" charset="2"/>
              <a:buChar char="v"/>
            </a:pPr>
            <a:r>
              <a:rPr lang="zh-CN" altLang="en-US" dirty="0">
                <a:solidFill>
                  <a:srgbClr val="CA351C"/>
                </a:solidFill>
                <a:ea typeface="宋体" charset="-122"/>
              </a:rPr>
              <a:t>构建包跟踪</a:t>
            </a:r>
          </a:p>
        </p:txBody>
      </p:sp>
      <p:sp>
        <p:nvSpPr>
          <p:cNvPr id="6" name="Rectangle 6">
            <a:extLst>
              <a:ext uri="{FF2B5EF4-FFF2-40B4-BE49-F238E27FC236}">
                <a16:creationId xmlns:a16="http://schemas.microsoft.com/office/drawing/2014/main" id="{B49E0BB3-D448-12FA-5373-CB8B8165A570}"/>
              </a:ext>
            </a:extLst>
          </p:cNvPr>
          <p:cNvSpPr>
            <a:spLocks noChangeArrowheads="1"/>
          </p:cNvSpPr>
          <p:nvPr/>
        </p:nvSpPr>
        <p:spPr bwMode="gray">
          <a:xfrm>
            <a:off x="5792873" y="1182709"/>
            <a:ext cx="1944216" cy="3024336"/>
          </a:xfrm>
          <a:prstGeom prst="rect">
            <a:avLst/>
          </a:prstGeom>
          <a:noFill/>
          <a:ln w="9525">
            <a:noFill/>
            <a:miter lim="800000"/>
            <a:headEnd/>
            <a:tailEnd/>
          </a:ln>
        </p:spPr>
        <p:txBody>
          <a:bodyPr/>
          <a:lstStyle/>
          <a:p>
            <a:pPr marL="257175" indent="-257175" eaLnBrk="0" hangingPunct="0">
              <a:lnSpc>
                <a:spcPct val="130000"/>
              </a:lnSpc>
              <a:spcBef>
                <a:spcPct val="20000"/>
              </a:spcBef>
              <a:buClr>
                <a:schemeClr val="tx2"/>
              </a:buClr>
              <a:buFont typeface="Wingdings" pitchFamily="2" charset="2"/>
              <a:buChar char="v"/>
            </a:pPr>
            <a:r>
              <a:rPr lang="zh-CN" altLang="en-US" dirty="0">
                <a:solidFill>
                  <a:schemeClr val="tx2"/>
                </a:solidFill>
                <a:ea typeface="宋体" charset="-122"/>
              </a:rPr>
              <a:t>版本跟踪</a:t>
            </a:r>
          </a:p>
          <a:p>
            <a:pPr marL="257175" indent="-257175" eaLnBrk="0" hangingPunct="0">
              <a:lnSpc>
                <a:spcPct val="130000"/>
              </a:lnSpc>
              <a:spcBef>
                <a:spcPct val="20000"/>
              </a:spcBef>
              <a:buClr>
                <a:schemeClr val="tx2"/>
              </a:buClr>
              <a:buFont typeface="Wingdings" pitchFamily="2" charset="2"/>
              <a:buChar char="v"/>
            </a:pPr>
            <a:r>
              <a:rPr lang="zh-CN" altLang="en-US" dirty="0">
                <a:solidFill>
                  <a:schemeClr val="tx2"/>
                </a:solidFill>
                <a:ea typeface="宋体" charset="-122"/>
              </a:rPr>
              <a:t>提交时间</a:t>
            </a:r>
          </a:p>
          <a:p>
            <a:pPr marL="257175" indent="-257175" eaLnBrk="0" hangingPunct="0">
              <a:lnSpc>
                <a:spcPct val="130000"/>
              </a:lnSpc>
              <a:spcBef>
                <a:spcPct val="20000"/>
              </a:spcBef>
              <a:buClr>
                <a:schemeClr val="tx2"/>
              </a:buClr>
              <a:buFont typeface="Wingdings" pitchFamily="2" charset="2"/>
              <a:buChar char="v"/>
            </a:pPr>
            <a:r>
              <a:rPr lang="zh-CN" altLang="en-US" dirty="0">
                <a:solidFill>
                  <a:schemeClr val="tx2"/>
                </a:solidFill>
                <a:ea typeface="宋体" charset="-122"/>
              </a:rPr>
              <a:t>修正时间</a:t>
            </a:r>
          </a:p>
          <a:p>
            <a:pPr marL="257175" indent="-257175" eaLnBrk="0" hangingPunct="0">
              <a:lnSpc>
                <a:spcPct val="130000"/>
              </a:lnSpc>
              <a:spcBef>
                <a:spcPct val="20000"/>
              </a:spcBef>
              <a:buClr>
                <a:schemeClr val="tx2"/>
              </a:buClr>
              <a:buFont typeface="Wingdings" pitchFamily="2" charset="2"/>
              <a:buChar char="v"/>
            </a:pPr>
            <a:r>
              <a:rPr lang="zh-CN" altLang="en-US" dirty="0">
                <a:solidFill>
                  <a:schemeClr val="tx2"/>
                </a:solidFill>
                <a:ea typeface="宋体" charset="-122"/>
              </a:rPr>
              <a:t>验证时间</a:t>
            </a:r>
          </a:p>
          <a:p>
            <a:pPr marL="257175" indent="-257175" eaLnBrk="0" hangingPunct="0">
              <a:lnSpc>
                <a:spcPct val="130000"/>
              </a:lnSpc>
              <a:spcBef>
                <a:spcPct val="20000"/>
              </a:spcBef>
              <a:buClr>
                <a:schemeClr val="tx2"/>
              </a:buClr>
              <a:buFont typeface="Wingdings" pitchFamily="2" charset="2"/>
              <a:buChar char="v"/>
            </a:pPr>
            <a:r>
              <a:rPr lang="zh-CN" altLang="en-US" dirty="0">
                <a:solidFill>
                  <a:schemeClr val="tx2"/>
                </a:solidFill>
                <a:ea typeface="宋体" charset="-122"/>
              </a:rPr>
              <a:t>所属项目</a:t>
            </a:r>
            <a:r>
              <a:rPr lang="en-US" altLang="zh-CN" dirty="0">
                <a:solidFill>
                  <a:schemeClr val="tx2"/>
                </a:solidFill>
                <a:ea typeface="宋体" charset="-122"/>
              </a:rPr>
              <a:t>/</a:t>
            </a:r>
            <a:r>
              <a:rPr lang="zh-CN" altLang="en-US" dirty="0">
                <a:solidFill>
                  <a:schemeClr val="tx2"/>
                </a:solidFill>
                <a:ea typeface="宋体" charset="-122"/>
              </a:rPr>
              <a:t>模块</a:t>
            </a:r>
          </a:p>
          <a:p>
            <a:pPr marL="257175" indent="-257175" eaLnBrk="0" hangingPunct="0">
              <a:lnSpc>
                <a:spcPct val="130000"/>
              </a:lnSpc>
              <a:spcBef>
                <a:spcPct val="20000"/>
              </a:spcBef>
              <a:buClr>
                <a:schemeClr val="tx2"/>
              </a:buClr>
              <a:buFont typeface="Wingdings" pitchFamily="2" charset="2"/>
              <a:buChar char="v"/>
            </a:pPr>
            <a:r>
              <a:rPr lang="zh-CN" altLang="en-US" dirty="0">
                <a:solidFill>
                  <a:schemeClr val="tx2"/>
                </a:solidFill>
                <a:ea typeface="宋体" charset="-122"/>
              </a:rPr>
              <a:t>产品信息</a:t>
            </a:r>
          </a:p>
          <a:p>
            <a:pPr marL="257175" indent="-257175" eaLnBrk="0" hangingPunct="0">
              <a:lnSpc>
                <a:spcPct val="130000"/>
              </a:lnSpc>
              <a:spcBef>
                <a:spcPct val="20000"/>
              </a:spcBef>
              <a:buClr>
                <a:schemeClr val="tx2"/>
              </a:buClr>
              <a:buFont typeface="Wingdings" pitchFamily="2" charset="2"/>
              <a:buChar char="v"/>
            </a:pPr>
            <a:r>
              <a:rPr lang="zh-CN" altLang="en-US" dirty="0">
                <a:solidFill>
                  <a:schemeClr val="tx2"/>
                </a:solidFill>
                <a:ea typeface="宋体" charset="-122"/>
              </a:rPr>
              <a:t>状态</a:t>
            </a:r>
          </a:p>
        </p:txBody>
      </p:sp>
      <p:sp>
        <p:nvSpPr>
          <p:cNvPr id="8" name="TextBox 6">
            <a:extLst>
              <a:ext uri="{FF2B5EF4-FFF2-40B4-BE49-F238E27FC236}">
                <a16:creationId xmlns:a16="http://schemas.microsoft.com/office/drawing/2014/main" id="{A6EC0603-3C73-7C7F-85FC-4B93A43A18C4}"/>
              </a:ext>
            </a:extLst>
          </p:cNvPr>
          <p:cNvSpPr txBox="1">
            <a:spLocks noChangeArrowheads="1"/>
          </p:cNvSpPr>
          <p:nvPr/>
        </p:nvSpPr>
        <p:spPr bwMode="auto">
          <a:xfrm>
            <a:off x="2746685" y="4581639"/>
            <a:ext cx="3240360" cy="415498"/>
          </a:xfrm>
          <a:prstGeom prst="rect">
            <a:avLst/>
          </a:prstGeom>
          <a:noFill/>
          <a:ln w="9525">
            <a:noFill/>
            <a:miter lim="800000"/>
            <a:headEnd/>
            <a:tailEnd/>
          </a:ln>
        </p:spPr>
        <p:txBody>
          <a:bodyPr wrap="square">
            <a:spAutoFit/>
          </a:bodyPr>
          <a:lstStyle/>
          <a:p>
            <a:pPr algn="ctr"/>
            <a:r>
              <a:rPr lang="zh-CN" altLang="en-US" sz="2100" b="1" dirty="0">
                <a:solidFill>
                  <a:srgbClr val="00B0F0"/>
                </a:solidFill>
              </a:rPr>
              <a:t>见 </a:t>
            </a:r>
            <a:r>
              <a:rPr lang="en-US" altLang="zh-CN" sz="2100" b="1" dirty="0">
                <a:solidFill>
                  <a:srgbClr val="00B0F0"/>
                </a:solidFill>
              </a:rPr>
              <a:t>P363</a:t>
            </a:r>
            <a:r>
              <a:rPr lang="zh-CN" altLang="en-US" sz="2100" b="1" dirty="0">
                <a:solidFill>
                  <a:srgbClr val="00B0F0"/>
                </a:solidFill>
              </a:rPr>
              <a:t>  表</a:t>
            </a:r>
            <a:r>
              <a:rPr lang="en-US" altLang="zh-CN" sz="2100" b="1" dirty="0">
                <a:solidFill>
                  <a:srgbClr val="00B0F0"/>
                </a:solidFill>
              </a:rPr>
              <a:t>13-7</a:t>
            </a:r>
            <a:endParaRPr lang="zh-CN" altLang="en-US" sz="2100" b="1" dirty="0">
              <a:solidFill>
                <a:srgbClr val="00B0F0"/>
              </a:solidFill>
            </a:endParaRPr>
          </a:p>
        </p:txBody>
      </p:sp>
    </p:spTree>
    <p:extLst>
      <p:ext uri="{BB962C8B-B14F-4D97-AF65-F5344CB8AC3E}">
        <p14:creationId xmlns:p14="http://schemas.microsoft.com/office/powerpoint/2010/main" val="3583571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2F52D-E788-F723-84E2-4E12D8AF8A24}"/>
              </a:ext>
            </a:extLst>
          </p:cNvPr>
          <p:cNvSpPr>
            <a:spLocks noGrp="1"/>
          </p:cNvSpPr>
          <p:nvPr>
            <p:ph type="title"/>
          </p:nvPr>
        </p:nvSpPr>
        <p:spPr/>
        <p:txBody>
          <a:bodyPr/>
          <a:lstStyle/>
          <a:p>
            <a:r>
              <a:rPr kumimoji="1" lang="en-US" altLang="zh-CN" sz="2800" b="1" dirty="0">
                <a:solidFill>
                  <a:srgbClr val="0070C0"/>
                </a:solidFill>
                <a:latin typeface="微软雅黑" panose="020B0503020204020204" pitchFamily="34" charset="-122"/>
                <a:ea typeface="微软雅黑" panose="020B0503020204020204" pitchFamily="34" charset="-122"/>
              </a:rPr>
              <a:t>13.2.5  </a:t>
            </a:r>
            <a:r>
              <a:rPr kumimoji="1" lang="zh-CN" altLang="en-US" sz="2800" b="1" dirty="0">
                <a:solidFill>
                  <a:srgbClr val="0070C0"/>
                </a:solidFill>
                <a:latin typeface="微软雅黑" panose="020B0503020204020204" pitchFamily="34" charset="-122"/>
                <a:ea typeface="微软雅黑" panose="020B0503020204020204" pitchFamily="34" charset="-122"/>
              </a:rPr>
              <a:t>缺陷描述的基本要求</a:t>
            </a:r>
            <a:endParaRPr kumimoji="1" lang="zh-CN" altLang="en-US" dirty="0"/>
          </a:p>
        </p:txBody>
      </p:sp>
      <p:sp>
        <p:nvSpPr>
          <p:cNvPr id="3" name="文本占位符 2">
            <a:extLst>
              <a:ext uri="{FF2B5EF4-FFF2-40B4-BE49-F238E27FC236}">
                <a16:creationId xmlns:a16="http://schemas.microsoft.com/office/drawing/2014/main" id="{A7AED5CA-A93D-AAC1-B67E-EDB1FA147E6B}"/>
              </a:ext>
            </a:extLst>
          </p:cNvPr>
          <p:cNvSpPr>
            <a:spLocks noGrp="1"/>
          </p:cNvSpPr>
          <p:nvPr>
            <p:ph type="body" sz="quarter" idx="11"/>
          </p:nvPr>
        </p:nvSpPr>
        <p:spPr>
          <a:xfrm>
            <a:off x="1039957" y="1038279"/>
            <a:ext cx="5201356" cy="3066941"/>
          </a:xfrm>
        </p:spPr>
        <p:txBody>
          <a:bodyPr>
            <a:noAutofit/>
          </a:bodyPr>
          <a:lstStyle/>
          <a:p>
            <a:pPr marL="319088" indent="-319088">
              <a:lnSpc>
                <a:spcPct val="130000"/>
              </a:lnSpc>
              <a:buClr>
                <a:srgbClr val="91AC4E"/>
              </a:buClr>
              <a:buFont typeface="Wingdings" pitchFamily="2" charset="2"/>
              <a:buChar char="q"/>
            </a:pPr>
            <a:r>
              <a:rPr lang="zh-CN" altLang="en-US" sz="1800" dirty="0">
                <a:latin typeface="宋体" pitchFamily="2" charset="-122"/>
                <a:ea typeface="宋体" pitchFamily="2" charset="-122"/>
              </a:rPr>
              <a:t>单一准确，每个报告只针对一个软件缺陷 </a:t>
            </a:r>
          </a:p>
          <a:p>
            <a:pPr marL="319088" indent="-319088">
              <a:lnSpc>
                <a:spcPct val="130000"/>
              </a:lnSpc>
              <a:buClr>
                <a:srgbClr val="91AC4E"/>
              </a:buClr>
              <a:buFont typeface="Wingdings" pitchFamily="2" charset="2"/>
              <a:buChar char="q"/>
            </a:pPr>
            <a:r>
              <a:rPr lang="zh-CN" altLang="en-US" sz="1800" dirty="0">
                <a:latin typeface="宋体" pitchFamily="2" charset="-122"/>
                <a:ea typeface="宋体" pitchFamily="2" charset="-122"/>
              </a:rPr>
              <a:t>可以再现。提供缺陷的精确操作步骤 </a:t>
            </a:r>
          </a:p>
          <a:p>
            <a:pPr marL="319088" indent="-319088">
              <a:lnSpc>
                <a:spcPct val="130000"/>
              </a:lnSpc>
              <a:buClr>
                <a:srgbClr val="91AC4E"/>
              </a:buClr>
              <a:buFont typeface="Wingdings" pitchFamily="2" charset="2"/>
              <a:buChar char="q"/>
            </a:pPr>
            <a:r>
              <a:rPr lang="zh-CN" altLang="en-US" sz="1800" dirty="0">
                <a:latin typeface="宋体" pitchFamily="2" charset="-122"/>
                <a:ea typeface="宋体" pitchFamily="2" charset="-122"/>
              </a:rPr>
              <a:t>完整统一。提供完整、前后统一的软件缺陷的步骤和信息</a:t>
            </a:r>
          </a:p>
          <a:p>
            <a:pPr marL="319088" indent="-319088">
              <a:lnSpc>
                <a:spcPct val="130000"/>
              </a:lnSpc>
              <a:buClr>
                <a:srgbClr val="91AC4E"/>
              </a:buClr>
              <a:buFont typeface="Wingdings" pitchFamily="2" charset="2"/>
              <a:buChar char="q"/>
            </a:pPr>
            <a:r>
              <a:rPr lang="zh-CN" altLang="en-US" sz="1800" dirty="0">
                <a:latin typeface="宋体" pitchFamily="2" charset="-122"/>
                <a:ea typeface="宋体" pitchFamily="2" charset="-122"/>
              </a:rPr>
              <a:t>短小简练，包括使用关键词 </a:t>
            </a:r>
          </a:p>
          <a:p>
            <a:pPr marL="319088" indent="-319088">
              <a:lnSpc>
                <a:spcPct val="130000"/>
              </a:lnSpc>
              <a:buClr>
                <a:srgbClr val="91AC4E"/>
              </a:buClr>
              <a:buFont typeface="Wingdings" pitchFamily="2" charset="2"/>
              <a:buChar char="q"/>
            </a:pPr>
            <a:r>
              <a:rPr lang="zh-CN" altLang="en-US" sz="1800" dirty="0">
                <a:latin typeface="宋体" pitchFamily="2" charset="-122"/>
                <a:ea typeface="宋体" pitchFamily="2" charset="-122"/>
              </a:rPr>
              <a:t>特定条件一定要注明</a:t>
            </a:r>
          </a:p>
          <a:p>
            <a:pPr marL="319088" indent="-319088">
              <a:lnSpc>
                <a:spcPct val="130000"/>
              </a:lnSpc>
              <a:buClr>
                <a:srgbClr val="91AC4E"/>
              </a:buClr>
              <a:buFont typeface="Wingdings" pitchFamily="2" charset="2"/>
              <a:buChar char="q"/>
            </a:pPr>
            <a:r>
              <a:rPr lang="zh-CN" altLang="en-US" sz="1800" dirty="0">
                <a:latin typeface="宋体" pitchFamily="2" charset="-122"/>
                <a:ea typeface="宋体" pitchFamily="2" charset="-122"/>
              </a:rPr>
              <a:t>不做评价</a:t>
            </a:r>
          </a:p>
        </p:txBody>
      </p:sp>
      <p:sp>
        <p:nvSpPr>
          <p:cNvPr id="4" name="TextBox 1">
            <a:extLst>
              <a:ext uri="{FF2B5EF4-FFF2-40B4-BE49-F238E27FC236}">
                <a16:creationId xmlns:a16="http://schemas.microsoft.com/office/drawing/2014/main" id="{C8F963E0-7DA6-87D7-60E9-80717222E230}"/>
              </a:ext>
            </a:extLst>
          </p:cNvPr>
          <p:cNvSpPr txBox="1"/>
          <p:nvPr/>
        </p:nvSpPr>
        <p:spPr>
          <a:xfrm>
            <a:off x="3500588" y="4200703"/>
            <a:ext cx="2268252" cy="461665"/>
          </a:xfrm>
          <a:prstGeom prst="rect">
            <a:avLst/>
          </a:prstGeom>
          <a:noFill/>
        </p:spPr>
        <p:txBody>
          <a:bodyPr wrap="square" rtlCol="0">
            <a:spAutoFit/>
          </a:bodyPr>
          <a:lstStyle/>
          <a:p>
            <a:pPr algn="ctr"/>
            <a:r>
              <a:rPr lang="zh-CN" altLang="en-US" sz="2400" b="1" dirty="0">
                <a:solidFill>
                  <a:srgbClr val="C00000"/>
                </a:solidFill>
                <a:latin typeface="Microsoft YaHei" panose="020B0503020204020204" pitchFamily="34" charset="-122"/>
                <a:ea typeface="Microsoft YaHei" panose="020B0503020204020204" pitchFamily="34" charset="-122"/>
              </a:rPr>
              <a:t>哪点比较关键？</a:t>
            </a:r>
          </a:p>
        </p:txBody>
      </p:sp>
      <p:pic>
        <p:nvPicPr>
          <p:cNvPr id="5" name="图片 4" descr="good.jpg">
            <a:extLst>
              <a:ext uri="{FF2B5EF4-FFF2-40B4-BE49-F238E27FC236}">
                <a16:creationId xmlns:a16="http://schemas.microsoft.com/office/drawing/2014/main" id="{1E01A952-732A-2DDE-8914-42E0C5F3EBE1}"/>
              </a:ext>
            </a:extLst>
          </p:cNvPr>
          <p:cNvPicPr>
            <a:picLocks noChangeAspect="1"/>
          </p:cNvPicPr>
          <p:nvPr/>
        </p:nvPicPr>
        <p:blipFill>
          <a:blip r:embed="rId2" cstate="print"/>
          <a:stretch>
            <a:fillRect/>
          </a:stretch>
        </p:blipFill>
        <p:spPr>
          <a:xfrm>
            <a:off x="6540709" y="1315936"/>
            <a:ext cx="2251137" cy="2251137"/>
          </a:xfrm>
          <a:prstGeom prst="rect">
            <a:avLst/>
          </a:prstGeom>
        </p:spPr>
      </p:pic>
    </p:spTree>
    <p:extLst>
      <p:ext uri="{BB962C8B-B14F-4D97-AF65-F5344CB8AC3E}">
        <p14:creationId xmlns:p14="http://schemas.microsoft.com/office/powerpoint/2010/main" val="265403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958B2-82B4-4DAA-E93C-F02BF50E70E4}"/>
              </a:ext>
            </a:extLst>
          </p:cNvPr>
          <p:cNvSpPr>
            <a:spLocks noGrp="1"/>
          </p:cNvSpPr>
          <p:nvPr>
            <p:ph type="title"/>
          </p:nvPr>
        </p:nvSpPr>
        <p:spPr/>
        <p:txBody>
          <a:bodyPr/>
          <a:lstStyle/>
          <a:p>
            <a:r>
              <a:rPr kumimoji="1" lang="en-US" altLang="zh-CN" dirty="0"/>
              <a:t>13.2.6</a:t>
            </a:r>
            <a:r>
              <a:rPr kumimoji="1" lang="zh-CN" altLang="en-US" dirty="0"/>
              <a:t> 缺陷报告示例</a:t>
            </a:r>
          </a:p>
        </p:txBody>
      </p:sp>
      <p:sp>
        <p:nvSpPr>
          <p:cNvPr id="4" name="AutoShape 4">
            <a:extLst>
              <a:ext uri="{FF2B5EF4-FFF2-40B4-BE49-F238E27FC236}">
                <a16:creationId xmlns:a16="http://schemas.microsoft.com/office/drawing/2014/main" id="{75DD246D-6870-74C8-0D1C-74333F9AB081}"/>
              </a:ext>
            </a:extLst>
          </p:cNvPr>
          <p:cNvSpPr>
            <a:spLocks noChangeArrowheads="1"/>
          </p:cNvSpPr>
          <p:nvPr/>
        </p:nvSpPr>
        <p:spPr bwMode="auto">
          <a:xfrm>
            <a:off x="1432279" y="909369"/>
            <a:ext cx="6159368" cy="3800853"/>
          </a:xfrm>
          <a:prstGeom prst="foldedCorner">
            <a:avLst>
              <a:gd name="adj" fmla="val 23931"/>
            </a:avLst>
          </a:prstGeom>
          <a:solidFill>
            <a:srgbClr val="FFFFFF">
              <a:alpha val="50195"/>
            </a:srgbClr>
          </a:solidFill>
          <a:ln w="9525">
            <a:solidFill>
              <a:schemeClr val="tx1"/>
            </a:solidFill>
            <a:round/>
            <a:headEnd/>
            <a:tailEnd/>
          </a:ln>
        </p:spPr>
        <p:txBody>
          <a:bodyPr lIns="0" tIns="0" rIns="0" bIns="0"/>
          <a:lstStyle/>
          <a:p>
            <a:pPr marL="342900" indent="-342900" algn="ctr">
              <a:lnSpc>
                <a:spcPct val="120000"/>
              </a:lnSpc>
            </a:pPr>
            <a:r>
              <a:rPr lang="zh-CN" altLang="en-US" sz="1400" dirty="0">
                <a:latin typeface="宋体" charset="-122"/>
              </a:rPr>
              <a:t>优秀的缺陷报告</a:t>
            </a:r>
          </a:p>
          <a:p>
            <a:pPr marL="342900" indent="-342900">
              <a:lnSpc>
                <a:spcPct val="120000"/>
              </a:lnSpc>
            </a:pPr>
            <a:r>
              <a:rPr lang="zh-CN" altLang="en-US" sz="1400" dirty="0">
                <a:latin typeface="宋体" charset="-122"/>
              </a:rPr>
              <a:t>重现步骤 :</a:t>
            </a:r>
          </a:p>
          <a:p>
            <a:pPr marL="342900" indent="-342900">
              <a:lnSpc>
                <a:spcPct val="120000"/>
              </a:lnSpc>
              <a:buFontTx/>
              <a:buAutoNum type="alphaLcParenR"/>
            </a:pPr>
            <a:r>
              <a:rPr lang="zh-CN" altLang="en-US" sz="1400" dirty="0">
                <a:latin typeface="宋体" charset="-122"/>
              </a:rPr>
              <a:t>打开一个编辑文字的软件并且创建一个新的文档（这个文件可以录入文字）</a:t>
            </a:r>
          </a:p>
          <a:p>
            <a:pPr marL="342900" indent="-342900">
              <a:lnSpc>
                <a:spcPct val="120000"/>
              </a:lnSpc>
              <a:buFontTx/>
              <a:buAutoNum type="alphaLcParenR"/>
            </a:pPr>
            <a:r>
              <a:rPr lang="zh-CN" altLang="en-US" sz="1400" dirty="0">
                <a:latin typeface="宋体" charset="-122"/>
              </a:rPr>
              <a:t>在这个文件里随意录入一两行文字 </a:t>
            </a:r>
          </a:p>
          <a:p>
            <a:pPr marL="342900" indent="-342900">
              <a:lnSpc>
                <a:spcPct val="120000"/>
              </a:lnSpc>
              <a:buFontTx/>
              <a:buAutoNum type="alphaLcParenR"/>
            </a:pPr>
            <a:r>
              <a:rPr lang="zh-CN" altLang="en-US" sz="1400" dirty="0">
                <a:latin typeface="宋体" charset="-122"/>
              </a:rPr>
              <a:t>选中一两行文字，通过选择</a:t>
            </a:r>
            <a:r>
              <a:rPr lang="en-US" altLang="zh-CN" sz="1400" dirty="0">
                <a:latin typeface="宋体" charset="-122"/>
              </a:rPr>
              <a:t>Font </a:t>
            </a:r>
            <a:r>
              <a:rPr lang="zh-CN" altLang="en-US" sz="1400" dirty="0">
                <a:latin typeface="宋体" charset="-122"/>
              </a:rPr>
              <a:t>菜单然后选择</a:t>
            </a:r>
            <a:r>
              <a:rPr lang="en-US" altLang="zh-CN" sz="1400" dirty="0">
                <a:latin typeface="宋体" charset="-122"/>
              </a:rPr>
              <a:t>Arial</a:t>
            </a:r>
            <a:r>
              <a:rPr lang="zh-CN" altLang="en-US" sz="1400" dirty="0">
                <a:latin typeface="宋体" charset="-122"/>
              </a:rPr>
              <a:t>字体格式 </a:t>
            </a:r>
          </a:p>
          <a:p>
            <a:pPr marL="342900" indent="-342900">
              <a:lnSpc>
                <a:spcPct val="120000"/>
              </a:lnSpc>
              <a:buFontTx/>
              <a:buAutoNum type="alphaLcParenR"/>
            </a:pPr>
            <a:r>
              <a:rPr lang="zh-CN" altLang="en-US" sz="1400" dirty="0">
                <a:latin typeface="宋体" charset="-122"/>
              </a:rPr>
              <a:t>一两行文字变成了无意义的乱字符 </a:t>
            </a:r>
          </a:p>
          <a:p>
            <a:pPr marL="342900" indent="-342900">
              <a:lnSpc>
                <a:spcPct val="120000"/>
              </a:lnSpc>
            </a:pPr>
            <a:r>
              <a:rPr lang="zh-CN" altLang="en-US" sz="1400" dirty="0">
                <a:latin typeface="宋体" charset="-122"/>
              </a:rPr>
              <a:t>期望结果：当用户选择已录入的文字并改变文字格式的时候，文本应该显示正确的文字格式不会出现乱字符显示。</a:t>
            </a:r>
          </a:p>
          <a:p>
            <a:pPr marL="342900" indent="-342900">
              <a:lnSpc>
                <a:spcPct val="120000"/>
              </a:lnSpc>
            </a:pPr>
            <a:r>
              <a:rPr lang="zh-CN" altLang="en-US" sz="1400" dirty="0">
                <a:latin typeface="宋体" charset="-122"/>
              </a:rPr>
              <a:t>实际结果:它是字体格式的问题，如果改变文字格式成</a:t>
            </a:r>
            <a:r>
              <a:rPr lang="en-US" altLang="zh-CN" sz="1400" dirty="0">
                <a:latin typeface="宋体" charset="-122"/>
              </a:rPr>
              <a:t>Arial</a:t>
            </a:r>
            <a:r>
              <a:rPr lang="zh-CN" altLang="en-US" sz="1400" dirty="0">
                <a:latin typeface="宋体" charset="-122"/>
              </a:rPr>
              <a:t>之前，你保存文件，缺陷不会出现。缺陷仅仅发生在</a:t>
            </a:r>
            <a:r>
              <a:rPr lang="en-US" altLang="zh-CN" sz="1400" dirty="0">
                <a:latin typeface="宋体" charset="-122"/>
              </a:rPr>
              <a:t>Windows98</a:t>
            </a:r>
            <a:r>
              <a:rPr lang="zh-CN" altLang="en-US" sz="1400" dirty="0">
                <a:latin typeface="宋体" charset="-122"/>
              </a:rPr>
              <a:t>并且改变文字格式成其它的字体格式，文字是显示正常的</a:t>
            </a:r>
            <a:r>
              <a:rPr lang="zh-CN" altLang="en-US" sz="1400" i="1" dirty="0">
                <a:latin typeface="宋体" charset="-122"/>
              </a:rPr>
              <a:t>。</a:t>
            </a:r>
            <a:r>
              <a:rPr lang="zh-CN" altLang="en-US" sz="1400" dirty="0">
                <a:latin typeface="宋体" charset="-122"/>
              </a:rPr>
              <a:t> </a:t>
            </a:r>
          </a:p>
          <a:p>
            <a:pPr marL="342900" indent="-342900">
              <a:lnSpc>
                <a:spcPct val="120000"/>
              </a:lnSpc>
            </a:pPr>
            <a:r>
              <a:rPr lang="zh-CN" altLang="en-US" sz="1400" i="1" dirty="0">
                <a:latin typeface="宋体" charset="-122"/>
              </a:rPr>
              <a:t>        </a:t>
            </a:r>
          </a:p>
          <a:p>
            <a:pPr marL="342900" indent="-342900">
              <a:lnSpc>
                <a:spcPct val="120000"/>
              </a:lnSpc>
            </a:pPr>
            <a:r>
              <a:rPr lang="zh-CN" altLang="en-US" sz="1400" dirty="0">
                <a:latin typeface="宋体" charset="-122"/>
              </a:rPr>
              <a:t>见所附的图片&lt;有一个链接，点击即可看到&gt; </a:t>
            </a:r>
          </a:p>
          <a:p>
            <a:pPr marL="342900" indent="-342900">
              <a:lnSpc>
                <a:spcPct val="120000"/>
              </a:lnSpc>
            </a:pPr>
            <a:r>
              <a:rPr lang="zh-CN" altLang="en-US" sz="1400" dirty="0">
                <a:solidFill>
                  <a:schemeClr val="bg1"/>
                </a:solidFill>
              </a:rPr>
              <a:t> </a:t>
            </a:r>
          </a:p>
          <a:p>
            <a:pPr marL="342900" indent="-342900">
              <a:lnSpc>
                <a:spcPct val="120000"/>
              </a:lnSpc>
            </a:pPr>
            <a:r>
              <a:rPr lang="zh-CN" altLang="en-US" sz="1400" dirty="0">
                <a:solidFill>
                  <a:schemeClr val="bg1"/>
                </a:solidFill>
              </a:rPr>
              <a:t> </a:t>
            </a:r>
          </a:p>
          <a:p>
            <a:pPr marL="342900" indent="-342900" algn="ctr">
              <a:lnSpc>
                <a:spcPct val="120000"/>
              </a:lnSpc>
            </a:pPr>
            <a:endParaRPr lang="en-US" altLang="zh-CN" sz="1400" dirty="0">
              <a:solidFill>
                <a:schemeClr val="bg1"/>
              </a:solidFill>
            </a:endParaRPr>
          </a:p>
        </p:txBody>
      </p:sp>
    </p:spTree>
    <p:extLst>
      <p:ext uri="{BB962C8B-B14F-4D97-AF65-F5344CB8AC3E}">
        <p14:creationId xmlns:p14="http://schemas.microsoft.com/office/powerpoint/2010/main" val="179111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BFE80-FC17-18BF-D655-7F7CFF6446F0}"/>
              </a:ext>
            </a:extLst>
          </p:cNvPr>
          <p:cNvSpPr>
            <a:spLocks noGrp="1"/>
          </p:cNvSpPr>
          <p:nvPr>
            <p:ph type="title"/>
          </p:nvPr>
        </p:nvSpPr>
        <p:spPr/>
        <p:txBody>
          <a:bodyPr/>
          <a:lstStyle/>
          <a:p>
            <a:r>
              <a:rPr kumimoji="1" lang="zh-CN" altLang="en-US" sz="2800" b="1" dirty="0">
                <a:solidFill>
                  <a:srgbClr val="0070C0"/>
                </a:solidFill>
                <a:latin typeface="微软雅黑" panose="020B0503020204020204" pitchFamily="34" charset="-122"/>
                <a:ea typeface="微软雅黑" panose="020B0503020204020204" pitchFamily="34" charset="-122"/>
              </a:rPr>
              <a:t>散漫的缺陷报告的示例</a:t>
            </a:r>
            <a:endParaRPr kumimoji="1" lang="zh-CN" altLang="en-US" dirty="0"/>
          </a:p>
        </p:txBody>
      </p:sp>
      <p:sp>
        <p:nvSpPr>
          <p:cNvPr id="4" name="AutoShape 5">
            <a:extLst>
              <a:ext uri="{FF2B5EF4-FFF2-40B4-BE49-F238E27FC236}">
                <a16:creationId xmlns:a16="http://schemas.microsoft.com/office/drawing/2014/main" id="{DF47E38F-66AE-2FDE-575F-73DF342F461E}"/>
              </a:ext>
            </a:extLst>
          </p:cNvPr>
          <p:cNvSpPr>
            <a:spLocks noChangeArrowheads="1"/>
          </p:cNvSpPr>
          <p:nvPr/>
        </p:nvSpPr>
        <p:spPr bwMode="auto">
          <a:xfrm>
            <a:off x="1709683" y="1059583"/>
            <a:ext cx="6022181" cy="3754040"/>
          </a:xfrm>
          <a:prstGeom prst="foldedCorner">
            <a:avLst>
              <a:gd name="adj" fmla="val 22125"/>
            </a:avLst>
          </a:prstGeom>
          <a:solidFill>
            <a:srgbClr val="FFFFFF">
              <a:alpha val="50195"/>
            </a:srgbClr>
          </a:solidFill>
          <a:ln w="9525">
            <a:solidFill>
              <a:schemeClr val="tx1"/>
            </a:solidFill>
            <a:round/>
            <a:headEnd/>
            <a:tailEnd/>
          </a:ln>
        </p:spPr>
        <p:txBody>
          <a:bodyPr lIns="0" tIns="0" rIns="0" bIns="0"/>
          <a:lstStyle/>
          <a:p>
            <a:pPr marL="342900" indent="-342900"/>
            <a:r>
              <a:rPr lang="zh-CN" altLang="en-US" sz="1350" b="1" dirty="0">
                <a:latin typeface="宋体" charset="-122"/>
              </a:rPr>
              <a:t>重现步骤</a:t>
            </a:r>
            <a:r>
              <a:rPr lang="zh-CN" altLang="en-US" sz="1350" dirty="0">
                <a:latin typeface="宋体" charset="-122"/>
              </a:rPr>
              <a:t>：</a:t>
            </a:r>
          </a:p>
          <a:p>
            <a:pPr marL="342900" indent="-342900">
              <a:buFontTx/>
              <a:buChar char="•"/>
            </a:pPr>
            <a:r>
              <a:rPr lang="zh-CN" altLang="en-US" sz="1350" dirty="0">
                <a:latin typeface="宋体" charset="-122"/>
              </a:rPr>
              <a:t>在</a:t>
            </a:r>
            <a:r>
              <a:rPr lang="en-US" altLang="zh-CN" sz="1350" dirty="0">
                <a:latin typeface="宋体" charset="-122"/>
              </a:rPr>
              <a:t>Windows</a:t>
            </a:r>
            <a:r>
              <a:rPr lang="zh-CN" altLang="en-US" sz="1350" dirty="0">
                <a:latin typeface="宋体" charset="-122"/>
              </a:rPr>
              <a:t> </a:t>
            </a:r>
            <a:r>
              <a:rPr lang="en-US" altLang="zh-CN" sz="1350" dirty="0">
                <a:latin typeface="宋体" charset="-122"/>
              </a:rPr>
              <a:t>11</a:t>
            </a:r>
            <a:r>
              <a:rPr lang="zh-CN" altLang="en-US" sz="1350" dirty="0">
                <a:latin typeface="宋体" charset="-122"/>
              </a:rPr>
              <a:t>上打开一个编辑文字的软件并且编辑存在文件 </a:t>
            </a:r>
          </a:p>
          <a:p>
            <a:pPr marL="342900" indent="-342900">
              <a:buFontTx/>
              <a:buChar char="•"/>
            </a:pPr>
            <a:r>
              <a:rPr lang="zh-CN" altLang="en-US" sz="1350" dirty="0">
                <a:latin typeface="宋体" charset="-122"/>
              </a:rPr>
              <a:t>文件字体显示正常 </a:t>
            </a:r>
          </a:p>
          <a:p>
            <a:pPr marL="342900" indent="-342900">
              <a:buFontTx/>
              <a:buChar char="•"/>
            </a:pPr>
            <a:r>
              <a:rPr lang="zh-CN" altLang="en-US" sz="1350" dirty="0">
                <a:latin typeface="宋体" charset="-122"/>
              </a:rPr>
              <a:t>我添加了图片，这些图片显示正常 </a:t>
            </a:r>
          </a:p>
          <a:p>
            <a:pPr marL="342900" indent="-342900">
              <a:buFontTx/>
              <a:buChar char="•"/>
            </a:pPr>
            <a:r>
              <a:rPr lang="zh-CN" altLang="en-US" sz="1350" dirty="0">
                <a:latin typeface="宋体" charset="-122"/>
              </a:rPr>
              <a:t>在此之后，我创建了一个新的文档 </a:t>
            </a:r>
          </a:p>
          <a:p>
            <a:pPr marL="342900" indent="-342900">
              <a:buFontTx/>
              <a:buChar char="•"/>
            </a:pPr>
            <a:r>
              <a:rPr lang="zh-CN" altLang="en-US" sz="1350" dirty="0">
                <a:latin typeface="宋体" charset="-122"/>
              </a:rPr>
              <a:t>在这个文档中我随意录入了大量的文字 </a:t>
            </a:r>
          </a:p>
          <a:p>
            <a:pPr marL="342900" indent="-342900">
              <a:buFontTx/>
              <a:buChar char="•"/>
            </a:pPr>
            <a:r>
              <a:rPr lang="zh-CN" altLang="en-US" sz="1350" dirty="0">
                <a:latin typeface="宋体" charset="-122"/>
              </a:rPr>
              <a:t>在我录入这些文字之后，选择几行文字.并且通过选择</a:t>
            </a:r>
            <a:r>
              <a:rPr lang="en-US" altLang="zh-CN" sz="1350" dirty="0">
                <a:latin typeface="宋体" charset="-122"/>
              </a:rPr>
              <a:t>Font </a:t>
            </a:r>
            <a:r>
              <a:rPr lang="zh-CN" altLang="en-US" sz="1350" dirty="0">
                <a:latin typeface="宋体" charset="-122"/>
              </a:rPr>
              <a:t>菜单然后选择</a:t>
            </a:r>
            <a:r>
              <a:rPr lang="en-US" altLang="zh-CN" sz="1350" dirty="0">
                <a:latin typeface="宋体" charset="-122"/>
              </a:rPr>
              <a:t>Arial</a:t>
            </a:r>
            <a:r>
              <a:rPr lang="zh-CN" altLang="en-US" sz="1350" dirty="0">
                <a:latin typeface="宋体" charset="-122"/>
              </a:rPr>
              <a:t>字体格式改变文字的字体。 </a:t>
            </a:r>
          </a:p>
          <a:p>
            <a:pPr marL="342900" indent="-342900">
              <a:buFontTx/>
              <a:buChar char="•"/>
            </a:pPr>
            <a:r>
              <a:rPr lang="zh-CN" altLang="en-US" sz="1350" dirty="0">
                <a:latin typeface="宋体" charset="-122"/>
              </a:rPr>
              <a:t>有三次我重现了这个缺陷 </a:t>
            </a:r>
          </a:p>
          <a:p>
            <a:pPr marL="342900" indent="-342900">
              <a:buFontTx/>
              <a:buChar char="•"/>
            </a:pPr>
            <a:r>
              <a:rPr lang="zh-CN" altLang="en-US" sz="1350" dirty="0">
                <a:latin typeface="宋体" charset="-122"/>
              </a:rPr>
              <a:t>我在</a:t>
            </a:r>
            <a:r>
              <a:rPr lang="en-US" altLang="zh-CN" sz="1350" dirty="0">
                <a:latin typeface="宋体" charset="-122"/>
              </a:rPr>
              <a:t>Solaris</a:t>
            </a:r>
            <a:r>
              <a:rPr lang="zh-CN" altLang="en-US" sz="1350" dirty="0">
                <a:latin typeface="宋体" charset="-122"/>
              </a:rPr>
              <a:t>操作系统运行这些步骤，没有任何问题。 </a:t>
            </a:r>
          </a:p>
          <a:p>
            <a:pPr marL="342900" indent="-342900">
              <a:buFontTx/>
              <a:buChar char="•"/>
            </a:pPr>
            <a:r>
              <a:rPr lang="zh-CN" altLang="en-US" sz="1350" dirty="0">
                <a:latin typeface="宋体" charset="-122"/>
              </a:rPr>
              <a:t>我在</a:t>
            </a:r>
            <a:r>
              <a:rPr lang="en-US" altLang="zh-CN" sz="1350" dirty="0">
                <a:latin typeface="宋体" charset="-122"/>
              </a:rPr>
              <a:t>Mac</a:t>
            </a:r>
            <a:r>
              <a:rPr lang="zh-CN" altLang="en-US" sz="1350" dirty="0">
                <a:latin typeface="宋体" charset="-122"/>
              </a:rPr>
              <a:t>操作系统运行这些步骤，没有任何问题。</a:t>
            </a:r>
            <a:endParaRPr lang="en-US" altLang="zh-CN" sz="1350" dirty="0">
              <a:latin typeface="宋体" charset="-122"/>
            </a:endParaRPr>
          </a:p>
          <a:p>
            <a:pPr marL="342900" indent="-342900">
              <a:buFontTx/>
              <a:buChar char="•"/>
            </a:pPr>
            <a:endParaRPr lang="zh-CN" altLang="en-US" sz="1350" dirty="0">
              <a:latin typeface="宋体" charset="-122"/>
            </a:endParaRPr>
          </a:p>
          <a:p>
            <a:pPr marL="342900" indent="-342900"/>
            <a:r>
              <a:rPr lang="zh-CN" altLang="en-US" sz="1350" b="1" dirty="0">
                <a:latin typeface="宋体" charset="-122"/>
              </a:rPr>
              <a:t>期望结果</a:t>
            </a:r>
            <a:r>
              <a:rPr lang="zh-CN" altLang="en-US" sz="1350" dirty="0">
                <a:latin typeface="宋体" charset="-122"/>
              </a:rPr>
              <a:t>：当用户选择已录入的文字并改变文字格式的时候，文本应该显示正确的文字格式不会出现乱字符显示。 </a:t>
            </a:r>
            <a:endParaRPr lang="en-US" altLang="zh-CN" sz="1350" dirty="0">
              <a:latin typeface="宋体" charset="-122"/>
            </a:endParaRPr>
          </a:p>
          <a:p>
            <a:pPr marL="342900" indent="-342900"/>
            <a:endParaRPr lang="zh-CN" altLang="en-US" sz="1350" dirty="0">
              <a:latin typeface="宋体" charset="-122"/>
            </a:endParaRPr>
          </a:p>
          <a:p>
            <a:pPr marL="342900" indent="-342900"/>
            <a:r>
              <a:rPr lang="zh-CN" altLang="en-US" sz="1350" b="1" dirty="0">
                <a:latin typeface="宋体" charset="-122"/>
              </a:rPr>
              <a:t>实际结果</a:t>
            </a:r>
            <a:r>
              <a:rPr lang="zh-CN" altLang="en-US" sz="1350" dirty="0">
                <a:latin typeface="宋体" charset="-122"/>
              </a:rPr>
              <a:t>：我试着选择少量的不同的字体格式，但是只有</a:t>
            </a:r>
            <a:r>
              <a:rPr lang="en-US" altLang="zh-CN" sz="1350" dirty="0">
                <a:latin typeface="宋体" charset="-122"/>
              </a:rPr>
              <a:t>Arial</a:t>
            </a:r>
            <a:r>
              <a:rPr lang="zh-CN" altLang="en-US" sz="1350" dirty="0">
                <a:latin typeface="宋体" charset="-122"/>
              </a:rPr>
              <a:t>字体格式有软件缺陷，不论如何，它可能会出现在我没有测试的其它的字体格式 </a:t>
            </a:r>
            <a:r>
              <a:rPr lang="zh-CN" altLang="en-US" sz="1350" dirty="0">
                <a:solidFill>
                  <a:schemeClr val="bg1"/>
                </a:solidFill>
                <a:latin typeface="宋体" charset="-122"/>
              </a:rPr>
              <a:t> </a:t>
            </a:r>
          </a:p>
          <a:p>
            <a:pPr marL="342900" indent="-342900" algn="ctr"/>
            <a:endParaRPr lang="en-US" altLang="zh-CN" sz="1050" dirty="0">
              <a:solidFill>
                <a:schemeClr val="bg1"/>
              </a:solidFill>
              <a:latin typeface="宋体" charset="-122"/>
            </a:endParaRPr>
          </a:p>
        </p:txBody>
      </p:sp>
    </p:spTree>
    <p:extLst>
      <p:ext uri="{BB962C8B-B14F-4D97-AF65-F5344CB8AC3E}">
        <p14:creationId xmlns:p14="http://schemas.microsoft.com/office/powerpoint/2010/main" val="299599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userDrawn="1"/>
        </p:nvSpPr>
        <p:spPr>
          <a:xfrm>
            <a:off x="946673" y="1987998"/>
            <a:ext cx="6923380" cy="784830"/>
          </a:xfrm>
          <a:prstGeom prst="rect">
            <a:avLst/>
          </a:prstGeom>
        </p:spPr>
        <p:txBody>
          <a:bodyPr wrap="square">
            <a:spAutoFit/>
          </a:bodyPr>
          <a:lstStyle/>
          <a:p>
            <a:pPr algn="ctr"/>
            <a:r>
              <a:rPr lang="en-US" altLang="zh-CN" sz="4500" b="1" dirty="0">
                <a:ln w="19050">
                  <a:noFill/>
                </a:ln>
                <a:solidFill>
                  <a:srgbClr val="FFFFFF"/>
                </a:solidFill>
                <a:latin typeface="微软雅黑" panose="020B0503020204020204" charset="-122"/>
                <a:ea typeface="微软雅黑" panose="020B0503020204020204" charset="-122"/>
              </a:rPr>
              <a:t>13.3</a:t>
            </a:r>
            <a:r>
              <a:rPr lang="zh-CN" altLang="en-US" sz="4500" b="1" dirty="0">
                <a:ln w="19050">
                  <a:noFill/>
                </a:ln>
                <a:solidFill>
                  <a:srgbClr val="FFFFFF"/>
                </a:solidFill>
                <a:latin typeface="微软雅黑" panose="020B0503020204020204" charset="-122"/>
                <a:ea typeface="微软雅黑" panose="020B0503020204020204" charset="-122"/>
              </a:rPr>
              <a:t> 软件缺陷跟踪和分析</a:t>
            </a:r>
            <a:endParaRPr lang="en-US" altLang="zh-CN" sz="4500" b="1" dirty="0">
              <a:ln w="19050">
                <a:noFill/>
              </a:ln>
              <a:solidFill>
                <a:srgbClr val="FFFFFF"/>
              </a:solidFill>
              <a:latin typeface="微软雅黑" panose="020B0503020204020204" charset="-122"/>
              <a:ea typeface="微软雅黑" panose="020B0503020204020204" charset="-122"/>
            </a:endParaRPr>
          </a:p>
        </p:txBody>
      </p:sp>
      <p:sp>
        <p:nvSpPr>
          <p:cNvPr id="2" name="Rectangle 3">
            <a:extLst>
              <a:ext uri="{FF2B5EF4-FFF2-40B4-BE49-F238E27FC236}">
                <a16:creationId xmlns:a16="http://schemas.microsoft.com/office/drawing/2014/main" id="{65AB13C4-01D1-28E8-EF18-0E28E53F02A4}"/>
              </a:ext>
            </a:extLst>
          </p:cNvPr>
          <p:cNvSpPr>
            <a:spLocks noChangeArrowheads="1"/>
          </p:cNvSpPr>
          <p:nvPr/>
        </p:nvSpPr>
        <p:spPr bwMode="auto">
          <a:xfrm>
            <a:off x="3434818" y="3043536"/>
            <a:ext cx="2880921" cy="1803122"/>
          </a:xfrm>
          <a:prstGeom prst="rect">
            <a:avLst/>
          </a:prstGeom>
          <a:noFill/>
          <a:ln w="9525">
            <a:noFill/>
            <a:miter lim="800000"/>
            <a:headEnd/>
            <a:tailEnd/>
          </a:ln>
        </p:spPr>
        <p:txBody>
          <a:bodyPr wrap="square" lIns="0" tIns="0" rIns="0" bIns="0">
            <a:spAutoFit/>
          </a:bodyPr>
          <a:lstStyle/>
          <a:p>
            <a:pPr>
              <a:lnSpc>
                <a:spcPct val="150000"/>
              </a:lnSpc>
            </a:pPr>
            <a:r>
              <a:rPr lang="en-US" altLang="zh-CN" sz="1600" dirty="0">
                <a:solidFill>
                  <a:schemeClr val="accent1">
                    <a:lumMod val="75000"/>
                  </a:schemeClr>
                </a:solidFill>
                <a:latin typeface="Microsoft YaHei" panose="020B0503020204020204" pitchFamily="34" charset="-122"/>
                <a:ea typeface="Microsoft YaHei" panose="020B0503020204020204" pitchFamily="34" charset="-122"/>
              </a:rPr>
              <a:t>13.3.1 </a:t>
            </a:r>
            <a:r>
              <a:rPr lang="zh-CN" altLang="en-US" sz="1600" dirty="0">
                <a:solidFill>
                  <a:schemeClr val="accent1">
                    <a:lumMod val="75000"/>
                  </a:schemeClr>
                </a:solidFill>
                <a:latin typeface="Microsoft YaHei" panose="020B0503020204020204" pitchFamily="34" charset="-122"/>
                <a:ea typeface="Microsoft YaHei" panose="020B0503020204020204" pitchFamily="34" charset="-122"/>
              </a:rPr>
              <a:t>软件缺陷处理技巧</a:t>
            </a:r>
            <a:endParaRPr lang="en-US" altLang="zh-CN" sz="1600"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50000"/>
              </a:lnSpc>
            </a:pPr>
            <a:r>
              <a:rPr lang="en-US" altLang="zh-CN" sz="1600" dirty="0">
                <a:solidFill>
                  <a:schemeClr val="accent1">
                    <a:lumMod val="75000"/>
                  </a:schemeClr>
                </a:solidFill>
                <a:latin typeface="Microsoft YaHei" panose="020B0503020204020204" pitchFamily="34" charset="-122"/>
                <a:ea typeface="Microsoft YaHei" panose="020B0503020204020204" pitchFamily="34" charset="-122"/>
              </a:rPr>
              <a:t>13.3.2 </a:t>
            </a:r>
            <a:r>
              <a:rPr lang="zh-CN" altLang="en-US" sz="1600" dirty="0">
                <a:solidFill>
                  <a:schemeClr val="accent1">
                    <a:lumMod val="75000"/>
                  </a:schemeClr>
                </a:solidFill>
                <a:latin typeface="Microsoft YaHei" panose="020B0503020204020204" pitchFamily="34" charset="-122"/>
                <a:ea typeface="Microsoft YaHei" panose="020B0503020204020204" pitchFamily="34" charset="-122"/>
              </a:rPr>
              <a:t>缺陷趋势分析</a:t>
            </a:r>
            <a:endParaRPr lang="en-US" altLang="zh-CN" sz="1600"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50000"/>
              </a:lnSpc>
            </a:pPr>
            <a:r>
              <a:rPr lang="en-US" altLang="zh-CN" sz="1600" dirty="0">
                <a:solidFill>
                  <a:schemeClr val="accent1">
                    <a:lumMod val="75000"/>
                  </a:schemeClr>
                </a:solidFill>
                <a:latin typeface="Microsoft YaHei" panose="020B0503020204020204" pitchFamily="34" charset="-122"/>
                <a:ea typeface="Microsoft YaHei" panose="020B0503020204020204" pitchFamily="34" charset="-122"/>
              </a:rPr>
              <a:t>13.3.3 </a:t>
            </a:r>
            <a:r>
              <a:rPr lang="zh-CN" altLang="en-US" sz="1600" dirty="0">
                <a:solidFill>
                  <a:schemeClr val="accent1">
                    <a:lumMod val="75000"/>
                  </a:schemeClr>
                </a:solidFill>
                <a:latin typeface="Microsoft YaHei" panose="020B0503020204020204" pitchFamily="34" charset="-122"/>
                <a:ea typeface="Microsoft YaHei" panose="020B0503020204020204" pitchFamily="34" charset="-122"/>
              </a:rPr>
              <a:t>缺陷分布分析</a:t>
            </a:r>
            <a:endParaRPr lang="en-US" altLang="zh-CN" sz="1600"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50000"/>
              </a:lnSpc>
            </a:pPr>
            <a:r>
              <a:rPr lang="en-US" altLang="zh-CN" sz="1600" dirty="0">
                <a:solidFill>
                  <a:schemeClr val="accent1">
                    <a:lumMod val="75000"/>
                  </a:schemeClr>
                </a:solidFill>
                <a:latin typeface="Microsoft YaHei" panose="020B0503020204020204" pitchFamily="34" charset="-122"/>
                <a:ea typeface="Microsoft YaHei" panose="020B0503020204020204" pitchFamily="34" charset="-122"/>
              </a:rPr>
              <a:t>13.3.4 </a:t>
            </a:r>
            <a:r>
              <a:rPr lang="zh-CN" altLang="en-US" sz="1600" dirty="0">
                <a:solidFill>
                  <a:schemeClr val="accent1">
                    <a:lumMod val="75000"/>
                  </a:schemeClr>
                </a:solidFill>
                <a:latin typeface="Microsoft YaHei" panose="020B0503020204020204" pitchFamily="34" charset="-122"/>
                <a:ea typeface="Microsoft YaHei" panose="020B0503020204020204" pitchFamily="34" charset="-122"/>
              </a:rPr>
              <a:t>缺陷跟踪方法</a:t>
            </a:r>
            <a:endParaRPr lang="en-US" altLang="zh-CN" sz="1600"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50000"/>
              </a:lnSpc>
            </a:pPr>
            <a:r>
              <a:rPr lang="en-US" altLang="zh-CN" sz="1600" dirty="0">
                <a:solidFill>
                  <a:schemeClr val="accent1">
                    <a:lumMod val="75000"/>
                  </a:schemeClr>
                </a:solidFill>
                <a:latin typeface="Microsoft YaHei" panose="020B0503020204020204" pitchFamily="34" charset="-122"/>
                <a:ea typeface="Microsoft YaHei" panose="020B0503020204020204" pitchFamily="34" charset="-122"/>
              </a:rPr>
              <a:t>13.3.5 </a:t>
            </a:r>
            <a:r>
              <a:rPr lang="zh-CN" altLang="en-US" sz="1600" dirty="0">
                <a:solidFill>
                  <a:schemeClr val="accent1">
                    <a:lumMod val="75000"/>
                  </a:schemeClr>
                </a:solidFill>
                <a:latin typeface="Microsoft YaHei" panose="020B0503020204020204" pitchFamily="34" charset="-122"/>
                <a:ea typeface="Microsoft YaHei" panose="020B0503020204020204" pitchFamily="34" charset="-122"/>
              </a:rPr>
              <a:t>软件缺陷跟踪系统</a:t>
            </a:r>
            <a:endParaRPr lang="en-US" altLang="zh-CN" sz="1600" dirty="0">
              <a:solidFill>
                <a:schemeClr val="accent1">
                  <a:lumMod val="7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77832053"/>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44740-0C9E-4750-9919-B6AB0E5B8F26}"/>
              </a:ext>
            </a:extLst>
          </p:cNvPr>
          <p:cNvSpPr>
            <a:spLocks noGrp="1"/>
          </p:cNvSpPr>
          <p:nvPr>
            <p:ph type="title"/>
          </p:nvPr>
        </p:nvSpPr>
        <p:spPr>
          <a:xfrm>
            <a:off x="499877" y="89452"/>
            <a:ext cx="7357005" cy="771831"/>
          </a:xfrm>
        </p:spPr>
        <p:txBody>
          <a:bodyPr/>
          <a:lstStyle/>
          <a:p>
            <a:pPr>
              <a:lnSpc>
                <a:spcPct val="150000"/>
              </a:lnSpc>
            </a:pPr>
            <a:r>
              <a:rPr kumimoji="1" lang="en-US" altLang="zh-CN" dirty="0">
                <a:latin typeface="微软雅黑" panose="020B0503020204020204" pitchFamily="34" charset="-122"/>
                <a:ea typeface="微软雅黑" panose="020B0503020204020204" pitchFamily="34" charset="-122"/>
              </a:rPr>
              <a:t>13.3.1 </a:t>
            </a:r>
            <a:r>
              <a:rPr kumimoji="1" lang="zh-CN" altLang="en-US" dirty="0">
                <a:latin typeface="微软雅黑" panose="020B0503020204020204" pitchFamily="34" charset="-122"/>
                <a:ea typeface="微软雅黑" panose="020B0503020204020204" pitchFamily="34" charset="-122"/>
              </a:rPr>
              <a:t>软件缺陷处理技巧</a:t>
            </a:r>
            <a:endParaRPr kumimoji="1" lang="en-US" altLang="zh-CN" dirty="0">
              <a:latin typeface="微软雅黑" panose="020B0503020204020204" pitchFamily="34" charset="-122"/>
              <a:ea typeface="微软雅黑" panose="020B0503020204020204" pitchFamily="34" charset="-122"/>
            </a:endParaRPr>
          </a:p>
        </p:txBody>
      </p:sp>
      <p:sp>
        <p:nvSpPr>
          <p:cNvPr id="4" name="Rectangle 3">
            <a:extLst>
              <a:ext uri="{FF2B5EF4-FFF2-40B4-BE49-F238E27FC236}">
                <a16:creationId xmlns:a16="http://schemas.microsoft.com/office/drawing/2014/main" id="{28BF8313-6F2C-CAE1-92E2-41566A695559}"/>
              </a:ext>
            </a:extLst>
          </p:cNvPr>
          <p:cNvSpPr txBox="1">
            <a:spLocks noChangeArrowheads="1"/>
          </p:cNvSpPr>
          <p:nvPr/>
        </p:nvSpPr>
        <p:spPr>
          <a:xfrm>
            <a:off x="1287118" y="804667"/>
            <a:ext cx="5946843" cy="4249381"/>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思源黑体" panose="020F0502020204030204" charset="-122"/>
                <a:ea typeface="思源黑体" panose="020F0502020204030204" charset="-122"/>
                <a:cs typeface="思源黑体" panose="020F050202020403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思源黑体" panose="020F0502020204030204" charset="-122"/>
                <a:ea typeface="思源黑体" panose="020F0502020204030204" charset="-122"/>
                <a:cs typeface="思源黑体" panose="020F050202020403020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思源黑体" panose="020F0502020204030204" charset="-122"/>
                <a:ea typeface="思源黑体" panose="020F0502020204030204" charset="-122"/>
                <a:cs typeface="思源黑体" panose="020F050202020403020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2431" indent="-402431">
              <a:lnSpc>
                <a:spcPct val="130000"/>
              </a:lnSpc>
              <a:buClr>
                <a:srgbClr val="91AC4E"/>
              </a:buClr>
              <a:buFont typeface="Wingdings" pitchFamily="2" charset="2"/>
              <a:buChar char="q"/>
            </a:pPr>
            <a:r>
              <a:rPr lang="zh-CN" altLang="en-US" sz="1800">
                <a:ea typeface="楷体" pitchFamily="49" charset="-122"/>
              </a:rPr>
              <a:t>确保被发现的缺陷能够被及时处理</a:t>
            </a:r>
          </a:p>
          <a:p>
            <a:pPr marL="402431" indent="-402431">
              <a:lnSpc>
                <a:spcPct val="130000"/>
              </a:lnSpc>
              <a:buClr>
                <a:srgbClr val="91AC4E"/>
              </a:buClr>
              <a:buFont typeface="Wingdings" pitchFamily="2" charset="2"/>
              <a:buChar char="q"/>
            </a:pPr>
            <a:r>
              <a:rPr lang="zh-CN" altLang="en-US" sz="1800">
                <a:ea typeface="楷体" pitchFamily="49" charset="-122"/>
              </a:rPr>
              <a:t>及时沟通，如</a:t>
            </a:r>
            <a:r>
              <a:rPr lang="en-US" altLang="zh-CN" sz="1800">
                <a:ea typeface="楷体" pitchFamily="49" charset="-122"/>
              </a:rPr>
              <a:t>reopen</a:t>
            </a:r>
            <a:r>
              <a:rPr lang="zh-CN" altLang="en-US" sz="1800">
                <a:ea typeface="楷体" pitchFamily="49" charset="-122"/>
              </a:rPr>
              <a:t> </a:t>
            </a:r>
            <a:r>
              <a:rPr lang="en-US" altLang="zh-CN" sz="1800">
                <a:ea typeface="楷体" pitchFamily="49" charset="-122"/>
              </a:rPr>
              <a:t>bug</a:t>
            </a:r>
            <a:r>
              <a:rPr lang="zh-CN" altLang="en-US" sz="1800">
                <a:ea typeface="楷体" pitchFamily="49" charset="-122"/>
              </a:rPr>
              <a:t>前，事先</a:t>
            </a:r>
            <a:r>
              <a:rPr lang="zh-CN" altLang="en-US" sz="1800">
                <a:solidFill>
                  <a:srgbClr val="C00000"/>
                </a:solidFill>
                <a:ea typeface="楷体" pitchFamily="49" charset="-122"/>
              </a:rPr>
              <a:t>线下沟通</a:t>
            </a:r>
            <a:endParaRPr lang="en-US" altLang="zh-CN" sz="1800">
              <a:solidFill>
                <a:srgbClr val="C00000"/>
              </a:solidFill>
              <a:ea typeface="楷体" pitchFamily="49" charset="-122"/>
            </a:endParaRPr>
          </a:p>
          <a:p>
            <a:pPr marL="402431" indent="-402431">
              <a:lnSpc>
                <a:spcPct val="130000"/>
              </a:lnSpc>
              <a:buClr>
                <a:srgbClr val="91AC4E"/>
              </a:buClr>
              <a:buFont typeface="Wingdings" pitchFamily="2" charset="2"/>
              <a:buChar char="q"/>
            </a:pPr>
            <a:r>
              <a:rPr lang="zh-CN" altLang="en-US" sz="1800">
                <a:ea typeface="楷体" pitchFamily="49" charset="-122"/>
              </a:rPr>
              <a:t>只有测试人员有关闭缺陷的权限</a:t>
            </a:r>
          </a:p>
          <a:p>
            <a:pPr marL="402431" indent="-402431">
              <a:lnSpc>
                <a:spcPct val="130000"/>
              </a:lnSpc>
              <a:buClr>
                <a:srgbClr val="91AC4E"/>
              </a:buClr>
              <a:buFont typeface="Wingdings" pitchFamily="2" charset="2"/>
              <a:buChar char="q"/>
            </a:pPr>
            <a:r>
              <a:rPr lang="zh-CN" altLang="en-US" sz="1800">
                <a:ea typeface="楷体" pitchFamily="49" charset="-122"/>
              </a:rPr>
              <a:t>明确定义优先级和严重级衡量标准</a:t>
            </a:r>
          </a:p>
          <a:p>
            <a:pPr marL="402431" indent="-402431">
              <a:lnSpc>
                <a:spcPct val="130000"/>
              </a:lnSpc>
              <a:buClr>
                <a:srgbClr val="91AC4E"/>
              </a:buClr>
              <a:buFont typeface="Wingdings" pitchFamily="2" charset="2"/>
              <a:buChar char="q"/>
            </a:pPr>
            <a:r>
              <a:rPr lang="zh-CN" altLang="en-US" sz="1800">
                <a:ea typeface="楷体" pitchFamily="49" charset="-122"/>
              </a:rPr>
              <a:t>注释清楚、达成一致意见</a:t>
            </a:r>
          </a:p>
          <a:p>
            <a:pPr marL="402431" indent="-402431">
              <a:lnSpc>
                <a:spcPct val="130000"/>
              </a:lnSpc>
              <a:buClr>
                <a:srgbClr val="91AC4E"/>
              </a:buClr>
              <a:buFont typeface="Wingdings" pitchFamily="2" charset="2"/>
              <a:buChar char="q"/>
            </a:pPr>
            <a:r>
              <a:rPr lang="zh-CN" altLang="en-US" sz="1800">
                <a:ea typeface="楷体" pitchFamily="49" charset="-122"/>
              </a:rPr>
              <a:t>周期性的会诊</a:t>
            </a:r>
            <a:r>
              <a:rPr lang="en-US" altLang="zh-CN" sz="1800">
                <a:ea typeface="楷体" pitchFamily="49" charset="-122"/>
              </a:rPr>
              <a:t>Bug</a:t>
            </a:r>
          </a:p>
          <a:p>
            <a:pPr marL="402431" indent="-402431">
              <a:lnSpc>
                <a:spcPct val="130000"/>
              </a:lnSpc>
              <a:buClr>
                <a:srgbClr val="91AC4E"/>
              </a:buClr>
              <a:buFont typeface="Wingdings" pitchFamily="2" charset="2"/>
              <a:buChar char="q"/>
            </a:pPr>
            <a:r>
              <a:rPr lang="zh-CN" altLang="en-US" sz="1800">
                <a:ea typeface="楷体" pitchFamily="49" charset="-122"/>
              </a:rPr>
              <a:t>实时监控</a:t>
            </a:r>
            <a:r>
              <a:rPr lang="en-US" altLang="zh-CN" sz="1800">
                <a:ea typeface="楷体" pitchFamily="49" charset="-122"/>
              </a:rPr>
              <a:t>Bug</a:t>
            </a:r>
            <a:r>
              <a:rPr lang="zh-CN" altLang="en-US" sz="1800">
                <a:ea typeface="楷体" pitchFamily="49" charset="-122"/>
              </a:rPr>
              <a:t> </a:t>
            </a:r>
            <a:r>
              <a:rPr lang="en-US" altLang="zh-CN" sz="1800">
                <a:ea typeface="楷体" pitchFamily="49" charset="-122"/>
              </a:rPr>
              <a:t>Dashboard</a:t>
            </a:r>
          </a:p>
          <a:p>
            <a:pPr marL="402431" indent="-402431">
              <a:lnSpc>
                <a:spcPct val="130000"/>
              </a:lnSpc>
              <a:buClr>
                <a:srgbClr val="91AC4E"/>
              </a:buClr>
              <a:buFont typeface="Wingdings" pitchFamily="2" charset="2"/>
              <a:buChar char="q"/>
            </a:pPr>
            <a:r>
              <a:rPr lang="zh-CN" altLang="en-US" sz="1800">
                <a:ea typeface="楷体" pitchFamily="49" charset="-122"/>
              </a:rPr>
              <a:t>不要试图隐藏</a:t>
            </a:r>
            <a:r>
              <a:rPr lang="en-US" altLang="zh-CN" sz="1800">
                <a:ea typeface="楷体" pitchFamily="49" charset="-122"/>
              </a:rPr>
              <a:t>Bug</a:t>
            </a:r>
          </a:p>
          <a:p>
            <a:pPr marL="402431" indent="-402431">
              <a:lnSpc>
                <a:spcPct val="130000"/>
              </a:lnSpc>
              <a:buClr>
                <a:srgbClr val="91AC4E"/>
              </a:buClr>
              <a:buFont typeface="Wingdings" pitchFamily="2" charset="2"/>
              <a:buChar char="q"/>
            </a:pPr>
            <a:r>
              <a:rPr lang="zh-CN" altLang="en-US" sz="1800">
                <a:latin typeface="楷体" pitchFamily="49" charset="-122"/>
                <a:ea typeface="楷体" pitchFamily="49" charset="-122"/>
              </a:rPr>
              <a:t>收集缺陷数据，进行必要的缺陷分析</a:t>
            </a:r>
            <a:endParaRPr lang="en-US" altLang="zh-CN" sz="1800">
              <a:ea typeface="楷体" pitchFamily="49" charset="-122"/>
            </a:endParaRPr>
          </a:p>
          <a:p>
            <a:endParaRPr lang="en-US" altLang="zh-CN" sz="1800" dirty="0">
              <a:latin typeface="楷体_GB2312" pitchFamily="49" charset="-122"/>
              <a:ea typeface="楷体_GB2312" pitchFamily="49" charset="-122"/>
            </a:endParaRPr>
          </a:p>
        </p:txBody>
      </p:sp>
    </p:spTree>
    <p:extLst>
      <p:ext uri="{BB962C8B-B14F-4D97-AF65-F5344CB8AC3E}">
        <p14:creationId xmlns:p14="http://schemas.microsoft.com/office/powerpoint/2010/main" val="275229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slide(fromTop)">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slide(fromTop)">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slide(fromTop)">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slide(fromTop)">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slide(fromTop)">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slide(fromTop)">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slide(fromTop)">
                                      <p:cBhvr>
                                        <p:cTn id="3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F5844-6DA7-C67F-5E67-81D541C1DAA1}"/>
              </a:ext>
            </a:extLst>
          </p:cNvPr>
          <p:cNvSpPr>
            <a:spLocks noGrp="1"/>
          </p:cNvSpPr>
          <p:nvPr>
            <p:ph type="title"/>
          </p:nvPr>
        </p:nvSpPr>
        <p:spPr/>
        <p:txBody>
          <a:bodyPr/>
          <a:lstStyle/>
          <a:p>
            <a:r>
              <a:rPr kumimoji="1" lang="zh-CN" altLang="en-US" dirty="0"/>
              <a:t>一些缺陷处理的基本操作</a:t>
            </a:r>
          </a:p>
        </p:txBody>
      </p:sp>
      <p:sp>
        <p:nvSpPr>
          <p:cNvPr id="3" name="文本占位符 2">
            <a:extLst>
              <a:ext uri="{FF2B5EF4-FFF2-40B4-BE49-F238E27FC236}">
                <a16:creationId xmlns:a16="http://schemas.microsoft.com/office/drawing/2014/main" id="{6454EA73-5E21-1CC6-F37F-5A0DD2D0E85E}"/>
              </a:ext>
            </a:extLst>
          </p:cNvPr>
          <p:cNvSpPr>
            <a:spLocks noGrp="1"/>
          </p:cNvSpPr>
          <p:nvPr>
            <p:ph type="body" sz="quarter" idx="11"/>
          </p:nvPr>
        </p:nvSpPr>
        <p:spPr>
          <a:xfrm>
            <a:off x="582038" y="975360"/>
            <a:ext cx="8368922" cy="3515360"/>
          </a:xfrm>
        </p:spPr>
        <p:txBody>
          <a:bodyPr/>
          <a:lstStyle/>
          <a:p>
            <a:pPr algn="just">
              <a:buClr>
                <a:srgbClr val="91AC4E"/>
              </a:buClr>
              <a:buFont typeface="Wingdings" pitchFamily="2" charset="2"/>
              <a:buChar char="q"/>
            </a:pPr>
            <a:r>
              <a:rPr lang="zh-CN" altLang="en-US" sz="2000" dirty="0">
                <a:solidFill>
                  <a:srgbClr val="3366FF"/>
                </a:solidFill>
                <a:cs typeface="宋体"/>
              </a:rPr>
              <a:t>审阅</a:t>
            </a:r>
            <a:r>
              <a:rPr lang="zh-CN" altLang="en-US" sz="1800" dirty="0">
                <a:solidFill>
                  <a:srgbClr val="3366FF"/>
                </a:solidFill>
                <a:ea typeface="宋体"/>
                <a:cs typeface="宋体"/>
              </a:rPr>
              <a:t>：</a:t>
            </a:r>
            <a:r>
              <a:rPr lang="zh-CN" altLang="en-US" sz="1800" dirty="0">
                <a:ea typeface="宋体"/>
                <a:cs typeface="宋体"/>
              </a:rPr>
              <a:t>可以由测试管理员、项目管理员或其他人来进行，审阅缺陷报告的质量水平；</a:t>
            </a:r>
          </a:p>
          <a:p>
            <a:pPr algn="just">
              <a:buClr>
                <a:srgbClr val="91AC4E"/>
              </a:buClr>
              <a:buFont typeface="Wingdings" pitchFamily="2" charset="2"/>
              <a:buChar char="q"/>
            </a:pPr>
            <a:r>
              <a:rPr lang="zh-CN" altLang="en-US" sz="2000" dirty="0">
                <a:solidFill>
                  <a:srgbClr val="3366FF"/>
                </a:solidFill>
              </a:rPr>
              <a:t>拒绝</a:t>
            </a:r>
            <a:r>
              <a:rPr lang="zh-CN" altLang="en-US" sz="1800" dirty="0">
                <a:ea typeface="宋体"/>
                <a:cs typeface="宋体"/>
              </a:rPr>
              <a:t>：如果审阅者决定需要对一份缺陷报告进行重大修改，应该和测试人员一起讨论，由测试人员纠正缺陷报告，然后再次提交； </a:t>
            </a:r>
          </a:p>
          <a:p>
            <a:pPr algn="just">
              <a:buClr>
                <a:srgbClr val="91AC4E"/>
              </a:buClr>
              <a:buFont typeface="Wingdings" pitchFamily="2" charset="2"/>
              <a:buChar char="q"/>
            </a:pPr>
            <a:r>
              <a:rPr lang="zh-CN" altLang="en-US" sz="2000" dirty="0">
                <a:solidFill>
                  <a:srgbClr val="3366FF"/>
                </a:solidFill>
              </a:rPr>
              <a:t>完善</a:t>
            </a:r>
            <a:r>
              <a:rPr lang="zh-CN" altLang="en-US" sz="1800" dirty="0">
                <a:ea typeface="宋体"/>
                <a:cs typeface="宋体"/>
              </a:rPr>
              <a:t>：完整地描述了问题的特征并将其分离，那么审查者就会肯定这个报告； </a:t>
            </a:r>
          </a:p>
          <a:p>
            <a:pPr algn="just">
              <a:buClr>
                <a:srgbClr val="91AC4E"/>
              </a:buClr>
              <a:buFont typeface="Wingdings" pitchFamily="2" charset="2"/>
              <a:buChar char="q"/>
            </a:pPr>
            <a:r>
              <a:rPr lang="zh-CN" altLang="en-US" sz="2000" dirty="0">
                <a:solidFill>
                  <a:srgbClr val="3366FF"/>
                </a:solidFill>
              </a:rPr>
              <a:t>分配</a:t>
            </a:r>
            <a:r>
              <a:rPr lang="zh-CN" altLang="en-US" sz="1800" dirty="0">
                <a:ea typeface="宋体"/>
                <a:cs typeface="宋体"/>
              </a:rPr>
              <a:t>：分配给适当的开发人员，如果不知道具体开发人员，应分配给项目开发组长，由开发组长再分配给对应的开发人员；  </a:t>
            </a:r>
          </a:p>
        </p:txBody>
      </p:sp>
    </p:spTree>
    <p:extLst>
      <p:ext uri="{BB962C8B-B14F-4D97-AF65-F5344CB8AC3E}">
        <p14:creationId xmlns:p14="http://schemas.microsoft.com/office/powerpoint/2010/main" val="2605154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5F5844-6DA7-C67F-5E67-81D541C1DAA1}"/>
              </a:ext>
            </a:extLst>
          </p:cNvPr>
          <p:cNvSpPr>
            <a:spLocks noGrp="1"/>
          </p:cNvSpPr>
          <p:nvPr>
            <p:ph type="title"/>
          </p:nvPr>
        </p:nvSpPr>
        <p:spPr/>
        <p:txBody>
          <a:bodyPr/>
          <a:lstStyle/>
          <a:p>
            <a:r>
              <a:rPr kumimoji="1" lang="zh-CN" altLang="en-US" dirty="0"/>
              <a:t>一些缺陷处理的基本操作 </a:t>
            </a:r>
            <a:r>
              <a:rPr kumimoji="1" lang="en-US" altLang="zh-CN" sz="2000" b="0" dirty="0"/>
              <a:t>–</a:t>
            </a:r>
            <a:r>
              <a:rPr kumimoji="1" lang="zh-CN" altLang="en-US" sz="2000" b="0" dirty="0"/>
              <a:t> 续</a:t>
            </a:r>
          </a:p>
        </p:txBody>
      </p:sp>
      <p:sp>
        <p:nvSpPr>
          <p:cNvPr id="3" name="文本占位符 2">
            <a:extLst>
              <a:ext uri="{FF2B5EF4-FFF2-40B4-BE49-F238E27FC236}">
                <a16:creationId xmlns:a16="http://schemas.microsoft.com/office/drawing/2014/main" id="{6454EA73-5E21-1CC6-F37F-5A0DD2D0E85E}"/>
              </a:ext>
            </a:extLst>
          </p:cNvPr>
          <p:cNvSpPr>
            <a:spLocks noGrp="1"/>
          </p:cNvSpPr>
          <p:nvPr>
            <p:ph type="body" sz="quarter" idx="11"/>
          </p:nvPr>
        </p:nvSpPr>
        <p:spPr>
          <a:xfrm>
            <a:off x="582038" y="975360"/>
            <a:ext cx="8368922" cy="3515360"/>
          </a:xfrm>
        </p:spPr>
        <p:txBody>
          <a:bodyPr/>
          <a:lstStyle/>
          <a:p>
            <a:pPr marL="314325" indent="-314325" algn="just">
              <a:buClr>
                <a:srgbClr val="91AC4E"/>
              </a:buClr>
              <a:buFont typeface="Wingdings" pitchFamily="2" charset="2"/>
              <a:buChar char="q"/>
            </a:pPr>
            <a:r>
              <a:rPr lang="zh-CN" altLang="en-US" sz="2000" dirty="0">
                <a:solidFill>
                  <a:srgbClr val="3366FF"/>
                </a:solidFill>
              </a:rPr>
              <a:t>验证</a:t>
            </a:r>
            <a:r>
              <a:rPr lang="zh-CN" altLang="en-US" sz="1800" dirty="0">
                <a:ea typeface="宋体"/>
                <a:cs typeface="宋体"/>
              </a:rPr>
              <a:t>。缺陷的修复需要得到测试人员的验证，同时还要进行回归测试，检查这个缺陷的修复是否会引入新的问题； </a:t>
            </a:r>
          </a:p>
          <a:p>
            <a:pPr marL="314325" indent="-314325" algn="just">
              <a:buClr>
                <a:srgbClr val="91AC4E"/>
              </a:buClr>
              <a:buFont typeface="Wingdings" pitchFamily="2" charset="2"/>
              <a:buChar char="q"/>
            </a:pPr>
            <a:r>
              <a:rPr lang="zh-CN" altLang="en-US" sz="2000" dirty="0">
                <a:solidFill>
                  <a:srgbClr val="3366FF"/>
                </a:solidFill>
              </a:rPr>
              <a:t>重新打开</a:t>
            </a:r>
            <a:r>
              <a:rPr lang="zh-CN" altLang="en-US" sz="1800" dirty="0">
                <a:ea typeface="宋体"/>
                <a:cs typeface="宋体"/>
              </a:rPr>
              <a:t>。重新打开一个缺陷，需要加注释说明、电话沟通等，否则会引起“打开-修复”多个来回，造成测试人员和开发人员不必要的矛盾 </a:t>
            </a:r>
          </a:p>
          <a:p>
            <a:pPr marL="314325" indent="-314325" algn="just">
              <a:buClr>
                <a:srgbClr val="91AC4E"/>
              </a:buClr>
              <a:buFont typeface="Wingdings" pitchFamily="2" charset="2"/>
              <a:buChar char="q"/>
            </a:pPr>
            <a:r>
              <a:rPr lang="zh-CN" altLang="en-US" sz="2000" dirty="0">
                <a:solidFill>
                  <a:srgbClr val="3366FF"/>
                </a:solidFill>
              </a:rPr>
              <a:t>关闭</a:t>
            </a:r>
            <a:r>
              <a:rPr lang="zh-CN" altLang="en-US" sz="1800" dirty="0">
                <a:ea typeface="宋体"/>
                <a:cs typeface="宋体"/>
              </a:rPr>
              <a:t>。只有测试人员有关闭缺陷的权限，开发人员没有这个权限。 </a:t>
            </a:r>
          </a:p>
          <a:p>
            <a:pPr marL="314325" indent="-314325" algn="just">
              <a:buClr>
                <a:srgbClr val="91AC4E"/>
              </a:buClr>
              <a:buFont typeface="Wingdings" pitchFamily="2" charset="2"/>
              <a:buChar char="q"/>
            </a:pPr>
            <a:r>
              <a:rPr lang="zh-CN" altLang="en-US" sz="2000" dirty="0">
                <a:solidFill>
                  <a:srgbClr val="3366FF"/>
                </a:solidFill>
              </a:rPr>
              <a:t>暂缓</a:t>
            </a:r>
            <a:r>
              <a:rPr lang="zh-CN" altLang="en-US" sz="1800" dirty="0">
                <a:ea typeface="宋体"/>
                <a:cs typeface="宋体"/>
              </a:rPr>
              <a:t>。如果每个人都同意将确实存在的缺陷移到以后处理，应该指定下一个版本号或修改的日期。一旦新的版本开始时，这些暂缓的缺陷应该重新被打开。</a:t>
            </a:r>
          </a:p>
        </p:txBody>
      </p:sp>
    </p:spTree>
    <p:extLst>
      <p:ext uri="{BB962C8B-B14F-4D97-AF65-F5344CB8AC3E}">
        <p14:creationId xmlns:p14="http://schemas.microsoft.com/office/powerpoint/2010/main" val="1551582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729A7-FD0B-4425-D6A0-57DD105877F3}"/>
              </a:ext>
            </a:extLst>
          </p:cNvPr>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软件缺陷的处理和跟踪 </a:t>
            </a:r>
          </a:p>
        </p:txBody>
      </p:sp>
      <p:sp>
        <p:nvSpPr>
          <p:cNvPr id="3" name="文本占位符 2">
            <a:extLst>
              <a:ext uri="{FF2B5EF4-FFF2-40B4-BE49-F238E27FC236}">
                <a16:creationId xmlns:a16="http://schemas.microsoft.com/office/drawing/2014/main" id="{9580B67B-F6D1-B1EC-B7A7-5D01161047EB}"/>
              </a:ext>
            </a:extLst>
          </p:cNvPr>
          <p:cNvSpPr>
            <a:spLocks noGrp="1"/>
          </p:cNvSpPr>
          <p:nvPr>
            <p:ph type="body" sz="quarter" idx="11"/>
          </p:nvPr>
        </p:nvSpPr>
        <p:spPr>
          <a:xfrm>
            <a:off x="661859" y="953516"/>
            <a:ext cx="7820282" cy="2511044"/>
          </a:xfrm>
        </p:spPr>
        <p:txBody>
          <a:bodyPr/>
          <a:lstStyle/>
          <a:p>
            <a:pPr marL="446088" indent="-446088" algn="just" eaLnBrk="1" hangingPunct="1">
              <a:lnSpc>
                <a:spcPct val="120000"/>
              </a:lnSpc>
              <a:buClr>
                <a:srgbClr val="91AC4E"/>
              </a:buClr>
              <a:buFont typeface="Wingdings" pitchFamily="2" charset="2"/>
              <a:buChar char="q"/>
            </a:pPr>
            <a:r>
              <a:rPr lang="zh-CN" altLang="en-US" sz="1800" dirty="0">
                <a:ea typeface="宋体"/>
                <a:cs typeface="宋体"/>
              </a:rPr>
              <a:t>确保每个被发现的缺陷都能够被解决，“解决”的意思不一定是被修正，也可能是其他处理方式</a:t>
            </a:r>
            <a:r>
              <a:rPr lang="zh-CN" altLang="en-US" sz="1800" dirty="0">
                <a:solidFill>
                  <a:srgbClr val="000000"/>
                </a:solidFill>
                <a:ea typeface="宋体"/>
                <a:cs typeface="宋体"/>
              </a:rPr>
              <a:t>（</a:t>
            </a:r>
            <a:r>
              <a:rPr lang="zh-CN" altLang="en-US" sz="1600" dirty="0">
                <a:solidFill>
                  <a:schemeClr val="tx1">
                    <a:lumMod val="65000"/>
                    <a:lumOff val="35000"/>
                  </a:schemeClr>
                </a:solidFill>
                <a:ea typeface="宋体"/>
                <a:cs typeface="宋体"/>
              </a:rPr>
              <a:t>例如，延迟到下一个版本中修正或者由于技术原因不能被修正）</a:t>
            </a:r>
          </a:p>
          <a:p>
            <a:pPr marL="446088" indent="-446088" algn="just" eaLnBrk="1" hangingPunct="1">
              <a:lnSpc>
                <a:spcPct val="120000"/>
              </a:lnSpc>
              <a:buClr>
                <a:srgbClr val="91AC4E"/>
              </a:buClr>
              <a:buFont typeface="Wingdings" pitchFamily="2" charset="2"/>
              <a:buChar char="q"/>
            </a:pPr>
            <a:r>
              <a:rPr lang="zh-CN" altLang="en-US" sz="1800" dirty="0">
                <a:ea typeface="宋体"/>
                <a:cs typeface="宋体"/>
              </a:rPr>
              <a:t>收集缺陷数据并根据缺陷趋势曲线识别测试处于测试过程中的哪个阶段； </a:t>
            </a:r>
          </a:p>
          <a:p>
            <a:pPr marL="446088" indent="-446088" algn="just" eaLnBrk="1" hangingPunct="1">
              <a:lnSpc>
                <a:spcPct val="120000"/>
              </a:lnSpc>
              <a:buClr>
                <a:srgbClr val="91AC4E"/>
              </a:buClr>
              <a:buFont typeface="Wingdings" pitchFamily="2" charset="2"/>
              <a:buChar char="q"/>
            </a:pPr>
            <a:r>
              <a:rPr lang="zh-CN" altLang="en-US" sz="1800" dirty="0">
                <a:ea typeface="宋体"/>
                <a:cs typeface="宋体"/>
              </a:rPr>
              <a:t>决定测试过程是否结束，通过缺陷趋势曲线来确定测试过程是否结束是常用并且较为有效的一种方式。</a:t>
            </a:r>
          </a:p>
        </p:txBody>
      </p:sp>
    </p:spTree>
    <p:extLst>
      <p:ext uri="{BB962C8B-B14F-4D97-AF65-F5344CB8AC3E}">
        <p14:creationId xmlns:p14="http://schemas.microsoft.com/office/powerpoint/2010/main" val="263972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49121" y="935391"/>
            <a:ext cx="4258795" cy="2894331"/>
          </a:xfrm>
        </p:spPr>
        <p:txBody>
          <a:bodyPr>
            <a:noAutofit/>
          </a:bodyPr>
          <a:lstStyle/>
          <a:p>
            <a:r>
              <a:rPr kumimoji="1" lang="en-US" altLang="zh-CN" sz="2000" dirty="0"/>
              <a:t>13.1</a:t>
            </a:r>
            <a:r>
              <a:rPr kumimoji="1" lang="zh-CN" altLang="en-US" sz="2000" dirty="0"/>
              <a:t> 软件测试执行与跟踪</a:t>
            </a:r>
            <a:endParaRPr kumimoji="1" lang="en-US" altLang="zh-CN" sz="2000" dirty="0"/>
          </a:p>
          <a:p>
            <a:r>
              <a:rPr kumimoji="1" lang="en-US" altLang="zh-CN" sz="2000" dirty="0"/>
              <a:t>13.2 </a:t>
            </a:r>
            <a:r>
              <a:rPr kumimoji="1" lang="zh-CN" altLang="en-US" sz="2000" dirty="0"/>
              <a:t>软件缺陷的描述</a:t>
            </a:r>
            <a:endParaRPr kumimoji="1" lang="en-US" altLang="zh-CN" sz="2000" dirty="0"/>
          </a:p>
          <a:p>
            <a:r>
              <a:rPr kumimoji="1" lang="en-US" altLang="zh-CN" sz="2000" dirty="0"/>
              <a:t>13.3 </a:t>
            </a:r>
            <a:r>
              <a:rPr kumimoji="1" lang="zh-CN" altLang="en-US" sz="2000" dirty="0"/>
              <a:t>软件缺陷跟踪和分析</a:t>
            </a:r>
            <a:endParaRPr kumimoji="1" lang="en-US" altLang="zh-CN" sz="2000" dirty="0"/>
          </a:p>
          <a:p>
            <a:r>
              <a:rPr kumimoji="1" lang="en-US" altLang="zh-CN" sz="2000" dirty="0"/>
              <a:t>13.4 </a:t>
            </a:r>
            <a:r>
              <a:rPr kumimoji="1" lang="zh-CN" altLang="en-US" sz="2000" dirty="0"/>
              <a:t>产品质量评估与度量</a:t>
            </a:r>
            <a:endParaRPr kumimoji="1" lang="en-US" altLang="zh-CN" sz="2000" dirty="0"/>
          </a:p>
          <a:p>
            <a:r>
              <a:rPr kumimoji="1" lang="en-US" altLang="zh-CN" sz="2000" dirty="0"/>
              <a:t>13.5 </a:t>
            </a:r>
            <a:r>
              <a:rPr kumimoji="1" lang="zh-CN" altLang="en-US" sz="2000" dirty="0"/>
              <a:t>测试的评估与报告	</a:t>
            </a:r>
            <a:endParaRPr kumimoji="1" lang="en-US" altLang="zh-CN" sz="2000" dirty="0"/>
          </a:p>
        </p:txBody>
      </p:sp>
      <p:sp>
        <p:nvSpPr>
          <p:cNvPr id="3" name="文本框 2">
            <a:extLst>
              <a:ext uri="{FF2B5EF4-FFF2-40B4-BE49-F238E27FC236}">
                <a16:creationId xmlns:a16="http://schemas.microsoft.com/office/drawing/2014/main" id="{E88007EE-3C8F-9515-F9CC-AD1B07AB0D49}"/>
              </a:ext>
            </a:extLst>
          </p:cNvPr>
          <p:cNvSpPr txBox="1"/>
          <p:nvPr/>
        </p:nvSpPr>
        <p:spPr>
          <a:xfrm>
            <a:off x="81280" y="4469736"/>
            <a:ext cx="2669320" cy="338554"/>
          </a:xfrm>
          <a:prstGeom prst="rect">
            <a:avLst/>
          </a:prstGeom>
          <a:noFill/>
        </p:spPr>
        <p:txBody>
          <a:bodyPr wrap="none" rtlCol="0">
            <a:spAutoFit/>
          </a:bodyPr>
          <a:lstStyle/>
          <a:p>
            <a:r>
              <a:rPr kumimoji="1" lang="zh-CN" altLang="en-US" sz="1600" dirty="0">
                <a:solidFill>
                  <a:schemeClr val="bg1">
                    <a:lumMod val="65000"/>
                  </a:schemeClr>
                </a:solidFill>
              </a:rPr>
              <a:t>版权所有</a:t>
            </a:r>
            <a:r>
              <a:rPr kumimoji="1" lang="en-US" altLang="zh-CN" sz="1600" dirty="0">
                <a:solidFill>
                  <a:schemeClr val="bg1">
                    <a:lumMod val="65000"/>
                  </a:schemeClr>
                </a:solidFill>
              </a:rPr>
              <a:t>©️</a:t>
            </a:r>
            <a:r>
              <a:rPr kumimoji="1" lang="zh-CN" altLang="en-US" sz="1600" dirty="0">
                <a:solidFill>
                  <a:schemeClr val="bg1">
                    <a:lumMod val="65000"/>
                  </a:schemeClr>
                </a:solidFill>
              </a:rPr>
              <a:t> 仅限于教学使用</a:t>
            </a:r>
          </a:p>
        </p:txBody>
      </p:sp>
    </p:spTree>
  </p:cSld>
  <p:clrMapOvr>
    <a:masterClrMapping/>
  </p:clrMapOvr>
  <p:transition spd="slow">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F097D-FDD8-2E46-246A-3E13BD76AC13}"/>
              </a:ext>
            </a:extLst>
          </p:cNvPr>
          <p:cNvSpPr>
            <a:spLocks noGrp="1"/>
          </p:cNvSpPr>
          <p:nvPr>
            <p:ph type="title"/>
          </p:nvPr>
        </p:nvSpPr>
        <p:spPr/>
        <p:txBody>
          <a:bodyPr/>
          <a:lstStyle/>
          <a:p>
            <a:r>
              <a:rPr kumimoji="1" lang="zh-CN" altLang="en-US" dirty="0"/>
              <a:t>集体</a:t>
            </a:r>
            <a:r>
              <a:rPr kumimoji="1" lang="en-US" altLang="zh-CN" dirty="0"/>
              <a:t>review</a:t>
            </a:r>
            <a:r>
              <a:rPr kumimoji="1" lang="zh-CN" altLang="en-US" dirty="0"/>
              <a:t>缺陷：</a:t>
            </a:r>
            <a:r>
              <a:rPr kumimoji="1" lang="en-US" altLang="zh-CN" sz="2800" b="1" dirty="0">
                <a:solidFill>
                  <a:srgbClr val="0070C0"/>
                </a:solidFill>
                <a:latin typeface="微软雅黑" panose="020B0503020204020204" pitchFamily="34" charset="-122"/>
                <a:ea typeface="微软雅黑" panose="020B0503020204020204" pitchFamily="34" charset="-122"/>
              </a:rPr>
              <a:t> “</a:t>
            </a:r>
            <a:r>
              <a:rPr kumimoji="1" lang="zh-CN" altLang="en-US" sz="2800" b="1" dirty="0">
                <a:solidFill>
                  <a:srgbClr val="0070C0"/>
                </a:solidFill>
                <a:latin typeface="微软雅黑" panose="020B0503020204020204" pitchFamily="34" charset="-122"/>
                <a:ea typeface="微软雅黑" panose="020B0503020204020204" pitchFamily="34" charset="-122"/>
              </a:rPr>
              <a:t>三国会议”</a:t>
            </a:r>
            <a:endParaRPr kumimoji="1" lang="zh-CN" altLang="en-US" dirty="0"/>
          </a:p>
        </p:txBody>
      </p:sp>
      <p:sp>
        <p:nvSpPr>
          <p:cNvPr id="4" name="Rectangle 3">
            <a:extLst>
              <a:ext uri="{FF2B5EF4-FFF2-40B4-BE49-F238E27FC236}">
                <a16:creationId xmlns:a16="http://schemas.microsoft.com/office/drawing/2014/main" id="{73D00E90-C4C9-382A-4FAD-ADC420175E03}"/>
              </a:ext>
            </a:extLst>
          </p:cNvPr>
          <p:cNvSpPr txBox="1">
            <a:spLocks noChangeArrowheads="1"/>
          </p:cNvSpPr>
          <p:nvPr/>
        </p:nvSpPr>
        <p:spPr>
          <a:xfrm>
            <a:off x="664588" y="1194597"/>
            <a:ext cx="5022109" cy="275430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思源黑体" panose="020F0502020204030204" charset="-122"/>
                <a:ea typeface="思源黑体" panose="020F0502020204030204" charset="-122"/>
                <a:cs typeface="思源黑体" panose="020F050202020403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思源黑体" panose="020F0502020204030204" charset="-122"/>
                <a:ea typeface="思源黑体" panose="020F0502020204030204" charset="-122"/>
                <a:cs typeface="思源黑体" panose="020F050202020403020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思源黑体" panose="020F0502020204030204" charset="-122"/>
                <a:ea typeface="思源黑体" panose="020F0502020204030204" charset="-122"/>
                <a:cs typeface="思源黑体" panose="020F050202020403020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61950" indent="-361950">
              <a:lnSpc>
                <a:spcPct val="130000"/>
              </a:lnSpc>
              <a:buClr>
                <a:srgbClr val="91AC4E"/>
              </a:buClr>
              <a:buFont typeface="Wingdings" pitchFamily="2" charset="2"/>
              <a:buChar char="q"/>
            </a:pPr>
            <a:r>
              <a:rPr lang="zh-CN" altLang="en-US" sz="2000" dirty="0">
                <a:latin typeface="宋体" pitchFamily="2" charset="-122"/>
                <a:ea typeface="宋体" pitchFamily="2" charset="-122"/>
              </a:rPr>
              <a:t>参加者：</a:t>
            </a:r>
            <a:r>
              <a:rPr lang="zh-CN" altLang="en-US" sz="1800" dirty="0">
                <a:latin typeface="宋体" pitchFamily="2" charset="-122"/>
                <a:ea typeface="宋体" pitchFamily="2" charset="-122"/>
              </a:rPr>
              <a:t>项目经理和开发组长、测试组长</a:t>
            </a:r>
          </a:p>
          <a:p>
            <a:pPr marL="361950" indent="-361950">
              <a:lnSpc>
                <a:spcPct val="130000"/>
              </a:lnSpc>
              <a:buClr>
                <a:srgbClr val="91AC4E"/>
              </a:buClr>
              <a:buFont typeface="Wingdings" pitchFamily="2" charset="2"/>
              <a:buChar char="q"/>
            </a:pPr>
            <a:r>
              <a:rPr lang="zh-CN" altLang="en-US" sz="2000" dirty="0">
                <a:latin typeface="宋体" pitchFamily="2" charset="-122"/>
                <a:ea typeface="宋体" pitchFamily="2" charset="-122"/>
              </a:rPr>
              <a:t>通过</a:t>
            </a:r>
            <a:r>
              <a:rPr lang="en-US" altLang="zh-CN" sz="2000" dirty="0">
                <a:latin typeface="宋体" pitchFamily="2" charset="-122"/>
                <a:ea typeface="宋体" pitchFamily="2" charset="-122"/>
              </a:rPr>
              <a:t>Bug</a:t>
            </a:r>
            <a:r>
              <a:rPr lang="zh-CN" altLang="en-US" sz="2000" dirty="0">
                <a:latin typeface="宋体" pitchFamily="2" charset="-122"/>
                <a:ea typeface="宋体" pitchFamily="2" charset="-122"/>
              </a:rPr>
              <a:t>数据库评估每个未解决的</a:t>
            </a:r>
            <a:r>
              <a:rPr lang="en-US" altLang="zh-CN" sz="2000" dirty="0">
                <a:latin typeface="宋体" pitchFamily="2" charset="-122"/>
                <a:ea typeface="宋体" pitchFamily="2" charset="-122"/>
              </a:rPr>
              <a:t>Bug</a:t>
            </a:r>
          </a:p>
          <a:p>
            <a:pPr marL="810816" lvl="1" indent="-342900">
              <a:lnSpc>
                <a:spcPct val="130000"/>
              </a:lnSpc>
              <a:buClr>
                <a:srgbClr val="91AC4E"/>
              </a:buClr>
              <a:buFont typeface="+mj-ea"/>
              <a:buAutoNum type="circleNumDbPlain"/>
            </a:pPr>
            <a:r>
              <a:rPr lang="zh-CN" altLang="en-US" dirty="0">
                <a:latin typeface="宋体" pitchFamily="2" charset="-122"/>
                <a:ea typeface="宋体" pitchFamily="2" charset="-122"/>
                <a:cs typeface="+mn-cs"/>
              </a:rPr>
              <a:t>决定</a:t>
            </a:r>
            <a:r>
              <a:rPr lang="en-US" altLang="zh-CN" dirty="0">
                <a:latin typeface="宋体" pitchFamily="2" charset="-122"/>
                <a:ea typeface="宋体" pitchFamily="2" charset="-122"/>
                <a:cs typeface="+mn-cs"/>
              </a:rPr>
              <a:t>Bug</a:t>
            </a:r>
            <a:r>
              <a:rPr lang="zh-CN" altLang="en-US" dirty="0">
                <a:latin typeface="宋体" pitchFamily="2" charset="-122"/>
                <a:ea typeface="宋体" pitchFamily="2" charset="-122"/>
                <a:cs typeface="+mn-cs"/>
              </a:rPr>
              <a:t> </a:t>
            </a:r>
            <a:r>
              <a:rPr lang="en-US" altLang="zh-CN" dirty="0">
                <a:latin typeface="宋体" pitchFamily="2" charset="-122"/>
                <a:ea typeface="宋体" pitchFamily="2" charset="-122"/>
                <a:cs typeface="+mn-cs"/>
              </a:rPr>
              <a:t>fix</a:t>
            </a:r>
            <a:r>
              <a:rPr lang="zh-CN" altLang="en-US" dirty="0">
                <a:latin typeface="宋体" pitchFamily="2" charset="-122"/>
                <a:ea typeface="宋体" pitchFamily="2" charset="-122"/>
                <a:cs typeface="+mn-cs"/>
              </a:rPr>
              <a:t>优先级</a:t>
            </a:r>
          </a:p>
          <a:p>
            <a:pPr marL="810816" lvl="1" indent="-342900">
              <a:lnSpc>
                <a:spcPct val="130000"/>
              </a:lnSpc>
              <a:buClr>
                <a:srgbClr val="91AC4E"/>
              </a:buClr>
              <a:buFont typeface="+mj-ea"/>
              <a:buAutoNum type="circleNumDbPlain"/>
            </a:pPr>
            <a:r>
              <a:rPr lang="zh-CN" altLang="en-US" dirty="0">
                <a:latin typeface="宋体" pitchFamily="2" charset="-122"/>
                <a:ea typeface="宋体" pitchFamily="2" charset="-122"/>
                <a:cs typeface="+mn-cs"/>
              </a:rPr>
              <a:t>可否等到下个里程碑或版本解决？</a:t>
            </a:r>
          </a:p>
          <a:p>
            <a:pPr marL="810816" lvl="1" indent="-342900">
              <a:lnSpc>
                <a:spcPct val="130000"/>
              </a:lnSpc>
              <a:buClr>
                <a:srgbClr val="91AC4E"/>
              </a:buClr>
              <a:buFont typeface="+mj-ea"/>
              <a:buAutoNum type="circleNumDbPlain"/>
            </a:pPr>
            <a:r>
              <a:rPr lang="zh-CN" altLang="en-US" dirty="0">
                <a:latin typeface="宋体" pitchFamily="2" charset="-122"/>
                <a:ea typeface="宋体" pitchFamily="2" charset="-122"/>
                <a:cs typeface="+mn-cs"/>
              </a:rPr>
              <a:t>谁来解决</a:t>
            </a:r>
          </a:p>
          <a:p>
            <a:pPr marL="319088" indent="-319088">
              <a:lnSpc>
                <a:spcPct val="130000"/>
              </a:lnSpc>
              <a:buClr>
                <a:srgbClr val="91AC4E"/>
              </a:buClr>
              <a:buFont typeface="Wingdings" pitchFamily="2" charset="2"/>
              <a:buChar char="q"/>
            </a:pPr>
            <a:r>
              <a:rPr lang="zh-CN" altLang="en-US" sz="2000" dirty="0">
                <a:latin typeface="宋体" pitchFamily="2" charset="-122"/>
                <a:ea typeface="宋体" pitchFamily="2" charset="-122"/>
              </a:rPr>
              <a:t>预测项目实际进度和发布时间</a:t>
            </a:r>
          </a:p>
        </p:txBody>
      </p:sp>
      <p:pic>
        <p:nvPicPr>
          <p:cNvPr id="5" name="Picture 2" descr="http://media.compendiumblog.com/images/blog_images/01199fa0-c5cd-4d18-a7c0-c119794f1225/0b657748-e609-4880-bc68-d0d5e15737f6/conf_room_meeting.jpg">
            <a:extLst>
              <a:ext uri="{FF2B5EF4-FFF2-40B4-BE49-F238E27FC236}">
                <a16:creationId xmlns:a16="http://schemas.microsoft.com/office/drawing/2014/main" id="{BDC9AD4A-4342-CB55-1B2C-A741662C45BD}"/>
              </a:ext>
            </a:extLst>
          </p:cNvPr>
          <p:cNvPicPr>
            <a:picLocks noChangeAspect="1" noChangeArrowheads="1"/>
          </p:cNvPicPr>
          <p:nvPr/>
        </p:nvPicPr>
        <p:blipFill>
          <a:blip r:embed="rId2" cstate="print"/>
          <a:srcRect/>
          <a:stretch>
            <a:fillRect/>
          </a:stretch>
        </p:blipFill>
        <p:spPr bwMode="auto">
          <a:xfrm>
            <a:off x="5582195" y="1288016"/>
            <a:ext cx="3428394" cy="2617095"/>
          </a:xfrm>
          <a:prstGeom prst="rect">
            <a:avLst/>
          </a:prstGeom>
          <a:noFill/>
        </p:spPr>
      </p:pic>
    </p:spTree>
    <p:extLst>
      <p:ext uri="{BB962C8B-B14F-4D97-AF65-F5344CB8AC3E}">
        <p14:creationId xmlns:p14="http://schemas.microsoft.com/office/powerpoint/2010/main" val="3594431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ECDDF-F1D4-5E79-668A-50B1D616B982}"/>
              </a:ext>
            </a:extLst>
          </p:cNvPr>
          <p:cNvSpPr>
            <a:spLocks noGrp="1"/>
          </p:cNvSpPr>
          <p:nvPr>
            <p:ph type="title"/>
          </p:nvPr>
        </p:nvSpPr>
        <p:spPr/>
        <p:txBody>
          <a:bodyPr/>
          <a:lstStyle/>
          <a:p>
            <a:r>
              <a:rPr kumimoji="1" lang="en-US" altLang="zh-CN" dirty="0"/>
              <a:t>13.3.2</a:t>
            </a:r>
            <a:r>
              <a:rPr kumimoji="1" lang="zh-CN" altLang="en-US" dirty="0"/>
              <a:t> 缺陷趋势分析</a:t>
            </a:r>
          </a:p>
        </p:txBody>
      </p:sp>
      <p:sp>
        <p:nvSpPr>
          <p:cNvPr id="4" name="Rectangle 3">
            <a:extLst>
              <a:ext uri="{FF2B5EF4-FFF2-40B4-BE49-F238E27FC236}">
                <a16:creationId xmlns:a16="http://schemas.microsoft.com/office/drawing/2014/main" id="{BC280557-EA27-F2C3-316B-60E1C2AEEAEA}"/>
              </a:ext>
            </a:extLst>
          </p:cNvPr>
          <p:cNvSpPr txBox="1">
            <a:spLocks noChangeArrowheads="1"/>
          </p:cNvSpPr>
          <p:nvPr/>
        </p:nvSpPr>
        <p:spPr>
          <a:xfrm>
            <a:off x="373481" y="1039920"/>
            <a:ext cx="4096919" cy="3241304"/>
          </a:xfr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思源黑体" panose="020F0502020204030204" charset="-122"/>
                <a:ea typeface="思源黑体" panose="020F0502020204030204" charset="-122"/>
                <a:cs typeface="思源黑体" panose="020F050202020403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思源黑体" panose="020F0502020204030204" charset="-122"/>
                <a:ea typeface="思源黑体" panose="020F0502020204030204" charset="-122"/>
                <a:cs typeface="思源黑体" panose="020F050202020403020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思源黑体" panose="020F0502020204030204" charset="-122"/>
                <a:ea typeface="思源黑体" panose="020F0502020204030204" charset="-122"/>
                <a:cs typeface="思源黑体" panose="020F050202020403020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00050" indent="-400050">
              <a:buFont typeface="Arial" panose="020B0604020202020204" pitchFamily="34" charset="0"/>
              <a:buNone/>
            </a:pPr>
            <a:r>
              <a:rPr lang="zh-CN" dirty="0">
                <a:latin typeface="楷体"/>
                <a:ea typeface="楷体"/>
                <a:cs typeface="楷体"/>
              </a:rPr>
              <a:t>监控</a:t>
            </a:r>
            <a:r>
              <a:rPr lang="zh-CN" altLang="en-US" dirty="0">
                <a:latin typeface="楷体"/>
                <a:ea typeface="楷体"/>
                <a:cs typeface="楷体"/>
              </a:rPr>
              <a:t>（</a:t>
            </a:r>
            <a:r>
              <a:rPr lang="zh-CN" altLang="en-US" b="1" dirty="0">
                <a:solidFill>
                  <a:srgbClr val="000000"/>
                </a:solidFill>
                <a:latin typeface="楷体"/>
                <a:ea typeface="楷体"/>
                <a:cs typeface="楷体"/>
              </a:rPr>
              <a:t>打开/关闭</a:t>
            </a:r>
            <a:r>
              <a:rPr lang="en-US" altLang="zh-CN" b="1" dirty="0">
                <a:solidFill>
                  <a:srgbClr val="000000"/>
                </a:solidFill>
                <a:latin typeface="楷体"/>
                <a:ea typeface="楷体"/>
                <a:cs typeface="楷体"/>
              </a:rPr>
              <a:t>/</a:t>
            </a:r>
            <a:r>
              <a:rPr lang="zh-CN" altLang="en-US" b="1" dirty="0">
                <a:solidFill>
                  <a:srgbClr val="000000"/>
                </a:solidFill>
                <a:latin typeface="楷体"/>
                <a:ea typeface="楷体"/>
                <a:cs typeface="楷体"/>
              </a:rPr>
              <a:t>已修正的</a:t>
            </a:r>
            <a:r>
              <a:rPr lang="zh-CN" altLang="en-US" dirty="0">
                <a:latin typeface="楷体"/>
                <a:ea typeface="楷体"/>
                <a:cs typeface="楷体"/>
              </a:rPr>
              <a:t>）</a:t>
            </a:r>
            <a:r>
              <a:rPr lang="zh-CN" dirty="0">
                <a:latin typeface="楷体"/>
                <a:ea typeface="楷体"/>
                <a:cs typeface="楷体"/>
              </a:rPr>
              <a:t>缺陷随时间的变化</a:t>
            </a:r>
            <a:endParaRPr lang="en-US" altLang="zh-CN" dirty="0">
              <a:latin typeface="楷体"/>
              <a:ea typeface="楷体"/>
              <a:cs typeface="楷体"/>
            </a:endParaRPr>
          </a:p>
          <a:p>
            <a:pPr algn="just">
              <a:lnSpc>
                <a:spcPct val="120000"/>
              </a:lnSpc>
              <a:buClr>
                <a:srgbClr val="91AC4E"/>
              </a:buClr>
              <a:buFont typeface="Wingdings" pitchFamily="2" charset="2"/>
              <a:buChar char="q"/>
            </a:pPr>
            <a:r>
              <a:rPr lang="zh-CN" altLang="en-US" dirty="0">
                <a:ea typeface="宋体"/>
                <a:cs typeface="宋体"/>
              </a:rPr>
              <a:t>产品开发质量情况取决于累积打开</a:t>
            </a:r>
            <a:r>
              <a:rPr lang="en-US" altLang="zh-CN" dirty="0">
                <a:ea typeface="宋体"/>
                <a:cs typeface="宋体"/>
              </a:rPr>
              <a:t>/</a:t>
            </a:r>
            <a:r>
              <a:rPr lang="zh-CN" altLang="en-US" dirty="0">
                <a:ea typeface="宋体"/>
                <a:cs typeface="宋体"/>
              </a:rPr>
              <a:t>关闭曲线的趋势。 </a:t>
            </a:r>
          </a:p>
          <a:p>
            <a:pPr algn="just">
              <a:lnSpc>
                <a:spcPct val="120000"/>
              </a:lnSpc>
              <a:buClr>
                <a:srgbClr val="91AC4E"/>
              </a:buClr>
              <a:buFont typeface="Wingdings" pitchFamily="2" charset="2"/>
              <a:buChar char="q"/>
            </a:pPr>
            <a:r>
              <a:rPr lang="zh-CN" altLang="en-US" dirty="0">
                <a:ea typeface="宋体"/>
                <a:cs typeface="宋体"/>
              </a:rPr>
              <a:t>项目进度取决于累积关闭</a:t>
            </a:r>
            <a:r>
              <a:rPr lang="en-US" altLang="zh-CN" dirty="0">
                <a:ea typeface="宋体"/>
                <a:cs typeface="宋体"/>
              </a:rPr>
              <a:t>/</a:t>
            </a:r>
            <a:r>
              <a:rPr lang="zh-CN" altLang="en-US" dirty="0">
                <a:ea typeface="宋体"/>
                <a:cs typeface="宋体"/>
              </a:rPr>
              <a:t>打开曲线起点的时间差。 </a:t>
            </a:r>
          </a:p>
          <a:p>
            <a:pPr algn="just">
              <a:lnSpc>
                <a:spcPct val="120000"/>
              </a:lnSpc>
              <a:buClr>
                <a:srgbClr val="91AC4E"/>
              </a:buClr>
              <a:buFont typeface="Wingdings" pitchFamily="2" charset="2"/>
              <a:buChar char="q"/>
            </a:pPr>
            <a:r>
              <a:rPr lang="zh-CN" altLang="en-US" dirty="0">
                <a:ea typeface="宋体"/>
                <a:cs typeface="宋体"/>
              </a:rPr>
              <a:t>开发人员、测试人员的工作进度、效率也能得到反映</a:t>
            </a:r>
          </a:p>
        </p:txBody>
      </p:sp>
      <p:pic>
        <p:nvPicPr>
          <p:cNvPr id="5" name="Picture 2">
            <a:extLst>
              <a:ext uri="{FF2B5EF4-FFF2-40B4-BE49-F238E27FC236}">
                <a16:creationId xmlns:a16="http://schemas.microsoft.com/office/drawing/2014/main" id="{831A3F62-EF65-6855-2B46-CF0CA0A8B2A8}"/>
              </a:ext>
            </a:extLst>
          </p:cNvPr>
          <p:cNvPicPr>
            <a:picLocks noChangeAspect="1" noChangeArrowheads="1"/>
          </p:cNvPicPr>
          <p:nvPr/>
        </p:nvPicPr>
        <p:blipFill>
          <a:blip r:embed="rId2" cstate="print"/>
          <a:srcRect/>
          <a:stretch>
            <a:fillRect/>
          </a:stretch>
        </p:blipFill>
        <p:spPr bwMode="auto">
          <a:xfrm>
            <a:off x="4826209" y="1135858"/>
            <a:ext cx="4201715" cy="2680097"/>
          </a:xfrm>
          <a:prstGeom prst="rect">
            <a:avLst/>
          </a:prstGeom>
          <a:noFill/>
          <a:ln w="9525">
            <a:noFill/>
            <a:miter lim="800000"/>
            <a:headEnd/>
            <a:tailEnd/>
          </a:ln>
        </p:spPr>
      </p:pic>
      <p:sp>
        <p:nvSpPr>
          <p:cNvPr id="6" name="文本框 5">
            <a:extLst>
              <a:ext uri="{FF2B5EF4-FFF2-40B4-BE49-F238E27FC236}">
                <a16:creationId xmlns:a16="http://schemas.microsoft.com/office/drawing/2014/main" id="{4DCA1427-F4F1-AE85-604D-7F98E0D20FFD}"/>
              </a:ext>
            </a:extLst>
          </p:cNvPr>
          <p:cNvSpPr txBox="1"/>
          <p:nvPr/>
        </p:nvSpPr>
        <p:spPr>
          <a:xfrm>
            <a:off x="5915091" y="3822976"/>
            <a:ext cx="2098651" cy="369332"/>
          </a:xfrm>
          <a:prstGeom prst="rect">
            <a:avLst/>
          </a:prstGeom>
          <a:noFill/>
        </p:spPr>
        <p:txBody>
          <a:bodyPr wrap="none" rtlCol="0">
            <a:spAutoFit/>
          </a:bodyPr>
          <a:lstStyle/>
          <a:p>
            <a:r>
              <a:rPr kumimoji="1" lang="zh-CN" altLang="en-US" dirty="0"/>
              <a:t>实时缺陷趋势分析</a:t>
            </a:r>
          </a:p>
        </p:txBody>
      </p:sp>
    </p:spTree>
    <p:extLst>
      <p:ext uri="{BB962C8B-B14F-4D97-AF65-F5344CB8AC3E}">
        <p14:creationId xmlns:p14="http://schemas.microsoft.com/office/powerpoint/2010/main" val="1495355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DCBAF2-F2B1-D77D-05C2-F6B422B01824}"/>
              </a:ext>
            </a:extLst>
          </p:cNvPr>
          <p:cNvSpPr>
            <a:spLocks noGrp="1"/>
          </p:cNvSpPr>
          <p:nvPr>
            <p:ph type="title"/>
          </p:nvPr>
        </p:nvSpPr>
        <p:spPr/>
        <p:txBody>
          <a:bodyPr/>
          <a:lstStyle/>
          <a:p>
            <a:r>
              <a:rPr kumimoji="1" lang="zh-CN" altLang="en-US" dirty="0"/>
              <a:t>累积缺陷趋势分析</a:t>
            </a:r>
          </a:p>
        </p:txBody>
      </p:sp>
      <p:sp>
        <p:nvSpPr>
          <p:cNvPr id="3" name="文本框 2">
            <a:extLst>
              <a:ext uri="{FF2B5EF4-FFF2-40B4-BE49-F238E27FC236}">
                <a16:creationId xmlns:a16="http://schemas.microsoft.com/office/drawing/2014/main" id="{23D9CD0B-8A96-4B6D-51AB-4C8873505175}"/>
              </a:ext>
            </a:extLst>
          </p:cNvPr>
          <p:cNvSpPr txBox="1"/>
          <p:nvPr/>
        </p:nvSpPr>
        <p:spPr>
          <a:xfrm>
            <a:off x="3444240" y="4548986"/>
            <a:ext cx="2023952" cy="369332"/>
          </a:xfrm>
          <a:prstGeom prst="rect">
            <a:avLst/>
          </a:prstGeom>
          <a:noFill/>
        </p:spPr>
        <p:txBody>
          <a:bodyPr wrap="none" rtlCol="0">
            <a:spAutoFit/>
          </a:bodyPr>
          <a:lstStyle/>
          <a:p>
            <a:r>
              <a:rPr kumimoji="1" lang="zh-CN" altLang="en-US" dirty="0"/>
              <a:t>累积缺陷趋势分析</a:t>
            </a:r>
          </a:p>
        </p:txBody>
      </p:sp>
      <p:pic>
        <p:nvPicPr>
          <p:cNvPr id="5" name="Picture 2">
            <a:extLst>
              <a:ext uri="{FF2B5EF4-FFF2-40B4-BE49-F238E27FC236}">
                <a16:creationId xmlns:a16="http://schemas.microsoft.com/office/drawing/2014/main" id="{A8C8AAD6-3BBD-DCC7-985B-E6334BA18143}"/>
              </a:ext>
            </a:extLst>
          </p:cNvPr>
          <p:cNvPicPr>
            <a:picLocks noChangeAspect="1" noChangeArrowheads="1"/>
          </p:cNvPicPr>
          <p:nvPr/>
        </p:nvPicPr>
        <p:blipFill>
          <a:blip r:embed="rId2" cstate="print"/>
          <a:srcRect/>
          <a:stretch>
            <a:fillRect/>
          </a:stretch>
        </p:blipFill>
        <p:spPr bwMode="auto">
          <a:xfrm>
            <a:off x="1629077" y="881364"/>
            <a:ext cx="5654278" cy="3590925"/>
          </a:xfrm>
          <a:prstGeom prst="rect">
            <a:avLst/>
          </a:prstGeom>
          <a:noFill/>
          <a:ln w="9525">
            <a:noFill/>
            <a:miter lim="800000"/>
            <a:headEnd/>
            <a:tailEnd/>
          </a:ln>
        </p:spPr>
      </p:pic>
    </p:spTree>
    <p:extLst>
      <p:ext uri="{BB962C8B-B14F-4D97-AF65-F5344CB8AC3E}">
        <p14:creationId xmlns:p14="http://schemas.microsoft.com/office/powerpoint/2010/main" val="1200117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5E0CB-56CB-698D-55FB-EF30849A1FF0}"/>
              </a:ext>
            </a:extLst>
          </p:cNvPr>
          <p:cNvSpPr>
            <a:spLocks noGrp="1"/>
          </p:cNvSpPr>
          <p:nvPr>
            <p:ph type="title"/>
          </p:nvPr>
        </p:nvSpPr>
        <p:spPr/>
        <p:txBody>
          <a:bodyPr/>
          <a:lstStyle/>
          <a:p>
            <a:r>
              <a:rPr kumimoji="1" lang="zh-CN" altLang="en-US" dirty="0"/>
              <a:t>收敛点</a:t>
            </a:r>
          </a:p>
        </p:txBody>
      </p:sp>
      <p:sp>
        <p:nvSpPr>
          <p:cNvPr id="4" name="Text Box 4">
            <a:extLst>
              <a:ext uri="{FF2B5EF4-FFF2-40B4-BE49-F238E27FC236}">
                <a16:creationId xmlns:a16="http://schemas.microsoft.com/office/drawing/2014/main" id="{6AC5CBB7-11DB-006E-BD6F-9A3FF802EC97}"/>
              </a:ext>
            </a:extLst>
          </p:cNvPr>
          <p:cNvSpPr txBox="1">
            <a:spLocks noChangeArrowheads="1"/>
          </p:cNvSpPr>
          <p:nvPr/>
        </p:nvSpPr>
        <p:spPr bwMode="auto">
          <a:xfrm>
            <a:off x="1816392" y="4155086"/>
            <a:ext cx="5511216" cy="323165"/>
          </a:xfrm>
          <a:prstGeom prst="rect">
            <a:avLst/>
          </a:prstGeom>
          <a:noFill/>
          <a:ln w="9525">
            <a:noFill/>
            <a:miter lim="800000"/>
            <a:headEnd/>
            <a:tailEnd/>
          </a:ln>
          <a:effectLst/>
        </p:spPr>
        <p:txBody>
          <a:bodyPr wrap="square">
            <a:spAutoFit/>
          </a:bodyPr>
          <a:lstStyle/>
          <a:p>
            <a:pPr algn="ctr"/>
            <a:r>
              <a:rPr lang="zh-CN" altLang="en-US" sz="1500">
                <a:ea typeface="宋体" charset="-122"/>
              </a:rPr>
              <a:t>日期</a:t>
            </a:r>
          </a:p>
        </p:txBody>
      </p:sp>
      <p:grpSp>
        <p:nvGrpSpPr>
          <p:cNvPr id="5" name="Group 6">
            <a:extLst>
              <a:ext uri="{FF2B5EF4-FFF2-40B4-BE49-F238E27FC236}">
                <a16:creationId xmlns:a16="http://schemas.microsoft.com/office/drawing/2014/main" id="{9AFC894C-3F49-0BBB-8ED9-A7CC4CB2C5E7}"/>
              </a:ext>
            </a:extLst>
          </p:cNvPr>
          <p:cNvGrpSpPr>
            <a:grpSpLocks/>
          </p:cNvGrpSpPr>
          <p:nvPr/>
        </p:nvGrpSpPr>
        <p:grpSpPr bwMode="auto">
          <a:xfrm>
            <a:off x="1958224" y="3971728"/>
            <a:ext cx="5255084" cy="510779"/>
            <a:chOff x="914" y="3226"/>
            <a:chExt cx="4206" cy="429"/>
          </a:xfrm>
        </p:grpSpPr>
        <p:sp>
          <p:nvSpPr>
            <p:cNvPr id="6" name="Text Box 7">
              <a:extLst>
                <a:ext uri="{FF2B5EF4-FFF2-40B4-BE49-F238E27FC236}">
                  <a16:creationId xmlns:a16="http://schemas.microsoft.com/office/drawing/2014/main" id="{EAD69536-0BB5-03E5-CC9D-EF2BB6F9359A}"/>
                </a:ext>
              </a:extLst>
            </p:cNvPr>
            <p:cNvSpPr txBox="1">
              <a:spLocks noChangeArrowheads="1"/>
            </p:cNvSpPr>
            <p:nvPr/>
          </p:nvSpPr>
          <p:spPr bwMode="auto">
            <a:xfrm>
              <a:off x="914" y="3226"/>
              <a:ext cx="242" cy="252"/>
            </a:xfrm>
            <a:prstGeom prst="rect">
              <a:avLst/>
            </a:prstGeom>
            <a:noFill/>
            <a:ln w="9525">
              <a:noFill/>
              <a:miter lim="800000"/>
              <a:headEnd/>
              <a:tailEnd/>
            </a:ln>
            <a:effectLst/>
          </p:spPr>
          <p:txBody>
            <a:bodyPr>
              <a:spAutoFit/>
            </a:bodyPr>
            <a:lstStyle/>
            <a:p>
              <a:pPr algn="ctr"/>
              <a:r>
                <a:rPr lang="en-US" altLang="zh-CN" sz="1350">
                  <a:ea typeface="宋体" charset="-122"/>
                </a:rPr>
                <a:t>1</a:t>
              </a:r>
            </a:p>
          </p:txBody>
        </p:sp>
        <p:sp>
          <p:nvSpPr>
            <p:cNvPr id="7" name="Text Box 8">
              <a:extLst>
                <a:ext uri="{FF2B5EF4-FFF2-40B4-BE49-F238E27FC236}">
                  <a16:creationId xmlns:a16="http://schemas.microsoft.com/office/drawing/2014/main" id="{41B2E74F-4E94-E2E4-4145-C90BF04E18E3}"/>
                </a:ext>
              </a:extLst>
            </p:cNvPr>
            <p:cNvSpPr txBox="1">
              <a:spLocks noChangeArrowheads="1"/>
            </p:cNvSpPr>
            <p:nvPr/>
          </p:nvSpPr>
          <p:spPr bwMode="auto">
            <a:xfrm>
              <a:off x="1222" y="3226"/>
              <a:ext cx="242" cy="252"/>
            </a:xfrm>
            <a:prstGeom prst="rect">
              <a:avLst/>
            </a:prstGeom>
            <a:noFill/>
            <a:ln w="9525">
              <a:noFill/>
              <a:miter lim="800000"/>
              <a:headEnd/>
              <a:tailEnd/>
            </a:ln>
            <a:effectLst/>
          </p:spPr>
          <p:txBody>
            <a:bodyPr>
              <a:spAutoFit/>
            </a:bodyPr>
            <a:lstStyle/>
            <a:p>
              <a:pPr algn="ctr"/>
              <a:r>
                <a:rPr lang="en-US" altLang="zh-CN" sz="1350">
                  <a:ea typeface="宋体" charset="-122"/>
                </a:rPr>
                <a:t>2</a:t>
              </a:r>
            </a:p>
          </p:txBody>
        </p:sp>
        <p:sp>
          <p:nvSpPr>
            <p:cNvPr id="8" name="Text Box 9">
              <a:extLst>
                <a:ext uri="{FF2B5EF4-FFF2-40B4-BE49-F238E27FC236}">
                  <a16:creationId xmlns:a16="http://schemas.microsoft.com/office/drawing/2014/main" id="{0B833E1B-C6F7-E59B-3767-D6ABCE62D8E8}"/>
                </a:ext>
              </a:extLst>
            </p:cNvPr>
            <p:cNvSpPr txBox="1">
              <a:spLocks noChangeArrowheads="1"/>
            </p:cNvSpPr>
            <p:nvPr/>
          </p:nvSpPr>
          <p:spPr bwMode="auto">
            <a:xfrm>
              <a:off x="1526" y="3226"/>
              <a:ext cx="242" cy="252"/>
            </a:xfrm>
            <a:prstGeom prst="rect">
              <a:avLst/>
            </a:prstGeom>
            <a:noFill/>
            <a:ln w="9525">
              <a:noFill/>
              <a:miter lim="800000"/>
              <a:headEnd/>
              <a:tailEnd/>
            </a:ln>
            <a:effectLst/>
          </p:spPr>
          <p:txBody>
            <a:bodyPr>
              <a:spAutoFit/>
            </a:bodyPr>
            <a:lstStyle/>
            <a:p>
              <a:pPr algn="ctr"/>
              <a:r>
                <a:rPr lang="en-US" altLang="zh-CN" sz="1350">
                  <a:ea typeface="宋体" charset="-122"/>
                </a:rPr>
                <a:t>3</a:t>
              </a:r>
            </a:p>
          </p:txBody>
        </p:sp>
        <p:sp>
          <p:nvSpPr>
            <p:cNvPr id="9" name="Text Box 10">
              <a:extLst>
                <a:ext uri="{FF2B5EF4-FFF2-40B4-BE49-F238E27FC236}">
                  <a16:creationId xmlns:a16="http://schemas.microsoft.com/office/drawing/2014/main" id="{F2A526DA-4169-2F18-A1BD-FA0F231CB04C}"/>
                </a:ext>
              </a:extLst>
            </p:cNvPr>
            <p:cNvSpPr txBox="1">
              <a:spLocks noChangeArrowheads="1"/>
            </p:cNvSpPr>
            <p:nvPr/>
          </p:nvSpPr>
          <p:spPr bwMode="auto">
            <a:xfrm>
              <a:off x="1822" y="3226"/>
              <a:ext cx="242" cy="252"/>
            </a:xfrm>
            <a:prstGeom prst="rect">
              <a:avLst/>
            </a:prstGeom>
            <a:noFill/>
            <a:ln w="9525">
              <a:noFill/>
              <a:miter lim="800000"/>
              <a:headEnd/>
              <a:tailEnd/>
            </a:ln>
            <a:effectLst/>
          </p:spPr>
          <p:txBody>
            <a:bodyPr>
              <a:spAutoFit/>
            </a:bodyPr>
            <a:lstStyle/>
            <a:p>
              <a:pPr algn="ctr"/>
              <a:r>
                <a:rPr lang="en-US" altLang="zh-CN" sz="1350">
                  <a:ea typeface="宋体" charset="-122"/>
                </a:rPr>
                <a:t>4</a:t>
              </a:r>
            </a:p>
          </p:txBody>
        </p:sp>
        <p:sp>
          <p:nvSpPr>
            <p:cNvPr id="10" name="Text Box 11">
              <a:extLst>
                <a:ext uri="{FF2B5EF4-FFF2-40B4-BE49-F238E27FC236}">
                  <a16:creationId xmlns:a16="http://schemas.microsoft.com/office/drawing/2014/main" id="{CBE3AE3C-92C3-2559-68F2-872B879CB409}"/>
                </a:ext>
              </a:extLst>
            </p:cNvPr>
            <p:cNvSpPr txBox="1">
              <a:spLocks noChangeArrowheads="1"/>
            </p:cNvSpPr>
            <p:nvPr/>
          </p:nvSpPr>
          <p:spPr bwMode="auto">
            <a:xfrm>
              <a:off x="2118" y="3226"/>
              <a:ext cx="242" cy="252"/>
            </a:xfrm>
            <a:prstGeom prst="rect">
              <a:avLst/>
            </a:prstGeom>
            <a:noFill/>
            <a:ln w="9525">
              <a:noFill/>
              <a:miter lim="800000"/>
              <a:headEnd/>
              <a:tailEnd/>
            </a:ln>
            <a:effectLst/>
          </p:spPr>
          <p:txBody>
            <a:bodyPr>
              <a:spAutoFit/>
            </a:bodyPr>
            <a:lstStyle/>
            <a:p>
              <a:pPr algn="ctr"/>
              <a:r>
                <a:rPr lang="en-US" altLang="zh-CN" sz="1350">
                  <a:ea typeface="宋体" charset="-122"/>
                </a:rPr>
                <a:t>5</a:t>
              </a:r>
            </a:p>
          </p:txBody>
        </p:sp>
        <p:sp>
          <p:nvSpPr>
            <p:cNvPr id="11" name="Text Box 12">
              <a:extLst>
                <a:ext uri="{FF2B5EF4-FFF2-40B4-BE49-F238E27FC236}">
                  <a16:creationId xmlns:a16="http://schemas.microsoft.com/office/drawing/2014/main" id="{55552357-5D76-05A5-3D8D-1379956281E2}"/>
                </a:ext>
              </a:extLst>
            </p:cNvPr>
            <p:cNvSpPr txBox="1">
              <a:spLocks noChangeArrowheads="1"/>
            </p:cNvSpPr>
            <p:nvPr/>
          </p:nvSpPr>
          <p:spPr bwMode="auto">
            <a:xfrm>
              <a:off x="2418" y="3226"/>
              <a:ext cx="242" cy="252"/>
            </a:xfrm>
            <a:prstGeom prst="rect">
              <a:avLst/>
            </a:prstGeom>
            <a:noFill/>
            <a:ln w="9525">
              <a:noFill/>
              <a:miter lim="800000"/>
              <a:headEnd/>
              <a:tailEnd/>
            </a:ln>
            <a:effectLst/>
          </p:spPr>
          <p:txBody>
            <a:bodyPr>
              <a:spAutoFit/>
            </a:bodyPr>
            <a:lstStyle/>
            <a:p>
              <a:pPr algn="ctr"/>
              <a:r>
                <a:rPr lang="en-US" altLang="zh-CN" sz="1350">
                  <a:ea typeface="宋体" charset="-122"/>
                </a:rPr>
                <a:t>6</a:t>
              </a:r>
            </a:p>
          </p:txBody>
        </p:sp>
        <p:sp>
          <p:nvSpPr>
            <p:cNvPr id="12" name="Text Box 13">
              <a:extLst>
                <a:ext uri="{FF2B5EF4-FFF2-40B4-BE49-F238E27FC236}">
                  <a16:creationId xmlns:a16="http://schemas.microsoft.com/office/drawing/2014/main" id="{060008C2-4A43-6AA3-9217-DCE927D2A6B5}"/>
                </a:ext>
              </a:extLst>
            </p:cNvPr>
            <p:cNvSpPr txBox="1">
              <a:spLocks noChangeArrowheads="1"/>
            </p:cNvSpPr>
            <p:nvPr/>
          </p:nvSpPr>
          <p:spPr bwMode="auto">
            <a:xfrm>
              <a:off x="2730" y="3226"/>
              <a:ext cx="242" cy="252"/>
            </a:xfrm>
            <a:prstGeom prst="rect">
              <a:avLst/>
            </a:prstGeom>
            <a:noFill/>
            <a:ln w="9525">
              <a:noFill/>
              <a:miter lim="800000"/>
              <a:headEnd/>
              <a:tailEnd/>
            </a:ln>
            <a:effectLst/>
          </p:spPr>
          <p:txBody>
            <a:bodyPr>
              <a:spAutoFit/>
            </a:bodyPr>
            <a:lstStyle/>
            <a:p>
              <a:pPr algn="ctr"/>
              <a:r>
                <a:rPr lang="en-US" altLang="zh-CN" sz="1350">
                  <a:ea typeface="宋体" charset="-122"/>
                </a:rPr>
                <a:t>7</a:t>
              </a:r>
            </a:p>
          </p:txBody>
        </p:sp>
        <p:sp>
          <p:nvSpPr>
            <p:cNvPr id="13" name="Text Box 14">
              <a:extLst>
                <a:ext uri="{FF2B5EF4-FFF2-40B4-BE49-F238E27FC236}">
                  <a16:creationId xmlns:a16="http://schemas.microsoft.com/office/drawing/2014/main" id="{83678196-7DD1-B3E8-DAEB-1223D9DE7C51}"/>
                </a:ext>
              </a:extLst>
            </p:cNvPr>
            <p:cNvSpPr txBox="1">
              <a:spLocks noChangeArrowheads="1"/>
            </p:cNvSpPr>
            <p:nvPr/>
          </p:nvSpPr>
          <p:spPr bwMode="auto">
            <a:xfrm>
              <a:off x="3026" y="3226"/>
              <a:ext cx="242" cy="252"/>
            </a:xfrm>
            <a:prstGeom prst="rect">
              <a:avLst/>
            </a:prstGeom>
            <a:noFill/>
            <a:ln w="9525">
              <a:noFill/>
              <a:miter lim="800000"/>
              <a:headEnd/>
              <a:tailEnd/>
            </a:ln>
            <a:effectLst/>
          </p:spPr>
          <p:txBody>
            <a:bodyPr>
              <a:spAutoFit/>
            </a:bodyPr>
            <a:lstStyle/>
            <a:p>
              <a:pPr algn="ctr"/>
              <a:r>
                <a:rPr lang="en-US" altLang="zh-CN" sz="1350">
                  <a:ea typeface="宋体" charset="-122"/>
                </a:rPr>
                <a:t>8</a:t>
              </a:r>
            </a:p>
          </p:txBody>
        </p:sp>
        <p:sp>
          <p:nvSpPr>
            <p:cNvPr id="14" name="Text Box 15">
              <a:extLst>
                <a:ext uri="{FF2B5EF4-FFF2-40B4-BE49-F238E27FC236}">
                  <a16:creationId xmlns:a16="http://schemas.microsoft.com/office/drawing/2014/main" id="{82886F03-3500-3F73-06E0-DA001D003A4E}"/>
                </a:ext>
              </a:extLst>
            </p:cNvPr>
            <p:cNvSpPr txBox="1">
              <a:spLocks noChangeArrowheads="1"/>
            </p:cNvSpPr>
            <p:nvPr/>
          </p:nvSpPr>
          <p:spPr bwMode="auto">
            <a:xfrm>
              <a:off x="3322" y="3226"/>
              <a:ext cx="242" cy="252"/>
            </a:xfrm>
            <a:prstGeom prst="rect">
              <a:avLst/>
            </a:prstGeom>
            <a:noFill/>
            <a:ln w="9525">
              <a:noFill/>
              <a:miter lim="800000"/>
              <a:headEnd/>
              <a:tailEnd/>
            </a:ln>
            <a:effectLst/>
          </p:spPr>
          <p:txBody>
            <a:bodyPr>
              <a:spAutoFit/>
            </a:bodyPr>
            <a:lstStyle/>
            <a:p>
              <a:pPr algn="ctr"/>
              <a:r>
                <a:rPr lang="en-US" altLang="zh-CN" sz="1350">
                  <a:ea typeface="宋体" charset="-122"/>
                </a:rPr>
                <a:t>9</a:t>
              </a:r>
            </a:p>
          </p:txBody>
        </p:sp>
        <p:sp>
          <p:nvSpPr>
            <p:cNvPr id="15" name="Text Box 16">
              <a:extLst>
                <a:ext uri="{FF2B5EF4-FFF2-40B4-BE49-F238E27FC236}">
                  <a16:creationId xmlns:a16="http://schemas.microsoft.com/office/drawing/2014/main" id="{16BACDF8-209A-E05E-DF02-42656CE4D022}"/>
                </a:ext>
              </a:extLst>
            </p:cNvPr>
            <p:cNvSpPr txBox="1">
              <a:spLocks noChangeArrowheads="1"/>
            </p:cNvSpPr>
            <p:nvPr/>
          </p:nvSpPr>
          <p:spPr bwMode="auto">
            <a:xfrm>
              <a:off x="3574" y="3226"/>
              <a:ext cx="314" cy="252"/>
            </a:xfrm>
            <a:prstGeom prst="rect">
              <a:avLst/>
            </a:prstGeom>
            <a:noFill/>
            <a:ln w="9525">
              <a:noFill/>
              <a:miter lim="800000"/>
              <a:headEnd/>
              <a:tailEnd/>
            </a:ln>
            <a:effectLst/>
          </p:spPr>
          <p:txBody>
            <a:bodyPr>
              <a:spAutoFit/>
            </a:bodyPr>
            <a:lstStyle/>
            <a:p>
              <a:pPr algn="ctr"/>
              <a:r>
                <a:rPr lang="en-US" altLang="zh-CN" sz="1350">
                  <a:ea typeface="宋体" charset="-122"/>
                </a:rPr>
                <a:t>10</a:t>
              </a:r>
            </a:p>
          </p:txBody>
        </p:sp>
        <p:sp>
          <p:nvSpPr>
            <p:cNvPr id="16" name="Text Box 17">
              <a:extLst>
                <a:ext uri="{FF2B5EF4-FFF2-40B4-BE49-F238E27FC236}">
                  <a16:creationId xmlns:a16="http://schemas.microsoft.com/office/drawing/2014/main" id="{48CA8E64-DABC-92AE-CB4C-787526A41E1E}"/>
                </a:ext>
              </a:extLst>
            </p:cNvPr>
            <p:cNvSpPr txBox="1">
              <a:spLocks noChangeArrowheads="1"/>
            </p:cNvSpPr>
            <p:nvPr/>
          </p:nvSpPr>
          <p:spPr bwMode="auto">
            <a:xfrm>
              <a:off x="3882" y="3226"/>
              <a:ext cx="322" cy="252"/>
            </a:xfrm>
            <a:prstGeom prst="rect">
              <a:avLst/>
            </a:prstGeom>
            <a:noFill/>
            <a:ln w="9525">
              <a:noFill/>
              <a:miter lim="800000"/>
              <a:headEnd/>
              <a:tailEnd/>
            </a:ln>
            <a:effectLst/>
          </p:spPr>
          <p:txBody>
            <a:bodyPr>
              <a:spAutoFit/>
            </a:bodyPr>
            <a:lstStyle/>
            <a:p>
              <a:pPr algn="ctr"/>
              <a:r>
                <a:rPr lang="en-US" altLang="zh-CN" sz="1350">
                  <a:ea typeface="宋体" charset="-122"/>
                </a:rPr>
                <a:t>11</a:t>
              </a:r>
            </a:p>
          </p:txBody>
        </p:sp>
        <p:sp>
          <p:nvSpPr>
            <p:cNvPr id="17" name="Text Box 18">
              <a:extLst>
                <a:ext uri="{FF2B5EF4-FFF2-40B4-BE49-F238E27FC236}">
                  <a16:creationId xmlns:a16="http://schemas.microsoft.com/office/drawing/2014/main" id="{1B344092-DEC3-DFAB-1878-B53A363D9616}"/>
                </a:ext>
              </a:extLst>
            </p:cNvPr>
            <p:cNvSpPr txBox="1">
              <a:spLocks noChangeArrowheads="1"/>
            </p:cNvSpPr>
            <p:nvPr/>
          </p:nvSpPr>
          <p:spPr bwMode="auto">
            <a:xfrm>
              <a:off x="4210" y="3226"/>
              <a:ext cx="290" cy="252"/>
            </a:xfrm>
            <a:prstGeom prst="rect">
              <a:avLst/>
            </a:prstGeom>
            <a:noFill/>
            <a:ln w="9525">
              <a:noFill/>
              <a:miter lim="800000"/>
              <a:headEnd/>
              <a:tailEnd/>
            </a:ln>
            <a:effectLst/>
          </p:spPr>
          <p:txBody>
            <a:bodyPr>
              <a:spAutoFit/>
            </a:bodyPr>
            <a:lstStyle/>
            <a:p>
              <a:pPr algn="ctr"/>
              <a:r>
                <a:rPr lang="en-US" altLang="zh-CN" sz="1350">
                  <a:ea typeface="宋体" charset="-122"/>
                </a:rPr>
                <a:t>12</a:t>
              </a:r>
            </a:p>
          </p:txBody>
        </p:sp>
        <p:sp>
          <p:nvSpPr>
            <p:cNvPr id="18" name="Text Box 19">
              <a:extLst>
                <a:ext uri="{FF2B5EF4-FFF2-40B4-BE49-F238E27FC236}">
                  <a16:creationId xmlns:a16="http://schemas.microsoft.com/office/drawing/2014/main" id="{D79D5F5D-215D-277B-7A65-AFD16A01F4A4}"/>
                </a:ext>
              </a:extLst>
            </p:cNvPr>
            <p:cNvSpPr txBox="1">
              <a:spLocks noChangeArrowheads="1"/>
            </p:cNvSpPr>
            <p:nvPr/>
          </p:nvSpPr>
          <p:spPr bwMode="auto">
            <a:xfrm>
              <a:off x="4526" y="3226"/>
              <a:ext cx="278" cy="427"/>
            </a:xfrm>
            <a:prstGeom prst="rect">
              <a:avLst/>
            </a:prstGeom>
            <a:noFill/>
            <a:ln w="9525">
              <a:noFill/>
              <a:miter lim="800000"/>
              <a:headEnd/>
              <a:tailEnd/>
            </a:ln>
            <a:effectLst/>
          </p:spPr>
          <p:txBody>
            <a:bodyPr>
              <a:spAutoFit/>
            </a:bodyPr>
            <a:lstStyle/>
            <a:p>
              <a:pPr algn="ctr"/>
              <a:r>
                <a:rPr lang="en-US" altLang="zh-CN" sz="1350">
                  <a:ea typeface="宋体" charset="-122"/>
                </a:rPr>
                <a:t>13</a:t>
              </a:r>
            </a:p>
          </p:txBody>
        </p:sp>
        <p:sp>
          <p:nvSpPr>
            <p:cNvPr id="19" name="Text Box 20">
              <a:extLst>
                <a:ext uri="{FF2B5EF4-FFF2-40B4-BE49-F238E27FC236}">
                  <a16:creationId xmlns:a16="http://schemas.microsoft.com/office/drawing/2014/main" id="{E621BD22-9BA8-A79D-A943-9C881A5B5DC9}"/>
                </a:ext>
              </a:extLst>
            </p:cNvPr>
            <p:cNvSpPr txBox="1">
              <a:spLocks noChangeArrowheads="1"/>
            </p:cNvSpPr>
            <p:nvPr/>
          </p:nvSpPr>
          <p:spPr bwMode="auto">
            <a:xfrm>
              <a:off x="4838" y="3228"/>
              <a:ext cx="282" cy="427"/>
            </a:xfrm>
            <a:prstGeom prst="rect">
              <a:avLst/>
            </a:prstGeom>
            <a:noFill/>
            <a:ln w="9525">
              <a:noFill/>
              <a:miter lim="800000"/>
              <a:headEnd/>
              <a:tailEnd/>
            </a:ln>
            <a:effectLst/>
          </p:spPr>
          <p:txBody>
            <a:bodyPr>
              <a:spAutoFit/>
            </a:bodyPr>
            <a:lstStyle/>
            <a:p>
              <a:pPr algn="ctr"/>
              <a:r>
                <a:rPr lang="en-US" altLang="zh-CN" sz="1350">
                  <a:ea typeface="宋体" charset="-122"/>
                </a:rPr>
                <a:t>14</a:t>
              </a:r>
            </a:p>
          </p:txBody>
        </p:sp>
      </p:grpSp>
      <p:sp>
        <p:nvSpPr>
          <p:cNvPr id="20" name="Text Box 21">
            <a:extLst>
              <a:ext uri="{FF2B5EF4-FFF2-40B4-BE49-F238E27FC236}">
                <a16:creationId xmlns:a16="http://schemas.microsoft.com/office/drawing/2014/main" id="{746E26FF-5587-6A7C-4A0B-256916FF9246}"/>
              </a:ext>
            </a:extLst>
          </p:cNvPr>
          <p:cNvSpPr txBox="1">
            <a:spLocks noChangeArrowheads="1"/>
          </p:cNvSpPr>
          <p:nvPr/>
        </p:nvSpPr>
        <p:spPr bwMode="auto">
          <a:xfrm rot="-5400000">
            <a:off x="297954" y="2215901"/>
            <a:ext cx="2990850" cy="323165"/>
          </a:xfrm>
          <a:prstGeom prst="rect">
            <a:avLst/>
          </a:prstGeom>
          <a:noFill/>
          <a:ln w="9525">
            <a:noFill/>
            <a:miter lim="800000"/>
            <a:headEnd/>
            <a:tailEnd/>
          </a:ln>
          <a:effectLst/>
        </p:spPr>
        <p:txBody>
          <a:bodyPr wrap="square">
            <a:spAutoFit/>
          </a:bodyPr>
          <a:lstStyle/>
          <a:p>
            <a:pPr algn="ctr"/>
            <a:r>
              <a:rPr lang="en-US" altLang="zh-CN" sz="1500">
                <a:ea typeface="宋体" charset="-122"/>
              </a:rPr>
              <a:t>Bug</a:t>
            </a:r>
            <a:r>
              <a:rPr lang="zh-CN" altLang="en-US" sz="1500">
                <a:ea typeface="宋体" charset="-122"/>
              </a:rPr>
              <a:t>的数量</a:t>
            </a:r>
          </a:p>
        </p:txBody>
      </p:sp>
      <p:grpSp>
        <p:nvGrpSpPr>
          <p:cNvPr id="21" name="Group 22">
            <a:extLst>
              <a:ext uri="{FF2B5EF4-FFF2-40B4-BE49-F238E27FC236}">
                <a16:creationId xmlns:a16="http://schemas.microsoft.com/office/drawing/2014/main" id="{0436A1F6-DA2F-DAC0-A7DB-24C4BF76D3CF}"/>
              </a:ext>
            </a:extLst>
          </p:cNvPr>
          <p:cNvGrpSpPr>
            <a:grpSpLocks/>
          </p:cNvGrpSpPr>
          <p:nvPr/>
        </p:nvGrpSpPr>
        <p:grpSpPr bwMode="auto">
          <a:xfrm>
            <a:off x="1967750" y="1076130"/>
            <a:ext cx="5052677" cy="3699272"/>
            <a:chOff x="914" y="906"/>
            <a:chExt cx="4044" cy="3107"/>
          </a:xfrm>
        </p:grpSpPr>
        <p:grpSp>
          <p:nvGrpSpPr>
            <p:cNvPr id="22" name="Group 23">
              <a:extLst>
                <a:ext uri="{FF2B5EF4-FFF2-40B4-BE49-F238E27FC236}">
                  <a16:creationId xmlns:a16="http://schemas.microsoft.com/office/drawing/2014/main" id="{74063B6D-01AC-C6A0-7496-9D127019CC14}"/>
                </a:ext>
              </a:extLst>
            </p:cNvPr>
            <p:cNvGrpSpPr>
              <a:grpSpLocks/>
            </p:cNvGrpSpPr>
            <p:nvPr/>
          </p:nvGrpSpPr>
          <p:grpSpPr bwMode="auto">
            <a:xfrm>
              <a:off x="1541" y="3761"/>
              <a:ext cx="1580" cy="252"/>
              <a:chOff x="1541" y="3761"/>
              <a:chExt cx="1580" cy="252"/>
            </a:xfrm>
          </p:grpSpPr>
          <p:sp>
            <p:nvSpPr>
              <p:cNvPr id="38" name="Rectangle 24">
                <a:extLst>
                  <a:ext uri="{FF2B5EF4-FFF2-40B4-BE49-F238E27FC236}">
                    <a16:creationId xmlns:a16="http://schemas.microsoft.com/office/drawing/2014/main" id="{CFE927DA-51A2-3B72-9D46-3ACDDC807131}"/>
                  </a:ext>
                </a:extLst>
              </p:cNvPr>
              <p:cNvSpPr>
                <a:spLocks noChangeArrowheads="1"/>
              </p:cNvSpPr>
              <p:nvPr/>
            </p:nvSpPr>
            <p:spPr bwMode="auto">
              <a:xfrm>
                <a:off x="1541" y="3832"/>
                <a:ext cx="108" cy="116"/>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39" name="Text Box 25">
                <a:extLst>
                  <a:ext uri="{FF2B5EF4-FFF2-40B4-BE49-F238E27FC236}">
                    <a16:creationId xmlns:a16="http://schemas.microsoft.com/office/drawing/2014/main" id="{1322660E-7D03-8BA5-B8EE-648AE2C2AF5D}"/>
                  </a:ext>
                </a:extLst>
              </p:cNvPr>
              <p:cNvSpPr txBox="1">
                <a:spLocks noChangeArrowheads="1"/>
              </p:cNvSpPr>
              <p:nvPr/>
            </p:nvSpPr>
            <p:spPr bwMode="auto">
              <a:xfrm>
                <a:off x="1632" y="3761"/>
                <a:ext cx="1489" cy="252"/>
              </a:xfrm>
              <a:prstGeom prst="rect">
                <a:avLst/>
              </a:prstGeom>
              <a:noFill/>
              <a:ln w="9525">
                <a:noFill/>
                <a:miter lim="800000"/>
                <a:headEnd/>
                <a:tailEnd/>
              </a:ln>
              <a:effectLst/>
            </p:spPr>
            <p:txBody>
              <a:bodyPr>
                <a:spAutoFit/>
              </a:bodyPr>
              <a:lstStyle/>
              <a:p>
                <a:r>
                  <a:rPr lang="zh-CN" altLang="en-US" sz="1350" dirty="0">
                    <a:solidFill>
                      <a:srgbClr val="C00000"/>
                    </a:solidFill>
                    <a:ea typeface="宋体" charset="-122"/>
                  </a:rPr>
                  <a:t>报告的</a:t>
                </a:r>
                <a:r>
                  <a:rPr lang="en-US" altLang="zh-CN" sz="1350" dirty="0">
                    <a:solidFill>
                      <a:srgbClr val="C00000"/>
                    </a:solidFill>
                    <a:ea typeface="宋体" charset="-122"/>
                  </a:rPr>
                  <a:t>Bug</a:t>
                </a:r>
              </a:p>
            </p:txBody>
          </p:sp>
        </p:grpSp>
        <p:grpSp>
          <p:nvGrpSpPr>
            <p:cNvPr id="23" name="Group 26">
              <a:extLst>
                <a:ext uri="{FF2B5EF4-FFF2-40B4-BE49-F238E27FC236}">
                  <a16:creationId xmlns:a16="http://schemas.microsoft.com/office/drawing/2014/main" id="{5A1919A1-07B7-40F7-612F-E84E371BD0E0}"/>
                </a:ext>
              </a:extLst>
            </p:cNvPr>
            <p:cNvGrpSpPr>
              <a:grpSpLocks/>
            </p:cNvGrpSpPr>
            <p:nvPr/>
          </p:nvGrpSpPr>
          <p:grpSpPr bwMode="auto">
            <a:xfrm>
              <a:off x="914" y="906"/>
              <a:ext cx="4044" cy="2424"/>
              <a:chOff x="1130" y="925"/>
              <a:chExt cx="4044" cy="2248"/>
            </a:xfrm>
          </p:grpSpPr>
          <p:sp>
            <p:nvSpPr>
              <p:cNvPr id="24" name="Rectangle 27">
                <a:extLst>
                  <a:ext uri="{FF2B5EF4-FFF2-40B4-BE49-F238E27FC236}">
                    <a16:creationId xmlns:a16="http://schemas.microsoft.com/office/drawing/2014/main" id="{CE124255-B8B7-A3DF-B23F-9178318D24C9}"/>
                  </a:ext>
                </a:extLst>
              </p:cNvPr>
              <p:cNvSpPr>
                <a:spLocks noChangeArrowheads="1"/>
              </p:cNvSpPr>
              <p:nvPr/>
            </p:nvSpPr>
            <p:spPr bwMode="auto">
              <a:xfrm>
                <a:off x="3830" y="1719"/>
                <a:ext cx="108" cy="1448"/>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25" name="Rectangle 28">
                <a:extLst>
                  <a:ext uri="{FF2B5EF4-FFF2-40B4-BE49-F238E27FC236}">
                    <a16:creationId xmlns:a16="http://schemas.microsoft.com/office/drawing/2014/main" id="{F6A42726-0D50-83DC-4C71-270217D9BF60}"/>
                  </a:ext>
                </a:extLst>
              </p:cNvPr>
              <p:cNvSpPr>
                <a:spLocks noChangeArrowheads="1"/>
              </p:cNvSpPr>
              <p:nvPr/>
            </p:nvSpPr>
            <p:spPr bwMode="auto">
              <a:xfrm>
                <a:off x="4138" y="1811"/>
                <a:ext cx="108" cy="1356"/>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26" name="Rectangle 29">
                <a:extLst>
                  <a:ext uri="{FF2B5EF4-FFF2-40B4-BE49-F238E27FC236}">
                    <a16:creationId xmlns:a16="http://schemas.microsoft.com/office/drawing/2014/main" id="{AE65DF1C-3471-EB8B-3933-BB54A4C4A7DE}"/>
                  </a:ext>
                </a:extLst>
              </p:cNvPr>
              <p:cNvSpPr>
                <a:spLocks noChangeArrowheads="1"/>
              </p:cNvSpPr>
              <p:nvPr/>
            </p:nvSpPr>
            <p:spPr bwMode="auto">
              <a:xfrm>
                <a:off x="4450" y="2139"/>
                <a:ext cx="108" cy="1028"/>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27" name="Rectangle 30">
                <a:extLst>
                  <a:ext uri="{FF2B5EF4-FFF2-40B4-BE49-F238E27FC236}">
                    <a16:creationId xmlns:a16="http://schemas.microsoft.com/office/drawing/2014/main" id="{B2F1600D-1AF9-A019-CC24-57367C682476}"/>
                  </a:ext>
                </a:extLst>
              </p:cNvPr>
              <p:cNvSpPr>
                <a:spLocks noChangeArrowheads="1"/>
              </p:cNvSpPr>
              <p:nvPr/>
            </p:nvSpPr>
            <p:spPr bwMode="auto">
              <a:xfrm>
                <a:off x="4758" y="2123"/>
                <a:ext cx="108" cy="1044"/>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28" name="Rectangle 31">
                <a:extLst>
                  <a:ext uri="{FF2B5EF4-FFF2-40B4-BE49-F238E27FC236}">
                    <a16:creationId xmlns:a16="http://schemas.microsoft.com/office/drawing/2014/main" id="{25411949-51DC-5F78-D726-D01147C9D9C9}"/>
                  </a:ext>
                </a:extLst>
              </p:cNvPr>
              <p:cNvSpPr>
                <a:spLocks noChangeArrowheads="1"/>
              </p:cNvSpPr>
              <p:nvPr/>
            </p:nvSpPr>
            <p:spPr bwMode="auto">
              <a:xfrm>
                <a:off x="5066" y="2123"/>
                <a:ext cx="108" cy="1044"/>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29" name="Rectangle 32">
                <a:extLst>
                  <a:ext uri="{FF2B5EF4-FFF2-40B4-BE49-F238E27FC236}">
                    <a16:creationId xmlns:a16="http://schemas.microsoft.com/office/drawing/2014/main" id="{46EE94D1-9153-B025-FC67-5AF552040D9A}"/>
                  </a:ext>
                </a:extLst>
              </p:cNvPr>
              <p:cNvSpPr>
                <a:spLocks noChangeArrowheads="1"/>
              </p:cNvSpPr>
              <p:nvPr/>
            </p:nvSpPr>
            <p:spPr bwMode="auto">
              <a:xfrm>
                <a:off x="1130" y="925"/>
                <a:ext cx="108" cy="2244"/>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30" name="Rectangle 33">
                <a:extLst>
                  <a:ext uri="{FF2B5EF4-FFF2-40B4-BE49-F238E27FC236}">
                    <a16:creationId xmlns:a16="http://schemas.microsoft.com/office/drawing/2014/main" id="{F6C2E994-9177-631A-AECD-72278ED59D66}"/>
                  </a:ext>
                </a:extLst>
              </p:cNvPr>
              <p:cNvSpPr>
                <a:spLocks noChangeArrowheads="1"/>
              </p:cNvSpPr>
              <p:nvPr/>
            </p:nvSpPr>
            <p:spPr bwMode="auto">
              <a:xfrm>
                <a:off x="1438" y="1039"/>
                <a:ext cx="108" cy="2128"/>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31" name="Rectangle 34">
                <a:extLst>
                  <a:ext uri="{FF2B5EF4-FFF2-40B4-BE49-F238E27FC236}">
                    <a16:creationId xmlns:a16="http://schemas.microsoft.com/office/drawing/2014/main" id="{3D07DD6B-F646-3A1A-86C2-7087BB71A8C6}"/>
                  </a:ext>
                </a:extLst>
              </p:cNvPr>
              <p:cNvSpPr>
                <a:spLocks noChangeArrowheads="1"/>
              </p:cNvSpPr>
              <p:nvPr/>
            </p:nvSpPr>
            <p:spPr bwMode="auto">
              <a:xfrm>
                <a:off x="1738" y="1207"/>
                <a:ext cx="108" cy="1960"/>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32" name="Rectangle 35">
                <a:extLst>
                  <a:ext uri="{FF2B5EF4-FFF2-40B4-BE49-F238E27FC236}">
                    <a16:creationId xmlns:a16="http://schemas.microsoft.com/office/drawing/2014/main" id="{31B4D4A7-C1F6-270C-D8F5-3132247A1F3D}"/>
                  </a:ext>
                </a:extLst>
              </p:cNvPr>
              <p:cNvSpPr>
                <a:spLocks noChangeArrowheads="1"/>
              </p:cNvSpPr>
              <p:nvPr/>
            </p:nvSpPr>
            <p:spPr bwMode="auto">
              <a:xfrm>
                <a:off x="2038" y="1261"/>
                <a:ext cx="108" cy="1912"/>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33" name="Rectangle 36">
                <a:extLst>
                  <a:ext uri="{FF2B5EF4-FFF2-40B4-BE49-F238E27FC236}">
                    <a16:creationId xmlns:a16="http://schemas.microsoft.com/office/drawing/2014/main" id="{AFCA9F57-2929-8519-D204-D5AD44A23C58}"/>
                  </a:ext>
                </a:extLst>
              </p:cNvPr>
              <p:cNvSpPr>
                <a:spLocks noChangeArrowheads="1"/>
              </p:cNvSpPr>
              <p:nvPr/>
            </p:nvSpPr>
            <p:spPr bwMode="auto">
              <a:xfrm>
                <a:off x="2338" y="1247"/>
                <a:ext cx="108" cy="1920"/>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34" name="Rectangle 37">
                <a:extLst>
                  <a:ext uri="{FF2B5EF4-FFF2-40B4-BE49-F238E27FC236}">
                    <a16:creationId xmlns:a16="http://schemas.microsoft.com/office/drawing/2014/main" id="{8DDC78FD-4742-99F3-3855-2AB3CB0409A5}"/>
                  </a:ext>
                </a:extLst>
              </p:cNvPr>
              <p:cNvSpPr>
                <a:spLocks noChangeArrowheads="1"/>
              </p:cNvSpPr>
              <p:nvPr/>
            </p:nvSpPr>
            <p:spPr bwMode="auto">
              <a:xfrm>
                <a:off x="2634" y="1371"/>
                <a:ext cx="108" cy="1796"/>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35" name="Rectangle 38">
                <a:extLst>
                  <a:ext uri="{FF2B5EF4-FFF2-40B4-BE49-F238E27FC236}">
                    <a16:creationId xmlns:a16="http://schemas.microsoft.com/office/drawing/2014/main" id="{39866ABD-5ACC-4085-02A3-28075FFA9893}"/>
                  </a:ext>
                </a:extLst>
              </p:cNvPr>
              <p:cNvSpPr>
                <a:spLocks noChangeArrowheads="1"/>
              </p:cNvSpPr>
              <p:nvPr/>
            </p:nvSpPr>
            <p:spPr bwMode="auto">
              <a:xfrm>
                <a:off x="2938" y="1511"/>
                <a:ext cx="108" cy="1656"/>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36" name="Rectangle 39">
                <a:extLst>
                  <a:ext uri="{FF2B5EF4-FFF2-40B4-BE49-F238E27FC236}">
                    <a16:creationId xmlns:a16="http://schemas.microsoft.com/office/drawing/2014/main" id="{0233A059-EC14-51C6-B7C6-75B860F14AE9}"/>
                  </a:ext>
                </a:extLst>
              </p:cNvPr>
              <p:cNvSpPr>
                <a:spLocks noChangeArrowheads="1"/>
              </p:cNvSpPr>
              <p:nvPr/>
            </p:nvSpPr>
            <p:spPr bwMode="auto">
              <a:xfrm>
                <a:off x="3234" y="1603"/>
                <a:ext cx="108" cy="1564"/>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37" name="Rectangle 40">
                <a:extLst>
                  <a:ext uri="{FF2B5EF4-FFF2-40B4-BE49-F238E27FC236}">
                    <a16:creationId xmlns:a16="http://schemas.microsoft.com/office/drawing/2014/main" id="{84CDBFE5-E348-994D-BCAC-27498D51E8EB}"/>
                  </a:ext>
                </a:extLst>
              </p:cNvPr>
              <p:cNvSpPr>
                <a:spLocks noChangeArrowheads="1"/>
              </p:cNvSpPr>
              <p:nvPr/>
            </p:nvSpPr>
            <p:spPr bwMode="auto">
              <a:xfrm>
                <a:off x="3530" y="1767"/>
                <a:ext cx="108" cy="1400"/>
              </a:xfrm>
              <a:prstGeom prst="rect">
                <a:avLst/>
              </a:prstGeom>
              <a:gradFill rotWithShape="1">
                <a:gsLst>
                  <a:gs pos="0">
                    <a:schemeClr val="tx1">
                      <a:gamma/>
                      <a:tint val="31765"/>
                      <a:invGamma/>
                    </a:schemeClr>
                  </a:gs>
                  <a:gs pos="100000">
                    <a:schemeClr val="tx1"/>
                  </a:gs>
                </a:gsLst>
                <a:path path="shape">
                  <a:fillToRect l="50000" t="50000" r="50000" b="50000"/>
                </a:path>
              </a:gradFill>
              <a:ln w="9525">
                <a:noFill/>
                <a:miter lim="800000"/>
                <a:headEnd/>
                <a:tailEnd/>
              </a:ln>
              <a:effectLst/>
            </p:spPr>
            <p:txBody>
              <a:bodyPr wrap="none" anchor="ctr"/>
              <a:lstStyle/>
              <a:p>
                <a:endParaRPr lang="zh-CN" altLang="en-US" sz="1350"/>
              </a:p>
            </p:txBody>
          </p:sp>
        </p:grpSp>
      </p:grpSp>
      <p:grpSp>
        <p:nvGrpSpPr>
          <p:cNvPr id="40" name="Group 41">
            <a:extLst>
              <a:ext uri="{FF2B5EF4-FFF2-40B4-BE49-F238E27FC236}">
                <a16:creationId xmlns:a16="http://schemas.microsoft.com/office/drawing/2014/main" id="{31BE4B36-84B4-E3A2-649C-2D223EED2C99}"/>
              </a:ext>
            </a:extLst>
          </p:cNvPr>
          <p:cNvGrpSpPr>
            <a:grpSpLocks/>
          </p:cNvGrpSpPr>
          <p:nvPr/>
        </p:nvGrpSpPr>
        <p:grpSpPr bwMode="auto">
          <a:xfrm>
            <a:off x="2153487" y="1750024"/>
            <a:ext cx="5052677" cy="3027759"/>
            <a:chOff x="1070" y="1472"/>
            <a:chExt cx="4044" cy="2543"/>
          </a:xfrm>
        </p:grpSpPr>
        <p:grpSp>
          <p:nvGrpSpPr>
            <p:cNvPr id="41" name="Group 42">
              <a:extLst>
                <a:ext uri="{FF2B5EF4-FFF2-40B4-BE49-F238E27FC236}">
                  <a16:creationId xmlns:a16="http://schemas.microsoft.com/office/drawing/2014/main" id="{C91EBF25-037C-82C2-E38A-52A9551A6A43}"/>
                </a:ext>
              </a:extLst>
            </p:cNvPr>
            <p:cNvGrpSpPr>
              <a:grpSpLocks/>
            </p:cNvGrpSpPr>
            <p:nvPr/>
          </p:nvGrpSpPr>
          <p:grpSpPr bwMode="auto">
            <a:xfrm>
              <a:off x="3250" y="3763"/>
              <a:ext cx="1301" cy="252"/>
              <a:chOff x="3250" y="3763"/>
              <a:chExt cx="1301" cy="252"/>
            </a:xfrm>
          </p:grpSpPr>
          <p:sp>
            <p:nvSpPr>
              <p:cNvPr id="57" name="Rectangle 43">
                <a:extLst>
                  <a:ext uri="{FF2B5EF4-FFF2-40B4-BE49-F238E27FC236}">
                    <a16:creationId xmlns:a16="http://schemas.microsoft.com/office/drawing/2014/main" id="{F9147EC2-6CE2-5BAF-3075-F8AE76D584B0}"/>
                  </a:ext>
                </a:extLst>
              </p:cNvPr>
              <p:cNvSpPr>
                <a:spLocks noChangeArrowheads="1"/>
              </p:cNvSpPr>
              <p:nvPr/>
            </p:nvSpPr>
            <p:spPr bwMode="auto">
              <a:xfrm>
                <a:off x="3250" y="3830"/>
                <a:ext cx="108" cy="115"/>
              </a:xfrm>
              <a:prstGeom prst="rect">
                <a:avLst/>
              </a:prstGeom>
              <a:gradFill rotWithShape="1">
                <a:gsLst>
                  <a:gs pos="0">
                    <a:srgbClr val="AAAAC6">
                      <a:gamma/>
                      <a:tint val="19216"/>
                      <a:invGamma/>
                    </a:srgbClr>
                  </a:gs>
                  <a:gs pos="100000">
                    <a:srgbClr val="AAAAC6"/>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58" name="Text Box 44">
                <a:extLst>
                  <a:ext uri="{FF2B5EF4-FFF2-40B4-BE49-F238E27FC236}">
                    <a16:creationId xmlns:a16="http://schemas.microsoft.com/office/drawing/2014/main" id="{0EB1A2BE-A3D8-1B21-D3E6-1C91CABD46F3}"/>
                  </a:ext>
                </a:extLst>
              </p:cNvPr>
              <p:cNvSpPr txBox="1">
                <a:spLocks noChangeArrowheads="1"/>
              </p:cNvSpPr>
              <p:nvPr/>
            </p:nvSpPr>
            <p:spPr bwMode="auto">
              <a:xfrm>
                <a:off x="3344" y="3763"/>
                <a:ext cx="1207" cy="252"/>
              </a:xfrm>
              <a:prstGeom prst="rect">
                <a:avLst/>
              </a:prstGeom>
              <a:noFill/>
              <a:ln w="9525">
                <a:noFill/>
                <a:miter lim="800000"/>
                <a:headEnd/>
                <a:tailEnd/>
              </a:ln>
              <a:effectLst/>
            </p:spPr>
            <p:txBody>
              <a:bodyPr>
                <a:spAutoFit/>
              </a:bodyPr>
              <a:lstStyle/>
              <a:p>
                <a:r>
                  <a:rPr lang="zh-CN" altLang="en-US" sz="1350">
                    <a:ea typeface="宋体" charset="-122"/>
                  </a:rPr>
                  <a:t>解决的</a:t>
                </a:r>
                <a:r>
                  <a:rPr lang="en-US" altLang="zh-CN" sz="1350">
                    <a:ea typeface="宋体" charset="-122"/>
                  </a:rPr>
                  <a:t>Bug</a:t>
                </a:r>
              </a:p>
            </p:txBody>
          </p:sp>
        </p:grpSp>
        <p:grpSp>
          <p:nvGrpSpPr>
            <p:cNvPr id="42" name="Group 45">
              <a:extLst>
                <a:ext uri="{FF2B5EF4-FFF2-40B4-BE49-F238E27FC236}">
                  <a16:creationId xmlns:a16="http://schemas.microsoft.com/office/drawing/2014/main" id="{244D4921-6267-B264-863C-BB6CDB6EE7FB}"/>
                </a:ext>
              </a:extLst>
            </p:cNvPr>
            <p:cNvGrpSpPr>
              <a:grpSpLocks/>
            </p:cNvGrpSpPr>
            <p:nvPr/>
          </p:nvGrpSpPr>
          <p:grpSpPr bwMode="auto">
            <a:xfrm>
              <a:off x="1070" y="1472"/>
              <a:ext cx="4044" cy="1850"/>
              <a:chOff x="1286" y="1450"/>
              <a:chExt cx="4044" cy="1716"/>
            </a:xfrm>
          </p:grpSpPr>
          <p:sp>
            <p:nvSpPr>
              <p:cNvPr id="43" name="Rectangle 46">
                <a:extLst>
                  <a:ext uri="{FF2B5EF4-FFF2-40B4-BE49-F238E27FC236}">
                    <a16:creationId xmlns:a16="http://schemas.microsoft.com/office/drawing/2014/main" id="{6C2DBC77-7AFF-6C1B-943C-01805D3C0D93}"/>
                  </a:ext>
                </a:extLst>
              </p:cNvPr>
              <p:cNvSpPr>
                <a:spLocks noChangeArrowheads="1"/>
              </p:cNvSpPr>
              <p:nvPr/>
            </p:nvSpPr>
            <p:spPr bwMode="auto">
              <a:xfrm>
                <a:off x="3664" y="1600"/>
                <a:ext cx="117" cy="1566"/>
              </a:xfrm>
              <a:prstGeom prst="rect">
                <a:avLst/>
              </a:prstGeom>
              <a:gradFill rotWithShape="1">
                <a:gsLst>
                  <a:gs pos="0">
                    <a:srgbClr val="AAAAC6">
                      <a:gamma/>
                      <a:tint val="19216"/>
                      <a:invGamma/>
                    </a:srgbClr>
                  </a:gs>
                  <a:gs pos="100000">
                    <a:srgbClr val="AAAAC6"/>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44" name="Rectangle 47">
                <a:extLst>
                  <a:ext uri="{FF2B5EF4-FFF2-40B4-BE49-F238E27FC236}">
                    <a16:creationId xmlns:a16="http://schemas.microsoft.com/office/drawing/2014/main" id="{EA2ACCD1-A7A4-F5C1-7163-BA98F8D92A99}"/>
                  </a:ext>
                </a:extLst>
              </p:cNvPr>
              <p:cNvSpPr>
                <a:spLocks noChangeArrowheads="1"/>
              </p:cNvSpPr>
              <p:nvPr/>
            </p:nvSpPr>
            <p:spPr bwMode="auto">
              <a:xfrm>
                <a:off x="3977" y="1537"/>
                <a:ext cx="126" cy="1629"/>
              </a:xfrm>
              <a:prstGeom prst="rect">
                <a:avLst/>
              </a:prstGeom>
              <a:gradFill rotWithShape="1">
                <a:gsLst>
                  <a:gs pos="0">
                    <a:srgbClr val="AAAAC6">
                      <a:gamma/>
                      <a:tint val="19216"/>
                      <a:invGamma/>
                    </a:srgbClr>
                  </a:gs>
                  <a:gs pos="100000">
                    <a:srgbClr val="AAAAC6"/>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45" name="Rectangle 48">
                <a:extLst>
                  <a:ext uri="{FF2B5EF4-FFF2-40B4-BE49-F238E27FC236}">
                    <a16:creationId xmlns:a16="http://schemas.microsoft.com/office/drawing/2014/main" id="{29083D5F-A585-290A-303A-F33919599693}"/>
                  </a:ext>
                </a:extLst>
              </p:cNvPr>
              <p:cNvSpPr>
                <a:spLocks noChangeArrowheads="1"/>
              </p:cNvSpPr>
              <p:nvPr/>
            </p:nvSpPr>
            <p:spPr bwMode="auto">
              <a:xfrm>
                <a:off x="4285" y="1716"/>
                <a:ext cx="126" cy="1450"/>
              </a:xfrm>
              <a:prstGeom prst="rect">
                <a:avLst/>
              </a:prstGeom>
              <a:gradFill rotWithShape="1">
                <a:gsLst>
                  <a:gs pos="0">
                    <a:srgbClr val="AAAAC6">
                      <a:gamma/>
                      <a:tint val="19216"/>
                      <a:invGamma/>
                    </a:srgbClr>
                  </a:gs>
                  <a:gs pos="100000">
                    <a:srgbClr val="AAAAC6"/>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46" name="Rectangle 49">
                <a:extLst>
                  <a:ext uri="{FF2B5EF4-FFF2-40B4-BE49-F238E27FC236}">
                    <a16:creationId xmlns:a16="http://schemas.microsoft.com/office/drawing/2014/main" id="{91D0191C-14DF-E402-3B71-5AFC971F9428}"/>
                  </a:ext>
                </a:extLst>
              </p:cNvPr>
              <p:cNvSpPr>
                <a:spLocks noChangeArrowheads="1"/>
              </p:cNvSpPr>
              <p:nvPr/>
            </p:nvSpPr>
            <p:spPr bwMode="auto">
              <a:xfrm>
                <a:off x="4606" y="1509"/>
                <a:ext cx="117" cy="1657"/>
              </a:xfrm>
              <a:prstGeom prst="rect">
                <a:avLst/>
              </a:prstGeom>
              <a:gradFill rotWithShape="1">
                <a:gsLst>
                  <a:gs pos="0">
                    <a:srgbClr val="AAAAC6">
                      <a:gamma/>
                      <a:tint val="19216"/>
                      <a:invGamma/>
                    </a:srgbClr>
                  </a:gs>
                  <a:gs pos="100000">
                    <a:srgbClr val="AAAAC6"/>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47" name="Rectangle 50">
                <a:extLst>
                  <a:ext uri="{FF2B5EF4-FFF2-40B4-BE49-F238E27FC236}">
                    <a16:creationId xmlns:a16="http://schemas.microsoft.com/office/drawing/2014/main" id="{FDA83928-CBD1-056B-E754-7F0EDD1492F4}"/>
                  </a:ext>
                </a:extLst>
              </p:cNvPr>
              <p:cNvSpPr>
                <a:spLocks noChangeArrowheads="1"/>
              </p:cNvSpPr>
              <p:nvPr/>
            </p:nvSpPr>
            <p:spPr bwMode="auto">
              <a:xfrm>
                <a:off x="4896" y="1626"/>
                <a:ext cx="126" cy="1540"/>
              </a:xfrm>
              <a:prstGeom prst="rect">
                <a:avLst/>
              </a:prstGeom>
              <a:gradFill rotWithShape="1">
                <a:gsLst>
                  <a:gs pos="0">
                    <a:srgbClr val="AAAAC6">
                      <a:gamma/>
                      <a:tint val="19216"/>
                      <a:invGamma/>
                    </a:srgbClr>
                  </a:gs>
                  <a:gs pos="100000">
                    <a:srgbClr val="AAAAC6"/>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48" name="Rectangle 51">
                <a:extLst>
                  <a:ext uri="{FF2B5EF4-FFF2-40B4-BE49-F238E27FC236}">
                    <a16:creationId xmlns:a16="http://schemas.microsoft.com/office/drawing/2014/main" id="{68D52BC4-6507-468D-9700-68A01AF12B4A}"/>
                  </a:ext>
                </a:extLst>
              </p:cNvPr>
              <p:cNvSpPr>
                <a:spLocks noChangeArrowheads="1"/>
              </p:cNvSpPr>
              <p:nvPr/>
            </p:nvSpPr>
            <p:spPr bwMode="auto">
              <a:xfrm>
                <a:off x="5204" y="1505"/>
                <a:ext cx="126" cy="1661"/>
              </a:xfrm>
              <a:prstGeom prst="rect">
                <a:avLst/>
              </a:prstGeom>
              <a:gradFill rotWithShape="1">
                <a:gsLst>
                  <a:gs pos="0">
                    <a:srgbClr val="AAAAC6">
                      <a:gamma/>
                      <a:tint val="19216"/>
                      <a:invGamma/>
                    </a:srgbClr>
                  </a:gs>
                  <a:gs pos="100000">
                    <a:srgbClr val="AAAAC6"/>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49" name="Rectangle 52">
                <a:extLst>
                  <a:ext uri="{FF2B5EF4-FFF2-40B4-BE49-F238E27FC236}">
                    <a16:creationId xmlns:a16="http://schemas.microsoft.com/office/drawing/2014/main" id="{C6E89B64-1FCD-2570-B3BF-56CA3CEDE099}"/>
                  </a:ext>
                </a:extLst>
              </p:cNvPr>
              <p:cNvSpPr>
                <a:spLocks noChangeArrowheads="1"/>
              </p:cNvSpPr>
              <p:nvPr/>
            </p:nvSpPr>
            <p:spPr bwMode="auto">
              <a:xfrm>
                <a:off x="1286" y="1620"/>
                <a:ext cx="108" cy="1546"/>
              </a:xfrm>
              <a:prstGeom prst="rect">
                <a:avLst/>
              </a:prstGeom>
              <a:gradFill rotWithShape="1">
                <a:gsLst>
                  <a:gs pos="0">
                    <a:srgbClr val="AAAAC6">
                      <a:gamma/>
                      <a:tint val="19216"/>
                      <a:invGamma/>
                    </a:srgbClr>
                  </a:gs>
                  <a:gs pos="100000">
                    <a:srgbClr val="AAAAC6"/>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50" name="Rectangle 53">
                <a:extLst>
                  <a:ext uri="{FF2B5EF4-FFF2-40B4-BE49-F238E27FC236}">
                    <a16:creationId xmlns:a16="http://schemas.microsoft.com/office/drawing/2014/main" id="{1720D169-323B-E52A-BF03-C2ACC53D53B7}"/>
                  </a:ext>
                </a:extLst>
              </p:cNvPr>
              <p:cNvSpPr>
                <a:spLocks noChangeArrowheads="1"/>
              </p:cNvSpPr>
              <p:nvPr/>
            </p:nvSpPr>
            <p:spPr bwMode="auto">
              <a:xfrm>
                <a:off x="2786" y="1695"/>
                <a:ext cx="117" cy="1471"/>
              </a:xfrm>
              <a:prstGeom prst="rect">
                <a:avLst/>
              </a:prstGeom>
              <a:gradFill rotWithShape="1">
                <a:gsLst>
                  <a:gs pos="0">
                    <a:srgbClr val="AAAAC6">
                      <a:gamma/>
                      <a:tint val="19216"/>
                      <a:invGamma/>
                    </a:srgbClr>
                  </a:gs>
                  <a:gs pos="100000">
                    <a:srgbClr val="AAAAC6"/>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51" name="Rectangle 54">
                <a:extLst>
                  <a:ext uri="{FF2B5EF4-FFF2-40B4-BE49-F238E27FC236}">
                    <a16:creationId xmlns:a16="http://schemas.microsoft.com/office/drawing/2014/main" id="{05D59555-077B-9AF6-FE89-B03D3D9C2CB1}"/>
                  </a:ext>
                </a:extLst>
              </p:cNvPr>
              <p:cNvSpPr>
                <a:spLocks noChangeArrowheads="1"/>
              </p:cNvSpPr>
              <p:nvPr/>
            </p:nvSpPr>
            <p:spPr bwMode="auto">
              <a:xfrm>
                <a:off x="3086" y="1682"/>
                <a:ext cx="108" cy="1484"/>
              </a:xfrm>
              <a:prstGeom prst="rect">
                <a:avLst/>
              </a:prstGeom>
              <a:gradFill rotWithShape="1">
                <a:gsLst>
                  <a:gs pos="0">
                    <a:srgbClr val="AAAAC6">
                      <a:gamma/>
                      <a:tint val="19216"/>
                      <a:invGamma/>
                    </a:srgbClr>
                  </a:gs>
                  <a:gs pos="100000">
                    <a:srgbClr val="AAAAC6"/>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52" name="Rectangle 55">
                <a:extLst>
                  <a:ext uri="{FF2B5EF4-FFF2-40B4-BE49-F238E27FC236}">
                    <a16:creationId xmlns:a16="http://schemas.microsoft.com/office/drawing/2014/main" id="{93091755-4984-740B-1C13-D2B49D56A249}"/>
                  </a:ext>
                </a:extLst>
              </p:cNvPr>
              <p:cNvSpPr>
                <a:spLocks noChangeArrowheads="1"/>
              </p:cNvSpPr>
              <p:nvPr/>
            </p:nvSpPr>
            <p:spPr bwMode="auto">
              <a:xfrm>
                <a:off x="3382" y="1525"/>
                <a:ext cx="108" cy="1641"/>
              </a:xfrm>
              <a:prstGeom prst="rect">
                <a:avLst/>
              </a:prstGeom>
              <a:gradFill rotWithShape="1">
                <a:gsLst>
                  <a:gs pos="0">
                    <a:srgbClr val="AAAAC6">
                      <a:gamma/>
                      <a:tint val="19216"/>
                      <a:invGamma/>
                    </a:srgbClr>
                  </a:gs>
                  <a:gs pos="100000">
                    <a:srgbClr val="AAAAC6"/>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53" name="Rectangle 56">
                <a:extLst>
                  <a:ext uri="{FF2B5EF4-FFF2-40B4-BE49-F238E27FC236}">
                    <a16:creationId xmlns:a16="http://schemas.microsoft.com/office/drawing/2014/main" id="{B0A80910-C91C-D05D-5258-CA982B4B925D}"/>
                  </a:ext>
                </a:extLst>
              </p:cNvPr>
              <p:cNvSpPr>
                <a:spLocks noChangeArrowheads="1"/>
              </p:cNvSpPr>
              <p:nvPr/>
            </p:nvSpPr>
            <p:spPr bwMode="auto">
              <a:xfrm>
                <a:off x="1586" y="1467"/>
                <a:ext cx="117" cy="1699"/>
              </a:xfrm>
              <a:prstGeom prst="rect">
                <a:avLst/>
              </a:prstGeom>
              <a:gradFill rotWithShape="1">
                <a:gsLst>
                  <a:gs pos="0">
                    <a:srgbClr val="AAAAC6">
                      <a:gamma/>
                      <a:tint val="19216"/>
                      <a:invGamma/>
                    </a:srgbClr>
                  </a:gs>
                  <a:gs pos="100000">
                    <a:srgbClr val="AAAAC6"/>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54" name="Rectangle 57">
                <a:extLst>
                  <a:ext uri="{FF2B5EF4-FFF2-40B4-BE49-F238E27FC236}">
                    <a16:creationId xmlns:a16="http://schemas.microsoft.com/office/drawing/2014/main" id="{9966B3A3-A2B5-4C81-D78C-F60DD0D2D646}"/>
                  </a:ext>
                </a:extLst>
              </p:cNvPr>
              <p:cNvSpPr>
                <a:spLocks noChangeArrowheads="1"/>
              </p:cNvSpPr>
              <p:nvPr/>
            </p:nvSpPr>
            <p:spPr bwMode="auto">
              <a:xfrm>
                <a:off x="1886" y="1711"/>
                <a:ext cx="108" cy="1455"/>
              </a:xfrm>
              <a:prstGeom prst="rect">
                <a:avLst/>
              </a:prstGeom>
              <a:gradFill rotWithShape="1">
                <a:gsLst>
                  <a:gs pos="0">
                    <a:srgbClr val="AAAAC6">
                      <a:gamma/>
                      <a:tint val="19216"/>
                      <a:invGamma/>
                    </a:srgbClr>
                  </a:gs>
                  <a:gs pos="100000">
                    <a:srgbClr val="AAAAC6"/>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55" name="Rectangle 58">
                <a:extLst>
                  <a:ext uri="{FF2B5EF4-FFF2-40B4-BE49-F238E27FC236}">
                    <a16:creationId xmlns:a16="http://schemas.microsoft.com/office/drawing/2014/main" id="{9BE29885-0F7A-159C-4605-AA6E09ED4E2E}"/>
                  </a:ext>
                </a:extLst>
              </p:cNvPr>
              <p:cNvSpPr>
                <a:spLocks noChangeArrowheads="1"/>
              </p:cNvSpPr>
              <p:nvPr/>
            </p:nvSpPr>
            <p:spPr bwMode="auto">
              <a:xfrm>
                <a:off x="2186" y="1634"/>
                <a:ext cx="108" cy="1532"/>
              </a:xfrm>
              <a:prstGeom prst="rect">
                <a:avLst/>
              </a:prstGeom>
              <a:gradFill rotWithShape="1">
                <a:gsLst>
                  <a:gs pos="0">
                    <a:srgbClr val="AAAAC6">
                      <a:gamma/>
                      <a:tint val="19216"/>
                      <a:invGamma/>
                    </a:srgbClr>
                  </a:gs>
                  <a:gs pos="100000">
                    <a:srgbClr val="AAAAC6"/>
                  </a:gs>
                </a:gsLst>
                <a:path path="shape">
                  <a:fillToRect l="50000" t="50000" r="50000" b="50000"/>
                </a:path>
              </a:gradFill>
              <a:ln w="9525">
                <a:noFill/>
                <a:miter lim="800000"/>
                <a:headEnd/>
                <a:tailEnd/>
              </a:ln>
              <a:effectLst/>
            </p:spPr>
            <p:txBody>
              <a:bodyPr wrap="none" anchor="ctr"/>
              <a:lstStyle/>
              <a:p>
                <a:endParaRPr lang="zh-CN" altLang="en-US" sz="1350"/>
              </a:p>
            </p:txBody>
          </p:sp>
          <p:sp>
            <p:nvSpPr>
              <p:cNvPr id="56" name="Rectangle 59">
                <a:extLst>
                  <a:ext uri="{FF2B5EF4-FFF2-40B4-BE49-F238E27FC236}">
                    <a16:creationId xmlns:a16="http://schemas.microsoft.com/office/drawing/2014/main" id="{0DD22F93-47EC-FCF6-CEC8-7AB68170C598}"/>
                  </a:ext>
                </a:extLst>
              </p:cNvPr>
              <p:cNvSpPr>
                <a:spLocks noChangeArrowheads="1"/>
              </p:cNvSpPr>
              <p:nvPr/>
            </p:nvSpPr>
            <p:spPr bwMode="auto">
              <a:xfrm>
                <a:off x="2486" y="1450"/>
                <a:ext cx="108" cy="1716"/>
              </a:xfrm>
              <a:prstGeom prst="rect">
                <a:avLst/>
              </a:prstGeom>
              <a:gradFill rotWithShape="1">
                <a:gsLst>
                  <a:gs pos="0">
                    <a:srgbClr val="AAAAC6">
                      <a:gamma/>
                      <a:tint val="19216"/>
                      <a:invGamma/>
                    </a:srgbClr>
                  </a:gs>
                  <a:gs pos="100000">
                    <a:srgbClr val="AAAAC6"/>
                  </a:gs>
                </a:gsLst>
                <a:path path="shape">
                  <a:fillToRect l="50000" t="50000" r="50000" b="50000"/>
                </a:path>
              </a:gradFill>
              <a:ln w="9525">
                <a:noFill/>
                <a:miter lim="800000"/>
                <a:headEnd/>
                <a:tailEnd/>
              </a:ln>
              <a:effectLst/>
            </p:spPr>
            <p:txBody>
              <a:bodyPr wrap="none" anchor="ctr"/>
              <a:lstStyle/>
              <a:p>
                <a:endParaRPr lang="zh-CN" altLang="en-US" sz="1350"/>
              </a:p>
            </p:txBody>
          </p:sp>
        </p:grpSp>
      </p:grpSp>
      <p:sp>
        <p:nvSpPr>
          <p:cNvPr id="59" name="Line 60">
            <a:extLst>
              <a:ext uri="{FF2B5EF4-FFF2-40B4-BE49-F238E27FC236}">
                <a16:creationId xmlns:a16="http://schemas.microsoft.com/office/drawing/2014/main" id="{4EBB0337-D82D-C354-7357-71D84DFB8BBB}"/>
              </a:ext>
            </a:extLst>
          </p:cNvPr>
          <p:cNvSpPr>
            <a:spLocks noChangeShapeType="1"/>
          </p:cNvSpPr>
          <p:nvPr/>
        </p:nvSpPr>
        <p:spPr bwMode="auto">
          <a:xfrm>
            <a:off x="1841483" y="3953871"/>
            <a:ext cx="5458741" cy="0"/>
          </a:xfrm>
          <a:prstGeom prst="line">
            <a:avLst/>
          </a:prstGeom>
          <a:noFill/>
          <a:ln w="38100">
            <a:solidFill>
              <a:schemeClr val="tx1"/>
            </a:solidFill>
            <a:round/>
            <a:headEnd/>
            <a:tailEnd/>
          </a:ln>
          <a:effectLst/>
        </p:spPr>
        <p:txBody>
          <a:bodyPr/>
          <a:lstStyle/>
          <a:p>
            <a:endParaRPr lang="zh-CN" altLang="en-US" sz="1350"/>
          </a:p>
        </p:txBody>
      </p:sp>
      <p:sp>
        <p:nvSpPr>
          <p:cNvPr id="60" name="Line 61">
            <a:extLst>
              <a:ext uri="{FF2B5EF4-FFF2-40B4-BE49-F238E27FC236}">
                <a16:creationId xmlns:a16="http://schemas.microsoft.com/office/drawing/2014/main" id="{7DB964C8-8E76-EAAD-F117-9317572E6BEA}"/>
              </a:ext>
            </a:extLst>
          </p:cNvPr>
          <p:cNvSpPr>
            <a:spLocks noChangeShapeType="1"/>
          </p:cNvSpPr>
          <p:nvPr/>
        </p:nvSpPr>
        <p:spPr bwMode="auto">
          <a:xfrm>
            <a:off x="1834913" y="1883374"/>
            <a:ext cx="5421257" cy="40481"/>
          </a:xfrm>
          <a:prstGeom prst="line">
            <a:avLst/>
          </a:prstGeom>
          <a:noFill/>
          <a:ln w="19050">
            <a:solidFill>
              <a:srgbClr val="FF9900"/>
            </a:solidFill>
            <a:prstDash val="lgDash"/>
            <a:round/>
            <a:headEnd/>
            <a:tailEnd/>
          </a:ln>
          <a:effectLst/>
        </p:spPr>
        <p:txBody>
          <a:bodyPr/>
          <a:lstStyle/>
          <a:p>
            <a:endParaRPr lang="zh-CN" altLang="en-US" sz="1350"/>
          </a:p>
        </p:txBody>
      </p:sp>
      <p:sp>
        <p:nvSpPr>
          <p:cNvPr id="61" name="Line 62">
            <a:extLst>
              <a:ext uri="{FF2B5EF4-FFF2-40B4-BE49-F238E27FC236}">
                <a16:creationId xmlns:a16="http://schemas.microsoft.com/office/drawing/2014/main" id="{068883DE-EFE2-2097-2C99-ACEF6BD13D1B}"/>
              </a:ext>
            </a:extLst>
          </p:cNvPr>
          <p:cNvSpPr>
            <a:spLocks noChangeShapeType="1"/>
          </p:cNvSpPr>
          <p:nvPr/>
        </p:nvSpPr>
        <p:spPr bwMode="auto">
          <a:xfrm>
            <a:off x="1849186" y="1170189"/>
            <a:ext cx="5396270" cy="1584722"/>
          </a:xfrm>
          <a:prstGeom prst="line">
            <a:avLst/>
          </a:prstGeom>
          <a:noFill/>
          <a:ln w="19050">
            <a:solidFill>
              <a:srgbClr val="FF9900"/>
            </a:solidFill>
            <a:prstDash val="lgDash"/>
            <a:round/>
            <a:headEnd/>
            <a:tailEnd/>
          </a:ln>
          <a:effectLst/>
        </p:spPr>
        <p:txBody>
          <a:bodyPr/>
          <a:lstStyle/>
          <a:p>
            <a:endParaRPr lang="zh-CN" altLang="en-US" sz="1350"/>
          </a:p>
        </p:txBody>
      </p:sp>
      <p:sp>
        <p:nvSpPr>
          <p:cNvPr id="62" name="Line 63">
            <a:extLst>
              <a:ext uri="{FF2B5EF4-FFF2-40B4-BE49-F238E27FC236}">
                <a16:creationId xmlns:a16="http://schemas.microsoft.com/office/drawing/2014/main" id="{A79C364D-43F9-C1C1-8DB9-9BE72D44008B}"/>
              </a:ext>
            </a:extLst>
          </p:cNvPr>
          <p:cNvSpPr>
            <a:spLocks noChangeShapeType="1"/>
          </p:cNvSpPr>
          <p:nvPr/>
        </p:nvSpPr>
        <p:spPr bwMode="auto">
          <a:xfrm>
            <a:off x="2098383" y="792761"/>
            <a:ext cx="0" cy="3173016"/>
          </a:xfrm>
          <a:prstGeom prst="line">
            <a:avLst/>
          </a:prstGeom>
          <a:noFill/>
          <a:ln w="38100">
            <a:solidFill>
              <a:schemeClr val="tx1"/>
            </a:solidFill>
            <a:round/>
            <a:headEnd/>
            <a:tailEnd/>
          </a:ln>
          <a:effectLst/>
        </p:spPr>
        <p:txBody>
          <a:bodyPr/>
          <a:lstStyle/>
          <a:p>
            <a:endParaRPr lang="zh-CN" altLang="en-US" sz="1350"/>
          </a:p>
        </p:txBody>
      </p:sp>
      <p:grpSp>
        <p:nvGrpSpPr>
          <p:cNvPr id="63" name="Group 64">
            <a:extLst>
              <a:ext uri="{FF2B5EF4-FFF2-40B4-BE49-F238E27FC236}">
                <a16:creationId xmlns:a16="http://schemas.microsoft.com/office/drawing/2014/main" id="{CDA5B1EA-B719-54CA-0B7F-3FD5526C1E16}"/>
              </a:ext>
            </a:extLst>
          </p:cNvPr>
          <p:cNvGrpSpPr>
            <a:grpSpLocks/>
          </p:cNvGrpSpPr>
          <p:nvPr/>
        </p:nvGrpSpPr>
        <p:grpSpPr bwMode="auto">
          <a:xfrm>
            <a:off x="4116316" y="804667"/>
            <a:ext cx="819623" cy="1157288"/>
            <a:chOff x="2551" y="678"/>
            <a:chExt cx="656" cy="972"/>
          </a:xfrm>
        </p:grpSpPr>
        <p:sp>
          <p:nvSpPr>
            <p:cNvPr id="64" name="Text Box 65">
              <a:extLst>
                <a:ext uri="{FF2B5EF4-FFF2-40B4-BE49-F238E27FC236}">
                  <a16:creationId xmlns:a16="http://schemas.microsoft.com/office/drawing/2014/main" id="{8C651960-CA17-66BC-6C3D-240D83757CB9}"/>
                </a:ext>
              </a:extLst>
            </p:cNvPr>
            <p:cNvSpPr txBox="1">
              <a:spLocks noChangeArrowheads="1"/>
            </p:cNvSpPr>
            <p:nvPr/>
          </p:nvSpPr>
          <p:spPr bwMode="auto">
            <a:xfrm>
              <a:off x="2551" y="678"/>
              <a:ext cx="656" cy="504"/>
            </a:xfrm>
            <a:prstGeom prst="rect">
              <a:avLst/>
            </a:prstGeom>
            <a:noFill/>
            <a:ln w="9525">
              <a:noFill/>
              <a:miter lim="800000"/>
              <a:headEnd/>
              <a:tailEnd/>
            </a:ln>
            <a:effectLst/>
          </p:spPr>
          <p:txBody>
            <a:bodyPr wrap="none">
              <a:spAutoFit/>
            </a:bodyPr>
            <a:lstStyle/>
            <a:p>
              <a:pPr algn="ctr"/>
              <a:r>
                <a:rPr lang="en-US" altLang="zh-CN" sz="1650">
                  <a:ea typeface="宋体" charset="-122"/>
                </a:rPr>
                <a:t>Bug</a:t>
              </a:r>
            </a:p>
            <a:p>
              <a:pPr algn="ctr"/>
              <a:r>
                <a:rPr lang="zh-CN" altLang="en-US" sz="1650">
                  <a:ea typeface="宋体" charset="-122"/>
                </a:rPr>
                <a:t>收敛点</a:t>
              </a:r>
            </a:p>
          </p:txBody>
        </p:sp>
        <p:sp>
          <p:nvSpPr>
            <p:cNvPr id="65" name="Line 66">
              <a:extLst>
                <a:ext uri="{FF2B5EF4-FFF2-40B4-BE49-F238E27FC236}">
                  <a16:creationId xmlns:a16="http://schemas.microsoft.com/office/drawing/2014/main" id="{06859983-4D74-460D-9B1D-54C04B94722C}"/>
                </a:ext>
              </a:extLst>
            </p:cNvPr>
            <p:cNvSpPr>
              <a:spLocks noChangeShapeType="1"/>
            </p:cNvSpPr>
            <p:nvPr/>
          </p:nvSpPr>
          <p:spPr bwMode="auto">
            <a:xfrm>
              <a:off x="2883" y="1157"/>
              <a:ext cx="0" cy="386"/>
            </a:xfrm>
            <a:prstGeom prst="line">
              <a:avLst/>
            </a:prstGeom>
            <a:noFill/>
            <a:ln w="19050">
              <a:solidFill>
                <a:srgbClr val="CC3300"/>
              </a:solidFill>
              <a:round/>
              <a:headEnd/>
              <a:tailEnd type="triangle" w="med" len="med"/>
            </a:ln>
            <a:effectLst/>
          </p:spPr>
          <p:txBody>
            <a:bodyPr/>
            <a:lstStyle/>
            <a:p>
              <a:endParaRPr lang="zh-CN" altLang="en-US" sz="1350"/>
            </a:p>
          </p:txBody>
        </p:sp>
        <p:sp>
          <p:nvSpPr>
            <p:cNvPr id="66" name="Oval 67">
              <a:extLst>
                <a:ext uri="{FF2B5EF4-FFF2-40B4-BE49-F238E27FC236}">
                  <a16:creationId xmlns:a16="http://schemas.microsoft.com/office/drawing/2014/main" id="{FA99FF3A-FFF0-BA7C-0C55-1A248D790BE8}"/>
                </a:ext>
              </a:extLst>
            </p:cNvPr>
            <p:cNvSpPr>
              <a:spLocks noChangeArrowheads="1"/>
            </p:cNvSpPr>
            <p:nvPr/>
          </p:nvSpPr>
          <p:spPr bwMode="auto">
            <a:xfrm>
              <a:off x="2838" y="1550"/>
              <a:ext cx="93" cy="100"/>
            </a:xfrm>
            <a:prstGeom prst="ellipse">
              <a:avLst/>
            </a:prstGeom>
            <a:solidFill>
              <a:srgbClr val="CC3300"/>
            </a:solidFill>
            <a:ln w="9525">
              <a:noFill/>
              <a:round/>
              <a:headEnd/>
              <a:tailEnd/>
            </a:ln>
            <a:effectLst/>
          </p:spPr>
          <p:txBody>
            <a:bodyPr wrap="none" anchor="ctr"/>
            <a:lstStyle/>
            <a:p>
              <a:endParaRPr lang="zh-CN" altLang="en-US" sz="1350"/>
            </a:p>
          </p:txBody>
        </p:sp>
      </p:grpSp>
    </p:spTree>
    <p:extLst>
      <p:ext uri="{BB962C8B-B14F-4D97-AF65-F5344CB8AC3E}">
        <p14:creationId xmlns:p14="http://schemas.microsoft.com/office/powerpoint/2010/main" val="25411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down)">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500"/>
                                        <p:tgtEl>
                                          <p:spTgt spid="61"/>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wipe(left)">
                                      <p:cBhvr>
                                        <p:cTn id="21" dur="500"/>
                                        <p:tgtEl>
                                          <p:spTgt spid="60"/>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dissolve">
                                      <p:cBhvr>
                                        <p:cTn id="25"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E26BF-6934-1F97-9031-AB41F1800C65}"/>
              </a:ext>
            </a:extLst>
          </p:cNvPr>
          <p:cNvSpPr>
            <a:spLocks noGrp="1"/>
          </p:cNvSpPr>
          <p:nvPr>
            <p:ph type="title"/>
          </p:nvPr>
        </p:nvSpPr>
        <p:spPr/>
        <p:txBody>
          <a:bodyPr/>
          <a:lstStyle/>
          <a:p>
            <a:r>
              <a:rPr kumimoji="1" lang="zh-CN" altLang="en-US" dirty="0"/>
              <a:t>不断反弹之中收敛</a:t>
            </a:r>
          </a:p>
        </p:txBody>
      </p:sp>
      <p:pic>
        <p:nvPicPr>
          <p:cNvPr id="4" name="Picture 2" descr="16-7">
            <a:extLst>
              <a:ext uri="{FF2B5EF4-FFF2-40B4-BE49-F238E27FC236}">
                <a16:creationId xmlns:a16="http://schemas.microsoft.com/office/drawing/2014/main" id="{12FFBA93-6CF5-C48C-81BC-EF698BBE8770}"/>
              </a:ext>
            </a:extLst>
          </p:cNvPr>
          <p:cNvPicPr>
            <a:picLocks noChangeAspect="1" noChangeArrowheads="1"/>
          </p:cNvPicPr>
          <p:nvPr/>
        </p:nvPicPr>
        <p:blipFill>
          <a:blip r:embed="rId2" cstate="print"/>
          <a:srcRect/>
          <a:stretch>
            <a:fillRect/>
          </a:stretch>
        </p:blipFill>
        <p:spPr bwMode="auto">
          <a:xfrm>
            <a:off x="1597922" y="1001828"/>
            <a:ext cx="5753100" cy="3570684"/>
          </a:xfrm>
          <a:prstGeom prst="rect">
            <a:avLst/>
          </a:prstGeom>
          <a:noFill/>
          <a:ln w="9525">
            <a:noFill/>
            <a:miter lim="800000"/>
            <a:headEnd/>
            <a:tailEnd/>
          </a:ln>
        </p:spPr>
      </p:pic>
    </p:spTree>
    <p:extLst>
      <p:ext uri="{BB962C8B-B14F-4D97-AF65-F5344CB8AC3E}">
        <p14:creationId xmlns:p14="http://schemas.microsoft.com/office/powerpoint/2010/main" val="1694242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E82AF-2D44-E548-8F65-2CCBEBFF8A69}"/>
              </a:ext>
            </a:extLst>
          </p:cNvPr>
          <p:cNvSpPr>
            <a:spLocks noGrp="1"/>
          </p:cNvSpPr>
          <p:nvPr>
            <p:ph type="title"/>
          </p:nvPr>
        </p:nvSpPr>
        <p:spPr/>
        <p:txBody>
          <a:bodyPr/>
          <a:lstStyle/>
          <a:p>
            <a:r>
              <a:rPr kumimoji="1" lang="en-US" altLang="zh-CN" dirty="0"/>
              <a:t>13.3.3 </a:t>
            </a:r>
            <a:r>
              <a:rPr kumimoji="1" lang="zh-CN" altLang="en-US" dirty="0"/>
              <a:t>缺陷分布分析</a:t>
            </a:r>
          </a:p>
        </p:txBody>
      </p:sp>
      <p:sp>
        <p:nvSpPr>
          <p:cNvPr id="4" name="Rectangle 3">
            <a:extLst>
              <a:ext uri="{FF2B5EF4-FFF2-40B4-BE49-F238E27FC236}">
                <a16:creationId xmlns:a16="http://schemas.microsoft.com/office/drawing/2014/main" id="{03CFE65B-A98C-5FA4-4549-94FB15DE34BB}"/>
              </a:ext>
            </a:extLst>
          </p:cNvPr>
          <p:cNvSpPr txBox="1">
            <a:spLocks noChangeArrowheads="1"/>
          </p:cNvSpPr>
          <p:nvPr/>
        </p:nvSpPr>
        <p:spPr>
          <a:xfrm>
            <a:off x="891768" y="946907"/>
            <a:ext cx="7357005" cy="863203"/>
          </a:xfr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思源黑体" panose="020F0502020204030204" charset="-122"/>
                <a:ea typeface="思源黑体" panose="020F0502020204030204" charset="-122"/>
                <a:cs typeface="思源黑体" panose="020F050202020403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思源黑体" panose="020F0502020204030204" charset="-122"/>
                <a:ea typeface="思源黑体" panose="020F0502020204030204" charset="-122"/>
                <a:cs typeface="思源黑体" panose="020F050202020403020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思源黑体" panose="020F0502020204030204" charset="-122"/>
                <a:ea typeface="思源黑体" panose="020F0502020204030204" charset="-122"/>
                <a:cs typeface="思源黑体" panose="020F050202020403020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pPr>
            <a:r>
              <a:rPr lang="zh-CN" altLang="en-US" sz="2000" b="1" dirty="0">
                <a:latin typeface="楷体"/>
                <a:ea typeface="楷体"/>
                <a:cs typeface="楷体"/>
              </a:rPr>
              <a:t>缺陷分布报告</a:t>
            </a:r>
            <a:r>
              <a:rPr lang="zh-CN" altLang="en-US" sz="2000" dirty="0">
                <a:latin typeface="楷体"/>
                <a:ea typeface="楷体"/>
                <a:cs typeface="楷体"/>
              </a:rPr>
              <a:t>，缺陷数量与缺陷属性的函数。如测试需求和缺陷状态、严重性的分布情况等。</a:t>
            </a:r>
          </a:p>
        </p:txBody>
      </p:sp>
      <p:pic>
        <p:nvPicPr>
          <p:cNvPr id="5" name="Picture 2">
            <a:extLst>
              <a:ext uri="{FF2B5EF4-FFF2-40B4-BE49-F238E27FC236}">
                <a16:creationId xmlns:a16="http://schemas.microsoft.com/office/drawing/2014/main" id="{04274D45-D81F-0E03-EE0B-2ED1E12382F5}"/>
              </a:ext>
            </a:extLst>
          </p:cNvPr>
          <p:cNvPicPr>
            <a:picLocks noChangeAspect="1" noChangeArrowheads="1"/>
          </p:cNvPicPr>
          <p:nvPr/>
        </p:nvPicPr>
        <p:blipFill>
          <a:blip r:embed="rId2" cstate="print"/>
          <a:srcRect/>
          <a:stretch>
            <a:fillRect/>
          </a:stretch>
        </p:blipFill>
        <p:spPr bwMode="auto">
          <a:xfrm>
            <a:off x="2249743" y="2139703"/>
            <a:ext cx="4641056" cy="2564606"/>
          </a:xfrm>
          <a:prstGeom prst="rect">
            <a:avLst/>
          </a:prstGeom>
          <a:noFill/>
          <a:ln w="9525">
            <a:noFill/>
            <a:miter lim="800000"/>
            <a:headEnd/>
            <a:tailEnd/>
          </a:ln>
        </p:spPr>
      </p:pic>
    </p:spTree>
    <p:extLst>
      <p:ext uri="{BB962C8B-B14F-4D97-AF65-F5344CB8AC3E}">
        <p14:creationId xmlns:p14="http://schemas.microsoft.com/office/powerpoint/2010/main" val="2488353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9D2601-758A-F572-2B70-E2EFB1679530}"/>
              </a:ext>
            </a:extLst>
          </p:cNvPr>
          <p:cNvSpPr>
            <a:spLocks noGrp="1"/>
          </p:cNvSpPr>
          <p:nvPr>
            <p:ph type="title"/>
          </p:nvPr>
        </p:nvSpPr>
        <p:spPr/>
        <p:txBody>
          <a:bodyPr/>
          <a:lstStyle/>
          <a:p>
            <a:r>
              <a:rPr kumimoji="1" lang="zh-CN" altLang="en-US" dirty="0"/>
              <a:t>示例：缺陷分布分析</a:t>
            </a:r>
          </a:p>
        </p:txBody>
      </p:sp>
      <p:grpSp>
        <p:nvGrpSpPr>
          <p:cNvPr id="4" name="组合 3">
            <a:extLst>
              <a:ext uri="{FF2B5EF4-FFF2-40B4-BE49-F238E27FC236}">
                <a16:creationId xmlns:a16="http://schemas.microsoft.com/office/drawing/2014/main" id="{277E9AE9-9E38-BBB3-530B-15FE2FD4EDD6}"/>
              </a:ext>
            </a:extLst>
          </p:cNvPr>
          <p:cNvGrpSpPr/>
          <p:nvPr/>
        </p:nvGrpSpPr>
        <p:grpSpPr>
          <a:xfrm>
            <a:off x="1542465" y="1248370"/>
            <a:ext cx="5770197" cy="2646760"/>
            <a:chOff x="863154" y="1988443"/>
            <a:chExt cx="7693596" cy="3529013"/>
          </a:xfrm>
        </p:grpSpPr>
        <p:pic>
          <p:nvPicPr>
            <p:cNvPr id="5" name="Picture 4" descr="15-4">
              <a:extLst>
                <a:ext uri="{FF2B5EF4-FFF2-40B4-BE49-F238E27FC236}">
                  <a16:creationId xmlns:a16="http://schemas.microsoft.com/office/drawing/2014/main" id="{92BA8FAB-B67A-99FB-0DE0-EC06D222CF3E}"/>
                </a:ext>
              </a:extLst>
            </p:cNvPr>
            <p:cNvPicPr>
              <a:picLocks noChangeAspect="1" noChangeArrowheads="1"/>
            </p:cNvPicPr>
            <p:nvPr/>
          </p:nvPicPr>
          <p:blipFill>
            <a:blip r:embed="rId2" cstate="print"/>
            <a:srcRect/>
            <a:stretch>
              <a:fillRect/>
            </a:stretch>
          </p:blipFill>
          <p:spPr bwMode="auto">
            <a:xfrm>
              <a:off x="935162" y="1988443"/>
              <a:ext cx="7621588" cy="3529013"/>
            </a:xfrm>
            <a:prstGeom prst="rect">
              <a:avLst/>
            </a:prstGeom>
            <a:noFill/>
            <a:ln w="9525">
              <a:noFill/>
              <a:miter lim="800000"/>
              <a:headEnd/>
              <a:tailEnd/>
            </a:ln>
          </p:spPr>
        </p:pic>
        <p:sp>
          <p:nvSpPr>
            <p:cNvPr id="6" name="椭圆 6">
              <a:extLst>
                <a:ext uri="{FF2B5EF4-FFF2-40B4-BE49-F238E27FC236}">
                  <a16:creationId xmlns:a16="http://schemas.microsoft.com/office/drawing/2014/main" id="{0EF12B5D-A994-ACDC-951F-70D6F741259E}"/>
                </a:ext>
              </a:extLst>
            </p:cNvPr>
            <p:cNvSpPr>
              <a:spLocks noChangeArrowheads="1"/>
            </p:cNvSpPr>
            <p:nvPr/>
          </p:nvSpPr>
          <p:spPr bwMode="auto">
            <a:xfrm>
              <a:off x="6191746" y="2636515"/>
              <a:ext cx="1763713" cy="792163"/>
            </a:xfrm>
            <a:prstGeom prst="ellipse">
              <a:avLst/>
            </a:prstGeom>
            <a:noFill/>
            <a:ln w="19050" algn="ctr">
              <a:solidFill>
                <a:srgbClr val="FF0000"/>
              </a:solidFill>
              <a:round/>
              <a:headEnd/>
              <a:tailEnd/>
            </a:ln>
          </p:spPr>
          <p:txBody>
            <a:bodyPr lIns="0" tIns="0" rIns="0" bIns="0" anchor="ctr"/>
            <a:lstStyle/>
            <a:p>
              <a:endParaRPr lang="zh-CN" altLang="en-US" sz="1350"/>
            </a:p>
          </p:txBody>
        </p:sp>
        <p:sp>
          <p:nvSpPr>
            <p:cNvPr id="7" name="椭圆 7">
              <a:extLst>
                <a:ext uri="{FF2B5EF4-FFF2-40B4-BE49-F238E27FC236}">
                  <a16:creationId xmlns:a16="http://schemas.microsoft.com/office/drawing/2014/main" id="{660C47BD-FE29-2C8C-1B33-77926FABEC30}"/>
                </a:ext>
              </a:extLst>
            </p:cNvPr>
            <p:cNvSpPr>
              <a:spLocks noChangeArrowheads="1"/>
            </p:cNvSpPr>
            <p:nvPr/>
          </p:nvSpPr>
          <p:spPr bwMode="auto">
            <a:xfrm>
              <a:off x="5831706" y="4724747"/>
              <a:ext cx="1763712" cy="790575"/>
            </a:xfrm>
            <a:prstGeom prst="ellipse">
              <a:avLst/>
            </a:prstGeom>
            <a:noFill/>
            <a:ln w="19050" algn="ctr">
              <a:solidFill>
                <a:srgbClr val="FF0000"/>
              </a:solidFill>
              <a:round/>
              <a:headEnd/>
              <a:tailEnd/>
            </a:ln>
          </p:spPr>
          <p:txBody>
            <a:bodyPr lIns="0" tIns="0" rIns="0" bIns="0" anchor="ctr"/>
            <a:lstStyle/>
            <a:p>
              <a:endParaRPr lang="zh-CN" altLang="en-US" sz="1350"/>
            </a:p>
          </p:txBody>
        </p:sp>
        <p:sp>
          <p:nvSpPr>
            <p:cNvPr id="8" name="椭圆 8">
              <a:extLst>
                <a:ext uri="{FF2B5EF4-FFF2-40B4-BE49-F238E27FC236}">
                  <a16:creationId xmlns:a16="http://schemas.microsoft.com/office/drawing/2014/main" id="{14920D7A-CFE1-1E57-A064-47500E89BD87}"/>
                </a:ext>
              </a:extLst>
            </p:cNvPr>
            <p:cNvSpPr>
              <a:spLocks noChangeArrowheads="1"/>
            </p:cNvSpPr>
            <p:nvPr/>
          </p:nvSpPr>
          <p:spPr bwMode="auto">
            <a:xfrm>
              <a:off x="863154" y="4148683"/>
              <a:ext cx="1008062" cy="792162"/>
            </a:xfrm>
            <a:prstGeom prst="ellipse">
              <a:avLst/>
            </a:prstGeom>
            <a:noFill/>
            <a:ln w="19050" algn="ctr">
              <a:solidFill>
                <a:srgbClr val="FF0000"/>
              </a:solidFill>
              <a:round/>
              <a:headEnd/>
              <a:tailEnd/>
            </a:ln>
          </p:spPr>
          <p:txBody>
            <a:bodyPr lIns="0" tIns="0" rIns="0" bIns="0" anchor="ctr"/>
            <a:lstStyle/>
            <a:p>
              <a:endParaRPr lang="zh-CN" altLang="en-US" sz="1350"/>
            </a:p>
          </p:txBody>
        </p:sp>
      </p:grpSp>
    </p:spTree>
    <p:extLst>
      <p:ext uri="{BB962C8B-B14F-4D97-AF65-F5344CB8AC3E}">
        <p14:creationId xmlns:p14="http://schemas.microsoft.com/office/powerpoint/2010/main" val="1262271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43A6D-7C8D-4F7E-D566-E665D72AC04B}"/>
              </a:ext>
            </a:extLst>
          </p:cNvPr>
          <p:cNvSpPr>
            <a:spLocks noGrp="1"/>
          </p:cNvSpPr>
          <p:nvPr>
            <p:ph type="title"/>
          </p:nvPr>
        </p:nvSpPr>
        <p:spPr/>
        <p:txBody>
          <a:bodyPr/>
          <a:lstStyle/>
          <a:p>
            <a:r>
              <a:rPr kumimoji="1" lang="zh-CN" altLang="en-US" sz="2800" b="1" dirty="0">
                <a:solidFill>
                  <a:srgbClr val="0070C0"/>
                </a:solidFill>
                <a:latin typeface="微软雅黑" panose="020B0503020204020204" pitchFamily="34" charset="-122"/>
                <a:ea typeface="微软雅黑" panose="020B0503020204020204" pitchFamily="34" charset="-122"/>
              </a:rPr>
              <a:t>缺陷分析：从</a:t>
            </a:r>
            <a:r>
              <a:rPr kumimoji="1" lang="en-US" altLang="zh-CN" sz="2800" b="1" dirty="0">
                <a:solidFill>
                  <a:srgbClr val="0070C0"/>
                </a:solidFill>
                <a:latin typeface="微软雅黑" panose="020B0503020204020204" pitchFamily="34" charset="-122"/>
                <a:ea typeface="微软雅黑" panose="020B0503020204020204" pitchFamily="34" charset="-122"/>
              </a:rPr>
              <a:t>Bug</a:t>
            </a:r>
            <a:r>
              <a:rPr kumimoji="1" lang="zh-CN" altLang="en-US" sz="2800" b="1" dirty="0">
                <a:solidFill>
                  <a:srgbClr val="0070C0"/>
                </a:solidFill>
                <a:latin typeface="微软雅黑" panose="020B0503020204020204" pitchFamily="34" charset="-122"/>
                <a:ea typeface="微软雅黑" panose="020B0503020204020204" pitchFamily="34" charset="-122"/>
              </a:rPr>
              <a:t>中学习</a:t>
            </a:r>
            <a:endParaRPr kumimoji="1" lang="zh-CN" altLang="en-US" dirty="0"/>
          </a:p>
        </p:txBody>
      </p:sp>
      <p:pic>
        <p:nvPicPr>
          <p:cNvPr id="5" name="Picture 4" descr="http://bloggerdesign.com/wp-content/uploads/2008/05/stop-trackback.png">
            <a:extLst>
              <a:ext uri="{FF2B5EF4-FFF2-40B4-BE49-F238E27FC236}">
                <a16:creationId xmlns:a16="http://schemas.microsoft.com/office/drawing/2014/main" id="{09257D72-3F8D-20AC-9868-46663BF7EE71}"/>
              </a:ext>
            </a:extLst>
          </p:cNvPr>
          <p:cNvPicPr>
            <a:picLocks noChangeAspect="1" noChangeArrowheads="1"/>
          </p:cNvPicPr>
          <p:nvPr/>
        </p:nvPicPr>
        <p:blipFill>
          <a:blip r:embed="rId2" cstate="print"/>
          <a:srcRect/>
          <a:stretch>
            <a:fillRect/>
          </a:stretch>
        </p:blipFill>
        <p:spPr bwMode="auto">
          <a:xfrm>
            <a:off x="6662057" y="1504439"/>
            <a:ext cx="2183900" cy="2301878"/>
          </a:xfrm>
          <a:prstGeom prst="rect">
            <a:avLst/>
          </a:prstGeom>
          <a:noFill/>
        </p:spPr>
      </p:pic>
      <p:sp>
        <p:nvSpPr>
          <p:cNvPr id="6" name="文本框 5">
            <a:extLst>
              <a:ext uri="{FF2B5EF4-FFF2-40B4-BE49-F238E27FC236}">
                <a16:creationId xmlns:a16="http://schemas.microsoft.com/office/drawing/2014/main" id="{27A323E2-F98F-F5F7-DCEF-62E922E66650}"/>
              </a:ext>
            </a:extLst>
          </p:cNvPr>
          <p:cNvSpPr txBox="1"/>
          <p:nvPr/>
        </p:nvSpPr>
        <p:spPr>
          <a:xfrm>
            <a:off x="4032069" y="969887"/>
            <a:ext cx="3610989" cy="461665"/>
          </a:xfrm>
          <a:prstGeom prst="rect">
            <a:avLst/>
          </a:prstGeom>
          <a:noFill/>
        </p:spPr>
        <p:txBody>
          <a:bodyPr wrap="none" rtlCol="0">
            <a:spAutoFit/>
          </a:bodyPr>
          <a:lstStyle/>
          <a:p>
            <a:r>
              <a:rPr kumimoji="1" lang="en-US" altLang="zh-CN" sz="2400" b="1" dirty="0">
                <a:solidFill>
                  <a:schemeClr val="accent2">
                    <a:lumMod val="50000"/>
                  </a:schemeClr>
                </a:solidFill>
                <a:latin typeface="Arial" panose="020B0604020202020204" pitchFamily="34" charset="0"/>
                <a:cs typeface="Arial" panose="020B0604020202020204" pitchFamily="34" charset="0"/>
              </a:rPr>
              <a:t>P</a:t>
            </a:r>
            <a:r>
              <a:rPr kumimoji="1" lang="en-US" altLang="zh-CN" sz="2000" dirty="0">
                <a:solidFill>
                  <a:schemeClr val="accent2">
                    <a:lumMod val="50000"/>
                  </a:schemeClr>
                </a:solidFill>
              </a:rPr>
              <a:t>eople</a:t>
            </a:r>
            <a:r>
              <a:rPr kumimoji="1" lang="zh-CN" altLang="en-US" sz="2000" dirty="0">
                <a:solidFill>
                  <a:schemeClr val="accent2">
                    <a:lumMod val="50000"/>
                  </a:schemeClr>
                </a:solidFill>
              </a:rPr>
              <a:t>、</a:t>
            </a:r>
            <a:r>
              <a:rPr kumimoji="1" lang="en-US" altLang="zh-CN" sz="2400" b="1" dirty="0">
                <a:solidFill>
                  <a:schemeClr val="accent2">
                    <a:lumMod val="50000"/>
                  </a:schemeClr>
                </a:solidFill>
                <a:latin typeface="Arial" panose="020B0604020202020204" pitchFamily="34" charset="0"/>
                <a:cs typeface="Arial" panose="020B0604020202020204" pitchFamily="34" charset="0"/>
              </a:rPr>
              <a:t>P</a:t>
            </a:r>
            <a:r>
              <a:rPr kumimoji="1" lang="en-US" altLang="zh-CN" sz="2000" dirty="0">
                <a:solidFill>
                  <a:schemeClr val="accent2">
                    <a:lumMod val="50000"/>
                  </a:schemeClr>
                </a:solidFill>
              </a:rPr>
              <a:t>rocess</a:t>
            </a:r>
            <a:r>
              <a:rPr kumimoji="1" lang="zh-CN" altLang="en-US" sz="2000" dirty="0">
                <a:solidFill>
                  <a:schemeClr val="accent2">
                    <a:lumMod val="50000"/>
                  </a:schemeClr>
                </a:solidFill>
              </a:rPr>
              <a:t>、</a:t>
            </a:r>
            <a:r>
              <a:rPr kumimoji="1" lang="en-US" altLang="zh-CN" sz="2400" b="1" dirty="0">
                <a:solidFill>
                  <a:schemeClr val="accent2">
                    <a:lumMod val="50000"/>
                  </a:schemeClr>
                </a:solidFill>
                <a:latin typeface="Arial" panose="020B0604020202020204" pitchFamily="34" charset="0"/>
                <a:cs typeface="Arial" panose="020B0604020202020204" pitchFamily="34" charset="0"/>
              </a:rPr>
              <a:t>T</a:t>
            </a:r>
            <a:r>
              <a:rPr kumimoji="1" lang="en-US" altLang="zh-CN" sz="2000" dirty="0">
                <a:solidFill>
                  <a:schemeClr val="accent2">
                    <a:lumMod val="50000"/>
                  </a:schemeClr>
                </a:solidFill>
              </a:rPr>
              <a:t>echnology</a:t>
            </a:r>
            <a:endParaRPr kumimoji="1" lang="zh-CN" altLang="en-US" sz="2000" dirty="0">
              <a:solidFill>
                <a:schemeClr val="accent2">
                  <a:lumMod val="50000"/>
                </a:schemeClr>
              </a:solidFill>
            </a:endParaRPr>
          </a:p>
        </p:txBody>
      </p:sp>
      <p:cxnSp>
        <p:nvCxnSpPr>
          <p:cNvPr id="8" name="直线箭头连接符 7">
            <a:extLst>
              <a:ext uri="{FF2B5EF4-FFF2-40B4-BE49-F238E27FC236}">
                <a16:creationId xmlns:a16="http://schemas.microsoft.com/office/drawing/2014/main" id="{0478EE11-CFC8-1A31-9156-3ABBAB6137E9}"/>
              </a:ext>
            </a:extLst>
          </p:cNvPr>
          <p:cNvCxnSpPr/>
          <p:nvPr/>
        </p:nvCxnSpPr>
        <p:spPr>
          <a:xfrm flipV="1">
            <a:off x="4685211" y="1332411"/>
            <a:ext cx="566058" cy="487680"/>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4">
            <a:extLst>
              <a:ext uri="{FF2B5EF4-FFF2-40B4-BE49-F238E27FC236}">
                <a16:creationId xmlns:a16="http://schemas.microsoft.com/office/drawing/2014/main" id="{E8B678F0-53F0-7D64-C6C8-FE7F7E35663F}"/>
              </a:ext>
            </a:extLst>
          </p:cNvPr>
          <p:cNvSpPr>
            <a:spLocks noChangeArrowheads="1"/>
          </p:cNvSpPr>
          <p:nvPr/>
        </p:nvSpPr>
        <p:spPr bwMode="auto">
          <a:xfrm>
            <a:off x="949235" y="1728644"/>
            <a:ext cx="5529942" cy="1330557"/>
          </a:xfrm>
          <a:prstGeom prst="rect">
            <a:avLst/>
          </a:prstGeom>
          <a:noFill/>
          <a:ln w="9525">
            <a:noFill/>
            <a:miter lim="800000"/>
            <a:headEnd/>
            <a:tailEnd/>
          </a:ln>
        </p:spPr>
        <p:txBody>
          <a:bodyPr wrap="square" lIns="0" tIns="0" rIns="0" bIns="0">
            <a:spAutoFit/>
          </a:bodyPr>
          <a:lstStyle/>
          <a:p>
            <a:pPr>
              <a:lnSpc>
                <a:spcPct val="150000"/>
              </a:lnSpc>
              <a:buClr>
                <a:srgbClr val="91AC4E"/>
              </a:buClr>
              <a:buSzPct val="88000"/>
              <a:buFont typeface="Wingdings" pitchFamily="2" charset="2"/>
              <a:buChar char="p"/>
            </a:pPr>
            <a:r>
              <a:rPr lang="en-US" altLang="zh-CN" sz="2000" b="1" dirty="0">
                <a:latin typeface="Microsoft YaHei" panose="020B0503020204020204" pitchFamily="34" charset="-122"/>
                <a:ea typeface="Microsoft YaHei" panose="020B0503020204020204" pitchFamily="34" charset="-122"/>
              </a:rPr>
              <a:t> </a:t>
            </a:r>
            <a:r>
              <a:rPr lang="zh-CN" altLang="en-US" sz="2000" b="1" dirty="0">
                <a:latin typeface="Microsoft YaHei" panose="020B0503020204020204" pitchFamily="34" charset="-122"/>
                <a:ea typeface="Microsoft YaHei" panose="020B0503020204020204" pitchFamily="34" charset="-122"/>
              </a:rPr>
              <a:t>根因分析 </a:t>
            </a:r>
            <a:r>
              <a:rPr lang="en-US" altLang="zh-CN" sz="2000" dirty="0">
                <a:latin typeface="Microsoft YaHei" panose="020B0503020204020204" pitchFamily="34" charset="-122"/>
                <a:ea typeface="Microsoft YaHei" panose="020B0503020204020204" pitchFamily="34" charset="-122"/>
              </a:rPr>
              <a:t>Root  Cause Analysis</a:t>
            </a:r>
          </a:p>
          <a:p>
            <a:pPr>
              <a:lnSpc>
                <a:spcPct val="150000"/>
              </a:lnSpc>
              <a:buClr>
                <a:srgbClr val="91AC4E"/>
              </a:buClr>
              <a:buSzPct val="88000"/>
              <a:buFont typeface="Wingdings" pitchFamily="2" charset="2"/>
              <a:buChar char="p"/>
            </a:pPr>
            <a:r>
              <a:rPr lang="en-US" altLang="zh-CN" sz="2000" dirty="0">
                <a:latin typeface="Microsoft YaHei" panose="020B0503020204020204" pitchFamily="34" charset="-122"/>
                <a:ea typeface="Microsoft YaHei" panose="020B0503020204020204" pitchFamily="34" charset="-122"/>
              </a:rPr>
              <a:t> </a:t>
            </a:r>
            <a:r>
              <a:rPr lang="zh-CN" altLang="en-US" sz="2000" b="1" dirty="0">
                <a:latin typeface="Microsoft YaHei" panose="020B0503020204020204" pitchFamily="34" charset="-122"/>
                <a:ea typeface="Microsoft YaHei" panose="020B0503020204020204" pitchFamily="34" charset="-122"/>
              </a:rPr>
              <a:t>案例分析与学习</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Case Study</a:t>
            </a:r>
          </a:p>
          <a:p>
            <a:pPr>
              <a:lnSpc>
                <a:spcPct val="150000"/>
              </a:lnSpc>
              <a:buClr>
                <a:srgbClr val="91AC4E"/>
              </a:buClr>
              <a:buSzPct val="88000"/>
              <a:buFont typeface="Wingdings" pitchFamily="2" charset="2"/>
              <a:buChar char="p"/>
            </a:pPr>
            <a:r>
              <a:rPr lang="en-US" altLang="zh-CN" sz="2000" dirty="0">
                <a:latin typeface="Microsoft YaHei" panose="020B0503020204020204" pitchFamily="34" charset="-122"/>
                <a:ea typeface="Microsoft YaHei" panose="020B0503020204020204" pitchFamily="34" charset="-122"/>
              </a:rPr>
              <a:t> </a:t>
            </a:r>
            <a:r>
              <a:rPr lang="zh-CN" altLang="en-US" sz="2000" b="1" dirty="0">
                <a:latin typeface="Microsoft YaHei" panose="020B0503020204020204" pitchFamily="34" charset="-122"/>
                <a:ea typeface="Microsoft YaHei" panose="020B0503020204020204" pitchFamily="34" charset="-122"/>
              </a:rPr>
              <a:t>缺陷预防</a:t>
            </a:r>
            <a:r>
              <a:rPr lang="zh-CN" altLang="en-US" sz="2000" dirty="0">
                <a:latin typeface="Microsoft YaHei" panose="020B0503020204020204" pitchFamily="34" charset="-122"/>
                <a:ea typeface="Microsoft YaHei" panose="020B0503020204020204" pitchFamily="34" charset="-122"/>
              </a:rPr>
              <a:t>：代码规则、设计</a:t>
            </a:r>
            <a:r>
              <a:rPr lang="en-US" altLang="zh-CN" sz="2000" dirty="0">
                <a:latin typeface="Microsoft YaHei" panose="020B0503020204020204" pitchFamily="34" charset="-122"/>
                <a:ea typeface="Microsoft YaHei" panose="020B0503020204020204" pitchFamily="34" charset="-122"/>
              </a:rPr>
              <a:t>Checklist</a:t>
            </a:r>
          </a:p>
        </p:txBody>
      </p:sp>
      <p:cxnSp>
        <p:nvCxnSpPr>
          <p:cNvPr id="9" name="直线箭头连接符 8">
            <a:extLst>
              <a:ext uri="{FF2B5EF4-FFF2-40B4-BE49-F238E27FC236}">
                <a16:creationId xmlns:a16="http://schemas.microsoft.com/office/drawing/2014/main" id="{EA3E7B67-4227-01C4-812C-0099A86A4B15}"/>
              </a:ext>
            </a:extLst>
          </p:cNvPr>
          <p:cNvCxnSpPr>
            <a:cxnSpLocks/>
          </p:cNvCxnSpPr>
          <p:nvPr/>
        </p:nvCxnSpPr>
        <p:spPr>
          <a:xfrm flipH="1">
            <a:off x="3309257" y="2448552"/>
            <a:ext cx="600891" cy="1221298"/>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3A127C4-9F63-A00F-9C29-6E761D87BDBE}"/>
              </a:ext>
            </a:extLst>
          </p:cNvPr>
          <p:cNvSpPr txBox="1"/>
          <p:nvPr/>
        </p:nvSpPr>
        <p:spPr>
          <a:xfrm>
            <a:off x="2199043" y="3665781"/>
            <a:ext cx="2372957" cy="1015663"/>
          </a:xfrm>
          <a:prstGeom prst="rect">
            <a:avLst/>
          </a:prstGeom>
          <a:solidFill>
            <a:schemeClr val="accent4">
              <a:lumMod val="20000"/>
              <a:lumOff val="80000"/>
            </a:schemeClr>
          </a:solidFill>
        </p:spPr>
        <p:txBody>
          <a:bodyPr wrap="none" rtlCol="0">
            <a:spAutoFit/>
          </a:bodyPr>
          <a:lstStyle/>
          <a:p>
            <a:r>
              <a:rPr kumimoji="1" lang="en-US" altLang="zh-CN" sz="2000" dirty="0">
                <a:solidFill>
                  <a:schemeClr val="accent2">
                    <a:lumMod val="50000"/>
                  </a:schemeClr>
                </a:solidFill>
                <a:latin typeface="Arial" panose="020B0604020202020204" pitchFamily="34" charset="0"/>
                <a:cs typeface="Arial" panose="020B0604020202020204" pitchFamily="34" charset="0"/>
              </a:rPr>
              <a:t>What’s</a:t>
            </a:r>
            <a:r>
              <a:rPr kumimoji="1" lang="zh-CN" altLang="en-US" sz="2000" dirty="0">
                <a:solidFill>
                  <a:schemeClr val="accent2">
                    <a:lumMod val="50000"/>
                  </a:schemeClr>
                </a:solidFill>
                <a:latin typeface="Arial" panose="020B0604020202020204" pitchFamily="34" charset="0"/>
                <a:cs typeface="Arial" panose="020B0604020202020204" pitchFamily="34" charset="0"/>
              </a:rPr>
              <a:t> </a:t>
            </a:r>
            <a:r>
              <a:rPr kumimoji="1" lang="en-US" altLang="zh-CN" sz="2000" dirty="0">
                <a:solidFill>
                  <a:schemeClr val="accent2">
                    <a:lumMod val="50000"/>
                  </a:schemeClr>
                </a:solidFill>
                <a:latin typeface="Arial" panose="020B0604020202020204" pitchFamily="34" charset="0"/>
                <a:cs typeface="Arial" panose="020B0604020202020204" pitchFamily="34" charset="0"/>
              </a:rPr>
              <a:t>problem?</a:t>
            </a:r>
          </a:p>
          <a:p>
            <a:r>
              <a:rPr kumimoji="1" lang="en-US" altLang="zh-CN" sz="2000" dirty="0">
                <a:solidFill>
                  <a:schemeClr val="accent2">
                    <a:lumMod val="50000"/>
                  </a:schemeClr>
                </a:solidFill>
                <a:latin typeface="Arial" panose="020B0604020202020204" pitchFamily="34" charset="0"/>
                <a:cs typeface="Arial" panose="020B0604020202020204" pitchFamily="34" charset="0"/>
              </a:rPr>
              <a:t>What’s root cause?</a:t>
            </a:r>
          </a:p>
          <a:p>
            <a:r>
              <a:rPr kumimoji="1" lang="en-US" altLang="zh-CN" sz="2000" dirty="0">
                <a:solidFill>
                  <a:schemeClr val="accent2">
                    <a:lumMod val="50000"/>
                  </a:schemeClr>
                </a:solidFill>
                <a:latin typeface="Arial" panose="020B0604020202020204" pitchFamily="34" charset="0"/>
                <a:cs typeface="Arial" panose="020B0604020202020204" pitchFamily="34" charset="0"/>
              </a:rPr>
              <a:t>What’s solution?</a:t>
            </a:r>
            <a:endParaRPr kumimoji="1" lang="zh-CN" altLang="en-US" sz="2000" dirty="0">
              <a:solidFill>
                <a:schemeClr val="accent2">
                  <a:lumMod val="50000"/>
                </a:schemeClr>
              </a:solidFill>
            </a:endParaRPr>
          </a:p>
        </p:txBody>
      </p:sp>
    </p:spTree>
    <p:extLst>
      <p:ext uri="{BB962C8B-B14F-4D97-AF65-F5344CB8AC3E}">
        <p14:creationId xmlns:p14="http://schemas.microsoft.com/office/powerpoint/2010/main" val="335776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p:tgtEl>
                                          <p:spTgt spid="4">
                                            <p:txEl>
                                              <p:pRg st="1" end="1"/>
                                            </p:txEl>
                                          </p:spTgt>
                                        </p:tgtEl>
                                        <p:attrNameLst>
                                          <p:attrName>ppt_y</p:attrName>
                                        </p:attrNameLst>
                                      </p:cBhvr>
                                      <p:tavLst>
                                        <p:tav tm="0">
                                          <p:val>
                                            <p:strVal val="#ppt_y-#ppt_h*1.125000"/>
                                          </p:val>
                                        </p:tav>
                                        <p:tav tm="100000">
                                          <p:val>
                                            <p:strVal val="#ppt_y"/>
                                          </p:val>
                                        </p:tav>
                                      </p:tavLst>
                                    </p:anim>
                                    <p:animEffect transition="in" filter="wipe(down)">
                                      <p:cBhvr>
                                        <p:cTn id="8" dur="500"/>
                                        <p:tgtEl>
                                          <p:spTgt spid="4">
                                            <p:txEl>
                                              <p:pRg st="1" end="1"/>
                                            </p:txEl>
                                          </p:spTgt>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p:tgtEl>
                                          <p:spTgt spid="9"/>
                                        </p:tgtEl>
                                        <p:attrNameLst>
                                          <p:attrName>ppt_y</p:attrName>
                                        </p:attrNameLst>
                                      </p:cBhvr>
                                      <p:tavLst>
                                        <p:tav tm="0">
                                          <p:val>
                                            <p:strVal val="#ppt_y-#ppt_h*1.125000"/>
                                          </p:val>
                                        </p:tav>
                                        <p:tav tm="100000">
                                          <p:val>
                                            <p:strVal val="#ppt_y"/>
                                          </p:val>
                                        </p:tav>
                                      </p:tavLst>
                                    </p:anim>
                                    <p:animEffect transition="in" filter="wipe(down)">
                                      <p:cBhvr>
                                        <p:cTn id="13" dur="500"/>
                                        <p:tgtEl>
                                          <p:spTgt spid="9"/>
                                        </p:tgtEl>
                                      </p:cBhvr>
                                    </p:animEffect>
                                  </p:childTnLst>
                                </p:cTn>
                              </p:par>
                            </p:childTnLst>
                          </p:cTn>
                        </p:par>
                        <p:par>
                          <p:cTn id="14" fill="hold">
                            <p:stCondLst>
                              <p:cond delay="1000"/>
                            </p:stCondLst>
                            <p:childTnLst>
                              <p:par>
                                <p:cTn id="15" presetID="12" presetClass="entr" presetSubtype="1"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p:tgtEl>
                                          <p:spTgt spid="12"/>
                                        </p:tgtEl>
                                        <p:attrNameLst>
                                          <p:attrName>ppt_y</p:attrName>
                                        </p:attrNameLst>
                                      </p:cBhvr>
                                      <p:tavLst>
                                        <p:tav tm="0">
                                          <p:val>
                                            <p:strVal val="#ppt_y-#ppt_h*1.125000"/>
                                          </p:val>
                                        </p:tav>
                                        <p:tav tm="100000">
                                          <p:val>
                                            <p:strVal val="#ppt_y"/>
                                          </p:val>
                                        </p:tav>
                                      </p:tavLst>
                                    </p:anim>
                                    <p:animEffect transition="in" filter="wipe(dow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p:tgtEl>
                                          <p:spTgt spid="4">
                                            <p:txEl>
                                              <p:pRg st="2" end="2"/>
                                            </p:txEl>
                                          </p:spTgt>
                                        </p:tgtEl>
                                        <p:attrNameLst>
                                          <p:attrName>ppt_y</p:attrName>
                                        </p:attrNameLst>
                                      </p:cBhvr>
                                      <p:tavLst>
                                        <p:tav tm="0">
                                          <p:val>
                                            <p:strVal val="#ppt_y-#ppt_h*1.125000"/>
                                          </p:val>
                                        </p:tav>
                                        <p:tav tm="100000">
                                          <p:val>
                                            <p:strVal val="#ppt_y"/>
                                          </p:val>
                                        </p:tav>
                                      </p:tavLst>
                                    </p:anim>
                                    <p:animEffect transition="in" filter="wipe(down)">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3B65E-8E27-FC48-4317-904CA725EBF6}"/>
              </a:ext>
            </a:extLst>
          </p:cNvPr>
          <p:cNvSpPr>
            <a:spLocks noGrp="1"/>
          </p:cNvSpPr>
          <p:nvPr>
            <p:ph type="title"/>
          </p:nvPr>
        </p:nvSpPr>
        <p:spPr>
          <a:xfrm>
            <a:off x="582038" y="280792"/>
            <a:ext cx="5017573" cy="523875"/>
          </a:xfrm>
        </p:spPr>
        <p:txBody>
          <a:bodyPr/>
          <a:lstStyle/>
          <a:p>
            <a:r>
              <a:rPr kumimoji="1" lang="en-US" altLang="zh-CN" sz="2800" b="1" dirty="0">
                <a:solidFill>
                  <a:srgbClr val="0070C0"/>
                </a:solidFill>
                <a:latin typeface="微软雅黑" panose="020B0503020204020204" pitchFamily="34" charset="-122"/>
                <a:ea typeface="微软雅黑" panose="020B0503020204020204" pitchFamily="34" charset="-122"/>
              </a:rPr>
              <a:t>13.3.4</a:t>
            </a:r>
            <a:r>
              <a:rPr kumimoji="1" lang="zh-CN" altLang="en-US" sz="2800" b="1" dirty="0">
                <a:solidFill>
                  <a:srgbClr val="0070C0"/>
                </a:solidFill>
                <a:latin typeface="微软雅黑" panose="020B0503020204020204" pitchFamily="34" charset="-122"/>
                <a:ea typeface="微软雅黑" panose="020B0503020204020204" pitchFamily="34" charset="-122"/>
              </a:rPr>
              <a:t> 缺陷跟踪方法 </a:t>
            </a:r>
            <a:r>
              <a:rPr kumimoji="1" lang="en-US" altLang="zh-CN" sz="2000" b="1" dirty="0">
                <a:solidFill>
                  <a:srgbClr val="0070C0"/>
                </a:solidFill>
                <a:latin typeface="微软雅黑" panose="020B0503020204020204" pitchFamily="34" charset="-122"/>
                <a:ea typeface="微软雅黑" panose="020B0503020204020204" pitchFamily="34" charset="-122"/>
              </a:rPr>
              <a:t>–Bug</a:t>
            </a:r>
            <a:r>
              <a:rPr kumimoji="1" lang="zh-CN" altLang="en-US" sz="2000" b="1" dirty="0">
                <a:solidFill>
                  <a:srgbClr val="0070C0"/>
                </a:solidFill>
                <a:latin typeface="微软雅黑" panose="020B0503020204020204" pitchFamily="34" charset="-122"/>
                <a:ea typeface="微软雅黑" panose="020B0503020204020204" pitchFamily="34" charset="-122"/>
              </a:rPr>
              <a:t> </a:t>
            </a:r>
            <a:r>
              <a:rPr kumimoji="1" lang="en-US" altLang="zh-CN" sz="2000" b="1" dirty="0">
                <a:solidFill>
                  <a:srgbClr val="0070C0"/>
                </a:solidFill>
                <a:latin typeface="微软雅黑" panose="020B0503020204020204" pitchFamily="34" charset="-122"/>
                <a:ea typeface="微软雅黑" panose="020B0503020204020204" pitchFamily="34" charset="-122"/>
              </a:rPr>
              <a:t>dashboard</a:t>
            </a:r>
            <a:endParaRPr kumimoji="1" lang="zh-CN" altLang="en-US" sz="2000" dirty="0"/>
          </a:p>
        </p:txBody>
      </p:sp>
      <p:pic>
        <p:nvPicPr>
          <p:cNvPr id="10242" name="Picture 2" descr="查看源图像">
            <a:extLst>
              <a:ext uri="{FF2B5EF4-FFF2-40B4-BE49-F238E27FC236}">
                <a16:creationId xmlns:a16="http://schemas.microsoft.com/office/drawing/2014/main" id="{09CFFCAA-5908-EAC8-0CCC-F896545E6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564" y="804667"/>
            <a:ext cx="7180479" cy="405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694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64FF8C-BA01-DC37-C3E9-12A423066BB9}"/>
              </a:ext>
            </a:extLst>
          </p:cNvPr>
          <p:cNvSpPr>
            <a:spLocks noGrp="1"/>
          </p:cNvSpPr>
          <p:nvPr>
            <p:ph type="title"/>
          </p:nvPr>
        </p:nvSpPr>
        <p:spPr/>
        <p:txBody>
          <a:bodyPr/>
          <a:lstStyle/>
          <a:p>
            <a:r>
              <a:rPr kumimoji="1" lang="zh-CN" altLang="en-US" dirty="0"/>
              <a:t>示例</a:t>
            </a:r>
          </a:p>
        </p:txBody>
      </p:sp>
      <p:pic>
        <p:nvPicPr>
          <p:cNvPr id="11266" name="Picture 2" descr="查看源图像">
            <a:extLst>
              <a:ext uri="{FF2B5EF4-FFF2-40B4-BE49-F238E27FC236}">
                <a16:creationId xmlns:a16="http://schemas.microsoft.com/office/drawing/2014/main" id="{6E5A3EDB-CF5B-11DE-5AA2-62113C29E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27600"/>
            <a:ext cx="9144000" cy="22939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1268" name="Picture 4" descr="查看源图像">
            <a:extLst>
              <a:ext uri="{FF2B5EF4-FFF2-40B4-BE49-F238E27FC236}">
                <a16:creationId xmlns:a16="http://schemas.microsoft.com/office/drawing/2014/main" id="{FB98EF70-1ADB-C74E-39C5-E0E4D88E35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 y="1208772"/>
            <a:ext cx="8168640" cy="33922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05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p:tgtEl>
                                          <p:spTgt spid="11268"/>
                                        </p:tgtEl>
                                        <p:attrNameLst>
                                          <p:attrName>ppt_y</p:attrName>
                                        </p:attrNameLst>
                                      </p:cBhvr>
                                      <p:tavLst>
                                        <p:tav tm="0">
                                          <p:val>
                                            <p:strVal val="#ppt_y+#ppt_h*1.125000"/>
                                          </p:val>
                                        </p:tav>
                                        <p:tav tm="100000">
                                          <p:val>
                                            <p:strVal val="#ppt_y"/>
                                          </p:val>
                                        </p:tav>
                                      </p:tavLst>
                                    </p:anim>
                                    <p:animEffect transition="in" filter="wipe(up)">
                                      <p:cBhvr>
                                        <p:cTn id="8"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userDrawn="1"/>
        </p:nvSpPr>
        <p:spPr>
          <a:xfrm>
            <a:off x="946673" y="1987998"/>
            <a:ext cx="6923380" cy="784830"/>
          </a:xfrm>
          <a:prstGeom prst="rect">
            <a:avLst/>
          </a:prstGeom>
        </p:spPr>
        <p:txBody>
          <a:bodyPr wrap="square">
            <a:spAutoFit/>
          </a:bodyPr>
          <a:lstStyle/>
          <a:p>
            <a:pPr algn="ctr"/>
            <a:r>
              <a:rPr lang="en-US" altLang="zh-CN" sz="4500" b="1" dirty="0">
                <a:ln w="19050">
                  <a:noFill/>
                </a:ln>
                <a:solidFill>
                  <a:srgbClr val="FFFFFF"/>
                </a:solidFill>
                <a:latin typeface="微软雅黑" panose="020B0503020204020204" charset="-122"/>
                <a:ea typeface="微软雅黑" panose="020B0503020204020204" charset="-122"/>
              </a:rPr>
              <a:t>13.1</a:t>
            </a:r>
            <a:r>
              <a:rPr lang="zh-CN" altLang="en-US" sz="4500" b="1" dirty="0">
                <a:ln w="19050">
                  <a:noFill/>
                </a:ln>
                <a:solidFill>
                  <a:srgbClr val="FFFFFF"/>
                </a:solidFill>
                <a:latin typeface="微软雅黑" panose="020B0503020204020204" charset="-122"/>
                <a:ea typeface="微软雅黑" panose="020B0503020204020204" charset="-122"/>
              </a:rPr>
              <a:t> 软件测试执行与跟踪</a:t>
            </a:r>
            <a:endParaRPr lang="en-US" altLang="zh-CN" sz="4500" b="1" dirty="0">
              <a:ln w="19050">
                <a:noFill/>
              </a:ln>
              <a:solidFill>
                <a:srgbClr val="FFFFFF"/>
              </a:solidFill>
              <a:latin typeface="微软雅黑" panose="020B0503020204020204" charset="-122"/>
              <a:ea typeface="微软雅黑" panose="020B0503020204020204" charset="-122"/>
            </a:endParaRPr>
          </a:p>
        </p:txBody>
      </p:sp>
      <p:sp>
        <p:nvSpPr>
          <p:cNvPr id="2" name="Rectangle 3">
            <a:extLst>
              <a:ext uri="{FF2B5EF4-FFF2-40B4-BE49-F238E27FC236}">
                <a16:creationId xmlns:a16="http://schemas.microsoft.com/office/drawing/2014/main" id="{65AB13C4-01D1-28E8-EF18-0E28E53F02A4}"/>
              </a:ext>
            </a:extLst>
          </p:cNvPr>
          <p:cNvSpPr>
            <a:spLocks noChangeArrowheads="1"/>
          </p:cNvSpPr>
          <p:nvPr/>
        </p:nvSpPr>
        <p:spPr bwMode="auto">
          <a:xfrm>
            <a:off x="2786232" y="3117964"/>
            <a:ext cx="3926540" cy="1330557"/>
          </a:xfrm>
          <a:prstGeom prst="rect">
            <a:avLst/>
          </a:prstGeom>
          <a:noFill/>
          <a:ln w="9525">
            <a:noFill/>
            <a:miter lim="800000"/>
            <a:headEnd/>
            <a:tailEnd/>
          </a:ln>
        </p:spPr>
        <p:txBody>
          <a:bodyPr wrap="square" lIns="0" tIns="0" rIns="0" bIns="0">
            <a:spAutoFit/>
          </a:bodyPr>
          <a:lstStyle/>
          <a:p>
            <a:pPr>
              <a:lnSpc>
                <a:spcPct val="150000"/>
              </a:lnSpc>
            </a:pPr>
            <a:r>
              <a:rPr lang="en-US" altLang="zh-CN" sz="2000" dirty="0">
                <a:solidFill>
                  <a:schemeClr val="accent1">
                    <a:lumMod val="75000"/>
                  </a:schemeClr>
                </a:solidFill>
                <a:latin typeface="Microsoft YaHei" panose="020B0503020204020204" pitchFamily="34" charset="-122"/>
                <a:ea typeface="Microsoft YaHei" panose="020B0503020204020204" pitchFamily="34" charset="-122"/>
              </a:rPr>
              <a:t>13.1.1 </a:t>
            </a:r>
            <a:r>
              <a:rPr lang="zh-CN" altLang="en-US" sz="2000" dirty="0">
                <a:solidFill>
                  <a:schemeClr val="accent1">
                    <a:lumMod val="75000"/>
                  </a:schemeClr>
                </a:solidFill>
                <a:latin typeface="Microsoft YaHei" panose="020B0503020204020204" pitchFamily="34" charset="-122"/>
                <a:ea typeface="Microsoft YaHei" panose="020B0503020204020204" pitchFamily="34" charset="-122"/>
              </a:rPr>
              <a:t>测试执行过程的要点</a:t>
            </a:r>
            <a:endParaRPr lang="en-US" altLang="zh-CN" sz="2000"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50000"/>
              </a:lnSpc>
            </a:pPr>
            <a:r>
              <a:rPr lang="en-US" altLang="zh-CN" sz="2000" dirty="0">
                <a:solidFill>
                  <a:schemeClr val="accent1">
                    <a:lumMod val="75000"/>
                  </a:schemeClr>
                </a:solidFill>
                <a:latin typeface="Microsoft YaHei" panose="020B0503020204020204" pitchFamily="34" charset="-122"/>
                <a:ea typeface="Microsoft YaHei" panose="020B0503020204020204" pitchFamily="34" charset="-122"/>
              </a:rPr>
              <a:t>13.1.2 </a:t>
            </a:r>
            <a:r>
              <a:rPr lang="zh-CN" altLang="en-US" sz="2000" dirty="0">
                <a:solidFill>
                  <a:schemeClr val="accent1">
                    <a:lumMod val="75000"/>
                  </a:schemeClr>
                </a:solidFill>
                <a:latin typeface="Microsoft YaHei" panose="020B0503020204020204" pitchFamily="34" charset="-122"/>
                <a:ea typeface="Microsoft YaHei" panose="020B0503020204020204" pitchFamily="34" charset="-122"/>
              </a:rPr>
              <a:t>测试项目进度的管理方法</a:t>
            </a:r>
            <a:endParaRPr lang="en-US" altLang="zh-CN" sz="2000"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50000"/>
              </a:lnSpc>
            </a:pPr>
            <a:r>
              <a:rPr lang="en-US" altLang="zh-CN" sz="2000" dirty="0">
                <a:solidFill>
                  <a:schemeClr val="accent1">
                    <a:lumMod val="75000"/>
                  </a:schemeClr>
                </a:solidFill>
                <a:latin typeface="Microsoft YaHei" panose="020B0503020204020204" pitchFamily="34" charset="-122"/>
                <a:ea typeface="Microsoft YaHei" panose="020B0503020204020204" pitchFamily="34" charset="-122"/>
              </a:rPr>
              <a:t>13.1.3 </a:t>
            </a:r>
            <a:r>
              <a:rPr lang="zh-CN" altLang="en-US" sz="2000" dirty="0">
                <a:solidFill>
                  <a:schemeClr val="accent1">
                    <a:lumMod val="75000"/>
                  </a:schemeClr>
                </a:solidFill>
                <a:latin typeface="Microsoft YaHei" panose="020B0503020204020204" pitchFamily="34" charset="-122"/>
                <a:ea typeface="Microsoft YaHei" panose="020B0503020204020204" pitchFamily="34" charset="-122"/>
              </a:rPr>
              <a:t>测试过程管理工具</a:t>
            </a:r>
            <a:endParaRPr lang="en-US" altLang="zh-CN" sz="2000" dirty="0">
              <a:solidFill>
                <a:schemeClr val="accent1">
                  <a:lumMod val="7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70577230"/>
      </p:ext>
    </p:extLst>
  </p:cSld>
  <p:clrMapOvr>
    <a:masterClrMapping/>
  </p:clrMapOvr>
  <p:transition spd="slow">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DFD968-C8CB-AABA-5AED-91BAC67EF9D8}"/>
              </a:ext>
            </a:extLst>
          </p:cNvPr>
          <p:cNvSpPr>
            <a:spLocks noGrp="1"/>
          </p:cNvSpPr>
          <p:nvPr>
            <p:ph type="title"/>
          </p:nvPr>
        </p:nvSpPr>
        <p:spPr/>
        <p:txBody>
          <a:bodyPr/>
          <a:lstStyle/>
          <a:p>
            <a:r>
              <a:rPr kumimoji="1" lang="zh-CN" altLang="en-US" dirty="0"/>
              <a:t>缺陷报告</a:t>
            </a:r>
          </a:p>
        </p:txBody>
      </p:sp>
      <p:sp>
        <p:nvSpPr>
          <p:cNvPr id="3" name="文本占位符 2">
            <a:extLst>
              <a:ext uri="{FF2B5EF4-FFF2-40B4-BE49-F238E27FC236}">
                <a16:creationId xmlns:a16="http://schemas.microsoft.com/office/drawing/2014/main" id="{567481DB-0105-B54F-9EC3-937B9BB4E996}"/>
              </a:ext>
            </a:extLst>
          </p:cNvPr>
          <p:cNvSpPr>
            <a:spLocks noGrp="1"/>
          </p:cNvSpPr>
          <p:nvPr>
            <p:ph type="body" sz="quarter" idx="11"/>
          </p:nvPr>
        </p:nvSpPr>
        <p:spPr>
          <a:xfrm>
            <a:off x="438339" y="906267"/>
            <a:ext cx="8267322" cy="3736853"/>
          </a:xfrm>
        </p:spPr>
        <p:txBody>
          <a:bodyPr/>
          <a:lstStyle/>
          <a:p>
            <a:pPr marL="257175" indent="-257175" algn="just">
              <a:lnSpc>
                <a:spcPct val="120000"/>
              </a:lnSpc>
              <a:spcBef>
                <a:spcPct val="20000"/>
              </a:spcBef>
              <a:buClr>
                <a:srgbClr val="91AC4E"/>
              </a:buClr>
              <a:buSzPct val="88000"/>
              <a:buFont typeface="Wingdings" pitchFamily="2" charset="2"/>
              <a:buChar char="q"/>
            </a:pPr>
            <a:r>
              <a:rPr lang="zh-CN" altLang="en-US" sz="2000" b="1" dirty="0">
                <a:solidFill>
                  <a:srgbClr val="3366FF"/>
                </a:solidFill>
                <a:ea typeface="宋体"/>
                <a:cs typeface="宋体"/>
              </a:rPr>
              <a:t>缺陷分布报告</a:t>
            </a:r>
            <a:r>
              <a:rPr lang="zh-CN" altLang="en-US" sz="2000" dirty="0">
                <a:ea typeface="宋体"/>
                <a:cs typeface="宋体"/>
              </a:rPr>
              <a:t>，允许将缺陷计数作为一个或多个缺陷参数的函数来显示，生成缺陷数量与缺陷属性的函数。如测试需求和缺陷状态、严重性的分布情况等。</a:t>
            </a:r>
          </a:p>
          <a:p>
            <a:pPr marL="257175" indent="-257175" algn="just">
              <a:lnSpc>
                <a:spcPct val="120000"/>
              </a:lnSpc>
              <a:spcBef>
                <a:spcPct val="20000"/>
              </a:spcBef>
              <a:buClr>
                <a:srgbClr val="91AC4E"/>
              </a:buClr>
              <a:buSzPct val="88000"/>
              <a:buFont typeface="Wingdings" pitchFamily="2" charset="2"/>
              <a:buChar char="q"/>
            </a:pPr>
            <a:r>
              <a:rPr lang="zh-CN" altLang="en-US" sz="2000" b="1" dirty="0">
                <a:solidFill>
                  <a:srgbClr val="3366FF"/>
                </a:solidFill>
                <a:ea typeface="宋体"/>
                <a:cs typeface="宋体"/>
              </a:rPr>
              <a:t>缺陷趋势报告</a:t>
            </a:r>
            <a:r>
              <a:rPr lang="zh-CN" altLang="en-US" sz="2000" dirty="0">
                <a:ea typeface="宋体"/>
                <a:cs typeface="宋体"/>
              </a:rPr>
              <a:t>，按各种状态将缺陷计数作为时间的函数显示。趋势报告可以是累计的，也可以是非累计的；</a:t>
            </a:r>
          </a:p>
          <a:p>
            <a:pPr marL="257175" indent="-257175" algn="just">
              <a:lnSpc>
                <a:spcPct val="120000"/>
              </a:lnSpc>
              <a:spcBef>
                <a:spcPct val="20000"/>
              </a:spcBef>
              <a:buClr>
                <a:srgbClr val="91AC4E"/>
              </a:buClr>
              <a:buSzPct val="88000"/>
              <a:buFont typeface="Wingdings" pitchFamily="2" charset="2"/>
              <a:buChar char="q"/>
            </a:pPr>
            <a:r>
              <a:rPr lang="zh-CN" altLang="en-US" sz="2000" b="1" dirty="0">
                <a:solidFill>
                  <a:srgbClr val="3366FF"/>
                </a:solidFill>
                <a:ea typeface="宋体"/>
                <a:cs typeface="宋体"/>
              </a:rPr>
              <a:t>缺陷年龄报告</a:t>
            </a:r>
            <a:r>
              <a:rPr lang="zh-CN" altLang="en-US" sz="2000" dirty="0">
                <a:ea typeface="宋体"/>
                <a:cs typeface="宋体"/>
              </a:rPr>
              <a:t>，显示缺陷处于活动状态的时间，展示一个缺陷处于某种状态的时间长短，从而了解处理这些缺陷的进度情况。</a:t>
            </a:r>
          </a:p>
          <a:p>
            <a:pPr marL="257175" indent="-257175" algn="just">
              <a:lnSpc>
                <a:spcPct val="120000"/>
              </a:lnSpc>
              <a:spcBef>
                <a:spcPct val="20000"/>
              </a:spcBef>
              <a:buClr>
                <a:srgbClr val="91AC4E"/>
              </a:buClr>
              <a:buSzPct val="88000"/>
              <a:buFont typeface="Wingdings" pitchFamily="2" charset="2"/>
              <a:buChar char="q"/>
            </a:pPr>
            <a:r>
              <a:rPr lang="zh-CN" altLang="en-US" sz="2000" b="1" dirty="0">
                <a:solidFill>
                  <a:srgbClr val="3366FF"/>
                </a:solidFill>
                <a:ea typeface="宋体"/>
                <a:cs typeface="宋体"/>
              </a:rPr>
              <a:t>测试结果进度报告</a:t>
            </a:r>
            <a:r>
              <a:rPr lang="zh-CN" altLang="en-US" sz="2000" dirty="0">
                <a:ea typeface="宋体"/>
                <a:cs typeface="宋体"/>
              </a:rPr>
              <a:t>，展示测试过程在被测应用的几个版本中的执行结果以及测试</a:t>
            </a:r>
            <a:r>
              <a:rPr lang="zh-CN" altLang="en-US" dirty="0">
                <a:ea typeface="宋体"/>
                <a:cs typeface="宋体"/>
              </a:rPr>
              <a:t>周期</a:t>
            </a:r>
          </a:p>
        </p:txBody>
      </p:sp>
    </p:spTree>
    <p:extLst>
      <p:ext uri="{BB962C8B-B14F-4D97-AF65-F5344CB8AC3E}">
        <p14:creationId xmlns:p14="http://schemas.microsoft.com/office/powerpoint/2010/main" val="38705124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B84A14A-AC11-3148-3654-4851BC22478D}"/>
              </a:ext>
            </a:extLst>
          </p:cNvPr>
          <p:cNvPicPr>
            <a:picLocks noChangeAspect="1"/>
          </p:cNvPicPr>
          <p:nvPr/>
        </p:nvPicPr>
        <p:blipFill>
          <a:blip r:embed="rId2"/>
          <a:stretch>
            <a:fillRect/>
          </a:stretch>
        </p:blipFill>
        <p:spPr>
          <a:xfrm>
            <a:off x="834080" y="1180272"/>
            <a:ext cx="6812280" cy="3427295"/>
          </a:xfrm>
          <a:prstGeom prst="rect">
            <a:avLst/>
          </a:prstGeom>
        </p:spPr>
      </p:pic>
      <p:sp>
        <p:nvSpPr>
          <p:cNvPr id="2" name="标题 1">
            <a:extLst>
              <a:ext uri="{FF2B5EF4-FFF2-40B4-BE49-F238E27FC236}">
                <a16:creationId xmlns:a16="http://schemas.microsoft.com/office/drawing/2014/main" id="{5C84DA9E-48C0-56AF-AE0F-9B05F4E39C52}"/>
              </a:ext>
            </a:extLst>
          </p:cNvPr>
          <p:cNvSpPr>
            <a:spLocks noGrp="1"/>
          </p:cNvSpPr>
          <p:nvPr>
            <p:ph type="title"/>
          </p:nvPr>
        </p:nvSpPr>
        <p:spPr>
          <a:xfrm>
            <a:off x="561718" y="311272"/>
            <a:ext cx="7357005" cy="523875"/>
          </a:xfrm>
        </p:spPr>
        <p:txBody>
          <a:bodyPr/>
          <a:lstStyle/>
          <a:p>
            <a:r>
              <a:rPr kumimoji="1" lang="zh-CN" altLang="en-US" dirty="0"/>
              <a:t>“</a:t>
            </a:r>
            <a:r>
              <a:rPr kumimoji="1" lang="en-US" altLang="zh-CN" dirty="0"/>
              <a:t>Bug bash</a:t>
            </a:r>
            <a:r>
              <a:rPr kumimoji="1" lang="zh-CN" altLang="en-US" dirty="0"/>
              <a:t>” 活动 </a:t>
            </a:r>
          </a:p>
        </p:txBody>
      </p:sp>
      <p:sp>
        <p:nvSpPr>
          <p:cNvPr id="3" name="文本占位符 2">
            <a:extLst>
              <a:ext uri="{FF2B5EF4-FFF2-40B4-BE49-F238E27FC236}">
                <a16:creationId xmlns:a16="http://schemas.microsoft.com/office/drawing/2014/main" id="{CB9AEB15-4DF5-DE34-CC42-0B0B7E2DCF91}"/>
              </a:ext>
            </a:extLst>
          </p:cNvPr>
          <p:cNvSpPr>
            <a:spLocks noGrp="1"/>
          </p:cNvSpPr>
          <p:nvPr>
            <p:ph type="body" sz="quarter" idx="11"/>
          </p:nvPr>
        </p:nvSpPr>
        <p:spPr>
          <a:xfrm>
            <a:off x="876679" y="835147"/>
            <a:ext cx="5574922" cy="834644"/>
          </a:xfrm>
        </p:spPr>
        <p:txBody>
          <a:bodyPr/>
          <a:lstStyle/>
          <a:p>
            <a:pPr marL="0" indent="0">
              <a:buNone/>
            </a:pPr>
            <a:r>
              <a:rPr kumimoji="1" lang="zh-CN" altLang="en-US" sz="2000" dirty="0"/>
              <a:t>缺陷大扫除活动</a:t>
            </a:r>
          </a:p>
        </p:txBody>
      </p:sp>
    </p:spTree>
    <p:extLst>
      <p:ext uri="{BB962C8B-B14F-4D97-AF65-F5344CB8AC3E}">
        <p14:creationId xmlns:p14="http://schemas.microsoft.com/office/powerpoint/2010/main" val="2129128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A86C1-7BE6-B4AE-B6D0-80A97467F3A5}"/>
              </a:ext>
            </a:extLst>
          </p:cNvPr>
          <p:cNvSpPr>
            <a:spLocks noGrp="1"/>
          </p:cNvSpPr>
          <p:nvPr>
            <p:ph type="title"/>
          </p:nvPr>
        </p:nvSpPr>
        <p:spPr/>
        <p:txBody>
          <a:bodyPr/>
          <a:lstStyle/>
          <a:p>
            <a:r>
              <a:rPr kumimoji="1" lang="zh-CN" altLang="en-US" dirty="0"/>
              <a:t>必须做的</a:t>
            </a:r>
            <a:r>
              <a:rPr kumimoji="1" lang="en-US" altLang="zh-CN" dirty="0"/>
              <a:t>…</a:t>
            </a:r>
            <a:endParaRPr kumimoji="1" lang="zh-CN" altLang="en-US" dirty="0"/>
          </a:p>
        </p:txBody>
      </p:sp>
      <p:sp>
        <p:nvSpPr>
          <p:cNvPr id="3" name="文本占位符 2">
            <a:extLst>
              <a:ext uri="{FF2B5EF4-FFF2-40B4-BE49-F238E27FC236}">
                <a16:creationId xmlns:a16="http://schemas.microsoft.com/office/drawing/2014/main" id="{DFDB1DE8-7044-6465-C86E-832C0391E31D}"/>
              </a:ext>
            </a:extLst>
          </p:cNvPr>
          <p:cNvSpPr>
            <a:spLocks noGrp="1"/>
          </p:cNvSpPr>
          <p:nvPr>
            <p:ph type="body" sz="quarter" idx="11"/>
          </p:nvPr>
        </p:nvSpPr>
        <p:spPr>
          <a:xfrm>
            <a:off x="866519" y="1420876"/>
            <a:ext cx="4406521" cy="2531364"/>
          </a:xfrm>
        </p:spPr>
        <p:txBody>
          <a:bodyPr/>
          <a:lstStyle/>
          <a:p>
            <a:pPr marL="365125" indent="-365125" algn="just">
              <a:lnSpc>
                <a:spcPct val="120000"/>
              </a:lnSpc>
              <a:buClr>
                <a:srgbClr val="91AC4E"/>
              </a:buClr>
              <a:buFont typeface="Wingdings" pitchFamily="2" charset="2"/>
              <a:buChar char="q"/>
            </a:pPr>
            <a:r>
              <a:rPr lang="zh-CN" altLang="en-US" sz="2000" dirty="0">
                <a:ea typeface="宋体"/>
                <a:cs typeface="宋体"/>
              </a:rPr>
              <a:t>尽早定义和推广</a:t>
            </a:r>
            <a:r>
              <a:rPr lang="en-US" altLang="zh-CN" sz="2000" dirty="0">
                <a:ea typeface="宋体"/>
                <a:cs typeface="宋体"/>
              </a:rPr>
              <a:t>Bug</a:t>
            </a:r>
            <a:r>
              <a:rPr lang="zh-CN" altLang="en-US" sz="2000" dirty="0">
                <a:ea typeface="宋体"/>
                <a:cs typeface="宋体"/>
              </a:rPr>
              <a:t>管理流程</a:t>
            </a:r>
          </a:p>
          <a:p>
            <a:pPr marL="365125" indent="-365125" algn="just">
              <a:lnSpc>
                <a:spcPct val="120000"/>
              </a:lnSpc>
              <a:buClr>
                <a:srgbClr val="91AC4E"/>
              </a:buClr>
              <a:buFont typeface="Wingdings" pitchFamily="2" charset="2"/>
              <a:buChar char="q"/>
            </a:pPr>
            <a:r>
              <a:rPr lang="zh-CN" altLang="en-US" sz="2000" dirty="0">
                <a:ea typeface="宋体"/>
                <a:cs typeface="宋体"/>
              </a:rPr>
              <a:t>明确定义优先级和严重级衡量标准</a:t>
            </a:r>
          </a:p>
          <a:p>
            <a:pPr marL="365125" indent="-365125" algn="just">
              <a:lnSpc>
                <a:spcPct val="120000"/>
              </a:lnSpc>
              <a:buClr>
                <a:srgbClr val="91AC4E"/>
              </a:buClr>
              <a:buFont typeface="Wingdings" pitchFamily="2" charset="2"/>
              <a:buChar char="q"/>
            </a:pPr>
            <a:r>
              <a:rPr lang="zh-CN" altLang="en-US" sz="2000" dirty="0">
                <a:ea typeface="宋体"/>
                <a:cs typeface="宋体"/>
              </a:rPr>
              <a:t>清晰设置</a:t>
            </a:r>
            <a:r>
              <a:rPr lang="en-US" altLang="zh-CN" sz="2000" dirty="0">
                <a:ea typeface="宋体"/>
                <a:cs typeface="宋体"/>
              </a:rPr>
              <a:t>Bug</a:t>
            </a:r>
            <a:r>
              <a:rPr lang="zh-CN" altLang="en-US" sz="2000" dirty="0">
                <a:ea typeface="宋体"/>
                <a:cs typeface="宋体"/>
              </a:rPr>
              <a:t>提交必须的信息</a:t>
            </a:r>
          </a:p>
          <a:p>
            <a:pPr marL="365125" indent="-365125" algn="just">
              <a:lnSpc>
                <a:spcPct val="120000"/>
              </a:lnSpc>
              <a:buClr>
                <a:srgbClr val="91AC4E"/>
              </a:buClr>
              <a:buFont typeface="Wingdings" pitchFamily="2" charset="2"/>
              <a:buChar char="q"/>
            </a:pPr>
            <a:r>
              <a:rPr lang="zh-CN" altLang="en-US" sz="2000" dirty="0">
                <a:ea typeface="宋体"/>
                <a:cs typeface="宋体"/>
              </a:rPr>
              <a:t>周期性的会诊</a:t>
            </a:r>
            <a:r>
              <a:rPr lang="en-US" altLang="zh-CN" sz="2000" dirty="0">
                <a:ea typeface="宋体"/>
                <a:cs typeface="宋体"/>
              </a:rPr>
              <a:t>Bug</a:t>
            </a:r>
          </a:p>
          <a:p>
            <a:pPr marL="365125" indent="-365125" algn="just">
              <a:lnSpc>
                <a:spcPct val="120000"/>
              </a:lnSpc>
              <a:buClr>
                <a:srgbClr val="91AC4E"/>
              </a:buClr>
              <a:buFont typeface="Wingdings" pitchFamily="2" charset="2"/>
              <a:buChar char="q"/>
            </a:pPr>
            <a:r>
              <a:rPr lang="zh-CN" altLang="en-US" sz="2000" dirty="0">
                <a:ea typeface="宋体"/>
                <a:cs typeface="宋体"/>
              </a:rPr>
              <a:t>周期性的检查</a:t>
            </a:r>
            <a:r>
              <a:rPr lang="en-US" altLang="zh-CN" sz="2000" dirty="0">
                <a:ea typeface="宋体"/>
                <a:cs typeface="宋体"/>
              </a:rPr>
              <a:t>Bug</a:t>
            </a:r>
            <a:r>
              <a:rPr lang="zh-CN" altLang="en-US" sz="2000" dirty="0">
                <a:ea typeface="宋体"/>
                <a:cs typeface="宋体"/>
              </a:rPr>
              <a:t>列表</a:t>
            </a:r>
            <a:endParaRPr kumimoji="1" lang="zh-CN" altLang="en-US" sz="2000" dirty="0"/>
          </a:p>
        </p:txBody>
      </p:sp>
      <p:pic>
        <p:nvPicPr>
          <p:cNvPr id="4" name="Picture 2" descr="http://www.grandprix.com/jpeg/phc/2010-monaco-vettel1-lg.jpg">
            <a:extLst>
              <a:ext uri="{FF2B5EF4-FFF2-40B4-BE49-F238E27FC236}">
                <a16:creationId xmlns:a16="http://schemas.microsoft.com/office/drawing/2014/main" id="{0E9AA8C6-B2FD-5E04-7C4D-CB32E7CEF8F0}"/>
              </a:ext>
            </a:extLst>
          </p:cNvPr>
          <p:cNvPicPr>
            <a:picLocks noChangeAspect="1" noChangeArrowheads="1"/>
          </p:cNvPicPr>
          <p:nvPr/>
        </p:nvPicPr>
        <p:blipFill>
          <a:blip r:embed="rId2" cstate="print"/>
          <a:srcRect/>
          <a:stretch>
            <a:fillRect/>
          </a:stretch>
        </p:blipFill>
        <p:spPr bwMode="auto">
          <a:xfrm>
            <a:off x="5390964" y="1448261"/>
            <a:ext cx="3753036" cy="2503979"/>
          </a:xfrm>
          <a:prstGeom prst="rect">
            <a:avLst/>
          </a:prstGeom>
          <a:noFill/>
        </p:spPr>
      </p:pic>
    </p:spTree>
    <p:extLst>
      <p:ext uri="{BB962C8B-B14F-4D97-AF65-F5344CB8AC3E}">
        <p14:creationId xmlns:p14="http://schemas.microsoft.com/office/powerpoint/2010/main" val="2491325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3F9089-6115-E06E-3233-8E37277DAE93}"/>
              </a:ext>
            </a:extLst>
          </p:cNvPr>
          <p:cNvSpPr>
            <a:spLocks noGrp="1"/>
          </p:cNvSpPr>
          <p:nvPr>
            <p:ph type="title"/>
          </p:nvPr>
        </p:nvSpPr>
        <p:spPr/>
        <p:txBody>
          <a:bodyPr/>
          <a:lstStyle/>
          <a:p>
            <a:r>
              <a:rPr kumimoji="1" lang="zh-CN" altLang="en-US" dirty="0"/>
              <a:t>不要做的</a:t>
            </a:r>
            <a:r>
              <a:rPr kumimoji="1" lang="en-US" altLang="zh-CN" dirty="0"/>
              <a:t>…</a:t>
            </a:r>
            <a:endParaRPr kumimoji="1" lang="zh-CN" altLang="en-US" dirty="0"/>
          </a:p>
        </p:txBody>
      </p:sp>
      <p:sp>
        <p:nvSpPr>
          <p:cNvPr id="3" name="文本占位符 2">
            <a:extLst>
              <a:ext uri="{FF2B5EF4-FFF2-40B4-BE49-F238E27FC236}">
                <a16:creationId xmlns:a16="http://schemas.microsoft.com/office/drawing/2014/main" id="{79BAC9F6-F008-15F9-6BB2-1C6A9B2CFB2C}"/>
              </a:ext>
            </a:extLst>
          </p:cNvPr>
          <p:cNvSpPr>
            <a:spLocks noGrp="1"/>
          </p:cNvSpPr>
          <p:nvPr>
            <p:ph type="body" sz="quarter" idx="11"/>
          </p:nvPr>
        </p:nvSpPr>
        <p:spPr>
          <a:xfrm>
            <a:off x="582039" y="1278636"/>
            <a:ext cx="5513962" cy="2233865"/>
          </a:xfrm>
        </p:spPr>
        <p:txBody>
          <a:bodyPr/>
          <a:lstStyle/>
          <a:p>
            <a:pPr algn="just">
              <a:lnSpc>
                <a:spcPct val="120000"/>
              </a:lnSpc>
              <a:buClr>
                <a:srgbClr val="91AC4E"/>
              </a:buClr>
              <a:buFont typeface="Wingdings" pitchFamily="2" charset="2"/>
              <a:buChar char="q"/>
            </a:pPr>
            <a:r>
              <a:rPr lang="zh-CN" altLang="en-US" sz="2400" dirty="0">
                <a:ea typeface="宋体"/>
                <a:cs typeface="宋体"/>
              </a:rPr>
              <a:t>把</a:t>
            </a:r>
            <a:r>
              <a:rPr lang="en-US" altLang="zh-CN" sz="2400" dirty="0">
                <a:ea typeface="宋体"/>
                <a:cs typeface="宋体"/>
              </a:rPr>
              <a:t>I18N Bug</a:t>
            </a:r>
            <a:r>
              <a:rPr lang="zh-CN" altLang="en-US" sz="2400" dirty="0">
                <a:ea typeface="宋体"/>
                <a:cs typeface="宋体"/>
              </a:rPr>
              <a:t>和</a:t>
            </a:r>
            <a:r>
              <a:rPr lang="en-US" altLang="zh-CN" sz="2400" dirty="0">
                <a:ea typeface="宋体"/>
                <a:cs typeface="宋体"/>
              </a:rPr>
              <a:t>L10N Bug</a:t>
            </a:r>
            <a:r>
              <a:rPr lang="zh-CN" altLang="en-US" sz="2400" dirty="0">
                <a:ea typeface="宋体"/>
                <a:cs typeface="宋体"/>
              </a:rPr>
              <a:t>混为一谈</a:t>
            </a:r>
          </a:p>
          <a:p>
            <a:pPr algn="just">
              <a:lnSpc>
                <a:spcPct val="120000"/>
              </a:lnSpc>
              <a:buClr>
                <a:srgbClr val="91AC4E"/>
              </a:buClr>
              <a:buFont typeface="Wingdings" pitchFamily="2" charset="2"/>
              <a:buChar char="q"/>
            </a:pPr>
            <a:r>
              <a:rPr lang="zh-CN" altLang="en-US" sz="2400" dirty="0">
                <a:ea typeface="宋体"/>
                <a:cs typeface="宋体"/>
              </a:rPr>
              <a:t>试图隐藏你的</a:t>
            </a:r>
            <a:r>
              <a:rPr lang="en-US" altLang="zh-CN" sz="2400" dirty="0">
                <a:ea typeface="宋体"/>
                <a:cs typeface="宋体"/>
              </a:rPr>
              <a:t>Bug</a:t>
            </a:r>
          </a:p>
          <a:p>
            <a:pPr algn="just">
              <a:lnSpc>
                <a:spcPct val="120000"/>
              </a:lnSpc>
              <a:buClr>
                <a:srgbClr val="91AC4E"/>
              </a:buClr>
              <a:buFont typeface="Wingdings" pitchFamily="2" charset="2"/>
              <a:buChar char="q"/>
            </a:pPr>
            <a:r>
              <a:rPr lang="zh-CN" altLang="en-US" sz="2400" dirty="0">
                <a:ea typeface="宋体"/>
                <a:cs typeface="宋体"/>
              </a:rPr>
              <a:t>解决和关闭你自己的</a:t>
            </a:r>
            <a:r>
              <a:rPr lang="en-US" altLang="zh-CN" sz="2400" dirty="0">
                <a:ea typeface="宋体"/>
                <a:cs typeface="宋体"/>
              </a:rPr>
              <a:t>Bug</a:t>
            </a:r>
          </a:p>
          <a:p>
            <a:pPr algn="just">
              <a:lnSpc>
                <a:spcPct val="120000"/>
              </a:lnSpc>
              <a:buClr>
                <a:srgbClr val="91AC4E"/>
              </a:buClr>
              <a:buFont typeface="Wingdings" pitchFamily="2" charset="2"/>
              <a:buChar char="q"/>
            </a:pPr>
            <a:r>
              <a:rPr lang="zh-CN" altLang="en-US" sz="2400" dirty="0">
                <a:ea typeface="宋体"/>
                <a:cs typeface="宋体"/>
              </a:rPr>
              <a:t>未经诊断发布一个补丁</a:t>
            </a:r>
          </a:p>
        </p:txBody>
      </p:sp>
      <p:pic>
        <p:nvPicPr>
          <p:cNvPr id="4" name="Picture 4" descr="http://bloggerdesign.com/wp-content/uploads/2008/05/stop-trackback.png">
            <a:extLst>
              <a:ext uri="{FF2B5EF4-FFF2-40B4-BE49-F238E27FC236}">
                <a16:creationId xmlns:a16="http://schemas.microsoft.com/office/drawing/2014/main" id="{9B293DA1-C16F-2CA0-E45E-97F94090FE8A}"/>
              </a:ext>
            </a:extLst>
          </p:cNvPr>
          <p:cNvPicPr>
            <a:picLocks noChangeAspect="1" noChangeArrowheads="1"/>
          </p:cNvPicPr>
          <p:nvPr/>
        </p:nvPicPr>
        <p:blipFill>
          <a:blip r:embed="rId2" cstate="print"/>
          <a:srcRect/>
          <a:stretch>
            <a:fillRect/>
          </a:stretch>
        </p:blipFill>
        <p:spPr bwMode="auto">
          <a:xfrm>
            <a:off x="6290241" y="844139"/>
            <a:ext cx="2585713" cy="3102858"/>
          </a:xfrm>
          <a:prstGeom prst="rect">
            <a:avLst/>
          </a:prstGeom>
          <a:noFill/>
        </p:spPr>
      </p:pic>
    </p:spTree>
    <p:extLst>
      <p:ext uri="{BB962C8B-B14F-4D97-AF65-F5344CB8AC3E}">
        <p14:creationId xmlns:p14="http://schemas.microsoft.com/office/powerpoint/2010/main" val="1494147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4BEA2-AC05-4B51-4FA4-588351712D37}"/>
              </a:ext>
            </a:extLst>
          </p:cNvPr>
          <p:cNvSpPr>
            <a:spLocks noGrp="1"/>
          </p:cNvSpPr>
          <p:nvPr>
            <p:ph type="title"/>
          </p:nvPr>
        </p:nvSpPr>
        <p:spPr/>
        <p:txBody>
          <a:bodyPr/>
          <a:lstStyle/>
          <a:p>
            <a:r>
              <a:rPr kumimoji="1" lang="en-US" altLang="zh-CN" dirty="0"/>
              <a:t>13.3.5 </a:t>
            </a:r>
            <a:r>
              <a:rPr kumimoji="1" lang="zh-CN" altLang="en-US" dirty="0"/>
              <a:t>软件缺陷跟踪系统 </a:t>
            </a:r>
          </a:p>
        </p:txBody>
      </p:sp>
      <p:sp>
        <p:nvSpPr>
          <p:cNvPr id="3" name="文本占位符 2">
            <a:extLst>
              <a:ext uri="{FF2B5EF4-FFF2-40B4-BE49-F238E27FC236}">
                <a16:creationId xmlns:a16="http://schemas.microsoft.com/office/drawing/2014/main" id="{80156595-4962-4058-3932-EEC2F9AE1ED4}"/>
              </a:ext>
            </a:extLst>
          </p:cNvPr>
          <p:cNvSpPr>
            <a:spLocks noGrp="1"/>
          </p:cNvSpPr>
          <p:nvPr>
            <p:ph type="body" sz="quarter" idx="11"/>
          </p:nvPr>
        </p:nvSpPr>
        <p:spPr>
          <a:xfrm>
            <a:off x="1191639" y="1085596"/>
            <a:ext cx="5320921" cy="3262884"/>
          </a:xfrm>
        </p:spPr>
        <p:txBody>
          <a:bodyPr/>
          <a:lstStyle/>
          <a:p>
            <a:pPr marL="446088" indent="-446088" algn="just" defTabSz="685800">
              <a:spcBef>
                <a:spcPct val="20000"/>
              </a:spcBef>
              <a:buClr>
                <a:srgbClr val="91AC4E"/>
              </a:buClr>
              <a:buSzPct val="90000"/>
              <a:buFont typeface="Wingdings" pitchFamily="2" charset="2"/>
              <a:buChar char="q"/>
              <a:defRPr/>
            </a:pPr>
            <a:r>
              <a:rPr lang="zh-CN" altLang="en-US" sz="2000" dirty="0">
                <a:ea typeface="宋体"/>
                <a:cs typeface="宋体"/>
              </a:rPr>
              <a:t>推动团队内部的有效沟通</a:t>
            </a:r>
          </a:p>
          <a:p>
            <a:pPr marL="446088" indent="-446088" algn="just" defTabSz="685800">
              <a:spcBef>
                <a:spcPct val="20000"/>
              </a:spcBef>
              <a:buClr>
                <a:srgbClr val="91AC4E"/>
              </a:buClr>
              <a:buSzPct val="90000"/>
              <a:buFont typeface="Wingdings" pitchFamily="2" charset="2"/>
              <a:buChar char="q"/>
              <a:defRPr/>
            </a:pPr>
            <a:r>
              <a:rPr lang="zh-CN" altLang="en-US" sz="2000" dirty="0">
                <a:ea typeface="宋体"/>
                <a:cs typeface="宋体"/>
              </a:rPr>
              <a:t>提供报表和分析</a:t>
            </a:r>
          </a:p>
          <a:p>
            <a:pPr marL="446088" indent="-446088" algn="just" defTabSz="685800">
              <a:spcBef>
                <a:spcPct val="20000"/>
              </a:spcBef>
              <a:buClr>
                <a:srgbClr val="91AC4E"/>
              </a:buClr>
              <a:buSzPct val="90000"/>
              <a:buFont typeface="Wingdings" pitchFamily="2" charset="2"/>
              <a:buChar char="q"/>
              <a:defRPr/>
            </a:pPr>
            <a:r>
              <a:rPr lang="zh-CN" altLang="en-US" sz="2000" dirty="0">
                <a:ea typeface="宋体"/>
                <a:cs typeface="宋体"/>
              </a:rPr>
              <a:t>按照优先级排列重要</a:t>
            </a:r>
            <a:r>
              <a:rPr lang="en-US" altLang="zh-CN" sz="2000" dirty="0">
                <a:ea typeface="宋体"/>
                <a:cs typeface="宋体"/>
              </a:rPr>
              <a:t>Bug</a:t>
            </a:r>
          </a:p>
          <a:p>
            <a:pPr marL="446088" indent="-446088" algn="just" defTabSz="685800">
              <a:spcBef>
                <a:spcPct val="20000"/>
              </a:spcBef>
              <a:buClr>
                <a:srgbClr val="91AC4E"/>
              </a:buClr>
              <a:buSzPct val="90000"/>
              <a:buFont typeface="Wingdings" pitchFamily="2" charset="2"/>
              <a:buChar char="q"/>
              <a:defRPr/>
            </a:pPr>
            <a:r>
              <a:rPr lang="zh-CN" altLang="en-US" sz="2000" dirty="0">
                <a:ea typeface="宋体"/>
                <a:cs typeface="宋体"/>
              </a:rPr>
              <a:t>跟踪任何一个</a:t>
            </a:r>
            <a:r>
              <a:rPr lang="en-US" altLang="zh-CN" sz="2000" dirty="0">
                <a:ea typeface="宋体"/>
                <a:cs typeface="宋体"/>
              </a:rPr>
              <a:t>Bug</a:t>
            </a:r>
            <a:r>
              <a:rPr lang="zh-CN" altLang="en-US" sz="2000" dirty="0">
                <a:ea typeface="宋体"/>
                <a:cs typeface="宋体"/>
              </a:rPr>
              <a:t>的整体生命周期</a:t>
            </a:r>
          </a:p>
          <a:p>
            <a:pPr marL="446088" indent="-446088" algn="just" defTabSz="685800">
              <a:spcBef>
                <a:spcPct val="20000"/>
              </a:spcBef>
              <a:buClr>
                <a:srgbClr val="91AC4E"/>
              </a:buClr>
              <a:buSzPct val="90000"/>
              <a:buFont typeface="Wingdings" pitchFamily="2" charset="2"/>
              <a:buChar char="q"/>
              <a:defRPr/>
            </a:pPr>
            <a:r>
              <a:rPr lang="zh-CN" altLang="en-US" sz="2000" dirty="0">
                <a:ea typeface="宋体"/>
                <a:cs typeface="宋体"/>
              </a:rPr>
              <a:t>纪录任何跟</a:t>
            </a:r>
            <a:r>
              <a:rPr lang="en-US" altLang="zh-CN" sz="2000" dirty="0">
                <a:ea typeface="宋体"/>
                <a:cs typeface="宋体"/>
              </a:rPr>
              <a:t>Bug</a:t>
            </a:r>
            <a:r>
              <a:rPr lang="zh-CN" altLang="en-US" sz="2000" dirty="0">
                <a:ea typeface="宋体"/>
                <a:cs typeface="宋体"/>
              </a:rPr>
              <a:t>有关的操作</a:t>
            </a:r>
          </a:p>
          <a:p>
            <a:pPr marL="446088" indent="-446088" algn="just" defTabSz="685800">
              <a:spcBef>
                <a:spcPct val="20000"/>
              </a:spcBef>
              <a:buClr>
                <a:srgbClr val="91AC4E"/>
              </a:buClr>
              <a:buSzPct val="90000"/>
              <a:buFont typeface="Wingdings" pitchFamily="2" charset="2"/>
              <a:buChar char="q"/>
              <a:defRPr/>
            </a:pPr>
            <a:r>
              <a:rPr lang="zh-CN" altLang="en-US" sz="2000" dirty="0">
                <a:ea typeface="宋体"/>
                <a:cs typeface="宋体"/>
              </a:rPr>
              <a:t>报告任何一个</a:t>
            </a:r>
            <a:r>
              <a:rPr lang="en-US" altLang="zh-CN" sz="2000" dirty="0">
                <a:ea typeface="宋体"/>
                <a:cs typeface="宋体"/>
              </a:rPr>
              <a:t>Bug</a:t>
            </a:r>
            <a:r>
              <a:rPr lang="zh-CN" altLang="en-US" sz="2000" dirty="0">
                <a:ea typeface="宋体"/>
                <a:cs typeface="宋体"/>
              </a:rPr>
              <a:t>的当前状态</a:t>
            </a:r>
          </a:p>
        </p:txBody>
      </p:sp>
    </p:spTree>
    <p:extLst>
      <p:ext uri="{BB962C8B-B14F-4D97-AF65-F5344CB8AC3E}">
        <p14:creationId xmlns:p14="http://schemas.microsoft.com/office/powerpoint/2010/main" val="1689697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161CAF-DDC1-C95C-A2AE-457FB5445001}"/>
              </a:ext>
            </a:extLst>
          </p:cNvPr>
          <p:cNvSpPr>
            <a:spLocks noGrp="1"/>
          </p:cNvSpPr>
          <p:nvPr>
            <p:ph type="title"/>
          </p:nvPr>
        </p:nvSpPr>
        <p:spPr/>
        <p:txBody>
          <a:bodyPr/>
          <a:lstStyle/>
          <a:p>
            <a:r>
              <a:rPr kumimoji="1" lang="zh-CN" altLang="en-US" dirty="0"/>
              <a:t>示例</a:t>
            </a:r>
          </a:p>
        </p:txBody>
      </p:sp>
      <p:pic>
        <p:nvPicPr>
          <p:cNvPr id="4" name="Picture 2" descr="mantis home 2">
            <a:extLst>
              <a:ext uri="{FF2B5EF4-FFF2-40B4-BE49-F238E27FC236}">
                <a16:creationId xmlns:a16="http://schemas.microsoft.com/office/drawing/2014/main" id="{3A500111-CC11-8857-4491-5EE8A3ACF236}"/>
              </a:ext>
            </a:extLst>
          </p:cNvPr>
          <p:cNvPicPr>
            <a:picLocks noChangeAspect="1" noChangeArrowheads="1"/>
          </p:cNvPicPr>
          <p:nvPr/>
        </p:nvPicPr>
        <p:blipFill>
          <a:blip r:embed="rId2" cstate="print"/>
          <a:srcRect/>
          <a:stretch>
            <a:fillRect/>
          </a:stretch>
        </p:blipFill>
        <p:spPr bwMode="auto">
          <a:xfrm>
            <a:off x="379806" y="907182"/>
            <a:ext cx="5999076" cy="2895855"/>
          </a:xfrm>
          <a:prstGeom prst="rect">
            <a:avLst/>
          </a:prstGeom>
          <a:noFill/>
          <a:ln w="9525">
            <a:solidFill>
              <a:schemeClr val="accent2">
                <a:lumMod val="60000"/>
                <a:lumOff val="40000"/>
              </a:schemeClr>
            </a:solidFill>
            <a:miter lim="800000"/>
            <a:headEnd/>
            <a:tailEnd/>
          </a:ln>
        </p:spPr>
      </p:pic>
      <p:pic>
        <p:nvPicPr>
          <p:cNvPr id="5" name="Picture 3" descr="mantis%20view%20bug">
            <a:extLst>
              <a:ext uri="{FF2B5EF4-FFF2-40B4-BE49-F238E27FC236}">
                <a16:creationId xmlns:a16="http://schemas.microsoft.com/office/drawing/2014/main" id="{879097C8-95BF-D6D2-4660-808725D6BC1B}"/>
              </a:ext>
            </a:extLst>
          </p:cNvPr>
          <p:cNvPicPr>
            <a:picLocks noChangeAspect="1" noChangeArrowheads="1"/>
          </p:cNvPicPr>
          <p:nvPr/>
        </p:nvPicPr>
        <p:blipFill>
          <a:blip r:embed="rId3" cstate="print"/>
          <a:srcRect/>
          <a:stretch>
            <a:fillRect/>
          </a:stretch>
        </p:blipFill>
        <p:spPr bwMode="auto">
          <a:xfrm>
            <a:off x="3002395" y="2663190"/>
            <a:ext cx="5994285" cy="1903005"/>
          </a:xfrm>
          <a:prstGeom prst="rect">
            <a:avLst/>
          </a:prstGeom>
          <a:noFill/>
          <a:ln w="9525">
            <a:solidFill>
              <a:schemeClr val="accent2">
                <a:lumMod val="60000"/>
                <a:lumOff val="40000"/>
              </a:schemeClr>
            </a:solidFill>
            <a:miter lim="800000"/>
            <a:headEnd/>
            <a:tailEnd/>
          </a:ln>
        </p:spPr>
      </p:pic>
    </p:spTree>
    <p:extLst>
      <p:ext uri="{BB962C8B-B14F-4D97-AF65-F5344CB8AC3E}">
        <p14:creationId xmlns:p14="http://schemas.microsoft.com/office/powerpoint/2010/main" val="4086795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6DF9A-523E-9A97-B12D-11FD404DDE42}"/>
              </a:ext>
            </a:extLst>
          </p:cNvPr>
          <p:cNvSpPr>
            <a:spLocks noGrp="1"/>
          </p:cNvSpPr>
          <p:nvPr>
            <p:ph type="title"/>
          </p:nvPr>
        </p:nvSpPr>
        <p:spPr/>
        <p:txBody>
          <a:bodyPr/>
          <a:lstStyle/>
          <a:p>
            <a:r>
              <a:rPr kumimoji="1" lang="en-US" altLang="zh-CN" dirty="0" err="1"/>
              <a:t>MantisBT</a:t>
            </a:r>
            <a:r>
              <a:rPr kumimoji="1" lang="zh-CN" altLang="en-US" dirty="0"/>
              <a:t> 主要功能</a:t>
            </a:r>
          </a:p>
        </p:txBody>
      </p:sp>
      <p:pic>
        <p:nvPicPr>
          <p:cNvPr id="4" name="图片 3" descr="mantisBT.png">
            <a:extLst>
              <a:ext uri="{FF2B5EF4-FFF2-40B4-BE49-F238E27FC236}">
                <a16:creationId xmlns:a16="http://schemas.microsoft.com/office/drawing/2014/main" id="{1C074FFD-0E31-FF73-E55C-26C4BBEE6823}"/>
              </a:ext>
            </a:extLst>
          </p:cNvPr>
          <p:cNvPicPr>
            <a:picLocks noChangeAspect="1"/>
          </p:cNvPicPr>
          <p:nvPr/>
        </p:nvPicPr>
        <p:blipFill>
          <a:blip r:embed="rId2" cstate="print"/>
          <a:stretch>
            <a:fillRect/>
          </a:stretch>
        </p:blipFill>
        <p:spPr>
          <a:xfrm>
            <a:off x="1496864" y="920548"/>
            <a:ext cx="5990427" cy="3726414"/>
          </a:xfrm>
          <a:prstGeom prst="rect">
            <a:avLst/>
          </a:prstGeom>
        </p:spPr>
      </p:pic>
    </p:spTree>
    <p:extLst>
      <p:ext uri="{BB962C8B-B14F-4D97-AF65-F5344CB8AC3E}">
        <p14:creationId xmlns:p14="http://schemas.microsoft.com/office/powerpoint/2010/main" val="1969092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ECAAE-7B0A-B944-743F-2486740151C9}"/>
              </a:ext>
            </a:extLst>
          </p:cNvPr>
          <p:cNvSpPr>
            <a:spLocks noGrp="1"/>
          </p:cNvSpPr>
          <p:nvPr>
            <p:ph type="title"/>
          </p:nvPr>
        </p:nvSpPr>
        <p:spPr/>
        <p:txBody>
          <a:bodyPr/>
          <a:lstStyle/>
          <a:p>
            <a:r>
              <a:rPr kumimoji="1" lang="zh-CN" altLang="en-US" dirty="0"/>
              <a:t>开源缺陷跟踪系统</a:t>
            </a:r>
          </a:p>
        </p:txBody>
      </p:sp>
      <p:sp>
        <p:nvSpPr>
          <p:cNvPr id="4" name="Rectangle 3">
            <a:extLst>
              <a:ext uri="{FF2B5EF4-FFF2-40B4-BE49-F238E27FC236}">
                <a16:creationId xmlns:a16="http://schemas.microsoft.com/office/drawing/2014/main" id="{9C3F1EF7-FCC5-3110-8CFA-A25101C8ACFC}"/>
              </a:ext>
            </a:extLst>
          </p:cNvPr>
          <p:cNvSpPr txBox="1">
            <a:spLocks noChangeArrowheads="1"/>
          </p:cNvSpPr>
          <p:nvPr/>
        </p:nvSpPr>
        <p:spPr>
          <a:xfrm>
            <a:off x="829239" y="1154817"/>
            <a:ext cx="6465641" cy="2833866"/>
          </a:xfr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思源黑体" panose="020F0502020204030204" charset="-122"/>
                <a:ea typeface="思源黑体" panose="020F0502020204030204" charset="-122"/>
                <a:cs typeface="思源黑体" panose="020F050202020403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思源黑体" panose="020F0502020204030204" charset="-122"/>
                <a:ea typeface="思源黑体" panose="020F0502020204030204" charset="-122"/>
                <a:cs typeface="思源黑体" panose="020F050202020403020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思源黑体" panose="020F0502020204030204" charset="-122"/>
                <a:ea typeface="思源黑体" panose="020F0502020204030204" charset="-122"/>
                <a:cs typeface="思源黑体" panose="020F050202020403020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14325" indent="-304800" algn="just">
              <a:lnSpc>
                <a:spcPct val="120000"/>
              </a:lnSpc>
              <a:buClr>
                <a:srgbClr val="91AC4E"/>
              </a:buClr>
              <a:buFont typeface="Wingdings" pitchFamily="2" charset="2"/>
              <a:buChar char="q"/>
            </a:pPr>
            <a:r>
              <a:rPr lang="it-IT" altLang="zh-CN" sz="1800" dirty="0" err="1">
                <a:ea typeface="宋体"/>
                <a:cs typeface="宋体"/>
              </a:rPr>
              <a:t>Mantis</a:t>
            </a:r>
            <a:r>
              <a:rPr lang="zh-CN" altLang="it-IT" sz="1800" dirty="0">
                <a:ea typeface="宋体"/>
                <a:cs typeface="宋体"/>
              </a:rPr>
              <a:t>，</a:t>
            </a:r>
            <a:r>
              <a:rPr lang="it-IT" altLang="zh-CN" sz="1800" dirty="0">
                <a:ea typeface="宋体"/>
                <a:cs typeface="宋体"/>
                <a:hlinkClick r:id="rId2"/>
              </a:rPr>
              <a:t>http://mantisbt.sourceforge.net/</a:t>
            </a:r>
            <a:endParaRPr lang="en-US" altLang="zh-CN" sz="1800" dirty="0">
              <a:ea typeface="宋体"/>
              <a:cs typeface="宋体"/>
            </a:endParaRPr>
          </a:p>
          <a:p>
            <a:pPr marL="314325" indent="-304800" algn="just">
              <a:lnSpc>
                <a:spcPct val="120000"/>
              </a:lnSpc>
              <a:buClr>
                <a:srgbClr val="91AC4E"/>
              </a:buClr>
              <a:buFont typeface="Wingdings" pitchFamily="2" charset="2"/>
              <a:buChar char="q"/>
            </a:pPr>
            <a:r>
              <a:rPr lang="en-US" altLang="zh-CN" sz="1800" dirty="0">
                <a:ea typeface="宋体"/>
                <a:cs typeface="宋体"/>
              </a:rPr>
              <a:t>Bugzilla</a:t>
            </a:r>
            <a:r>
              <a:rPr lang="zh-CN" altLang="en-US" sz="1800" dirty="0">
                <a:ea typeface="宋体"/>
                <a:cs typeface="宋体"/>
              </a:rPr>
              <a:t>：</a:t>
            </a:r>
            <a:r>
              <a:rPr lang="en-US" altLang="zh-CN" sz="1800" dirty="0">
                <a:ea typeface="宋体"/>
                <a:cs typeface="宋体"/>
                <a:hlinkClick r:id="rId3"/>
              </a:rPr>
              <a:t>http://www.mozilla.org/projects/bugzilla/</a:t>
            </a:r>
            <a:r>
              <a:rPr lang="en-US" altLang="zh-CN" sz="1800" dirty="0">
                <a:ea typeface="宋体"/>
                <a:cs typeface="宋体"/>
              </a:rPr>
              <a:t> </a:t>
            </a:r>
          </a:p>
          <a:p>
            <a:pPr marL="314325" indent="-304800" algn="just">
              <a:lnSpc>
                <a:spcPct val="120000"/>
              </a:lnSpc>
              <a:buClr>
                <a:srgbClr val="91AC4E"/>
              </a:buClr>
              <a:buFont typeface="Wingdings" pitchFamily="2" charset="2"/>
              <a:buChar char="q"/>
            </a:pPr>
            <a:r>
              <a:rPr lang="en-US" altLang="zh-CN" sz="1800" dirty="0" err="1">
                <a:ea typeface="宋体"/>
                <a:cs typeface="宋体"/>
              </a:rPr>
              <a:t>Bugzero</a:t>
            </a:r>
            <a:r>
              <a:rPr lang="zh-CN" altLang="en-US" sz="1800" dirty="0">
                <a:ea typeface="宋体"/>
                <a:cs typeface="宋体"/>
              </a:rPr>
              <a:t>：</a:t>
            </a:r>
            <a:r>
              <a:rPr lang="en-US" altLang="zh-CN" sz="1800" dirty="0">
                <a:ea typeface="宋体"/>
                <a:cs typeface="宋体"/>
                <a:hlinkClick r:id="rId4"/>
              </a:rPr>
              <a:t>http://bugzero.findmysoft.com/</a:t>
            </a:r>
            <a:r>
              <a:rPr lang="en-US" altLang="zh-CN" sz="1800" dirty="0">
                <a:ea typeface="宋体"/>
                <a:cs typeface="宋体"/>
              </a:rPr>
              <a:t> </a:t>
            </a:r>
          </a:p>
          <a:p>
            <a:pPr marL="314325" indent="-304800" algn="just">
              <a:lnSpc>
                <a:spcPct val="120000"/>
              </a:lnSpc>
              <a:buClr>
                <a:srgbClr val="91AC4E"/>
              </a:buClr>
              <a:buFont typeface="Wingdings" pitchFamily="2" charset="2"/>
              <a:buChar char="q"/>
            </a:pPr>
            <a:r>
              <a:rPr lang="en-US" altLang="zh-CN" sz="1800" dirty="0">
                <a:ea typeface="宋体"/>
                <a:cs typeface="宋体"/>
              </a:rPr>
              <a:t>Scarab</a:t>
            </a:r>
            <a:r>
              <a:rPr lang="zh-CN" altLang="en-US" sz="1800" dirty="0">
                <a:ea typeface="宋体"/>
                <a:cs typeface="宋体"/>
              </a:rPr>
              <a:t>：</a:t>
            </a:r>
            <a:r>
              <a:rPr lang="en-US" altLang="zh-CN" sz="1800" dirty="0">
                <a:ea typeface="宋体"/>
                <a:cs typeface="宋体"/>
                <a:hlinkClick r:id="rId5"/>
              </a:rPr>
              <a:t>http://scarab.tigris.org/</a:t>
            </a:r>
            <a:r>
              <a:rPr lang="en-US" altLang="zh-CN" sz="1800" dirty="0">
                <a:ea typeface="宋体"/>
                <a:cs typeface="宋体"/>
              </a:rPr>
              <a:t> </a:t>
            </a:r>
          </a:p>
          <a:p>
            <a:pPr marL="314325" indent="-304800" algn="just">
              <a:lnSpc>
                <a:spcPct val="120000"/>
              </a:lnSpc>
              <a:buClr>
                <a:srgbClr val="91AC4E"/>
              </a:buClr>
              <a:buFont typeface="Wingdings" pitchFamily="2" charset="2"/>
              <a:buChar char="q"/>
            </a:pPr>
            <a:r>
              <a:rPr lang="en-US" altLang="zh-CN" sz="1800" dirty="0" err="1">
                <a:ea typeface="宋体"/>
                <a:cs typeface="宋体"/>
              </a:rPr>
              <a:t>TrackIT</a:t>
            </a:r>
            <a:r>
              <a:rPr lang="zh-CN" altLang="en-US" sz="1800" dirty="0">
                <a:ea typeface="宋体"/>
                <a:cs typeface="宋体"/>
              </a:rPr>
              <a:t>：</a:t>
            </a:r>
            <a:r>
              <a:rPr lang="en-US" altLang="zh-CN" sz="1800" dirty="0">
                <a:ea typeface="宋体"/>
                <a:cs typeface="宋体"/>
                <a:hlinkClick r:id="rId6"/>
              </a:rPr>
              <a:t>http://trackit.sourceforge.net/</a:t>
            </a:r>
            <a:r>
              <a:rPr lang="en-US" altLang="zh-CN" sz="1800" dirty="0">
                <a:ea typeface="宋体"/>
                <a:cs typeface="宋体"/>
              </a:rPr>
              <a:t> </a:t>
            </a:r>
          </a:p>
          <a:p>
            <a:pPr marL="314325" indent="-304800" algn="just">
              <a:lnSpc>
                <a:spcPct val="120000"/>
              </a:lnSpc>
              <a:buClr>
                <a:srgbClr val="91AC4E"/>
              </a:buClr>
              <a:buFont typeface="Wingdings" pitchFamily="2" charset="2"/>
              <a:buChar char="q"/>
            </a:pPr>
            <a:r>
              <a:rPr lang="en-US" altLang="zh-CN" sz="1800" dirty="0" err="1">
                <a:ea typeface="宋体"/>
                <a:cs typeface="宋体"/>
              </a:rPr>
              <a:t>Itracker</a:t>
            </a:r>
            <a:r>
              <a:rPr lang="zh-CN" altLang="en-US" sz="1800" dirty="0">
                <a:ea typeface="宋体"/>
                <a:cs typeface="宋体"/>
              </a:rPr>
              <a:t>：</a:t>
            </a:r>
            <a:r>
              <a:rPr lang="en-US" altLang="zh-CN" sz="1800" dirty="0">
                <a:ea typeface="宋体"/>
                <a:cs typeface="宋体"/>
                <a:hlinkClick r:id="rId7"/>
              </a:rPr>
              <a:t>http://www.itracker.org/</a:t>
            </a:r>
            <a:r>
              <a:rPr lang="en-US" altLang="zh-CN" sz="1800" dirty="0">
                <a:ea typeface="宋体"/>
                <a:cs typeface="宋体"/>
              </a:rPr>
              <a:t> </a:t>
            </a:r>
            <a:endParaRPr lang="zh-CN" altLang="en-US" sz="1800" dirty="0">
              <a:ea typeface="宋体"/>
              <a:cs typeface="宋体"/>
            </a:endParaRPr>
          </a:p>
        </p:txBody>
      </p:sp>
      <p:pic>
        <p:nvPicPr>
          <p:cNvPr id="5" name="图片 4">
            <a:extLst>
              <a:ext uri="{FF2B5EF4-FFF2-40B4-BE49-F238E27FC236}">
                <a16:creationId xmlns:a16="http://schemas.microsoft.com/office/drawing/2014/main" id="{4F241687-2088-4E3E-5FBB-EB7A2448CFE6}"/>
              </a:ext>
            </a:extLst>
          </p:cNvPr>
          <p:cNvPicPr>
            <a:picLocks noChangeAspect="1"/>
          </p:cNvPicPr>
          <p:nvPr/>
        </p:nvPicPr>
        <p:blipFill>
          <a:blip r:embed="rId8"/>
          <a:stretch>
            <a:fillRect/>
          </a:stretch>
        </p:blipFill>
        <p:spPr>
          <a:xfrm>
            <a:off x="7551931" y="1596609"/>
            <a:ext cx="1356360" cy="1356360"/>
          </a:xfrm>
          <a:prstGeom prst="rect">
            <a:avLst/>
          </a:prstGeom>
        </p:spPr>
      </p:pic>
      <p:sp>
        <p:nvSpPr>
          <p:cNvPr id="6" name="文本框 5">
            <a:extLst>
              <a:ext uri="{FF2B5EF4-FFF2-40B4-BE49-F238E27FC236}">
                <a16:creationId xmlns:a16="http://schemas.microsoft.com/office/drawing/2014/main" id="{3069C5BF-6331-83E8-3D71-36C60984E805}"/>
              </a:ext>
            </a:extLst>
          </p:cNvPr>
          <p:cNvSpPr txBox="1"/>
          <p:nvPr/>
        </p:nvSpPr>
        <p:spPr>
          <a:xfrm>
            <a:off x="7498210" y="2952969"/>
            <a:ext cx="1463803" cy="523220"/>
          </a:xfrm>
          <a:prstGeom prst="rect">
            <a:avLst/>
          </a:prstGeom>
          <a:noFill/>
        </p:spPr>
        <p:txBody>
          <a:bodyPr wrap="square" rtlCol="0">
            <a:spAutoFit/>
          </a:bodyPr>
          <a:lstStyle/>
          <a:p>
            <a:pPr algn="ctr"/>
            <a:r>
              <a:rPr kumimoji="1" lang="zh-CN" altLang="en-US" sz="1400" dirty="0">
                <a:solidFill>
                  <a:srgbClr val="00B0F0"/>
                </a:solidFill>
              </a:rPr>
              <a:t>更多工具详见</a:t>
            </a:r>
            <a:endParaRPr kumimoji="1" lang="en-US" altLang="zh-CN" sz="1400" dirty="0">
              <a:solidFill>
                <a:srgbClr val="00B0F0"/>
              </a:solidFill>
            </a:endParaRPr>
          </a:p>
          <a:p>
            <a:pPr algn="ctr"/>
            <a:r>
              <a:rPr kumimoji="1" lang="zh-CN" altLang="en-US" sz="1400" dirty="0">
                <a:solidFill>
                  <a:srgbClr val="00B0F0"/>
                </a:solidFill>
              </a:rPr>
              <a:t>此公众号文章</a:t>
            </a:r>
          </a:p>
        </p:txBody>
      </p:sp>
    </p:spTree>
    <p:extLst>
      <p:ext uri="{BB962C8B-B14F-4D97-AF65-F5344CB8AC3E}">
        <p14:creationId xmlns:p14="http://schemas.microsoft.com/office/powerpoint/2010/main" val="225692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userDrawn="1"/>
        </p:nvSpPr>
        <p:spPr>
          <a:xfrm>
            <a:off x="946673" y="1987998"/>
            <a:ext cx="6923380" cy="784830"/>
          </a:xfrm>
          <a:prstGeom prst="rect">
            <a:avLst/>
          </a:prstGeom>
        </p:spPr>
        <p:txBody>
          <a:bodyPr wrap="square">
            <a:spAutoFit/>
          </a:bodyPr>
          <a:lstStyle/>
          <a:p>
            <a:pPr algn="ctr"/>
            <a:r>
              <a:rPr lang="en-US" altLang="zh-CN" sz="4500" b="1" dirty="0">
                <a:ln w="19050">
                  <a:noFill/>
                </a:ln>
                <a:solidFill>
                  <a:srgbClr val="FFFFFF"/>
                </a:solidFill>
                <a:latin typeface="微软雅黑" panose="020B0503020204020204" charset="-122"/>
                <a:ea typeface="微软雅黑" panose="020B0503020204020204" charset="-122"/>
              </a:rPr>
              <a:t>13.4</a:t>
            </a:r>
            <a:r>
              <a:rPr lang="zh-CN" altLang="en-US" sz="4500" b="1" dirty="0">
                <a:ln w="19050">
                  <a:noFill/>
                </a:ln>
                <a:solidFill>
                  <a:srgbClr val="FFFFFF"/>
                </a:solidFill>
                <a:latin typeface="微软雅黑" panose="020B0503020204020204" charset="-122"/>
                <a:ea typeface="微软雅黑" panose="020B0503020204020204" charset="-122"/>
              </a:rPr>
              <a:t> 产品质量评估与度量</a:t>
            </a:r>
            <a:endParaRPr lang="en-US" altLang="zh-CN" sz="4500" b="1" dirty="0">
              <a:ln w="19050">
                <a:noFill/>
              </a:ln>
              <a:solidFill>
                <a:srgbClr val="FFFFFF"/>
              </a:solidFill>
              <a:latin typeface="微软雅黑" panose="020B0503020204020204" charset="-122"/>
              <a:ea typeface="微软雅黑" panose="020B0503020204020204" charset="-122"/>
            </a:endParaRPr>
          </a:p>
        </p:txBody>
      </p:sp>
      <p:sp>
        <p:nvSpPr>
          <p:cNvPr id="2" name="Rectangle 3">
            <a:extLst>
              <a:ext uri="{FF2B5EF4-FFF2-40B4-BE49-F238E27FC236}">
                <a16:creationId xmlns:a16="http://schemas.microsoft.com/office/drawing/2014/main" id="{65AB13C4-01D1-28E8-EF18-0E28E53F02A4}"/>
              </a:ext>
            </a:extLst>
          </p:cNvPr>
          <p:cNvSpPr>
            <a:spLocks noChangeArrowheads="1"/>
          </p:cNvSpPr>
          <p:nvPr/>
        </p:nvSpPr>
        <p:spPr bwMode="auto">
          <a:xfrm>
            <a:off x="3130018" y="3044882"/>
            <a:ext cx="3433342" cy="1249125"/>
          </a:xfrm>
          <a:prstGeom prst="rect">
            <a:avLst/>
          </a:prstGeom>
          <a:noFill/>
          <a:ln w="9525">
            <a:noFill/>
            <a:miter lim="800000"/>
            <a:headEnd/>
            <a:tailEnd/>
          </a:ln>
        </p:spPr>
        <p:txBody>
          <a:bodyPr wrap="square" lIns="0" tIns="0" rIns="0" bIns="0">
            <a:spAutoFit/>
          </a:bodyPr>
          <a:lstStyle/>
          <a:p>
            <a:pPr>
              <a:lnSpc>
                <a:spcPct val="130000"/>
              </a:lnSpc>
            </a:pPr>
            <a:r>
              <a:rPr lang="en-US" altLang="zh-CN" sz="1600" dirty="0">
                <a:solidFill>
                  <a:schemeClr val="accent1">
                    <a:lumMod val="75000"/>
                  </a:schemeClr>
                </a:solidFill>
                <a:latin typeface="Microsoft YaHei" panose="020B0503020204020204" pitchFamily="34" charset="-122"/>
                <a:ea typeface="Microsoft YaHei" panose="020B0503020204020204" pitchFamily="34" charset="-122"/>
              </a:rPr>
              <a:t>13.4.1 </a:t>
            </a:r>
            <a:r>
              <a:rPr lang="zh-CN" altLang="en-US" sz="1600" dirty="0">
                <a:solidFill>
                  <a:schemeClr val="accent1">
                    <a:lumMod val="75000"/>
                  </a:schemeClr>
                </a:solidFill>
                <a:latin typeface="Microsoft YaHei" panose="020B0503020204020204" pitchFamily="34" charset="-122"/>
                <a:ea typeface="Microsoft YaHei" panose="020B0503020204020204" pitchFamily="34" charset="-122"/>
              </a:rPr>
              <a:t>基于缺陷的质量度量</a:t>
            </a:r>
            <a:endParaRPr lang="en-US" altLang="zh-CN" sz="1600"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30000"/>
              </a:lnSpc>
            </a:pPr>
            <a:r>
              <a:rPr lang="en-US" altLang="zh-CN" sz="1600" dirty="0">
                <a:solidFill>
                  <a:schemeClr val="accent1">
                    <a:lumMod val="75000"/>
                  </a:schemeClr>
                </a:solidFill>
                <a:latin typeface="Microsoft YaHei" panose="020B0503020204020204" pitchFamily="34" charset="-122"/>
                <a:ea typeface="Microsoft YaHei" panose="020B0503020204020204" pitchFamily="34" charset="-122"/>
              </a:rPr>
              <a:t>13.4.2 </a:t>
            </a:r>
            <a:r>
              <a:rPr lang="zh-CN" altLang="en-US" sz="1600" dirty="0">
                <a:solidFill>
                  <a:schemeClr val="accent1">
                    <a:lumMod val="75000"/>
                  </a:schemeClr>
                </a:solidFill>
                <a:latin typeface="Microsoft YaHei" panose="020B0503020204020204" pitchFamily="34" charset="-122"/>
                <a:ea typeface="Microsoft YaHei" panose="020B0503020204020204" pitchFamily="34" charset="-122"/>
              </a:rPr>
              <a:t>经典的种子公式</a:t>
            </a:r>
            <a:endParaRPr lang="en-US" altLang="zh-CN" sz="1600"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30000"/>
              </a:lnSpc>
            </a:pPr>
            <a:r>
              <a:rPr lang="en-US" altLang="zh-CN" sz="1600" dirty="0">
                <a:solidFill>
                  <a:schemeClr val="accent1">
                    <a:lumMod val="75000"/>
                  </a:schemeClr>
                </a:solidFill>
                <a:latin typeface="Microsoft YaHei" panose="020B0503020204020204" pitchFamily="34" charset="-122"/>
                <a:ea typeface="Microsoft YaHei" panose="020B0503020204020204" pitchFamily="34" charset="-122"/>
              </a:rPr>
              <a:t>13.4.3 </a:t>
            </a:r>
            <a:r>
              <a:rPr lang="zh-CN" altLang="en-US" sz="1600" dirty="0">
                <a:solidFill>
                  <a:schemeClr val="accent1">
                    <a:lumMod val="75000"/>
                  </a:schemeClr>
                </a:solidFill>
                <a:latin typeface="Microsoft YaHei" panose="020B0503020204020204" pitchFamily="34" charset="-122"/>
                <a:ea typeface="Microsoft YaHei" panose="020B0503020204020204" pitchFamily="34" charset="-122"/>
              </a:rPr>
              <a:t>基于缺陷清除率的估算方法</a:t>
            </a:r>
            <a:endParaRPr lang="en-US" altLang="zh-CN" sz="1600"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30000"/>
              </a:lnSpc>
            </a:pPr>
            <a:r>
              <a:rPr lang="en-US" altLang="zh-CN" sz="1600" dirty="0">
                <a:solidFill>
                  <a:schemeClr val="accent1">
                    <a:lumMod val="75000"/>
                  </a:schemeClr>
                </a:solidFill>
                <a:latin typeface="Microsoft YaHei" panose="020B0503020204020204" pitchFamily="34" charset="-122"/>
                <a:ea typeface="Microsoft YaHei" panose="020B0503020204020204" pitchFamily="34" charset="-122"/>
              </a:rPr>
              <a:t>13.4.4 </a:t>
            </a:r>
            <a:r>
              <a:rPr lang="zh-CN" altLang="en-US" sz="1600" dirty="0">
                <a:solidFill>
                  <a:schemeClr val="accent1">
                    <a:lumMod val="75000"/>
                  </a:schemeClr>
                </a:solidFill>
                <a:latin typeface="Microsoft YaHei" panose="020B0503020204020204" pitchFamily="34" charset="-122"/>
                <a:ea typeface="Microsoft YaHei" panose="020B0503020204020204" pitchFamily="34" charset="-122"/>
              </a:rPr>
              <a:t>软件质量的度量</a:t>
            </a:r>
            <a:endParaRPr lang="en-US" altLang="zh-CN" sz="1600" dirty="0">
              <a:solidFill>
                <a:schemeClr val="accent1">
                  <a:lumMod val="7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62757089"/>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E524D-C822-9D3D-CDDB-3EEB8B9C0712}"/>
              </a:ext>
            </a:extLst>
          </p:cNvPr>
          <p:cNvSpPr>
            <a:spLocks noGrp="1"/>
          </p:cNvSpPr>
          <p:nvPr>
            <p:ph type="title"/>
          </p:nvPr>
        </p:nvSpPr>
        <p:spPr/>
        <p:txBody>
          <a:bodyPr/>
          <a:lstStyle/>
          <a:p>
            <a:r>
              <a:rPr kumimoji="1" lang="zh-CN" altLang="en-US" dirty="0"/>
              <a:t>软件度量的分类与过程</a:t>
            </a:r>
          </a:p>
        </p:txBody>
      </p:sp>
      <p:sp>
        <p:nvSpPr>
          <p:cNvPr id="3" name="文本占位符 2">
            <a:extLst>
              <a:ext uri="{FF2B5EF4-FFF2-40B4-BE49-F238E27FC236}">
                <a16:creationId xmlns:a16="http://schemas.microsoft.com/office/drawing/2014/main" id="{14DE24D9-D797-510C-B2D5-63C851D0607C}"/>
              </a:ext>
            </a:extLst>
          </p:cNvPr>
          <p:cNvSpPr>
            <a:spLocks noGrp="1"/>
          </p:cNvSpPr>
          <p:nvPr>
            <p:ph type="body" sz="quarter" idx="11"/>
          </p:nvPr>
        </p:nvSpPr>
        <p:spPr>
          <a:xfrm>
            <a:off x="696522" y="973837"/>
            <a:ext cx="7128035" cy="661924"/>
          </a:xfrm>
        </p:spPr>
        <p:txBody>
          <a:bodyPr/>
          <a:lstStyle/>
          <a:p>
            <a:pPr marL="0" indent="0">
              <a:lnSpc>
                <a:spcPct val="140000"/>
              </a:lnSpc>
              <a:buClr>
                <a:srgbClr val="91AC4E"/>
              </a:buClr>
              <a:buSzPct val="88000"/>
              <a:buNone/>
            </a:pPr>
            <a:r>
              <a:rPr lang="zh-CN" altLang="en-US" sz="2000" b="1" dirty="0"/>
              <a:t>分类：</a:t>
            </a:r>
            <a:r>
              <a:rPr lang="zh-CN" altLang="en-US" sz="2000" dirty="0"/>
              <a:t>软件过程度量、项目度量、产品质量度量</a:t>
            </a:r>
          </a:p>
          <a:p>
            <a:pPr marL="0" indent="0">
              <a:buNone/>
            </a:pPr>
            <a:endParaRPr kumimoji="1" lang="zh-CN" altLang="en-US" sz="2000" dirty="0"/>
          </a:p>
        </p:txBody>
      </p:sp>
      <p:sp>
        <p:nvSpPr>
          <p:cNvPr id="4" name="Rectangle 4">
            <a:extLst>
              <a:ext uri="{FF2B5EF4-FFF2-40B4-BE49-F238E27FC236}">
                <a16:creationId xmlns:a16="http://schemas.microsoft.com/office/drawing/2014/main" id="{E8F68C40-0DE7-3C92-1970-B43DE5F78B76}"/>
              </a:ext>
            </a:extLst>
          </p:cNvPr>
          <p:cNvSpPr>
            <a:spLocks noChangeArrowheads="1"/>
          </p:cNvSpPr>
          <p:nvPr/>
        </p:nvSpPr>
        <p:spPr bwMode="auto">
          <a:xfrm>
            <a:off x="802778" y="1635761"/>
            <a:ext cx="7782422" cy="2669577"/>
          </a:xfrm>
          <a:prstGeom prst="rect">
            <a:avLst/>
          </a:prstGeom>
          <a:noFill/>
          <a:ln w="9525">
            <a:noFill/>
            <a:miter lim="800000"/>
            <a:headEnd/>
            <a:tailEnd/>
          </a:ln>
        </p:spPr>
        <p:txBody>
          <a:bodyPr wrap="square" lIns="0" tIns="0" rIns="0" bIns="0">
            <a:spAutoFit/>
          </a:bodyPr>
          <a:lstStyle/>
          <a:p>
            <a:pPr marL="342900" indent="-342900">
              <a:lnSpc>
                <a:spcPct val="140000"/>
              </a:lnSpc>
              <a:buClr>
                <a:srgbClr val="91AC4E"/>
              </a:buClr>
              <a:buSzPct val="85000"/>
              <a:buFont typeface="Wingdings" pitchFamily="2" charset="2"/>
              <a:buChar char="p"/>
            </a:pPr>
            <a:r>
              <a:rPr lang="zh-CN" altLang="en-US" b="1" dirty="0">
                <a:latin typeface="Microsoft YaHei" panose="020B0503020204020204" pitchFamily="34" charset="-122"/>
                <a:ea typeface="Microsoft YaHei" panose="020B0503020204020204" pitchFamily="34" charset="-122"/>
              </a:rPr>
              <a:t>识别目标</a:t>
            </a:r>
            <a:r>
              <a:rPr lang="zh-CN" altLang="en-US" b="1"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分析出度量的工作目标和列表，并由管理者审核确认</a:t>
            </a:r>
          </a:p>
          <a:p>
            <a:pPr marL="342900" indent="-342900">
              <a:lnSpc>
                <a:spcPct val="140000"/>
              </a:lnSpc>
              <a:buClr>
                <a:srgbClr val="91AC4E"/>
              </a:buClr>
              <a:buSzPct val="85000"/>
              <a:buFont typeface="Wingdings" pitchFamily="2" charset="2"/>
              <a:buChar char="p"/>
            </a:pPr>
            <a:r>
              <a:rPr lang="zh-CN" altLang="en-US" b="1" dirty="0">
                <a:latin typeface="Microsoft YaHei" panose="020B0503020204020204" pitchFamily="34" charset="-122"/>
                <a:ea typeface="Microsoft YaHei" panose="020B0503020204020204" pitchFamily="34" charset="-122"/>
              </a:rPr>
              <a:t>定义度量过程</a:t>
            </a:r>
            <a:r>
              <a:rPr lang="zh-CN" altLang="en-US" b="1"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定义其收集要素、收集过程、分析、反馈过程、</a:t>
            </a:r>
            <a:r>
              <a:rPr lang="en-US" altLang="zh-CN" dirty="0">
                <a:latin typeface="KaiTi" panose="02010609060101010101" pitchFamily="49" charset="-122"/>
                <a:ea typeface="KaiTi" panose="02010609060101010101" pitchFamily="49" charset="-122"/>
              </a:rPr>
              <a:t>IT</a:t>
            </a:r>
            <a:r>
              <a:rPr lang="zh-CN" altLang="en-US" dirty="0">
                <a:latin typeface="KaiTi" panose="02010609060101010101" pitchFamily="49" charset="-122"/>
                <a:ea typeface="KaiTi" panose="02010609060101010101" pitchFamily="49" charset="-122"/>
              </a:rPr>
              <a:t>支持体系，为具体的收集活动、分析、反馈活动和</a:t>
            </a:r>
            <a:r>
              <a:rPr lang="en-US" altLang="zh-CN" dirty="0">
                <a:latin typeface="KaiTi" panose="02010609060101010101" pitchFamily="49" charset="-122"/>
                <a:ea typeface="KaiTi" panose="02010609060101010101" pitchFamily="49" charset="-122"/>
              </a:rPr>
              <a:t>IT</a:t>
            </a:r>
            <a:r>
              <a:rPr lang="zh-CN" altLang="en-US" dirty="0">
                <a:latin typeface="KaiTi" panose="02010609060101010101" pitchFamily="49" charset="-122"/>
                <a:ea typeface="KaiTi" panose="02010609060101010101" pitchFamily="49" charset="-122"/>
              </a:rPr>
              <a:t>设备、工具开发提供指导</a:t>
            </a:r>
          </a:p>
          <a:p>
            <a:pPr marL="342900" indent="-342900">
              <a:lnSpc>
                <a:spcPct val="140000"/>
              </a:lnSpc>
              <a:buClr>
                <a:srgbClr val="91AC4E"/>
              </a:buClr>
              <a:buSzPct val="85000"/>
              <a:buFont typeface="Wingdings" pitchFamily="2" charset="2"/>
              <a:buChar char="p"/>
            </a:pPr>
            <a:r>
              <a:rPr lang="zh-CN" altLang="en-US" b="1" dirty="0">
                <a:latin typeface="Microsoft YaHei" panose="020B0503020204020204" pitchFamily="34" charset="-122"/>
                <a:ea typeface="Microsoft YaHei" panose="020B0503020204020204" pitchFamily="34" charset="-122"/>
              </a:rPr>
              <a:t>搜集数据</a:t>
            </a:r>
            <a:r>
              <a:rPr lang="zh-CN" altLang="en-US" b="1"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应用</a:t>
            </a:r>
            <a:r>
              <a:rPr lang="en-US" altLang="zh-CN" dirty="0">
                <a:latin typeface="KaiTi" panose="02010609060101010101" pitchFamily="49" charset="-122"/>
                <a:ea typeface="KaiTi" panose="02010609060101010101" pitchFamily="49" charset="-122"/>
              </a:rPr>
              <a:t>IT</a:t>
            </a:r>
            <a:r>
              <a:rPr lang="zh-CN" altLang="en-US" dirty="0">
                <a:latin typeface="KaiTi" panose="02010609060101010101" pitchFamily="49" charset="-122"/>
                <a:ea typeface="KaiTi" panose="02010609060101010101" pitchFamily="49" charset="-122"/>
              </a:rPr>
              <a:t>工具进行数据收集工作，并按指定的方式审查和存储</a:t>
            </a:r>
          </a:p>
          <a:p>
            <a:pPr marL="342900" indent="-342900">
              <a:lnSpc>
                <a:spcPct val="140000"/>
              </a:lnSpc>
              <a:buClr>
                <a:srgbClr val="91AC4E"/>
              </a:buClr>
              <a:buSzPct val="85000"/>
              <a:buFont typeface="Wingdings" pitchFamily="2" charset="2"/>
              <a:buChar char="p"/>
            </a:pPr>
            <a:r>
              <a:rPr lang="zh-CN" altLang="en-US" b="1" dirty="0">
                <a:latin typeface="Microsoft YaHei" panose="020B0503020204020204" pitchFamily="34" charset="-122"/>
                <a:ea typeface="Microsoft YaHei" panose="020B0503020204020204" pitchFamily="34" charset="-122"/>
              </a:rPr>
              <a:t>数据分析与反馈</a:t>
            </a:r>
            <a:r>
              <a:rPr lang="zh-CN" altLang="en-US" b="1"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根据数据收集结果，按照已定义的分析方法进行数据分析，完成规定格式的图表，进行反馈</a:t>
            </a:r>
          </a:p>
          <a:p>
            <a:pPr marL="342900" indent="-342900">
              <a:lnSpc>
                <a:spcPct val="140000"/>
              </a:lnSpc>
              <a:buClr>
                <a:srgbClr val="91AC4E"/>
              </a:buClr>
              <a:buSzPct val="85000"/>
              <a:buFont typeface="Wingdings" pitchFamily="2" charset="2"/>
              <a:buChar char="p"/>
            </a:pPr>
            <a:r>
              <a:rPr lang="zh-CN" altLang="en-US" b="1" dirty="0">
                <a:latin typeface="Microsoft YaHei" panose="020B0503020204020204" pitchFamily="34" charset="-122"/>
                <a:ea typeface="Microsoft YaHei" panose="020B0503020204020204" pitchFamily="34" charset="-122"/>
              </a:rPr>
              <a:t>过程改进</a:t>
            </a:r>
            <a:r>
              <a:rPr lang="zh-CN" altLang="en-US" b="1"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根据度量的分析报告，管理者基于度量数据做出决策</a:t>
            </a:r>
          </a:p>
        </p:txBody>
      </p:sp>
    </p:spTree>
    <p:extLst>
      <p:ext uri="{BB962C8B-B14F-4D97-AF65-F5344CB8AC3E}">
        <p14:creationId xmlns:p14="http://schemas.microsoft.com/office/powerpoint/2010/main" val="2202797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2FEAAD-721E-5DBA-911C-5FB8BDF0A9D8}"/>
              </a:ext>
            </a:extLst>
          </p:cNvPr>
          <p:cNvSpPr>
            <a:spLocks noGrp="1"/>
          </p:cNvSpPr>
          <p:nvPr>
            <p:ph type="title"/>
          </p:nvPr>
        </p:nvSpPr>
        <p:spPr/>
        <p:txBody>
          <a:bodyPr/>
          <a:lstStyle/>
          <a:p>
            <a:r>
              <a:rPr kumimoji="1" lang="en-US" altLang="zh-CN" sz="2800" b="1" dirty="0">
                <a:solidFill>
                  <a:srgbClr val="0070C0"/>
                </a:solidFill>
                <a:latin typeface="微软雅黑" panose="020B0503020204020204" pitchFamily="34" charset="-122"/>
                <a:ea typeface="微软雅黑" panose="020B0503020204020204" pitchFamily="34" charset="-122"/>
              </a:rPr>
              <a:t>13.1.1</a:t>
            </a:r>
            <a:r>
              <a:rPr kumimoji="1" lang="zh-CN" altLang="en-US" sz="2800" b="1" dirty="0">
                <a:solidFill>
                  <a:srgbClr val="0070C0"/>
                </a:solidFill>
                <a:latin typeface="微软雅黑" panose="020B0503020204020204" pitchFamily="34" charset="-122"/>
                <a:ea typeface="微软雅黑" panose="020B0503020204020204" pitchFamily="34" charset="-122"/>
              </a:rPr>
              <a:t> </a:t>
            </a:r>
            <a:r>
              <a:rPr kumimoji="1" lang="zh-CN" altLang="zh-CN" sz="2800" b="1" dirty="0">
                <a:solidFill>
                  <a:srgbClr val="0070C0"/>
                </a:solidFill>
                <a:latin typeface="微软雅黑" panose="020B0503020204020204" pitchFamily="34" charset="-122"/>
                <a:ea typeface="微软雅黑" panose="020B0503020204020204" pitchFamily="34" charset="-122"/>
              </a:rPr>
              <a:t>软件测试</a:t>
            </a:r>
            <a:r>
              <a:rPr kumimoji="1" lang="zh-CN" altLang="en-US" sz="2800" b="1" dirty="0">
                <a:solidFill>
                  <a:srgbClr val="0070C0"/>
                </a:solidFill>
                <a:latin typeface="微软雅黑" panose="020B0503020204020204" pitchFamily="34" charset="-122"/>
                <a:ea typeface="微软雅黑" panose="020B0503020204020204" pitchFamily="34" charset="-122"/>
              </a:rPr>
              <a:t>过程的要点</a:t>
            </a:r>
            <a:endParaRPr kumimoji="1" lang="zh-CN" altLang="en-US" dirty="0"/>
          </a:p>
        </p:txBody>
      </p:sp>
      <p:sp>
        <p:nvSpPr>
          <p:cNvPr id="4" name="Text Box 4">
            <a:extLst>
              <a:ext uri="{FF2B5EF4-FFF2-40B4-BE49-F238E27FC236}">
                <a16:creationId xmlns:a16="http://schemas.microsoft.com/office/drawing/2014/main" id="{852E0185-1F67-CBCD-B910-759E69405E06}"/>
              </a:ext>
            </a:extLst>
          </p:cNvPr>
          <p:cNvSpPr txBox="1">
            <a:spLocks noChangeArrowheads="1"/>
          </p:cNvSpPr>
          <p:nvPr/>
        </p:nvSpPr>
        <p:spPr bwMode="auto">
          <a:xfrm>
            <a:off x="968160" y="1707654"/>
            <a:ext cx="3356952" cy="1740733"/>
          </a:xfrm>
          <a:prstGeom prst="rect">
            <a:avLst/>
          </a:prstGeom>
          <a:noFill/>
          <a:ln w="9525">
            <a:noFill/>
            <a:miter lim="800000"/>
            <a:headEnd/>
            <a:tailEnd/>
          </a:ln>
          <a:effectLst/>
        </p:spPr>
        <p:txBody>
          <a:bodyPr wrap="square" lIns="0" tIns="0" rIns="0" bIns="0">
            <a:spAutoFit/>
          </a:bodyPr>
          <a:lstStyle/>
          <a:p>
            <a:pPr marL="257175" indent="-257175">
              <a:lnSpc>
                <a:spcPct val="130000"/>
              </a:lnSpc>
              <a:spcBef>
                <a:spcPct val="20000"/>
              </a:spcBef>
              <a:buClr>
                <a:srgbClr val="91AC4E"/>
              </a:buClr>
              <a:buFont typeface="Wingdings" pitchFamily="2" charset="2"/>
              <a:buChar char="q"/>
              <a:defRPr/>
            </a:pPr>
            <a:r>
              <a:rPr lang="zh-CN" altLang="zh-CN" sz="2000" dirty="0">
                <a:latin typeface="Arial"/>
                <a:ea typeface="宋体"/>
                <a:cs typeface="Arial"/>
              </a:rPr>
              <a:t>不同测试阶段的执行要点</a:t>
            </a:r>
            <a:endParaRPr lang="en-US" altLang="zh-CN" sz="2000" dirty="0">
              <a:latin typeface="Arial"/>
              <a:ea typeface="宋体"/>
              <a:cs typeface="Arial"/>
            </a:endParaRPr>
          </a:p>
          <a:p>
            <a:pPr marL="257175" indent="-257175">
              <a:lnSpc>
                <a:spcPct val="130000"/>
              </a:lnSpc>
              <a:spcBef>
                <a:spcPct val="20000"/>
              </a:spcBef>
              <a:buClr>
                <a:srgbClr val="91AC4E"/>
              </a:buClr>
              <a:buFont typeface="Wingdings" pitchFamily="2" charset="2"/>
              <a:buChar char="q"/>
              <a:defRPr/>
            </a:pPr>
            <a:r>
              <a:rPr lang="zh-CN" altLang="zh-CN" sz="2000" dirty="0">
                <a:latin typeface="Arial"/>
                <a:ea typeface="宋体"/>
                <a:cs typeface="Arial"/>
              </a:rPr>
              <a:t>测试用例执行</a:t>
            </a:r>
            <a:endParaRPr lang="en-US" altLang="zh-CN" sz="2000" dirty="0">
              <a:latin typeface="Arial"/>
              <a:ea typeface="宋体"/>
              <a:cs typeface="Arial"/>
            </a:endParaRPr>
          </a:p>
          <a:p>
            <a:pPr marL="257175" indent="-257175">
              <a:lnSpc>
                <a:spcPct val="130000"/>
              </a:lnSpc>
              <a:spcBef>
                <a:spcPct val="20000"/>
              </a:spcBef>
              <a:buClr>
                <a:srgbClr val="91AC4E"/>
              </a:buClr>
              <a:buFont typeface="Wingdings" pitchFamily="2" charset="2"/>
              <a:buChar char="q"/>
              <a:defRPr/>
            </a:pPr>
            <a:r>
              <a:rPr lang="zh-CN" altLang="zh-CN" sz="2000" dirty="0">
                <a:latin typeface="Arial"/>
                <a:ea typeface="宋体"/>
                <a:cs typeface="Arial"/>
              </a:rPr>
              <a:t>团队建设与沟通</a:t>
            </a:r>
            <a:endParaRPr lang="en-US" altLang="zh-CN" sz="2000" dirty="0">
              <a:latin typeface="Arial"/>
              <a:ea typeface="宋体"/>
              <a:cs typeface="Arial"/>
            </a:endParaRPr>
          </a:p>
          <a:p>
            <a:pPr marL="257175" indent="-257175">
              <a:lnSpc>
                <a:spcPct val="130000"/>
              </a:lnSpc>
              <a:spcBef>
                <a:spcPct val="20000"/>
              </a:spcBef>
              <a:buClr>
                <a:srgbClr val="91AC4E"/>
              </a:buClr>
              <a:buFont typeface="Wingdings" pitchFamily="2" charset="2"/>
              <a:buChar char="q"/>
              <a:defRPr/>
            </a:pPr>
            <a:r>
              <a:rPr lang="zh-CN" altLang="zh-CN" sz="2000" dirty="0">
                <a:latin typeface="Arial"/>
                <a:ea typeface="宋体"/>
                <a:cs typeface="Arial"/>
              </a:rPr>
              <a:t>测试执行结束 </a:t>
            </a:r>
            <a:endParaRPr lang="en-US" altLang="zh-CN" sz="2000" dirty="0">
              <a:latin typeface="Arial"/>
              <a:ea typeface="宋体"/>
              <a:cs typeface="Arial"/>
            </a:endParaRPr>
          </a:p>
        </p:txBody>
      </p:sp>
      <p:pic>
        <p:nvPicPr>
          <p:cNvPr id="5" name="图片 4" descr="17-2">
            <a:extLst>
              <a:ext uri="{FF2B5EF4-FFF2-40B4-BE49-F238E27FC236}">
                <a16:creationId xmlns:a16="http://schemas.microsoft.com/office/drawing/2014/main" id="{CBB2A79D-BC94-9CFF-39EE-9FC4106023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42960" y="1480179"/>
            <a:ext cx="3171792" cy="2183142"/>
          </a:xfrm>
          <a:prstGeom prst="rect">
            <a:avLst/>
          </a:prstGeom>
          <a:noFill/>
          <a:ln>
            <a:noFill/>
          </a:ln>
        </p:spPr>
      </p:pic>
    </p:spTree>
    <p:extLst>
      <p:ext uri="{BB962C8B-B14F-4D97-AF65-F5344CB8AC3E}">
        <p14:creationId xmlns:p14="http://schemas.microsoft.com/office/powerpoint/2010/main" val="34048408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E524D-C822-9D3D-CDDB-3EEB8B9C0712}"/>
              </a:ext>
            </a:extLst>
          </p:cNvPr>
          <p:cNvSpPr>
            <a:spLocks noGrp="1"/>
          </p:cNvSpPr>
          <p:nvPr>
            <p:ph type="title"/>
          </p:nvPr>
        </p:nvSpPr>
        <p:spPr/>
        <p:txBody>
          <a:bodyPr/>
          <a:lstStyle/>
          <a:p>
            <a:r>
              <a:rPr kumimoji="1" lang="en-US" altLang="zh-CN" dirty="0"/>
              <a:t>13.4.1 </a:t>
            </a:r>
            <a:r>
              <a:rPr kumimoji="1" lang="zh-CN" altLang="en-US" dirty="0"/>
              <a:t>基于缺陷的质量度量</a:t>
            </a:r>
          </a:p>
        </p:txBody>
      </p:sp>
      <p:sp>
        <p:nvSpPr>
          <p:cNvPr id="3" name="文本占位符 2">
            <a:extLst>
              <a:ext uri="{FF2B5EF4-FFF2-40B4-BE49-F238E27FC236}">
                <a16:creationId xmlns:a16="http://schemas.microsoft.com/office/drawing/2014/main" id="{14DE24D9-D797-510C-B2D5-63C851D0607C}"/>
              </a:ext>
            </a:extLst>
          </p:cNvPr>
          <p:cNvSpPr>
            <a:spLocks noGrp="1"/>
          </p:cNvSpPr>
          <p:nvPr>
            <p:ph type="body" sz="quarter" idx="11"/>
          </p:nvPr>
        </p:nvSpPr>
        <p:spPr>
          <a:xfrm>
            <a:off x="707579" y="973836"/>
            <a:ext cx="7728842" cy="3394964"/>
          </a:xfrm>
        </p:spPr>
        <p:txBody>
          <a:bodyPr/>
          <a:lstStyle/>
          <a:p>
            <a:pPr lvl="0">
              <a:spcAft>
                <a:spcPts val="120"/>
              </a:spcAft>
            </a:pPr>
            <a:r>
              <a:rPr kumimoji="1" lang="zh-CN" altLang="zh-CN" sz="1800" dirty="0"/>
              <a:t>代码的缺陷密度，每千行代码（</a:t>
            </a:r>
            <a:r>
              <a:rPr kumimoji="1" lang="en-US" altLang="zh-CN" sz="1800" dirty="0"/>
              <a:t>KLOC</a:t>
            </a:r>
            <a:r>
              <a:rPr kumimoji="1" lang="zh-CN" altLang="zh-CN" sz="1800" dirty="0"/>
              <a:t>）的缺陷数（</a:t>
            </a:r>
            <a:r>
              <a:rPr kumimoji="1" lang="en-US" altLang="zh-CN" sz="1800" dirty="0"/>
              <a:t>Bug# /KLOC</a:t>
            </a:r>
            <a:r>
              <a:rPr kumimoji="1" lang="zh-CN" altLang="zh-CN" sz="1800" dirty="0"/>
              <a:t>）</a:t>
            </a:r>
          </a:p>
          <a:p>
            <a:pPr lvl="0">
              <a:spcAft>
                <a:spcPts val="120"/>
              </a:spcAft>
            </a:pPr>
            <a:r>
              <a:rPr kumimoji="1" lang="zh-CN" altLang="zh-CN" sz="1800" dirty="0"/>
              <a:t>缺陷清除率：各个阶段的缺陷清除率和总的缺陷清除率</a:t>
            </a:r>
          </a:p>
          <a:p>
            <a:pPr lvl="0">
              <a:spcAft>
                <a:spcPts val="120"/>
              </a:spcAft>
            </a:pPr>
            <a:r>
              <a:rPr kumimoji="1" lang="zh-CN" altLang="zh-CN" sz="1800" dirty="0"/>
              <a:t>缺陷逃逸率：未在研发阶段发现的缺陷意味着逃逸出去，即线上发现的缺陷（生产环境发现的缺陷），缺陷逃逸率</a:t>
            </a:r>
            <a:r>
              <a:rPr kumimoji="1" lang="en-US" altLang="zh-CN" sz="1800" dirty="0"/>
              <a:t>=</a:t>
            </a:r>
            <a:r>
              <a:rPr kumimoji="1" lang="zh-CN" altLang="zh-CN" sz="1800" dirty="0"/>
              <a:t>线上发现的缺陷数</a:t>
            </a:r>
            <a:r>
              <a:rPr kumimoji="1" lang="en-US" altLang="zh-CN" sz="1800" dirty="0"/>
              <a:t>/</a:t>
            </a:r>
            <a:r>
              <a:rPr kumimoji="1" lang="zh-CN" altLang="zh-CN" sz="1800" dirty="0"/>
              <a:t>（线上发现的缺陷数</a:t>
            </a:r>
            <a:r>
              <a:rPr kumimoji="1" lang="en-US" altLang="zh-CN" sz="1800" dirty="0"/>
              <a:t>+</a:t>
            </a:r>
            <a:r>
              <a:rPr kumimoji="1" lang="zh-CN" altLang="zh-CN" sz="1800" dirty="0"/>
              <a:t>研发环境下发现的缺陷数）；</a:t>
            </a:r>
          </a:p>
          <a:p>
            <a:pPr lvl="0">
              <a:spcAft>
                <a:spcPts val="120"/>
              </a:spcAft>
            </a:pPr>
            <a:r>
              <a:rPr kumimoji="1" lang="zh-CN" altLang="zh-CN" sz="1800" dirty="0"/>
              <a:t>缺陷趋势是否良好，是否收敛</a:t>
            </a:r>
            <a:endParaRPr kumimoji="1" lang="en-US" altLang="zh-CN" sz="1800" dirty="0"/>
          </a:p>
          <a:p>
            <a:pPr lvl="0">
              <a:spcAft>
                <a:spcPts val="120"/>
              </a:spcAft>
            </a:pPr>
            <a:r>
              <a:rPr kumimoji="1" lang="zh-CN" altLang="zh-CN" sz="1800" dirty="0"/>
              <a:t>缺陷分布是否符合正态分布？是否过于集中在</a:t>
            </a:r>
            <a:r>
              <a:rPr kumimoji="1" lang="en-US" altLang="zh-CN" sz="1800" dirty="0"/>
              <a:t>1-2</a:t>
            </a:r>
            <a:r>
              <a:rPr kumimoji="1" lang="zh-CN" altLang="zh-CN" sz="1800" dirty="0"/>
              <a:t>个模块？</a:t>
            </a:r>
            <a:endParaRPr kumimoji="1" lang="zh-CN" altLang="en-US" sz="1800" dirty="0"/>
          </a:p>
        </p:txBody>
      </p:sp>
    </p:spTree>
    <p:extLst>
      <p:ext uri="{BB962C8B-B14F-4D97-AF65-F5344CB8AC3E}">
        <p14:creationId xmlns:p14="http://schemas.microsoft.com/office/powerpoint/2010/main" val="8184462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7BB6F-728D-B087-F739-8E7D306FA459}"/>
              </a:ext>
            </a:extLst>
          </p:cNvPr>
          <p:cNvSpPr>
            <a:spLocks noGrp="1"/>
          </p:cNvSpPr>
          <p:nvPr>
            <p:ph type="title"/>
          </p:nvPr>
        </p:nvSpPr>
        <p:spPr/>
        <p:txBody>
          <a:bodyPr/>
          <a:lstStyle/>
          <a:p>
            <a:r>
              <a:rPr kumimoji="1" lang="zh-CN" altLang="en-US" sz="2800" b="1" dirty="0">
                <a:solidFill>
                  <a:srgbClr val="0070C0"/>
                </a:solidFill>
                <a:latin typeface="微软雅黑" panose="020B0503020204020204" pitchFamily="34" charset="-122"/>
                <a:ea typeface="微软雅黑" panose="020B0503020204020204" pitchFamily="34" charset="-122"/>
              </a:rPr>
              <a:t>缺陷度量</a:t>
            </a:r>
            <a:r>
              <a:rPr kumimoji="1" lang="en-US" altLang="zh-CN" sz="2800" b="1" dirty="0">
                <a:solidFill>
                  <a:srgbClr val="0070C0"/>
                </a:solidFill>
                <a:latin typeface="微软雅黑" panose="020B0503020204020204" pitchFamily="34" charset="-122"/>
                <a:ea typeface="微软雅黑" panose="020B0503020204020204" pitchFamily="34" charset="-122"/>
              </a:rPr>
              <a:t>-</a:t>
            </a:r>
            <a:r>
              <a:rPr kumimoji="1" lang="zh-CN" altLang="en-US" sz="2800" b="1" dirty="0">
                <a:solidFill>
                  <a:srgbClr val="0070C0"/>
                </a:solidFill>
                <a:latin typeface="微软雅黑" panose="020B0503020204020204" pitchFamily="34" charset="-122"/>
                <a:ea typeface="微软雅黑" panose="020B0503020204020204" pitchFamily="34" charset="-122"/>
              </a:rPr>
              <a:t>基线</a:t>
            </a:r>
            <a:endParaRPr kumimoji="1" lang="zh-CN" altLang="en-US" dirty="0"/>
          </a:p>
        </p:txBody>
      </p:sp>
      <p:graphicFrame>
        <p:nvGraphicFramePr>
          <p:cNvPr id="4" name="表格 3">
            <a:extLst>
              <a:ext uri="{FF2B5EF4-FFF2-40B4-BE49-F238E27FC236}">
                <a16:creationId xmlns:a16="http://schemas.microsoft.com/office/drawing/2014/main" id="{6496D0DA-2DFA-DFE3-B33F-9B30E03FCACE}"/>
              </a:ext>
            </a:extLst>
          </p:cNvPr>
          <p:cNvGraphicFramePr>
            <a:graphicFrameLocks noGrp="1"/>
          </p:cNvGraphicFramePr>
          <p:nvPr/>
        </p:nvGraphicFramePr>
        <p:xfrm>
          <a:off x="1290209" y="1277425"/>
          <a:ext cx="6648832" cy="2632722"/>
        </p:xfrm>
        <a:graphic>
          <a:graphicData uri="http://schemas.openxmlformats.org/drawingml/2006/table">
            <a:tbl>
              <a:tblPr/>
              <a:tblGrid>
                <a:gridCol w="2108303">
                  <a:extLst>
                    <a:ext uri="{9D8B030D-6E8A-4147-A177-3AD203B41FA5}">
                      <a16:colId xmlns:a16="http://schemas.microsoft.com/office/drawing/2014/main" val="20000"/>
                    </a:ext>
                  </a:extLst>
                </a:gridCol>
                <a:gridCol w="1946340">
                  <a:extLst>
                    <a:ext uri="{9D8B030D-6E8A-4147-A177-3AD203B41FA5}">
                      <a16:colId xmlns:a16="http://schemas.microsoft.com/office/drawing/2014/main" val="20001"/>
                    </a:ext>
                  </a:extLst>
                </a:gridCol>
                <a:gridCol w="2594189">
                  <a:extLst>
                    <a:ext uri="{9D8B030D-6E8A-4147-A177-3AD203B41FA5}">
                      <a16:colId xmlns:a16="http://schemas.microsoft.com/office/drawing/2014/main" val="20002"/>
                    </a:ext>
                  </a:extLst>
                </a:gridCol>
              </a:tblGrid>
              <a:tr h="438787">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度量项</a:t>
                      </a:r>
                      <a:endParaRPr kumimoji="0" lang="zh-CN" sz="1800" b="0" i="0" u="none" strike="noStrike" cap="none" normalizeH="0" baseline="0" dirty="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zh-CN" sz="1800" b="1" i="0" u="none" strike="noStrike" cap="none" normalizeH="0" baseline="0" dirty="0">
                          <a:ln>
                            <a:noFill/>
                          </a:ln>
                          <a:solidFill>
                            <a:srgbClr val="000000"/>
                          </a:solidFill>
                          <a:effectLst/>
                          <a:latin typeface="Times New Roman" pitchFamily="18" charset="0"/>
                          <a:ea typeface="宋体" pitchFamily="2" charset="-122"/>
                        </a:rPr>
                        <a:t>目标</a:t>
                      </a:r>
                      <a:endParaRPr kumimoji="0" lang="zh-CN" sz="1800" b="0" i="0" u="none" strike="noStrike" cap="none" normalizeH="0" baseline="0" dirty="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zh-CN" sz="1800" b="1" i="0" u="none" strike="noStrike" cap="none" normalizeH="0" baseline="0" dirty="0">
                          <a:ln>
                            <a:noFill/>
                          </a:ln>
                          <a:solidFill>
                            <a:srgbClr val="000000"/>
                          </a:solidFill>
                          <a:effectLst/>
                          <a:latin typeface="Times New Roman" pitchFamily="18" charset="0"/>
                          <a:ea typeface="宋体" pitchFamily="2" charset="-122"/>
                        </a:rPr>
                        <a:t>低水平</a:t>
                      </a:r>
                      <a:endParaRPr kumimoji="0" lang="zh-CN" sz="1800" b="0" i="0" u="none" strike="noStrike" cap="none" normalizeH="0" baseline="0" dirty="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438787">
                <a:tc>
                  <a:txBody>
                    <a:bodyPr/>
                    <a:lstStyle/>
                    <a:p>
                      <a:pPr marL="87313"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zh-CN" sz="1800" b="0" i="0" u="none" strike="noStrike" cap="none" normalizeH="0" baseline="0" dirty="0">
                          <a:ln>
                            <a:noFill/>
                          </a:ln>
                          <a:solidFill>
                            <a:srgbClr val="002060"/>
                          </a:solidFill>
                          <a:effectLst/>
                          <a:latin typeface="Times New Roman" pitchFamily="18" charset="0"/>
                          <a:ea typeface="宋体" pitchFamily="2" charset="-122"/>
                        </a:rPr>
                        <a:t>缺陷清除效率</a:t>
                      </a: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pPr>
                      <a:r>
                        <a:rPr kumimoji="0" lang="en-US" altLang="zh-CN" sz="1500" b="0" i="0" u="none" strike="noStrike" cap="none" normalizeH="0" baseline="0">
                          <a:ln>
                            <a:noFill/>
                          </a:ln>
                          <a:solidFill>
                            <a:srgbClr val="000000"/>
                          </a:solidFill>
                          <a:effectLst/>
                          <a:latin typeface="宋体" pitchFamily="2" charset="-122"/>
                          <a:ea typeface="宋体" pitchFamily="2" charset="-122"/>
                        </a:rPr>
                        <a:t>&gt;95%</a:t>
                      </a:r>
                      <a:endParaRPr kumimoji="0" lang="zh-CN" altLang="zh-CN" sz="1500" b="0" i="0" u="none" strike="noStrike" cap="none" normalizeH="0" baseline="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altLang="zh-CN" sz="1500" b="0" i="0" u="none" strike="noStrike" cap="none" normalizeH="0" baseline="0">
                          <a:ln>
                            <a:noFill/>
                          </a:ln>
                          <a:solidFill>
                            <a:srgbClr val="000000"/>
                          </a:solidFill>
                          <a:effectLst/>
                          <a:latin typeface="宋体" pitchFamily="2" charset="-122"/>
                          <a:ea typeface="宋体" pitchFamily="2" charset="-122"/>
                        </a:rPr>
                        <a:t>&lt;70%</a:t>
                      </a:r>
                      <a:endParaRPr kumimoji="0" lang="zh-CN" altLang="zh-CN" sz="1500" b="0" i="0" u="none" strike="noStrike" cap="none" normalizeH="0" baseline="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787">
                <a:tc>
                  <a:txBody>
                    <a:bodyPr/>
                    <a:lstStyle/>
                    <a:p>
                      <a:pPr marL="87313"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zh-CN" sz="1800" b="0" i="0" u="none" strike="noStrike" cap="none" normalizeH="0" baseline="0" dirty="0">
                          <a:ln>
                            <a:noFill/>
                          </a:ln>
                          <a:solidFill>
                            <a:srgbClr val="002060"/>
                          </a:solidFill>
                          <a:effectLst/>
                          <a:latin typeface="Times New Roman" pitchFamily="18" charset="0"/>
                          <a:ea typeface="宋体" pitchFamily="2" charset="-122"/>
                        </a:rPr>
                        <a:t>原有缺陷密度</a:t>
                      </a: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zh-CN" sz="1500" b="0" i="0" u="none" strike="noStrike" cap="none" normalizeH="0" baseline="0">
                          <a:ln>
                            <a:noFill/>
                          </a:ln>
                          <a:solidFill>
                            <a:srgbClr val="000000"/>
                          </a:solidFill>
                          <a:effectLst/>
                          <a:latin typeface="Times New Roman" pitchFamily="18" charset="0"/>
                          <a:ea typeface="宋体" pitchFamily="2" charset="-122"/>
                        </a:rPr>
                        <a:t>每个功能点 </a:t>
                      </a:r>
                      <a:r>
                        <a:rPr kumimoji="0" lang="en-US" altLang="zh-CN" sz="1500" b="0" i="0" u="none" strike="noStrike" cap="none" normalizeH="0" baseline="0">
                          <a:ln>
                            <a:noFill/>
                          </a:ln>
                          <a:solidFill>
                            <a:srgbClr val="000000"/>
                          </a:solidFill>
                          <a:effectLst/>
                          <a:latin typeface="Times New Roman" pitchFamily="18" charset="0"/>
                          <a:ea typeface="宋体" pitchFamily="2" charset="-122"/>
                        </a:rPr>
                        <a:t>&lt;4</a:t>
                      </a:r>
                      <a:endParaRPr kumimoji="0" lang="zh-CN" altLang="zh-CN" sz="1500" b="0" i="0" u="none" strike="noStrike" cap="none" normalizeH="0" baseline="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zh-CN" sz="1500" b="0" i="0" u="none" strike="noStrike" cap="none" normalizeH="0" baseline="0">
                          <a:ln>
                            <a:noFill/>
                          </a:ln>
                          <a:solidFill>
                            <a:srgbClr val="000000"/>
                          </a:solidFill>
                          <a:effectLst/>
                          <a:latin typeface="Times New Roman" pitchFamily="18" charset="0"/>
                          <a:ea typeface="宋体" pitchFamily="2" charset="-122"/>
                        </a:rPr>
                        <a:t>每个功能点 </a:t>
                      </a:r>
                      <a:r>
                        <a:rPr kumimoji="0" lang="en-US" altLang="zh-CN" sz="1500" b="0" i="0" u="none" strike="noStrike" cap="none" normalizeH="0" baseline="0">
                          <a:ln>
                            <a:noFill/>
                          </a:ln>
                          <a:solidFill>
                            <a:srgbClr val="000000"/>
                          </a:solidFill>
                          <a:effectLst/>
                          <a:latin typeface="Times New Roman" pitchFamily="18" charset="0"/>
                          <a:ea typeface="宋体" pitchFamily="2" charset="-122"/>
                        </a:rPr>
                        <a:t>&gt;7</a:t>
                      </a:r>
                      <a:endParaRPr kumimoji="0" lang="zh-CN" altLang="zh-CN" sz="1500" b="0" i="0" u="none" strike="noStrike" cap="none" normalizeH="0" baseline="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787">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缺陷数</a:t>
                      </a: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/KLOC</a:t>
                      </a:r>
                      <a:endParaRPr kumimoji="0" lang="zh-CN" sz="1800" b="0" i="0" u="none" strike="noStrike" cap="none" normalizeH="0" baseline="0" dirty="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altLang="zh-CN" sz="1500" b="0" i="0" u="none" strike="noStrike" cap="none" normalizeH="0" baseline="0" dirty="0">
                          <a:ln>
                            <a:noFill/>
                          </a:ln>
                          <a:solidFill>
                            <a:srgbClr val="000000"/>
                          </a:solidFill>
                          <a:effectLst/>
                          <a:latin typeface="宋体" pitchFamily="2" charset="-122"/>
                          <a:ea typeface="宋体" pitchFamily="2" charset="-122"/>
                        </a:rPr>
                        <a:t>&lt;2</a:t>
                      </a:r>
                      <a:endParaRPr kumimoji="0" lang="zh-CN" altLang="zh-CN" sz="1500" b="0" i="0" u="none" strike="noStrike" cap="none" normalizeH="0" baseline="0" dirty="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altLang="zh-CN" sz="1500" b="0" i="0" u="none" strike="noStrike" cap="none" normalizeH="0" baseline="0" dirty="0">
                          <a:ln>
                            <a:noFill/>
                          </a:ln>
                          <a:solidFill>
                            <a:srgbClr val="000000"/>
                          </a:solidFill>
                          <a:effectLst/>
                          <a:latin typeface="宋体" pitchFamily="2" charset="-122"/>
                          <a:ea typeface="宋体" pitchFamily="2" charset="-122"/>
                        </a:rPr>
                        <a:t>&gt;=4</a:t>
                      </a:r>
                      <a:endParaRPr kumimoji="0" lang="zh-CN" altLang="zh-CN" sz="1500" b="0" i="0" u="none" strike="noStrike" cap="none" normalizeH="0" baseline="0" dirty="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8787">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缺陷数</a:t>
                      </a: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/100</a:t>
                      </a: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case</a:t>
                      </a:r>
                      <a:endParaRPr kumimoji="0" lang="zh-CN" sz="1800" b="0" i="0" u="none" strike="noStrike" cap="none" normalizeH="0" baseline="0" dirty="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altLang="zh-CN" sz="1500" b="0" i="0" u="none" strike="noStrike" cap="none" normalizeH="0" baseline="0" dirty="0">
                          <a:ln>
                            <a:noFill/>
                          </a:ln>
                          <a:solidFill>
                            <a:srgbClr val="000000"/>
                          </a:solidFill>
                          <a:effectLst/>
                          <a:latin typeface="宋体" pitchFamily="2" charset="-122"/>
                          <a:ea typeface="宋体" pitchFamily="2" charset="-122"/>
                        </a:rPr>
                        <a:t>&gt;3</a:t>
                      </a:r>
                      <a:endParaRPr kumimoji="0" lang="zh-CN" sz="1500" b="0" i="0" u="none" strike="noStrike" cap="none" normalizeH="0" baseline="0" dirty="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altLang="zh-CN" sz="1500" b="0" i="0" u="none" strike="noStrike" cap="none" normalizeH="0" baseline="0" dirty="0">
                          <a:ln>
                            <a:noFill/>
                          </a:ln>
                          <a:solidFill>
                            <a:srgbClr val="000000"/>
                          </a:solidFill>
                          <a:effectLst/>
                          <a:latin typeface="宋体" pitchFamily="2" charset="-122"/>
                          <a:ea typeface="宋体" pitchFamily="2" charset="-122"/>
                        </a:rPr>
                        <a:t>&lt;1</a:t>
                      </a:r>
                      <a:endParaRPr kumimoji="0" lang="zh-CN" altLang="zh-CN" sz="1500" b="0" i="0" u="none" strike="noStrike" cap="none" normalizeH="0" baseline="0" dirty="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8787">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zh-CN" altLang="en-US" sz="1800" b="0" i="0" u="none" strike="noStrike" cap="none" normalizeH="0" baseline="0" dirty="0">
                          <a:ln>
                            <a:noFill/>
                          </a:ln>
                          <a:solidFill>
                            <a:srgbClr val="000000"/>
                          </a:solidFill>
                          <a:effectLst/>
                          <a:latin typeface="Times New Roman" pitchFamily="18" charset="0"/>
                          <a:ea typeface="宋体" pitchFamily="2" charset="-122"/>
                        </a:rPr>
                        <a:t>缺陷数</a:t>
                      </a:r>
                      <a:r>
                        <a:rPr kumimoji="0" lang="en-US" altLang="zh-CN" sz="1800" b="0" i="0" u="none" strike="noStrike" cap="none" normalizeH="0" baseline="0" dirty="0">
                          <a:ln>
                            <a:noFill/>
                          </a:ln>
                          <a:solidFill>
                            <a:srgbClr val="000000"/>
                          </a:solidFill>
                          <a:effectLst/>
                          <a:latin typeface="Times New Roman" pitchFamily="18" charset="0"/>
                          <a:ea typeface="宋体" pitchFamily="2" charset="-122"/>
                        </a:rPr>
                        <a:t>/Man-day</a:t>
                      </a:r>
                      <a:endParaRPr kumimoji="0" lang="zh-CN" sz="1800" b="0" i="0" u="none" strike="noStrike" cap="none" normalizeH="0" baseline="0" dirty="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altLang="zh-CN" sz="1500" b="0" i="0" u="none" strike="noStrike" cap="none" normalizeH="0" baseline="0" dirty="0">
                          <a:ln>
                            <a:noFill/>
                          </a:ln>
                          <a:solidFill>
                            <a:srgbClr val="000000"/>
                          </a:solidFill>
                          <a:effectLst/>
                          <a:latin typeface="Times New Roman" pitchFamily="18" charset="0"/>
                          <a:ea typeface="宋体" pitchFamily="2" charset="-122"/>
                        </a:rPr>
                        <a:t>&gt; 3</a:t>
                      </a:r>
                      <a:endParaRPr kumimoji="0" lang="zh-CN" altLang="zh-CN" sz="1500" b="0" i="0" u="none" strike="noStrike" cap="none" normalizeH="0" baseline="0" dirty="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0"/>
                        </a:spcBef>
                        <a:spcAft>
                          <a:spcPts val="125"/>
                        </a:spcAft>
                        <a:buClrTx/>
                        <a:buSzTx/>
                        <a:buFontTx/>
                        <a:buNone/>
                        <a:tabLst>
                          <a:tab pos="581025" algn="l"/>
                          <a:tab pos="1162050" algn="l"/>
                          <a:tab pos="1744663" algn="l"/>
                          <a:tab pos="2325688" algn="l"/>
                          <a:tab pos="2908300" algn="l"/>
                          <a:tab pos="3489325" algn="l"/>
                          <a:tab pos="4070350" algn="l"/>
                          <a:tab pos="4652963" algn="l"/>
                          <a:tab pos="5233988" algn="l"/>
                          <a:tab pos="5816600" algn="l"/>
                          <a:tab pos="6397625" algn="l"/>
                          <a:tab pos="6978650" algn="l"/>
                          <a:tab pos="7561263" algn="l"/>
                          <a:tab pos="8142288" algn="l"/>
                          <a:tab pos="8724900" algn="l"/>
                          <a:tab pos="9305925" algn="l"/>
                        </a:tabLst>
                      </a:pPr>
                      <a:r>
                        <a:rPr kumimoji="0" lang="en-US" altLang="zh-CN" sz="1500" b="0" i="0" u="none" strike="noStrike" cap="none" normalizeH="0" baseline="0" dirty="0">
                          <a:ln>
                            <a:noFill/>
                          </a:ln>
                          <a:solidFill>
                            <a:srgbClr val="000000"/>
                          </a:solidFill>
                          <a:effectLst/>
                          <a:latin typeface="Times New Roman" pitchFamily="18" charset="0"/>
                          <a:ea typeface="宋体" pitchFamily="2" charset="-122"/>
                        </a:rPr>
                        <a:t>&lt; 1</a:t>
                      </a:r>
                      <a:endParaRPr kumimoji="0" lang="zh-CN" altLang="zh-CN" sz="1500" b="0" i="0" u="none" strike="noStrike" cap="none" normalizeH="0" baseline="0" dirty="0">
                        <a:ln>
                          <a:noFill/>
                        </a:ln>
                        <a:solidFill>
                          <a:schemeClr val="tx1"/>
                        </a:solidFill>
                        <a:effectLst/>
                        <a:latin typeface="Times New Roman" pitchFamily="18" charset="0"/>
                        <a:ea typeface="宋体" pitchFamily="2" charset="-122"/>
                      </a:endParaRPr>
                    </a:p>
                  </a:txBody>
                  <a:tcPr marL="51435" marR="51435"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299888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E524D-C822-9D3D-CDDB-3EEB8B9C0712}"/>
              </a:ext>
            </a:extLst>
          </p:cNvPr>
          <p:cNvSpPr>
            <a:spLocks noGrp="1"/>
          </p:cNvSpPr>
          <p:nvPr>
            <p:ph type="title"/>
          </p:nvPr>
        </p:nvSpPr>
        <p:spPr/>
        <p:txBody>
          <a:bodyPr/>
          <a:lstStyle/>
          <a:p>
            <a:r>
              <a:rPr kumimoji="1" lang="en-US" altLang="zh-CN" dirty="0"/>
              <a:t>13.4.2</a:t>
            </a:r>
            <a:r>
              <a:rPr kumimoji="1" lang="zh-CN" altLang="en-US" dirty="0"/>
              <a:t> 经典的种子公式</a:t>
            </a:r>
          </a:p>
        </p:txBody>
      </p:sp>
      <p:sp>
        <p:nvSpPr>
          <p:cNvPr id="4" name="Rectangle 4">
            <a:extLst>
              <a:ext uri="{FF2B5EF4-FFF2-40B4-BE49-F238E27FC236}">
                <a16:creationId xmlns:a16="http://schemas.microsoft.com/office/drawing/2014/main" id="{D784E217-4776-C7A1-EAC5-6FE337C93555}"/>
              </a:ext>
            </a:extLst>
          </p:cNvPr>
          <p:cNvSpPr>
            <a:spLocks noChangeArrowheads="1"/>
          </p:cNvSpPr>
          <p:nvPr/>
        </p:nvSpPr>
        <p:spPr bwMode="auto">
          <a:xfrm>
            <a:off x="792916" y="947162"/>
            <a:ext cx="7640319" cy="3785652"/>
          </a:xfrm>
          <a:prstGeom prst="rect">
            <a:avLst/>
          </a:prstGeom>
          <a:noFill/>
          <a:ln w="9525">
            <a:noFill/>
            <a:miter lim="800000"/>
            <a:headEnd/>
            <a:tailEnd/>
          </a:ln>
        </p:spPr>
        <p:txBody>
          <a:bodyPr wrap="square" lIns="0" tIns="0" rIns="0" bIns="0">
            <a:spAutoFit/>
          </a:bodyPr>
          <a:lstStyle/>
          <a:p>
            <a:pPr algn="ctr"/>
            <a:r>
              <a:rPr lang="zh-CN" altLang="en-US" b="1" dirty="0"/>
              <a:t>已测试出的种子</a:t>
            </a:r>
            <a:r>
              <a:rPr lang="en-US" altLang="zh-CN" b="1" dirty="0"/>
              <a:t>Bug (s)       </a:t>
            </a:r>
            <a:r>
              <a:rPr lang="zh-CN" altLang="en-US" b="1" dirty="0"/>
              <a:t>已测试出的非种子</a:t>
            </a:r>
            <a:r>
              <a:rPr lang="en-US" altLang="zh-CN" b="1" dirty="0"/>
              <a:t>Bug (n)</a:t>
            </a:r>
          </a:p>
          <a:p>
            <a:pPr algn="ctr"/>
            <a:r>
              <a:rPr lang="zh-CN" altLang="en-US" b="1" dirty="0"/>
              <a:t>所有的种子</a:t>
            </a:r>
            <a:r>
              <a:rPr lang="en-US" altLang="zh-CN" b="1" dirty="0"/>
              <a:t>Bug (S)        </a:t>
            </a:r>
            <a:r>
              <a:rPr lang="zh-CN" altLang="en-US" b="1" dirty="0"/>
              <a:t>全部的非种子</a:t>
            </a:r>
            <a:r>
              <a:rPr lang="en-US" altLang="zh-CN" b="1" dirty="0"/>
              <a:t>Bug (N)</a:t>
            </a:r>
          </a:p>
          <a:p>
            <a:pPr algn="ctr"/>
            <a:endParaRPr lang="zh-CN" altLang="en-US" b="1" dirty="0"/>
          </a:p>
          <a:p>
            <a:r>
              <a:rPr lang="zh-CN" altLang="en-US" sz="1600" dirty="0"/>
              <a:t>则可以推出程序的总</a:t>
            </a:r>
            <a:r>
              <a:rPr lang="en-US" altLang="zh-CN" sz="1600" dirty="0"/>
              <a:t>Bug</a:t>
            </a:r>
            <a:r>
              <a:rPr lang="zh-CN" altLang="en-US" sz="1600" dirty="0"/>
              <a:t>数为：</a:t>
            </a:r>
          </a:p>
          <a:p>
            <a:pPr algn="ctr"/>
            <a:r>
              <a:rPr lang="en-US" altLang="zh-CN" sz="2100" b="1" i="1" dirty="0">
                <a:solidFill>
                  <a:srgbClr val="0070C0"/>
                </a:solidFill>
              </a:rPr>
              <a:t>N = S * n /s</a:t>
            </a:r>
          </a:p>
          <a:p>
            <a:r>
              <a:rPr lang="zh-CN" altLang="en-US" sz="1600" dirty="0"/>
              <a:t>其中</a:t>
            </a:r>
            <a:r>
              <a:rPr lang="en-US" altLang="zh-CN" sz="1600" dirty="0"/>
              <a:t>n</a:t>
            </a:r>
            <a:r>
              <a:rPr lang="zh-CN" altLang="en-US" sz="1600" dirty="0"/>
              <a:t>是所进行实际测试时发现的</a:t>
            </a:r>
            <a:r>
              <a:rPr lang="en-US" altLang="zh-CN" sz="1600" dirty="0"/>
              <a:t>Bug</a:t>
            </a:r>
            <a:r>
              <a:rPr lang="zh-CN" altLang="en-US" sz="1600" dirty="0"/>
              <a:t>总数。如果 </a:t>
            </a:r>
            <a:r>
              <a:rPr lang="en-US" altLang="zh-CN" sz="1600" dirty="0"/>
              <a:t>n = N, </a:t>
            </a:r>
            <a:r>
              <a:rPr lang="zh-CN" altLang="en-US" sz="1600" dirty="0"/>
              <a:t>说明所有的</a:t>
            </a:r>
            <a:r>
              <a:rPr lang="en-US" altLang="zh-CN" sz="1600" dirty="0"/>
              <a:t>Bug</a:t>
            </a:r>
            <a:r>
              <a:rPr lang="zh-CN" altLang="en-US" sz="1600" dirty="0"/>
              <a:t>已找出来，说明做的测试足够充分。</a:t>
            </a:r>
          </a:p>
          <a:p>
            <a:endParaRPr lang="zh-CN" altLang="en-US" b="1" i="1" dirty="0"/>
          </a:p>
          <a:p>
            <a:r>
              <a:rPr lang="zh-CN" altLang="en-US" sz="1500" dirty="0"/>
              <a:t>这种测试是否充分，可以用一个信心指数来表示，即用一个百分比表示，值越大，说明对产品质量的信心越高，最大值为</a:t>
            </a:r>
            <a:r>
              <a:rPr lang="en-US" altLang="zh-CN" sz="1500" dirty="0"/>
              <a:t>1</a:t>
            </a:r>
            <a:r>
              <a:rPr lang="zh-CN" altLang="en-US" sz="1500" dirty="0"/>
              <a:t>。</a:t>
            </a:r>
            <a:r>
              <a:rPr lang="zh-CN" altLang="en-US" i="1" dirty="0"/>
              <a:t>         </a:t>
            </a:r>
            <a:endParaRPr lang="en-US" altLang="zh-CN" i="1" dirty="0"/>
          </a:p>
          <a:p>
            <a:r>
              <a:rPr lang="zh-CN" altLang="en-US" b="1" i="1" dirty="0"/>
              <a:t>      </a:t>
            </a:r>
          </a:p>
          <a:p>
            <a:r>
              <a:rPr lang="zh-CN" altLang="en-US" b="1" i="1" dirty="0"/>
              <a:t> 	</a:t>
            </a:r>
            <a:r>
              <a:rPr lang="en-US" altLang="zh-CN" b="1" i="1" dirty="0"/>
              <a:t>= 1   if n&gt;N</a:t>
            </a:r>
          </a:p>
          <a:p>
            <a:r>
              <a:rPr lang="en-US" altLang="zh-CN" b="1" i="1" dirty="0"/>
              <a:t>C </a:t>
            </a:r>
          </a:p>
          <a:p>
            <a:r>
              <a:rPr lang="en-US" altLang="zh-CN" b="1" i="1" dirty="0"/>
              <a:t>	= S/(S-N+1),   if n&lt;=N</a:t>
            </a:r>
          </a:p>
        </p:txBody>
      </p:sp>
      <p:sp>
        <p:nvSpPr>
          <p:cNvPr id="5" name="Text Box 5">
            <a:extLst>
              <a:ext uri="{FF2B5EF4-FFF2-40B4-BE49-F238E27FC236}">
                <a16:creationId xmlns:a16="http://schemas.microsoft.com/office/drawing/2014/main" id="{0D83E6ED-58C3-846F-9CEE-6AD389CFFA61}"/>
              </a:ext>
            </a:extLst>
          </p:cNvPr>
          <p:cNvSpPr txBox="1">
            <a:spLocks noChangeArrowheads="1"/>
          </p:cNvSpPr>
          <p:nvPr/>
        </p:nvSpPr>
        <p:spPr bwMode="auto">
          <a:xfrm>
            <a:off x="4342804" y="1139349"/>
            <a:ext cx="270272" cy="369332"/>
          </a:xfrm>
          <a:prstGeom prst="rect">
            <a:avLst/>
          </a:prstGeom>
          <a:noFill/>
          <a:ln w="9525">
            <a:noFill/>
            <a:miter lim="800000"/>
            <a:headEnd/>
            <a:tailEnd/>
          </a:ln>
        </p:spPr>
        <p:txBody>
          <a:bodyPr lIns="0" tIns="0" rIns="0" bIns="0">
            <a:spAutoFit/>
          </a:bodyPr>
          <a:lstStyle/>
          <a:p>
            <a:pPr>
              <a:spcBef>
                <a:spcPct val="50000"/>
              </a:spcBef>
            </a:pPr>
            <a:r>
              <a:rPr lang="en-US" altLang="zh-CN" sz="2400"/>
              <a:t>=</a:t>
            </a:r>
          </a:p>
        </p:txBody>
      </p:sp>
      <p:sp>
        <p:nvSpPr>
          <p:cNvPr id="6" name="Line 6">
            <a:extLst>
              <a:ext uri="{FF2B5EF4-FFF2-40B4-BE49-F238E27FC236}">
                <a16:creationId xmlns:a16="http://schemas.microsoft.com/office/drawing/2014/main" id="{E2848199-DA55-D1FF-94DC-16ED2A152FC6}"/>
              </a:ext>
            </a:extLst>
          </p:cNvPr>
          <p:cNvSpPr>
            <a:spLocks noChangeShapeType="1"/>
          </p:cNvSpPr>
          <p:nvPr/>
        </p:nvSpPr>
        <p:spPr bwMode="auto">
          <a:xfrm>
            <a:off x="1911436" y="1224758"/>
            <a:ext cx="2349104" cy="0"/>
          </a:xfrm>
          <a:prstGeom prst="line">
            <a:avLst/>
          </a:prstGeom>
          <a:noFill/>
          <a:ln w="19050">
            <a:solidFill>
              <a:schemeClr val="tx1"/>
            </a:solidFill>
            <a:round/>
            <a:headEnd/>
            <a:tailEnd/>
          </a:ln>
        </p:spPr>
        <p:txBody>
          <a:bodyPr lIns="0" tIns="0" rIns="0" bIns="0" anchor="ctr"/>
          <a:lstStyle/>
          <a:p>
            <a:endParaRPr lang="zh-CN" altLang="en-US" sz="1350"/>
          </a:p>
        </p:txBody>
      </p:sp>
      <p:sp>
        <p:nvSpPr>
          <p:cNvPr id="7" name="Line 7">
            <a:extLst>
              <a:ext uri="{FF2B5EF4-FFF2-40B4-BE49-F238E27FC236}">
                <a16:creationId xmlns:a16="http://schemas.microsoft.com/office/drawing/2014/main" id="{07AFC1C0-6D3D-661A-0F52-DC55C25241A6}"/>
              </a:ext>
            </a:extLst>
          </p:cNvPr>
          <p:cNvSpPr>
            <a:spLocks noChangeShapeType="1"/>
          </p:cNvSpPr>
          <p:nvPr/>
        </p:nvSpPr>
        <p:spPr bwMode="auto">
          <a:xfrm>
            <a:off x="4699913" y="1216899"/>
            <a:ext cx="2565797" cy="0"/>
          </a:xfrm>
          <a:prstGeom prst="line">
            <a:avLst/>
          </a:prstGeom>
          <a:noFill/>
          <a:ln w="19050">
            <a:solidFill>
              <a:schemeClr val="tx1"/>
            </a:solidFill>
            <a:round/>
            <a:headEnd/>
            <a:tailEnd/>
          </a:ln>
        </p:spPr>
        <p:txBody>
          <a:bodyPr lIns="0" tIns="0" rIns="0" bIns="0" anchor="ctr"/>
          <a:lstStyle/>
          <a:p>
            <a:endParaRPr lang="zh-CN" altLang="en-US" sz="1350"/>
          </a:p>
        </p:txBody>
      </p:sp>
      <p:sp>
        <p:nvSpPr>
          <p:cNvPr id="8" name="AutoShape 8">
            <a:extLst>
              <a:ext uri="{FF2B5EF4-FFF2-40B4-BE49-F238E27FC236}">
                <a16:creationId xmlns:a16="http://schemas.microsoft.com/office/drawing/2014/main" id="{45E9AA38-4E3C-672B-79A3-BA32D4710FB9}"/>
              </a:ext>
            </a:extLst>
          </p:cNvPr>
          <p:cNvSpPr>
            <a:spLocks/>
          </p:cNvSpPr>
          <p:nvPr/>
        </p:nvSpPr>
        <p:spPr bwMode="auto">
          <a:xfrm>
            <a:off x="946666" y="3993674"/>
            <a:ext cx="252214" cy="647700"/>
          </a:xfrm>
          <a:prstGeom prst="leftBrace">
            <a:avLst>
              <a:gd name="adj1" fmla="val 16606"/>
              <a:gd name="adj2" fmla="val 50000"/>
            </a:avLst>
          </a:prstGeom>
          <a:noFill/>
          <a:ln w="19050">
            <a:solidFill>
              <a:schemeClr val="tx1"/>
            </a:solidFill>
            <a:round/>
            <a:headEnd/>
            <a:tailEnd/>
          </a:ln>
        </p:spPr>
        <p:txBody>
          <a:bodyPr wrap="none" lIns="0" tIns="0" rIns="0" bIns="0" anchor="ctr"/>
          <a:lstStyle/>
          <a:p>
            <a:endParaRPr lang="zh-CN" altLang="en-US" sz="1350"/>
          </a:p>
        </p:txBody>
      </p:sp>
    </p:spTree>
    <p:extLst>
      <p:ext uri="{BB962C8B-B14F-4D97-AF65-F5344CB8AC3E}">
        <p14:creationId xmlns:p14="http://schemas.microsoft.com/office/powerpoint/2010/main" val="7361916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E524D-C822-9D3D-CDDB-3EEB8B9C0712}"/>
              </a:ext>
            </a:extLst>
          </p:cNvPr>
          <p:cNvSpPr>
            <a:spLocks noGrp="1"/>
          </p:cNvSpPr>
          <p:nvPr>
            <p:ph type="title"/>
          </p:nvPr>
        </p:nvSpPr>
        <p:spPr/>
        <p:txBody>
          <a:bodyPr/>
          <a:lstStyle/>
          <a:p>
            <a:r>
              <a:rPr kumimoji="1" lang="en-US" altLang="zh-CN" dirty="0"/>
              <a:t>13.4.3 </a:t>
            </a:r>
            <a:r>
              <a:rPr kumimoji="1" lang="zh-CN" altLang="en-US" dirty="0"/>
              <a:t>基于缺陷清除率的估算方法</a:t>
            </a:r>
          </a:p>
        </p:txBody>
      </p:sp>
      <p:sp>
        <p:nvSpPr>
          <p:cNvPr id="4" name="Rectangle 4">
            <a:extLst>
              <a:ext uri="{FF2B5EF4-FFF2-40B4-BE49-F238E27FC236}">
                <a16:creationId xmlns:a16="http://schemas.microsoft.com/office/drawing/2014/main" id="{AB59FA0E-51AC-5242-3CC6-756EFF684558}"/>
              </a:ext>
            </a:extLst>
          </p:cNvPr>
          <p:cNvSpPr>
            <a:spLocks noChangeArrowheads="1"/>
          </p:cNvSpPr>
          <p:nvPr/>
        </p:nvSpPr>
        <p:spPr bwMode="auto">
          <a:xfrm>
            <a:off x="582037" y="991668"/>
            <a:ext cx="7604019" cy="2537041"/>
          </a:xfrm>
          <a:prstGeom prst="rect">
            <a:avLst/>
          </a:prstGeom>
          <a:noFill/>
          <a:ln w="9525">
            <a:noFill/>
            <a:miter lim="800000"/>
            <a:headEnd/>
            <a:tailEnd/>
          </a:ln>
        </p:spPr>
        <p:txBody>
          <a:bodyPr wrap="square" lIns="0" tIns="0" rIns="0" bIns="0">
            <a:spAutoFit/>
          </a:bodyPr>
          <a:lstStyle/>
          <a:p>
            <a:pPr marL="133350">
              <a:lnSpc>
                <a:spcPct val="140000"/>
              </a:lnSpc>
            </a:pPr>
            <a:r>
              <a:rPr lang="en-US" altLang="zh-CN" dirty="0">
                <a:latin typeface="Microsoft YaHei" panose="020B0503020204020204" pitchFamily="34" charset="-122"/>
                <a:ea typeface="Microsoft YaHei" panose="020B0503020204020204" pitchFamily="34" charset="-122"/>
              </a:rPr>
              <a:t>F</a:t>
            </a:r>
            <a:r>
              <a:rPr lang="zh-CN" altLang="en-US" dirty="0">
                <a:latin typeface="Microsoft YaHei" panose="020B0503020204020204" pitchFamily="34" charset="-122"/>
                <a:ea typeface="Microsoft YaHei" panose="020B0503020204020204" pitchFamily="34" charset="-122"/>
              </a:rPr>
              <a:t>为描述软件规模用的功能点；</a:t>
            </a:r>
            <a:r>
              <a:rPr lang="en-US" altLang="zh-CN" dirty="0">
                <a:latin typeface="Microsoft YaHei" panose="020B0503020204020204" pitchFamily="34" charset="-122"/>
                <a:ea typeface="Microsoft YaHei" panose="020B0503020204020204" pitchFamily="34" charset="-122"/>
              </a:rPr>
              <a:t>D1</a:t>
            </a:r>
            <a:r>
              <a:rPr lang="zh-CN" altLang="en-US" dirty="0">
                <a:latin typeface="Microsoft YaHei" panose="020B0503020204020204" pitchFamily="34" charset="-122"/>
                <a:ea typeface="Microsoft YaHei" panose="020B0503020204020204" pitchFamily="34" charset="-122"/>
              </a:rPr>
              <a:t>为在软件开发过程中发现的所有缺陷数；</a:t>
            </a:r>
            <a:r>
              <a:rPr lang="en-US" altLang="zh-CN" dirty="0">
                <a:latin typeface="Microsoft YaHei" panose="020B0503020204020204" pitchFamily="34" charset="-122"/>
                <a:ea typeface="Microsoft YaHei" panose="020B0503020204020204" pitchFamily="34" charset="-122"/>
              </a:rPr>
              <a:t>D2</a:t>
            </a:r>
            <a:r>
              <a:rPr lang="zh-CN" altLang="en-US" dirty="0">
                <a:latin typeface="Microsoft YaHei" panose="020B0503020204020204" pitchFamily="34" charset="-122"/>
                <a:ea typeface="Microsoft YaHei" panose="020B0503020204020204" pitchFamily="34" charset="-122"/>
              </a:rPr>
              <a:t>为软件发布后发现的缺陷数；</a:t>
            </a:r>
            <a:r>
              <a:rPr lang="en-US" altLang="zh-CN" dirty="0">
                <a:latin typeface="Microsoft YaHei" panose="020B0503020204020204" pitchFamily="34" charset="-122"/>
                <a:ea typeface="Microsoft YaHei" panose="020B0503020204020204" pitchFamily="34" charset="-122"/>
              </a:rPr>
              <a:t>D</a:t>
            </a:r>
            <a:r>
              <a:rPr lang="zh-CN" altLang="en-US" dirty="0">
                <a:latin typeface="Microsoft YaHei" panose="020B0503020204020204" pitchFamily="34" charset="-122"/>
                <a:ea typeface="Microsoft YaHei" panose="020B0503020204020204" pitchFamily="34" charset="-122"/>
              </a:rPr>
              <a:t>为发现的总缺陷数。</a:t>
            </a:r>
            <a:r>
              <a:rPr lang="en-US" altLang="zh-CN" dirty="0">
                <a:latin typeface="Microsoft YaHei" panose="020B0503020204020204" pitchFamily="34" charset="-122"/>
                <a:ea typeface="Microsoft YaHei" panose="020B0503020204020204" pitchFamily="34" charset="-122"/>
              </a:rPr>
              <a:t>D=D1+D2</a:t>
            </a:r>
          </a:p>
          <a:p>
            <a:pPr marL="133350">
              <a:lnSpc>
                <a:spcPct val="140000"/>
              </a:lnSpc>
            </a:pPr>
            <a:endParaRPr lang="zh-CN" altLang="en-US" sz="2000" dirty="0">
              <a:latin typeface="Microsoft YaHei" panose="020B0503020204020204" pitchFamily="34" charset="-122"/>
              <a:ea typeface="Microsoft YaHei" panose="020B0503020204020204" pitchFamily="34" charset="-122"/>
            </a:endParaRPr>
          </a:p>
          <a:p>
            <a:pPr>
              <a:lnSpc>
                <a:spcPct val="150000"/>
              </a:lnSpc>
              <a:buClr>
                <a:srgbClr val="91AC4E"/>
              </a:buClr>
              <a:buSzPct val="80000"/>
              <a:buFont typeface="Wingdings" pitchFamily="2" charset="2"/>
              <a:buChar char="p"/>
            </a:pPr>
            <a:r>
              <a:rPr lang="zh-CN" altLang="en-US" sz="2000" b="1" dirty="0">
                <a:latin typeface="Microsoft YaHei" panose="020B0503020204020204" pitchFamily="34" charset="-122"/>
                <a:ea typeface="Microsoft YaHei" panose="020B0503020204020204" pitchFamily="34" charset="-122"/>
              </a:rPr>
              <a:t> </a:t>
            </a:r>
            <a:r>
              <a:rPr lang="zh-CN" altLang="en-US" sz="2000" dirty="0">
                <a:solidFill>
                  <a:srgbClr val="0070C0"/>
                </a:solidFill>
                <a:latin typeface="Microsoft YaHei" panose="020B0503020204020204" pitchFamily="34" charset="-122"/>
                <a:ea typeface="Microsoft YaHei" panose="020B0503020204020204" pitchFamily="34" charset="-122"/>
              </a:rPr>
              <a:t>质量 </a:t>
            </a:r>
            <a:r>
              <a:rPr lang="en-US" altLang="zh-CN" sz="2000" dirty="0">
                <a:solidFill>
                  <a:srgbClr val="0070C0"/>
                </a:solidFill>
                <a:latin typeface="Microsoft YaHei" panose="020B0503020204020204" pitchFamily="34" charset="-122"/>
                <a:ea typeface="Microsoft YaHei" panose="020B0503020204020204" pitchFamily="34" charset="-122"/>
              </a:rPr>
              <a:t>= D2/F</a:t>
            </a:r>
            <a:endParaRPr lang="zh-CN" altLang="en-US" sz="2000" dirty="0">
              <a:solidFill>
                <a:srgbClr val="0070C0"/>
              </a:solidFill>
              <a:latin typeface="Microsoft YaHei" panose="020B0503020204020204" pitchFamily="34" charset="-122"/>
              <a:ea typeface="Microsoft YaHei" panose="020B0503020204020204" pitchFamily="34" charset="-122"/>
            </a:endParaRPr>
          </a:p>
          <a:p>
            <a:pPr marL="0" lvl="1">
              <a:lnSpc>
                <a:spcPct val="150000"/>
              </a:lnSpc>
              <a:buClr>
                <a:srgbClr val="91AC4E"/>
              </a:buClr>
              <a:buSzPct val="80000"/>
              <a:buFont typeface="Wingdings" pitchFamily="2" charset="2"/>
              <a:buChar char="p"/>
            </a:pPr>
            <a:r>
              <a:rPr lang="zh-CN" altLang="en-US" sz="2000" dirty="0">
                <a:solidFill>
                  <a:srgbClr val="0070C0"/>
                </a:solidFill>
                <a:latin typeface="Microsoft YaHei" panose="020B0503020204020204" pitchFamily="34" charset="-122"/>
                <a:ea typeface="Microsoft YaHei" panose="020B0503020204020204" pitchFamily="34" charset="-122"/>
              </a:rPr>
              <a:t> 缺陷注入率 </a:t>
            </a:r>
            <a:r>
              <a:rPr lang="en-US" altLang="zh-CN" sz="2000" dirty="0">
                <a:solidFill>
                  <a:srgbClr val="0070C0"/>
                </a:solidFill>
                <a:latin typeface="Microsoft YaHei" panose="020B0503020204020204" pitchFamily="34" charset="-122"/>
                <a:ea typeface="Microsoft YaHei" panose="020B0503020204020204" pitchFamily="34" charset="-122"/>
              </a:rPr>
              <a:t>= D/F</a:t>
            </a:r>
            <a:endParaRPr lang="zh-CN" altLang="en-US" sz="2000" dirty="0">
              <a:solidFill>
                <a:srgbClr val="0070C0"/>
              </a:solidFill>
              <a:latin typeface="Microsoft YaHei" panose="020B0503020204020204" pitchFamily="34" charset="-122"/>
              <a:ea typeface="Microsoft YaHei" panose="020B0503020204020204" pitchFamily="34" charset="-122"/>
            </a:endParaRPr>
          </a:p>
          <a:p>
            <a:pPr marL="0" lvl="1">
              <a:lnSpc>
                <a:spcPct val="150000"/>
              </a:lnSpc>
              <a:buClr>
                <a:srgbClr val="91AC4E"/>
              </a:buClr>
              <a:buSzPct val="80000"/>
              <a:buFont typeface="Wingdings" pitchFamily="2" charset="2"/>
              <a:buChar char="p"/>
            </a:pPr>
            <a:r>
              <a:rPr lang="zh-CN" altLang="en-US" sz="2000" dirty="0">
                <a:solidFill>
                  <a:srgbClr val="0070C0"/>
                </a:solidFill>
                <a:latin typeface="Microsoft YaHei" panose="020B0503020204020204" pitchFamily="34" charset="-122"/>
                <a:ea typeface="Microsoft YaHei" panose="020B0503020204020204" pitchFamily="34" charset="-122"/>
              </a:rPr>
              <a:t> 整体缺陷清除率</a:t>
            </a:r>
            <a:r>
              <a:rPr lang="en-US" altLang="zh-CN" sz="2000" dirty="0">
                <a:solidFill>
                  <a:srgbClr val="0070C0"/>
                </a:solidFill>
                <a:latin typeface="Microsoft YaHei" panose="020B0503020204020204" pitchFamily="34" charset="-122"/>
                <a:ea typeface="Microsoft YaHei" panose="020B0503020204020204" pitchFamily="34" charset="-122"/>
              </a:rPr>
              <a:t>=D1/D</a:t>
            </a:r>
            <a:endParaRPr lang="zh-CN" altLang="en-US" sz="2000" dirty="0">
              <a:solidFill>
                <a:srgbClr val="0070C0"/>
              </a:solidFill>
              <a:latin typeface="Microsoft YaHei" panose="020B0503020204020204" pitchFamily="34" charset="-122"/>
              <a:ea typeface="Microsoft YaHei" panose="020B0503020204020204" pitchFamily="34" charset="-122"/>
            </a:endParaRPr>
          </a:p>
        </p:txBody>
      </p:sp>
      <p:graphicFrame>
        <p:nvGraphicFramePr>
          <p:cNvPr id="5" name="Group 186">
            <a:extLst>
              <a:ext uri="{FF2B5EF4-FFF2-40B4-BE49-F238E27FC236}">
                <a16:creationId xmlns:a16="http://schemas.microsoft.com/office/drawing/2014/main" id="{073397A8-32D9-C05C-E0F2-C6EE527244E9}"/>
              </a:ext>
            </a:extLst>
          </p:cNvPr>
          <p:cNvGraphicFramePr>
            <a:graphicFrameLocks/>
          </p:cNvGraphicFramePr>
          <p:nvPr/>
        </p:nvGraphicFramePr>
        <p:xfrm>
          <a:off x="4180049" y="1954427"/>
          <a:ext cx="4119219" cy="2407120"/>
        </p:xfrm>
        <a:graphic>
          <a:graphicData uri="http://schemas.openxmlformats.org/drawingml/2006/table">
            <a:tbl>
              <a:tblPr/>
              <a:tblGrid>
                <a:gridCol w="1029804">
                  <a:extLst>
                    <a:ext uri="{9D8B030D-6E8A-4147-A177-3AD203B41FA5}">
                      <a16:colId xmlns:a16="http://schemas.microsoft.com/office/drawing/2014/main" val="20000"/>
                    </a:ext>
                  </a:extLst>
                </a:gridCol>
                <a:gridCol w="772705">
                  <a:extLst>
                    <a:ext uri="{9D8B030D-6E8A-4147-A177-3AD203B41FA5}">
                      <a16:colId xmlns:a16="http://schemas.microsoft.com/office/drawing/2014/main" val="20001"/>
                    </a:ext>
                  </a:extLst>
                </a:gridCol>
                <a:gridCol w="1029805">
                  <a:extLst>
                    <a:ext uri="{9D8B030D-6E8A-4147-A177-3AD203B41FA5}">
                      <a16:colId xmlns:a16="http://schemas.microsoft.com/office/drawing/2014/main" val="20002"/>
                    </a:ext>
                  </a:extLst>
                </a:gridCol>
                <a:gridCol w="1286905">
                  <a:extLst>
                    <a:ext uri="{9D8B030D-6E8A-4147-A177-3AD203B41FA5}">
                      <a16:colId xmlns:a16="http://schemas.microsoft.com/office/drawing/2014/main" val="20003"/>
                    </a:ext>
                  </a:extLst>
                </a:gridCol>
              </a:tblGrid>
              <a:tr h="47469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400" b="1" i="0" u="none" strike="noStrike" cap="none" normalizeH="0" baseline="0" dirty="0">
                          <a:ln>
                            <a:noFill/>
                          </a:ln>
                          <a:solidFill>
                            <a:schemeClr val="tx1"/>
                          </a:solidFill>
                          <a:effectLst/>
                          <a:latin typeface="Times New Roman" pitchFamily="18" charset="0"/>
                          <a:ea typeface="宋体" charset="-122"/>
                        </a:rPr>
                        <a:t>缺陷源</a:t>
                      </a:r>
                      <a:endParaRPr kumimoji="0" lang="zh-CN" altLang="en-US" sz="1400" b="0" i="0" u="none" strike="noStrike" cap="none" normalizeH="0" baseline="0" dirty="0">
                        <a:ln>
                          <a:noFill/>
                        </a:ln>
                        <a:solidFill>
                          <a:schemeClr val="tx1"/>
                        </a:solidFill>
                        <a:effectLst/>
                        <a:latin typeface="Times New Roman" pitchFamily="18" charset="0"/>
                        <a:ea typeface="宋体"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50000"/>
                      </a:srgb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400" b="1" i="0" u="none" strike="noStrike" cap="none" normalizeH="0" baseline="0">
                          <a:ln>
                            <a:noFill/>
                          </a:ln>
                          <a:solidFill>
                            <a:schemeClr val="tx1"/>
                          </a:solidFill>
                          <a:effectLst/>
                          <a:latin typeface="Times New Roman" pitchFamily="18" charset="0"/>
                          <a:ea typeface="宋体" charset="-122"/>
                        </a:rPr>
                        <a:t>潜在缺陷</a:t>
                      </a:r>
                      <a:endParaRPr kumimoji="0" lang="zh-CN" altLang="en-US" sz="1400" b="0" i="0" u="none" strike="noStrike" cap="none" normalizeH="0" baseline="0">
                        <a:ln>
                          <a:noFill/>
                        </a:ln>
                        <a:solidFill>
                          <a:schemeClr val="tx1"/>
                        </a:solidFill>
                        <a:effectLst/>
                        <a:latin typeface="Times New Roman" pitchFamily="18" charset="0"/>
                        <a:ea typeface="宋体"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50000"/>
                      </a:srgb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400" b="1" i="0" u="none" strike="noStrike" cap="none" normalizeH="0" baseline="0">
                          <a:ln>
                            <a:noFill/>
                          </a:ln>
                          <a:solidFill>
                            <a:schemeClr val="tx1"/>
                          </a:solidFill>
                          <a:effectLst/>
                          <a:latin typeface="Times New Roman" pitchFamily="18" charset="0"/>
                          <a:ea typeface="宋体" charset="-122"/>
                        </a:rPr>
                        <a:t>清除效率</a:t>
                      </a:r>
                      <a:r>
                        <a:rPr kumimoji="0" lang="en-US" altLang="zh-CN" sz="1400" b="1" i="0" u="none" strike="noStrike" cap="none" normalizeH="0" baseline="0">
                          <a:ln>
                            <a:noFill/>
                          </a:ln>
                          <a:solidFill>
                            <a:schemeClr val="tx1"/>
                          </a:solidFill>
                          <a:effectLst/>
                          <a:latin typeface="Times New Roman" pitchFamily="18" charset="0"/>
                          <a:ea typeface="宋体" charset="-122"/>
                        </a:rPr>
                        <a:t>(%)</a:t>
                      </a:r>
                      <a:endParaRPr kumimoji="0" lang="en-US" altLang="zh-CN" sz="1400" b="0" i="0" u="none" strike="noStrike" cap="none" normalizeH="0" baseline="0">
                        <a:ln>
                          <a:noFill/>
                        </a:ln>
                        <a:solidFill>
                          <a:schemeClr val="tx1"/>
                        </a:solidFill>
                        <a:effectLst/>
                        <a:latin typeface="Times New Roman" pitchFamily="18" charset="0"/>
                        <a:ea typeface="宋体"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50000"/>
                      </a:srgbClr>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400" b="1" i="0" u="none" strike="noStrike" cap="none" normalizeH="0" baseline="0">
                          <a:ln>
                            <a:noFill/>
                          </a:ln>
                          <a:solidFill>
                            <a:schemeClr val="tx1"/>
                          </a:solidFill>
                          <a:effectLst/>
                          <a:latin typeface="Times New Roman" pitchFamily="18" charset="0"/>
                          <a:ea typeface="宋体" charset="-122"/>
                        </a:rPr>
                        <a:t>被交付的缺陷</a:t>
                      </a:r>
                      <a:endParaRPr kumimoji="0" lang="zh-CN" altLang="en-US" sz="1400" b="0" i="0" u="none" strike="noStrike" cap="none" normalizeH="0" baseline="0">
                        <a:ln>
                          <a:noFill/>
                        </a:ln>
                        <a:solidFill>
                          <a:schemeClr val="tx1"/>
                        </a:solidFill>
                        <a:effectLst/>
                        <a:latin typeface="Times New Roman" pitchFamily="18" charset="0"/>
                        <a:ea typeface="宋体" charset="-12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alpha val="50000"/>
                      </a:srgbClr>
                    </a:solidFill>
                  </a:tcPr>
                </a:tc>
                <a:extLst>
                  <a:ext uri="{0D108BD9-81ED-4DB2-BD59-A6C34878D82A}">
                    <a16:rowId xmlns:a16="http://schemas.microsoft.com/office/drawing/2014/main" val="10000"/>
                  </a:ext>
                </a:extLst>
              </a:tr>
              <a:tr h="321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400" b="0" i="0" u="none" strike="noStrike" cap="none" normalizeH="0" baseline="0">
                          <a:ln>
                            <a:noFill/>
                          </a:ln>
                          <a:solidFill>
                            <a:schemeClr val="tx1"/>
                          </a:solidFill>
                          <a:effectLst/>
                          <a:latin typeface="Times New Roman" pitchFamily="18" charset="0"/>
                          <a:ea typeface="宋体" charset="-122"/>
                        </a:rPr>
                        <a:t>需求报告</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a:ln>
                            <a:noFill/>
                          </a:ln>
                          <a:solidFill>
                            <a:schemeClr val="tx1"/>
                          </a:solidFill>
                          <a:effectLst/>
                          <a:latin typeface="Times New Roman" pitchFamily="18" charset="0"/>
                          <a:ea typeface="宋体" charset="-122"/>
                        </a:rPr>
                        <a:t>1.00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a:ln>
                            <a:noFill/>
                          </a:ln>
                          <a:solidFill>
                            <a:schemeClr val="tx1"/>
                          </a:solidFill>
                          <a:effectLst/>
                          <a:latin typeface="Times New Roman" pitchFamily="18" charset="0"/>
                          <a:ea typeface="宋体" charset="-122"/>
                        </a:rPr>
                        <a:t>77</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a:ln>
                            <a:noFill/>
                          </a:ln>
                          <a:solidFill>
                            <a:schemeClr val="tx1"/>
                          </a:solidFill>
                          <a:effectLst/>
                          <a:latin typeface="Times New Roman" pitchFamily="18" charset="0"/>
                          <a:ea typeface="宋体" charset="-122"/>
                        </a:rPr>
                        <a:t>0.23</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1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400" b="0" i="0" u="none" strike="noStrike" cap="none" normalizeH="0" baseline="0">
                          <a:ln>
                            <a:noFill/>
                          </a:ln>
                          <a:solidFill>
                            <a:schemeClr val="tx1"/>
                          </a:solidFill>
                          <a:effectLst/>
                          <a:latin typeface="Times New Roman" pitchFamily="18" charset="0"/>
                          <a:ea typeface="宋体" charset="-122"/>
                        </a:rPr>
                        <a:t>设计</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a:ln>
                            <a:noFill/>
                          </a:ln>
                          <a:solidFill>
                            <a:schemeClr val="tx1"/>
                          </a:solidFill>
                          <a:effectLst/>
                          <a:latin typeface="Times New Roman" pitchFamily="18" charset="0"/>
                          <a:ea typeface="宋体" charset="-122"/>
                        </a:rPr>
                        <a:t>1.25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Times New Roman" pitchFamily="18" charset="0"/>
                          <a:ea typeface="宋体" charset="-122"/>
                        </a:rPr>
                        <a:t>85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a:ln>
                            <a:noFill/>
                          </a:ln>
                          <a:solidFill>
                            <a:schemeClr val="tx1"/>
                          </a:solidFill>
                          <a:effectLst/>
                          <a:latin typeface="Times New Roman" pitchFamily="18" charset="0"/>
                          <a:ea typeface="宋体" charset="-122"/>
                        </a:rPr>
                        <a:t>0.19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31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400" b="0" i="0" u="none" strike="noStrike" cap="none" normalizeH="0" baseline="0">
                          <a:ln>
                            <a:noFill/>
                          </a:ln>
                          <a:solidFill>
                            <a:schemeClr val="tx1"/>
                          </a:solidFill>
                          <a:effectLst/>
                          <a:latin typeface="Times New Roman" pitchFamily="18" charset="0"/>
                          <a:ea typeface="宋体" charset="-122"/>
                        </a:rPr>
                        <a:t>编码</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a:ln>
                            <a:noFill/>
                          </a:ln>
                          <a:solidFill>
                            <a:schemeClr val="tx1"/>
                          </a:solidFill>
                          <a:effectLst/>
                          <a:latin typeface="Times New Roman" pitchFamily="18" charset="0"/>
                          <a:ea typeface="宋体" charset="-122"/>
                        </a:rPr>
                        <a:t>1.75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a:ln>
                            <a:noFill/>
                          </a:ln>
                          <a:solidFill>
                            <a:schemeClr val="tx1"/>
                          </a:solidFill>
                          <a:effectLst/>
                          <a:latin typeface="Times New Roman" pitchFamily="18" charset="0"/>
                          <a:ea typeface="宋体" charset="-122"/>
                        </a:rPr>
                        <a:t>95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a:ln>
                            <a:noFill/>
                          </a:ln>
                          <a:solidFill>
                            <a:schemeClr val="tx1"/>
                          </a:solidFill>
                          <a:effectLst/>
                          <a:latin typeface="Times New Roman" pitchFamily="18" charset="0"/>
                          <a:ea typeface="宋体" charset="-122"/>
                        </a:rPr>
                        <a:t>0.09</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1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400" b="0" i="0" u="none" strike="noStrike" cap="none" normalizeH="0" baseline="0">
                          <a:ln>
                            <a:noFill/>
                          </a:ln>
                          <a:solidFill>
                            <a:schemeClr val="tx1"/>
                          </a:solidFill>
                          <a:effectLst/>
                          <a:latin typeface="Times New Roman" pitchFamily="18" charset="0"/>
                          <a:ea typeface="宋体" charset="-122"/>
                        </a:rPr>
                        <a:t>文档</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a:ln>
                            <a:noFill/>
                          </a:ln>
                          <a:solidFill>
                            <a:schemeClr val="tx1"/>
                          </a:solidFill>
                          <a:effectLst/>
                          <a:latin typeface="Times New Roman" pitchFamily="18" charset="0"/>
                          <a:ea typeface="宋体" charset="-122"/>
                        </a:rPr>
                        <a:t>0.60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a:ln>
                            <a:noFill/>
                          </a:ln>
                          <a:solidFill>
                            <a:schemeClr val="tx1"/>
                          </a:solidFill>
                          <a:effectLst/>
                          <a:latin typeface="Times New Roman" pitchFamily="18" charset="0"/>
                          <a:ea typeface="宋体" charset="-122"/>
                        </a:rPr>
                        <a:t>80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a:ln>
                            <a:noFill/>
                          </a:ln>
                          <a:solidFill>
                            <a:schemeClr val="tx1"/>
                          </a:solidFill>
                          <a:effectLst/>
                          <a:latin typeface="Times New Roman" pitchFamily="18" charset="0"/>
                          <a:ea typeface="宋体" charset="-122"/>
                        </a:rPr>
                        <a:t>0.12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1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400" b="0" i="0" u="none" strike="noStrike" cap="none" normalizeH="0" baseline="0">
                          <a:ln>
                            <a:noFill/>
                          </a:ln>
                          <a:solidFill>
                            <a:schemeClr val="tx1"/>
                          </a:solidFill>
                          <a:effectLst/>
                          <a:latin typeface="Times New Roman" pitchFamily="18" charset="0"/>
                          <a:ea typeface="宋体" charset="-122"/>
                        </a:rPr>
                        <a:t>错误修改</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a:ln>
                            <a:noFill/>
                          </a:ln>
                          <a:solidFill>
                            <a:schemeClr val="tx1"/>
                          </a:solidFill>
                          <a:effectLst/>
                          <a:latin typeface="Times New Roman" pitchFamily="18" charset="0"/>
                          <a:ea typeface="宋体" charset="-122"/>
                        </a:rPr>
                        <a:t>0.40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Times New Roman" pitchFamily="18" charset="0"/>
                          <a:ea typeface="宋体" charset="-122"/>
                        </a:rPr>
                        <a:t>70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a:ln>
                            <a:noFill/>
                          </a:ln>
                          <a:solidFill>
                            <a:schemeClr val="tx1"/>
                          </a:solidFill>
                          <a:effectLst/>
                          <a:latin typeface="Times New Roman" pitchFamily="18" charset="0"/>
                          <a:ea typeface="宋体" charset="-122"/>
                        </a:rPr>
                        <a:t>0.12</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18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en-US" sz="1400" b="0" i="0" u="none" strike="noStrike" cap="none" normalizeH="0" baseline="0" dirty="0">
                          <a:ln>
                            <a:noFill/>
                          </a:ln>
                          <a:solidFill>
                            <a:schemeClr val="tx1"/>
                          </a:solidFill>
                          <a:effectLst/>
                          <a:latin typeface="Times New Roman" pitchFamily="18" charset="0"/>
                          <a:ea typeface="宋体" charset="-122"/>
                        </a:rPr>
                        <a:t>合计</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a:ln>
                            <a:noFill/>
                          </a:ln>
                          <a:solidFill>
                            <a:schemeClr val="tx1"/>
                          </a:solidFill>
                          <a:effectLst/>
                          <a:latin typeface="Times New Roman" pitchFamily="18" charset="0"/>
                          <a:ea typeface="宋体" charset="-122"/>
                        </a:rPr>
                        <a:t>5.00</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a:ln>
                            <a:noFill/>
                          </a:ln>
                          <a:solidFill>
                            <a:schemeClr val="tx1"/>
                          </a:solidFill>
                          <a:effectLst/>
                          <a:latin typeface="Times New Roman" pitchFamily="18" charset="0"/>
                          <a:ea typeface="宋体" charset="-122"/>
                        </a:rPr>
                        <a:t>85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zh-CN" sz="1400" b="0" i="0" u="none" strike="noStrike" cap="none" normalizeH="0" baseline="0" dirty="0">
                          <a:ln>
                            <a:noFill/>
                          </a:ln>
                          <a:solidFill>
                            <a:schemeClr val="tx1"/>
                          </a:solidFill>
                          <a:effectLst/>
                          <a:latin typeface="Times New Roman" pitchFamily="18" charset="0"/>
                          <a:ea typeface="宋体" charset="-122"/>
                        </a:rPr>
                        <a:t>0.75</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4661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EE524D-C822-9D3D-CDDB-3EEB8B9C0712}"/>
              </a:ext>
            </a:extLst>
          </p:cNvPr>
          <p:cNvSpPr>
            <a:spLocks noGrp="1"/>
          </p:cNvSpPr>
          <p:nvPr>
            <p:ph type="title"/>
          </p:nvPr>
        </p:nvSpPr>
        <p:spPr/>
        <p:txBody>
          <a:bodyPr/>
          <a:lstStyle/>
          <a:p>
            <a:r>
              <a:rPr kumimoji="1" lang="en-US" altLang="zh-CN" dirty="0"/>
              <a:t>13.4.4 </a:t>
            </a:r>
            <a:r>
              <a:rPr kumimoji="1" lang="zh-CN" altLang="en-US" dirty="0"/>
              <a:t>软件质量的度量</a:t>
            </a:r>
          </a:p>
        </p:txBody>
      </p:sp>
      <p:sp>
        <p:nvSpPr>
          <p:cNvPr id="4" name="Rectangle 4">
            <a:extLst>
              <a:ext uri="{FF2B5EF4-FFF2-40B4-BE49-F238E27FC236}">
                <a16:creationId xmlns:a16="http://schemas.microsoft.com/office/drawing/2014/main" id="{5CEF6AD6-9E5E-254E-CA9D-EC2A5DE765CB}"/>
              </a:ext>
            </a:extLst>
          </p:cNvPr>
          <p:cNvSpPr>
            <a:spLocks noChangeArrowheads="1"/>
          </p:cNvSpPr>
          <p:nvPr/>
        </p:nvSpPr>
        <p:spPr bwMode="auto">
          <a:xfrm>
            <a:off x="985079" y="1197531"/>
            <a:ext cx="6953964" cy="2628733"/>
          </a:xfrm>
          <a:prstGeom prst="rect">
            <a:avLst/>
          </a:prstGeom>
          <a:noFill/>
          <a:ln w="9525">
            <a:noFill/>
            <a:miter lim="800000"/>
            <a:headEnd/>
            <a:tailEnd/>
          </a:ln>
        </p:spPr>
        <p:txBody>
          <a:bodyPr wrap="square" lIns="0" tIns="0" rIns="0" bIns="0">
            <a:spAutoFit/>
          </a:bodyPr>
          <a:lstStyle/>
          <a:p>
            <a:pPr>
              <a:lnSpc>
                <a:spcPct val="150000"/>
              </a:lnSpc>
            </a:pPr>
            <a:r>
              <a:rPr lang="zh-CN" altLang="en-US" sz="2000" b="1" dirty="0">
                <a:latin typeface="Microsoft YaHei" panose="020B0503020204020204" pitchFamily="34" charset="-122"/>
                <a:ea typeface="Microsoft YaHei" panose="020B0503020204020204" pitchFamily="34" charset="-122"/>
              </a:rPr>
              <a:t>软件可靠性度量、复杂度度量、缺陷度量和规模度量</a:t>
            </a:r>
            <a:r>
              <a:rPr lang="zh-CN" altLang="en-US" sz="2000" dirty="0">
                <a:latin typeface="Microsoft YaHei" panose="020B0503020204020204" pitchFamily="34" charset="-122"/>
                <a:ea typeface="Microsoft YaHei" panose="020B0503020204020204" pitchFamily="34" charset="-122"/>
              </a:rPr>
              <a:t> </a:t>
            </a:r>
          </a:p>
          <a:p>
            <a:pPr>
              <a:lnSpc>
                <a:spcPct val="150000"/>
              </a:lnSpc>
            </a:pPr>
            <a:endParaRPr lang="zh-CN" altLang="en-US" b="1" dirty="0">
              <a:latin typeface="Microsoft YaHei" panose="020B0503020204020204" pitchFamily="34" charset="-122"/>
              <a:ea typeface="Microsoft YaHei" panose="020B0503020204020204" pitchFamily="34" charset="-122"/>
            </a:endParaRPr>
          </a:p>
          <a:p>
            <a:pPr marL="470297">
              <a:lnSpc>
                <a:spcPct val="150000"/>
              </a:lnSpc>
            </a:pPr>
            <a:r>
              <a:rPr lang="en-US" altLang="zh-CN" sz="2400" b="1" dirty="0">
                <a:solidFill>
                  <a:srgbClr val="0070C0"/>
                </a:solidFill>
                <a:latin typeface="Microsoft YaHei" panose="020B0503020204020204" pitchFamily="34" charset="-122"/>
                <a:ea typeface="Microsoft YaHei" panose="020B0503020204020204" pitchFamily="34" charset="-122"/>
              </a:rPr>
              <a:t>Mi</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c1×f1</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c2×f2</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err="1">
                <a:solidFill>
                  <a:srgbClr val="0070C0"/>
                </a:solidFill>
                <a:latin typeface="Microsoft YaHei" panose="020B0503020204020204" pitchFamily="34" charset="-122"/>
                <a:ea typeface="Microsoft YaHei" panose="020B0503020204020204" pitchFamily="34" charset="-122"/>
              </a:rPr>
              <a:t>cn×fn</a:t>
            </a:r>
            <a:r>
              <a:rPr lang="en-US" altLang="zh-CN" sz="2400" b="1" dirty="0">
                <a:solidFill>
                  <a:srgbClr val="0070C0"/>
                </a:solidFill>
                <a:latin typeface="Microsoft YaHei" panose="020B0503020204020204" pitchFamily="34" charset="-122"/>
                <a:ea typeface="Microsoft YaHei" panose="020B0503020204020204" pitchFamily="34" charset="-122"/>
              </a:rPr>
              <a:t> </a:t>
            </a:r>
          </a:p>
          <a:p>
            <a:pPr>
              <a:lnSpc>
                <a:spcPct val="150000"/>
              </a:lnSpc>
            </a:pPr>
            <a:endParaRPr lang="en-US" altLang="zh-CN" b="1" dirty="0">
              <a:latin typeface="Microsoft YaHei" panose="020B0503020204020204" pitchFamily="34" charset="-122"/>
              <a:ea typeface="Microsoft YaHei" panose="020B0503020204020204" pitchFamily="34" charset="-122"/>
            </a:endParaRPr>
          </a:p>
          <a:p>
            <a:pPr>
              <a:lnSpc>
                <a:spcPct val="150000"/>
              </a:lnSpc>
            </a:pPr>
            <a:r>
              <a:rPr lang="en-US" altLang="zh-CN" dirty="0">
                <a:latin typeface="Microsoft YaHei" panose="020B0503020204020204" pitchFamily="34" charset="-122"/>
                <a:ea typeface="Microsoft YaHei" panose="020B0503020204020204" pitchFamily="34" charset="-122"/>
              </a:rPr>
              <a:t>Mi</a:t>
            </a:r>
            <a:r>
              <a:rPr lang="zh-CN" altLang="en-US" dirty="0">
                <a:latin typeface="Microsoft YaHei" panose="020B0503020204020204" pitchFamily="34" charset="-122"/>
                <a:ea typeface="Microsoft YaHei" panose="020B0503020204020204" pitchFamily="34" charset="-122"/>
              </a:rPr>
              <a:t>是一个软件质量因素</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如</a:t>
            </a:r>
            <a:r>
              <a:rPr lang="en-US" altLang="zh-CN" dirty="0">
                <a:latin typeface="Microsoft YaHei" panose="020B0503020204020204" pitchFamily="34" charset="-122"/>
                <a:ea typeface="Microsoft YaHei" panose="020B0503020204020204" pitchFamily="34" charset="-122"/>
              </a:rPr>
              <a:t>SQRC</a:t>
            </a:r>
            <a:r>
              <a:rPr lang="zh-CN" altLang="en-US" dirty="0">
                <a:latin typeface="Microsoft YaHei" panose="020B0503020204020204" pitchFamily="34" charset="-122"/>
                <a:ea typeface="Microsoft YaHei" panose="020B0503020204020204" pitchFamily="34" charset="-122"/>
              </a:rPr>
              <a:t>层各项待计算值</a:t>
            </a:r>
            <a:r>
              <a:rPr lang="en-US" altLang="zh-CN"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 </a:t>
            </a:r>
            <a:r>
              <a:rPr lang="en-US" altLang="zh-CN" dirty="0">
                <a:latin typeface="Microsoft YaHei" panose="020B0503020204020204" pitchFamily="34" charset="-122"/>
                <a:ea typeface="Microsoft YaHei" panose="020B0503020204020204" pitchFamily="34" charset="-122"/>
              </a:rPr>
              <a:t>fn</a:t>
            </a:r>
            <a:r>
              <a:rPr lang="zh-CN" altLang="en-US" dirty="0">
                <a:latin typeface="Microsoft YaHei" panose="020B0503020204020204" pitchFamily="34" charset="-122"/>
                <a:ea typeface="Microsoft YaHei" panose="020B0503020204020204" pitchFamily="34" charset="-122"/>
              </a:rPr>
              <a:t>是影响质量因素的度量值（如</a:t>
            </a:r>
            <a:r>
              <a:rPr lang="en-US" altLang="zh-CN" dirty="0">
                <a:latin typeface="Microsoft YaHei" panose="020B0503020204020204" pitchFamily="34" charset="-122"/>
                <a:ea typeface="Microsoft YaHei" panose="020B0503020204020204" pitchFamily="34" charset="-122"/>
              </a:rPr>
              <a:t>SQDC</a:t>
            </a:r>
            <a:r>
              <a:rPr lang="zh-CN" altLang="en-US" dirty="0">
                <a:latin typeface="Microsoft YaHei" panose="020B0503020204020204" pitchFamily="34" charset="-122"/>
                <a:ea typeface="Microsoft YaHei" panose="020B0503020204020204" pitchFamily="34" charset="-122"/>
              </a:rPr>
              <a:t>层各项估计值），</a:t>
            </a:r>
            <a:r>
              <a:rPr lang="en-US" altLang="zh-CN" dirty="0" err="1">
                <a:latin typeface="Microsoft YaHei" panose="020B0503020204020204" pitchFamily="34" charset="-122"/>
                <a:ea typeface="Microsoft YaHei" panose="020B0503020204020204" pitchFamily="34" charset="-122"/>
              </a:rPr>
              <a:t>cn</a:t>
            </a:r>
            <a:r>
              <a:rPr lang="zh-CN" altLang="en-US" dirty="0">
                <a:latin typeface="Microsoft YaHei" panose="020B0503020204020204" pitchFamily="34" charset="-122"/>
                <a:ea typeface="Microsoft YaHei" panose="020B0503020204020204" pitchFamily="34" charset="-122"/>
              </a:rPr>
              <a:t>是加权因子。 </a:t>
            </a:r>
          </a:p>
        </p:txBody>
      </p:sp>
    </p:spTree>
    <p:extLst>
      <p:ext uri="{BB962C8B-B14F-4D97-AF65-F5344CB8AC3E}">
        <p14:creationId xmlns:p14="http://schemas.microsoft.com/office/powerpoint/2010/main" val="38896600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1CD68-1A84-8F4A-FD17-C5B6360F20FC}"/>
              </a:ext>
            </a:extLst>
          </p:cNvPr>
          <p:cNvSpPr>
            <a:spLocks noGrp="1"/>
          </p:cNvSpPr>
          <p:nvPr>
            <p:ph type="title"/>
          </p:nvPr>
        </p:nvSpPr>
        <p:spPr>
          <a:xfrm>
            <a:off x="582038" y="341752"/>
            <a:ext cx="7357005" cy="523875"/>
          </a:xfrm>
        </p:spPr>
        <p:txBody>
          <a:bodyPr/>
          <a:lstStyle/>
          <a:p>
            <a:r>
              <a:rPr kumimoji="1" lang="zh-CN" altLang="en-US" dirty="0"/>
              <a:t>质量度量的统计方法</a:t>
            </a:r>
          </a:p>
        </p:txBody>
      </p:sp>
      <p:sp>
        <p:nvSpPr>
          <p:cNvPr id="4" name="Rectangle 4">
            <a:extLst>
              <a:ext uri="{FF2B5EF4-FFF2-40B4-BE49-F238E27FC236}">
                <a16:creationId xmlns:a16="http://schemas.microsoft.com/office/drawing/2014/main" id="{72FFDA19-3336-5D2B-72B5-97907362F330}"/>
              </a:ext>
            </a:extLst>
          </p:cNvPr>
          <p:cNvSpPr>
            <a:spLocks noChangeArrowheads="1"/>
          </p:cNvSpPr>
          <p:nvPr/>
        </p:nvSpPr>
        <p:spPr bwMode="auto">
          <a:xfrm>
            <a:off x="2119357" y="865627"/>
            <a:ext cx="4047763" cy="4113818"/>
          </a:xfrm>
          <a:prstGeom prst="rect">
            <a:avLst/>
          </a:prstGeom>
          <a:noFill/>
          <a:ln w="9525">
            <a:noFill/>
            <a:miter lim="800000"/>
            <a:headEnd/>
            <a:tailEnd/>
          </a:ln>
        </p:spPr>
        <p:txBody>
          <a:bodyPr wrap="square" lIns="0" tIns="0" rIns="0" bIns="0">
            <a:spAutoFit/>
          </a:bodyPr>
          <a:lstStyle/>
          <a:p>
            <a:pPr marL="171450" indent="-171450" defTabSz="685800">
              <a:lnSpc>
                <a:spcPct val="110000"/>
              </a:lnSpc>
              <a:spcBef>
                <a:spcPts val="750"/>
              </a:spcBef>
              <a:spcAft>
                <a:spcPts val="120"/>
              </a:spcAft>
              <a:buClr>
                <a:srgbClr val="FFC600"/>
              </a:buClr>
              <a:buSzPct val="100000"/>
              <a:buFont typeface="Arial" panose="020B0604020202020204"/>
              <a:buChar char="•"/>
            </a:pPr>
            <a:r>
              <a:rPr lang="zh-CN" altLang="en-US" sz="1500" b="1" dirty="0"/>
              <a:t> </a:t>
            </a:r>
            <a:r>
              <a:rPr kumimoji="1" lang="zh-CN" altLang="en-US" sz="1400" dirty="0">
                <a:solidFill>
                  <a:srgbClr val="242C52"/>
                </a:solidFill>
                <a:latin typeface="Microsoft YaHei" panose="020B0503020204020204" pitchFamily="34" charset="-122"/>
                <a:ea typeface="Microsoft YaHei" panose="020B0503020204020204" pitchFamily="34" charset="-122"/>
              </a:rPr>
              <a:t>说明不完整或说明错误 </a:t>
            </a:r>
            <a:r>
              <a:rPr kumimoji="1" lang="en-US" altLang="zh-CN" sz="1400" dirty="0">
                <a:solidFill>
                  <a:srgbClr val="242C52"/>
                </a:solidFill>
                <a:latin typeface="Microsoft YaHei" panose="020B0503020204020204" pitchFamily="34" charset="-122"/>
                <a:ea typeface="Microsoft YaHei" panose="020B0503020204020204" pitchFamily="34" charset="-122"/>
              </a:rPr>
              <a:t>(IES)</a:t>
            </a:r>
          </a:p>
          <a:p>
            <a:pPr marL="171450" indent="-171450" defTabSz="685800">
              <a:lnSpc>
                <a:spcPct val="110000"/>
              </a:lnSpc>
              <a:spcBef>
                <a:spcPts val="750"/>
              </a:spcBef>
              <a:spcAft>
                <a:spcPts val="120"/>
              </a:spcAft>
              <a:buClr>
                <a:srgbClr val="FFC600"/>
              </a:buClr>
              <a:buSzPct val="100000"/>
              <a:buFont typeface="Arial" panose="020B0604020202020204"/>
              <a:buChar char="•"/>
            </a:pPr>
            <a:r>
              <a:rPr kumimoji="1" lang="zh-CN" altLang="en-US" sz="1400" dirty="0">
                <a:solidFill>
                  <a:srgbClr val="242C52"/>
                </a:solidFill>
                <a:latin typeface="Microsoft YaHei" panose="020B0503020204020204" pitchFamily="34" charset="-122"/>
                <a:ea typeface="Microsoft YaHei" panose="020B0503020204020204" pitchFamily="34" charset="-122"/>
              </a:rPr>
              <a:t> 与客户交流不够所产生的误解 </a:t>
            </a:r>
            <a:r>
              <a:rPr kumimoji="1" lang="en-US" altLang="zh-CN" sz="1400" dirty="0">
                <a:solidFill>
                  <a:srgbClr val="242C52"/>
                </a:solidFill>
                <a:latin typeface="Microsoft YaHei" panose="020B0503020204020204" pitchFamily="34" charset="-122"/>
                <a:ea typeface="Microsoft YaHei" panose="020B0503020204020204" pitchFamily="34" charset="-122"/>
              </a:rPr>
              <a:t>(MCC)</a:t>
            </a:r>
          </a:p>
          <a:p>
            <a:pPr marL="171450" indent="-171450" defTabSz="685800">
              <a:lnSpc>
                <a:spcPct val="110000"/>
              </a:lnSpc>
              <a:spcBef>
                <a:spcPts val="750"/>
              </a:spcBef>
              <a:spcAft>
                <a:spcPts val="120"/>
              </a:spcAft>
              <a:buClr>
                <a:srgbClr val="FFC600"/>
              </a:buClr>
              <a:buSzPct val="100000"/>
              <a:buFont typeface="Arial" panose="020B0604020202020204"/>
              <a:buChar char="•"/>
            </a:pPr>
            <a:r>
              <a:rPr kumimoji="1" lang="zh-CN" altLang="en-US" sz="1400" dirty="0">
                <a:solidFill>
                  <a:srgbClr val="242C52"/>
                </a:solidFill>
                <a:latin typeface="Microsoft YaHei" panose="020B0503020204020204" pitchFamily="34" charset="-122"/>
                <a:ea typeface="Microsoft YaHei" panose="020B0503020204020204" pitchFamily="34" charset="-122"/>
              </a:rPr>
              <a:t> 故意与说明偏离 </a:t>
            </a:r>
            <a:r>
              <a:rPr kumimoji="1" lang="en-US" altLang="zh-CN" sz="1400" dirty="0">
                <a:solidFill>
                  <a:srgbClr val="242C52"/>
                </a:solidFill>
                <a:latin typeface="Microsoft YaHei" panose="020B0503020204020204" pitchFamily="34" charset="-122"/>
                <a:ea typeface="Microsoft YaHei" panose="020B0503020204020204" pitchFamily="34" charset="-122"/>
              </a:rPr>
              <a:t>(IDS)</a:t>
            </a:r>
          </a:p>
          <a:p>
            <a:pPr marL="171450" indent="-171450" defTabSz="685800">
              <a:lnSpc>
                <a:spcPct val="110000"/>
              </a:lnSpc>
              <a:spcBef>
                <a:spcPts val="750"/>
              </a:spcBef>
              <a:spcAft>
                <a:spcPts val="120"/>
              </a:spcAft>
              <a:buClr>
                <a:srgbClr val="FFC600"/>
              </a:buClr>
              <a:buSzPct val="100000"/>
              <a:buFont typeface="Arial" panose="020B0604020202020204"/>
              <a:buChar char="•"/>
            </a:pPr>
            <a:r>
              <a:rPr kumimoji="1" lang="zh-CN" altLang="en-US" sz="1400" dirty="0">
                <a:solidFill>
                  <a:srgbClr val="242C52"/>
                </a:solidFill>
                <a:latin typeface="Microsoft YaHei" panose="020B0503020204020204" pitchFamily="34" charset="-122"/>
                <a:ea typeface="Microsoft YaHei" panose="020B0503020204020204" pitchFamily="34" charset="-122"/>
              </a:rPr>
              <a:t> 违反编程标准 </a:t>
            </a:r>
            <a:r>
              <a:rPr kumimoji="1" lang="en-US" altLang="zh-CN" sz="1400" dirty="0">
                <a:solidFill>
                  <a:srgbClr val="242C52"/>
                </a:solidFill>
                <a:latin typeface="Microsoft YaHei" panose="020B0503020204020204" pitchFamily="34" charset="-122"/>
                <a:ea typeface="Microsoft YaHei" panose="020B0503020204020204" pitchFamily="34" charset="-122"/>
              </a:rPr>
              <a:t>(VPS)</a:t>
            </a:r>
          </a:p>
          <a:p>
            <a:pPr marL="171450" indent="-171450" defTabSz="685800">
              <a:lnSpc>
                <a:spcPct val="110000"/>
              </a:lnSpc>
              <a:spcBef>
                <a:spcPts val="750"/>
              </a:spcBef>
              <a:spcAft>
                <a:spcPts val="120"/>
              </a:spcAft>
              <a:buClr>
                <a:srgbClr val="FFC600"/>
              </a:buClr>
              <a:buSzPct val="100000"/>
              <a:buFont typeface="Arial" panose="020B0604020202020204"/>
              <a:buChar char="•"/>
            </a:pPr>
            <a:r>
              <a:rPr kumimoji="1" lang="zh-CN" altLang="en-US" sz="1400" dirty="0">
                <a:solidFill>
                  <a:srgbClr val="242C52"/>
                </a:solidFill>
                <a:latin typeface="Microsoft YaHei" panose="020B0503020204020204" pitchFamily="34" charset="-122"/>
                <a:ea typeface="Microsoft YaHei" panose="020B0503020204020204" pitchFamily="34" charset="-122"/>
              </a:rPr>
              <a:t> 数据表示有错 </a:t>
            </a:r>
            <a:r>
              <a:rPr kumimoji="1" lang="en-US" altLang="zh-CN" sz="1400" dirty="0">
                <a:solidFill>
                  <a:srgbClr val="242C52"/>
                </a:solidFill>
                <a:latin typeface="Microsoft YaHei" panose="020B0503020204020204" pitchFamily="34" charset="-122"/>
                <a:ea typeface="Microsoft YaHei" panose="020B0503020204020204" pitchFamily="34" charset="-122"/>
              </a:rPr>
              <a:t>(EDR)</a:t>
            </a:r>
          </a:p>
          <a:p>
            <a:pPr marL="171450" indent="-171450" defTabSz="685800">
              <a:lnSpc>
                <a:spcPct val="110000"/>
              </a:lnSpc>
              <a:spcBef>
                <a:spcPts val="750"/>
              </a:spcBef>
              <a:spcAft>
                <a:spcPts val="120"/>
              </a:spcAft>
              <a:buClr>
                <a:srgbClr val="FFC600"/>
              </a:buClr>
              <a:buSzPct val="100000"/>
              <a:buFont typeface="Arial" panose="020B0604020202020204"/>
              <a:buChar char="•"/>
            </a:pPr>
            <a:r>
              <a:rPr kumimoji="1" lang="zh-CN" altLang="en-US" sz="1400" dirty="0">
                <a:solidFill>
                  <a:srgbClr val="242C52"/>
                </a:solidFill>
                <a:latin typeface="Microsoft YaHei" panose="020B0503020204020204" pitchFamily="34" charset="-122"/>
                <a:ea typeface="Microsoft YaHei" panose="020B0503020204020204" pitchFamily="34" charset="-122"/>
              </a:rPr>
              <a:t> 模块接口不一致 </a:t>
            </a:r>
            <a:r>
              <a:rPr kumimoji="1" lang="en-US" altLang="zh-CN" sz="1400" dirty="0">
                <a:solidFill>
                  <a:srgbClr val="242C52"/>
                </a:solidFill>
                <a:latin typeface="Microsoft YaHei" panose="020B0503020204020204" pitchFamily="34" charset="-122"/>
                <a:ea typeface="Microsoft YaHei" panose="020B0503020204020204" pitchFamily="34" charset="-122"/>
              </a:rPr>
              <a:t>(IMI)</a:t>
            </a:r>
          </a:p>
          <a:p>
            <a:pPr marL="171450" indent="-171450" defTabSz="685800">
              <a:lnSpc>
                <a:spcPct val="110000"/>
              </a:lnSpc>
              <a:spcBef>
                <a:spcPts val="750"/>
              </a:spcBef>
              <a:spcAft>
                <a:spcPts val="120"/>
              </a:spcAft>
              <a:buClr>
                <a:srgbClr val="FFC600"/>
              </a:buClr>
              <a:buSzPct val="100000"/>
              <a:buFont typeface="Arial" panose="020B0604020202020204"/>
              <a:buChar char="•"/>
            </a:pPr>
            <a:r>
              <a:rPr kumimoji="1" lang="zh-CN" altLang="en-US" sz="1400" dirty="0">
                <a:solidFill>
                  <a:srgbClr val="242C52"/>
                </a:solidFill>
                <a:latin typeface="Microsoft YaHei" panose="020B0503020204020204" pitchFamily="34" charset="-122"/>
                <a:ea typeface="Microsoft YaHei" panose="020B0503020204020204" pitchFamily="34" charset="-122"/>
              </a:rPr>
              <a:t> 设计逻辑有错 </a:t>
            </a:r>
            <a:r>
              <a:rPr kumimoji="1" lang="en-US" altLang="zh-CN" sz="1400" dirty="0">
                <a:solidFill>
                  <a:srgbClr val="242C52"/>
                </a:solidFill>
                <a:latin typeface="Microsoft YaHei" panose="020B0503020204020204" pitchFamily="34" charset="-122"/>
                <a:ea typeface="Microsoft YaHei" panose="020B0503020204020204" pitchFamily="34" charset="-122"/>
              </a:rPr>
              <a:t>(EDL)</a:t>
            </a:r>
          </a:p>
          <a:p>
            <a:pPr marL="171450" indent="-171450" defTabSz="685800">
              <a:lnSpc>
                <a:spcPct val="110000"/>
              </a:lnSpc>
              <a:spcBef>
                <a:spcPts val="750"/>
              </a:spcBef>
              <a:spcAft>
                <a:spcPts val="120"/>
              </a:spcAft>
              <a:buClr>
                <a:srgbClr val="FFC600"/>
              </a:buClr>
              <a:buSzPct val="100000"/>
              <a:buFont typeface="Arial" panose="020B0604020202020204"/>
              <a:buChar char="•"/>
            </a:pPr>
            <a:r>
              <a:rPr kumimoji="1" lang="zh-CN" altLang="en-US" sz="1400" dirty="0">
                <a:solidFill>
                  <a:srgbClr val="242C52"/>
                </a:solidFill>
                <a:latin typeface="Microsoft YaHei" panose="020B0503020204020204" pitchFamily="34" charset="-122"/>
                <a:ea typeface="Microsoft YaHei" panose="020B0503020204020204" pitchFamily="34" charset="-122"/>
              </a:rPr>
              <a:t> 不完整或错误的测试 </a:t>
            </a:r>
            <a:r>
              <a:rPr kumimoji="1" lang="en-US" altLang="zh-CN" sz="1400" dirty="0">
                <a:solidFill>
                  <a:srgbClr val="242C52"/>
                </a:solidFill>
                <a:latin typeface="Microsoft YaHei" panose="020B0503020204020204" pitchFamily="34" charset="-122"/>
                <a:ea typeface="Microsoft YaHei" panose="020B0503020204020204" pitchFamily="34" charset="-122"/>
              </a:rPr>
              <a:t>(IET)</a:t>
            </a:r>
          </a:p>
          <a:p>
            <a:pPr marL="171450" indent="-171450" defTabSz="685800">
              <a:lnSpc>
                <a:spcPct val="110000"/>
              </a:lnSpc>
              <a:spcBef>
                <a:spcPts val="750"/>
              </a:spcBef>
              <a:spcAft>
                <a:spcPts val="120"/>
              </a:spcAft>
              <a:buClr>
                <a:srgbClr val="FFC600"/>
              </a:buClr>
              <a:buSzPct val="100000"/>
              <a:buFont typeface="Arial" panose="020B0604020202020204"/>
              <a:buChar char="•"/>
            </a:pPr>
            <a:r>
              <a:rPr kumimoji="1" lang="zh-CN" altLang="en-US" sz="1400" dirty="0">
                <a:solidFill>
                  <a:srgbClr val="242C52"/>
                </a:solidFill>
                <a:latin typeface="Microsoft YaHei" panose="020B0503020204020204" pitchFamily="34" charset="-122"/>
                <a:ea typeface="Microsoft YaHei" panose="020B0503020204020204" pitchFamily="34" charset="-122"/>
              </a:rPr>
              <a:t> 不准确或不完整的文档 </a:t>
            </a:r>
            <a:r>
              <a:rPr kumimoji="1" lang="en-US" altLang="zh-CN" sz="1400" dirty="0">
                <a:solidFill>
                  <a:srgbClr val="242C52"/>
                </a:solidFill>
                <a:latin typeface="Microsoft YaHei" panose="020B0503020204020204" pitchFamily="34" charset="-122"/>
                <a:ea typeface="Microsoft YaHei" panose="020B0503020204020204" pitchFamily="34" charset="-122"/>
              </a:rPr>
              <a:t>(IID)</a:t>
            </a:r>
          </a:p>
          <a:p>
            <a:pPr marL="171450" indent="-171450" defTabSz="685800">
              <a:lnSpc>
                <a:spcPct val="110000"/>
              </a:lnSpc>
              <a:spcBef>
                <a:spcPts val="750"/>
              </a:spcBef>
              <a:spcAft>
                <a:spcPts val="120"/>
              </a:spcAft>
              <a:buClr>
                <a:srgbClr val="FFC600"/>
              </a:buClr>
              <a:buSzPct val="100000"/>
              <a:buFont typeface="Arial" panose="020B0604020202020204"/>
              <a:buChar char="•"/>
            </a:pPr>
            <a:r>
              <a:rPr kumimoji="1" lang="zh-CN" altLang="en-US" sz="1400" dirty="0">
                <a:solidFill>
                  <a:srgbClr val="242C52"/>
                </a:solidFill>
                <a:latin typeface="Microsoft YaHei" panose="020B0503020204020204" pitchFamily="34" charset="-122"/>
                <a:ea typeface="Microsoft YaHei" panose="020B0503020204020204" pitchFamily="34" charset="-122"/>
              </a:rPr>
              <a:t> 将设计翻译成程序设计语言中的错误 </a:t>
            </a:r>
            <a:r>
              <a:rPr kumimoji="1" lang="en-US" altLang="zh-CN" sz="1400" dirty="0">
                <a:solidFill>
                  <a:srgbClr val="242C52"/>
                </a:solidFill>
                <a:latin typeface="Microsoft YaHei" panose="020B0503020204020204" pitchFamily="34" charset="-122"/>
                <a:ea typeface="Microsoft YaHei" panose="020B0503020204020204" pitchFamily="34" charset="-122"/>
              </a:rPr>
              <a:t>(PLT)</a:t>
            </a:r>
          </a:p>
          <a:p>
            <a:pPr marL="171450" indent="-171450" defTabSz="685800">
              <a:lnSpc>
                <a:spcPct val="110000"/>
              </a:lnSpc>
              <a:spcBef>
                <a:spcPts val="750"/>
              </a:spcBef>
              <a:spcAft>
                <a:spcPts val="120"/>
              </a:spcAft>
              <a:buClr>
                <a:srgbClr val="FFC600"/>
              </a:buClr>
              <a:buSzPct val="100000"/>
              <a:buFont typeface="Arial" panose="020B0604020202020204"/>
              <a:buChar char="•"/>
            </a:pPr>
            <a:r>
              <a:rPr kumimoji="1" lang="zh-CN" altLang="en-US" sz="1400" dirty="0">
                <a:solidFill>
                  <a:srgbClr val="242C52"/>
                </a:solidFill>
                <a:latin typeface="Microsoft YaHei" panose="020B0503020204020204" pitchFamily="34" charset="-122"/>
                <a:ea typeface="Microsoft YaHei" panose="020B0503020204020204" pitchFamily="34" charset="-122"/>
              </a:rPr>
              <a:t> 不清晰或不一致的人机界面 </a:t>
            </a:r>
            <a:r>
              <a:rPr kumimoji="1" lang="en-US" altLang="zh-CN" sz="1400" dirty="0">
                <a:solidFill>
                  <a:srgbClr val="242C52"/>
                </a:solidFill>
                <a:latin typeface="Microsoft YaHei" panose="020B0503020204020204" pitchFamily="34" charset="-122"/>
                <a:ea typeface="Microsoft YaHei" panose="020B0503020204020204" pitchFamily="34" charset="-122"/>
              </a:rPr>
              <a:t>(HCI)</a:t>
            </a:r>
          </a:p>
          <a:p>
            <a:pPr marL="171450" indent="-171450" defTabSz="685800">
              <a:lnSpc>
                <a:spcPct val="110000"/>
              </a:lnSpc>
              <a:spcBef>
                <a:spcPts val="750"/>
              </a:spcBef>
              <a:spcAft>
                <a:spcPts val="120"/>
              </a:spcAft>
              <a:buClr>
                <a:srgbClr val="FFC600"/>
              </a:buClr>
              <a:buSzPct val="100000"/>
              <a:buFont typeface="Arial" panose="020B0604020202020204"/>
              <a:buChar char="•"/>
            </a:pPr>
            <a:r>
              <a:rPr kumimoji="1" lang="zh-CN" altLang="en-US" sz="1400" dirty="0">
                <a:solidFill>
                  <a:srgbClr val="242C52"/>
                </a:solidFill>
                <a:latin typeface="Microsoft YaHei" panose="020B0503020204020204" pitchFamily="34" charset="-122"/>
                <a:ea typeface="Microsoft YaHei" panose="020B0503020204020204" pitchFamily="34" charset="-122"/>
              </a:rPr>
              <a:t> 杂项 </a:t>
            </a:r>
            <a:r>
              <a:rPr kumimoji="1" lang="en-US" altLang="zh-CN" sz="1400" dirty="0">
                <a:solidFill>
                  <a:srgbClr val="242C52"/>
                </a:solidFill>
                <a:latin typeface="Microsoft YaHei" panose="020B0503020204020204" pitchFamily="34" charset="-122"/>
                <a:ea typeface="Microsoft YaHei" panose="020B0503020204020204" pitchFamily="34" charset="-122"/>
              </a:rPr>
              <a:t>(MIS)</a:t>
            </a:r>
            <a:endParaRPr kumimoji="1" lang="zh-CN" altLang="en-US" sz="1400" dirty="0">
              <a:solidFill>
                <a:srgbClr val="242C52"/>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52564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B4ADE-D1DF-E2EB-7C5A-7DB163A68D5B}"/>
              </a:ext>
            </a:extLst>
          </p:cNvPr>
          <p:cNvSpPr>
            <a:spLocks noGrp="1"/>
          </p:cNvSpPr>
          <p:nvPr>
            <p:ph type="title"/>
          </p:nvPr>
        </p:nvSpPr>
        <p:spPr/>
        <p:txBody>
          <a:bodyPr/>
          <a:lstStyle/>
          <a:p>
            <a:r>
              <a:rPr kumimoji="1" lang="zh-CN" altLang="en-US" dirty="0"/>
              <a:t>质量度量的统计方法</a:t>
            </a:r>
            <a:r>
              <a:rPr kumimoji="1" lang="zh-CN" altLang="en-US" sz="2000" b="0" dirty="0"/>
              <a:t> </a:t>
            </a:r>
            <a:r>
              <a:rPr kumimoji="1" lang="en-US" altLang="zh-CN" sz="2000" b="0" dirty="0"/>
              <a:t>–</a:t>
            </a:r>
            <a:r>
              <a:rPr kumimoji="1" lang="zh-CN" altLang="en-US" sz="2000" b="0" dirty="0"/>
              <a:t> 续</a:t>
            </a:r>
          </a:p>
        </p:txBody>
      </p:sp>
      <p:graphicFrame>
        <p:nvGraphicFramePr>
          <p:cNvPr id="4" name="Group 882">
            <a:extLst>
              <a:ext uri="{FF2B5EF4-FFF2-40B4-BE49-F238E27FC236}">
                <a16:creationId xmlns:a16="http://schemas.microsoft.com/office/drawing/2014/main" id="{6C354B95-38D5-9A15-6B41-1E676D4E6353}"/>
              </a:ext>
            </a:extLst>
          </p:cNvPr>
          <p:cNvGraphicFramePr>
            <a:graphicFrameLocks/>
          </p:cNvGraphicFramePr>
          <p:nvPr>
            <p:extLst>
              <p:ext uri="{D42A27DB-BD31-4B8C-83A1-F6EECF244321}">
                <p14:modId xmlns:p14="http://schemas.microsoft.com/office/powerpoint/2010/main" val="1003895190"/>
              </p:ext>
            </p:extLst>
          </p:nvPr>
        </p:nvGraphicFramePr>
        <p:xfrm>
          <a:off x="904240" y="903526"/>
          <a:ext cx="7183118" cy="3627833"/>
        </p:xfrm>
        <a:graphic>
          <a:graphicData uri="http://schemas.openxmlformats.org/drawingml/2006/table">
            <a:tbl>
              <a:tblPr/>
              <a:tblGrid>
                <a:gridCol w="796850">
                  <a:extLst>
                    <a:ext uri="{9D8B030D-6E8A-4147-A177-3AD203B41FA5}">
                      <a16:colId xmlns:a16="http://schemas.microsoft.com/office/drawing/2014/main" val="20000"/>
                    </a:ext>
                  </a:extLst>
                </a:gridCol>
                <a:gridCol w="796850">
                  <a:extLst>
                    <a:ext uri="{9D8B030D-6E8A-4147-A177-3AD203B41FA5}">
                      <a16:colId xmlns:a16="http://schemas.microsoft.com/office/drawing/2014/main" val="20001"/>
                    </a:ext>
                  </a:extLst>
                </a:gridCol>
                <a:gridCol w="799717">
                  <a:extLst>
                    <a:ext uri="{9D8B030D-6E8A-4147-A177-3AD203B41FA5}">
                      <a16:colId xmlns:a16="http://schemas.microsoft.com/office/drawing/2014/main" val="20002"/>
                    </a:ext>
                  </a:extLst>
                </a:gridCol>
                <a:gridCol w="796850">
                  <a:extLst>
                    <a:ext uri="{9D8B030D-6E8A-4147-A177-3AD203B41FA5}">
                      <a16:colId xmlns:a16="http://schemas.microsoft.com/office/drawing/2014/main" val="20003"/>
                    </a:ext>
                  </a:extLst>
                </a:gridCol>
                <a:gridCol w="799717">
                  <a:extLst>
                    <a:ext uri="{9D8B030D-6E8A-4147-A177-3AD203B41FA5}">
                      <a16:colId xmlns:a16="http://schemas.microsoft.com/office/drawing/2014/main" val="20004"/>
                    </a:ext>
                  </a:extLst>
                </a:gridCol>
                <a:gridCol w="796850">
                  <a:extLst>
                    <a:ext uri="{9D8B030D-6E8A-4147-A177-3AD203B41FA5}">
                      <a16:colId xmlns:a16="http://schemas.microsoft.com/office/drawing/2014/main" val="20005"/>
                    </a:ext>
                  </a:extLst>
                </a:gridCol>
                <a:gridCol w="799717">
                  <a:extLst>
                    <a:ext uri="{9D8B030D-6E8A-4147-A177-3AD203B41FA5}">
                      <a16:colId xmlns:a16="http://schemas.microsoft.com/office/drawing/2014/main" val="20006"/>
                    </a:ext>
                  </a:extLst>
                </a:gridCol>
                <a:gridCol w="796850">
                  <a:extLst>
                    <a:ext uri="{9D8B030D-6E8A-4147-A177-3AD203B41FA5}">
                      <a16:colId xmlns:a16="http://schemas.microsoft.com/office/drawing/2014/main" val="20007"/>
                    </a:ext>
                  </a:extLst>
                </a:gridCol>
                <a:gridCol w="799717">
                  <a:extLst>
                    <a:ext uri="{9D8B030D-6E8A-4147-A177-3AD203B41FA5}">
                      <a16:colId xmlns:a16="http://schemas.microsoft.com/office/drawing/2014/main" val="20008"/>
                    </a:ext>
                  </a:extLst>
                </a:gridCol>
              </a:tblGrid>
              <a:tr h="249694">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Times New Roman" pitchFamily="18" charset="0"/>
                          <a:ea typeface="宋体" pitchFamily="2" charset="-122"/>
                        </a:rPr>
                        <a:t>总计</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1400" b="0" i="0" u="none" strike="noStrike" cap="none" normalizeH="0" baseline="0" dirty="0" err="1">
                          <a:ln>
                            <a:noFill/>
                          </a:ln>
                          <a:solidFill>
                            <a:schemeClr val="tx1"/>
                          </a:solidFill>
                          <a:effectLst/>
                          <a:latin typeface="Times New Roman" pitchFamily="18" charset="0"/>
                          <a:ea typeface="宋体" pitchFamily="2" charset="-122"/>
                        </a:rPr>
                        <a:t>E</a:t>
                      </a:r>
                      <a:r>
                        <a:rPr kumimoji="0" lang="en-US" altLang="zh-CN" sz="1400" b="0" i="0" u="none" strike="noStrike" cap="none" normalizeH="0" baseline="-30000" dirty="0" err="1">
                          <a:ln>
                            <a:noFill/>
                          </a:ln>
                          <a:solidFill>
                            <a:schemeClr val="tx1"/>
                          </a:solidFill>
                          <a:effectLst/>
                          <a:latin typeface="Times New Roman" pitchFamily="18" charset="0"/>
                          <a:ea typeface="宋体" pitchFamily="2" charset="-122"/>
                        </a:rPr>
                        <a:t>i</a:t>
                      </a:r>
                      <a:r>
                        <a:rPr kumimoji="0" lang="en-US" altLang="zh-CN" sz="1400" b="0" i="0" u="none" strike="noStrike" cap="none" normalizeH="0" baseline="0" dirty="0">
                          <a:ln>
                            <a:noFill/>
                          </a:ln>
                          <a:solidFill>
                            <a:schemeClr val="tx1"/>
                          </a:solidFill>
                          <a:effectLst/>
                          <a:latin typeface="Times New Roman" pitchFamily="18" charset="0"/>
                          <a:ea typeface="宋体" pitchFamily="2" charset="-122"/>
                        </a:rPr>
                        <a:t>)</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严重</a:t>
                      </a:r>
                      <a:r>
                        <a:rPr kumimoji="0" lang="en-US" altLang="zh-CN" sz="1400" b="0" i="0" u="none" strike="noStrike" cap="none" normalizeH="0" baseline="0">
                          <a:ln>
                            <a:noFill/>
                          </a:ln>
                          <a:solidFill>
                            <a:schemeClr val="tx1"/>
                          </a:solidFill>
                          <a:effectLst/>
                          <a:latin typeface="Times New Roman" pitchFamily="18" charset="0"/>
                          <a:ea typeface="宋体" pitchFamily="2" charset="-122"/>
                        </a:rPr>
                        <a:t>(S</a:t>
                      </a:r>
                      <a:r>
                        <a:rPr kumimoji="0" lang="en-US" altLang="zh-CN" sz="1400" b="0" i="0" u="none" strike="noStrike" cap="none" normalizeH="0" baseline="-30000">
                          <a:ln>
                            <a:noFill/>
                          </a:ln>
                          <a:solidFill>
                            <a:schemeClr val="tx1"/>
                          </a:solidFill>
                          <a:effectLst/>
                          <a:latin typeface="Times New Roman" pitchFamily="18" charset="0"/>
                          <a:ea typeface="宋体" pitchFamily="2" charset="-122"/>
                        </a:rPr>
                        <a:t>i</a:t>
                      </a:r>
                      <a:r>
                        <a:rPr kumimoji="0" lang="en-US" altLang="zh-CN" sz="1400" b="0"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一般</a:t>
                      </a:r>
                      <a:r>
                        <a:rPr kumimoji="0" lang="en-US" altLang="zh-CN" sz="1400" b="0" i="0" u="none" strike="noStrike" cap="none" normalizeH="0" baseline="0">
                          <a:ln>
                            <a:noFill/>
                          </a:ln>
                          <a:solidFill>
                            <a:schemeClr val="tx1"/>
                          </a:solidFill>
                          <a:effectLst/>
                          <a:latin typeface="Times New Roman" pitchFamily="18" charset="0"/>
                          <a:ea typeface="宋体" pitchFamily="2" charset="-122"/>
                        </a:rPr>
                        <a:t>(M</a:t>
                      </a:r>
                      <a:r>
                        <a:rPr kumimoji="0" lang="en-US" altLang="zh-CN" sz="1400" b="0" i="0" u="none" strike="noStrike" cap="none" normalizeH="0" baseline="-30000">
                          <a:ln>
                            <a:noFill/>
                          </a:ln>
                          <a:solidFill>
                            <a:schemeClr val="tx1"/>
                          </a:solidFill>
                          <a:effectLst/>
                          <a:latin typeface="Times New Roman" pitchFamily="18" charset="0"/>
                          <a:ea typeface="宋体" pitchFamily="2" charset="-122"/>
                        </a:rPr>
                        <a:t>i</a:t>
                      </a:r>
                      <a:r>
                        <a:rPr kumimoji="0" lang="en-US" altLang="zh-CN" sz="1400" b="0"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微小</a:t>
                      </a:r>
                      <a:r>
                        <a:rPr kumimoji="0" lang="en-US" altLang="zh-CN" sz="1400" b="0" i="0" u="none" strike="noStrike" cap="none" normalizeH="0" baseline="0">
                          <a:ln>
                            <a:noFill/>
                          </a:ln>
                          <a:solidFill>
                            <a:schemeClr val="tx1"/>
                          </a:solidFill>
                          <a:effectLst/>
                          <a:latin typeface="Times New Roman" pitchFamily="18" charset="0"/>
                          <a:ea typeface="宋体" pitchFamily="2" charset="-122"/>
                        </a:rPr>
                        <a:t>(T</a:t>
                      </a:r>
                      <a:r>
                        <a:rPr kumimoji="0" lang="en-US" altLang="zh-CN" sz="1400" b="0" i="0" u="none" strike="noStrike" cap="none" normalizeH="0" baseline="-30000">
                          <a:ln>
                            <a:noFill/>
                          </a:ln>
                          <a:solidFill>
                            <a:schemeClr val="tx1"/>
                          </a:solidFill>
                          <a:effectLst/>
                          <a:latin typeface="Times New Roman" pitchFamily="18" charset="0"/>
                          <a:ea typeface="宋体" pitchFamily="2" charset="-122"/>
                        </a:rPr>
                        <a:t>i</a:t>
                      </a:r>
                      <a:r>
                        <a:rPr kumimoji="0" lang="en-US" altLang="zh-CN" sz="1400" b="0" i="0" u="none" strike="noStrike" cap="none" normalizeH="0" baseline="0">
                          <a:ln>
                            <a:noFill/>
                          </a:ln>
                          <a:solidFill>
                            <a:schemeClr val="tx1"/>
                          </a:solidFill>
                          <a:effectLst/>
                          <a:latin typeface="Times New Roman" pitchFamily="18" charset="0"/>
                          <a:ea typeface="宋体" pitchFamily="2" charset="-122"/>
                        </a:rPr>
                        <a:t>)</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2290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错误</a:t>
                      </a:r>
                    </a:p>
                  </a:txBody>
                  <a:tcPr marL="0" marR="0"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数量</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百分比</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数量</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百分比</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数量</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百分比</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数量</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百分比</a:t>
                      </a:r>
                    </a:p>
                  </a:txBody>
                  <a:tcPr marL="0" marR="0"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120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3366FF"/>
                          </a:solidFill>
                          <a:effectLst/>
                          <a:latin typeface="Times New Roman" pitchFamily="18" charset="0"/>
                          <a:ea typeface="宋体" pitchFamily="2" charset="-122"/>
                        </a:rPr>
                        <a:t>IES</a:t>
                      </a:r>
                      <a:endParaRPr kumimoji="0" lang="en-US" altLang="zh-CN" sz="1400" b="0" i="0" u="none" strike="noStrike" cap="none" normalizeH="0" baseline="0" dirty="0">
                        <a:ln>
                          <a:noFill/>
                        </a:ln>
                        <a:solidFill>
                          <a:srgbClr val="3366FF"/>
                        </a:solidFill>
                        <a:effectLst/>
                        <a:latin typeface="Times New Roman" pitchFamily="18" charset="0"/>
                        <a:ea typeface="宋体"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296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rPr>
                        <a:t>22.3%</a:t>
                      </a:r>
                      <a:endParaRPr kumimoji="0" lang="en-US" altLang="zh-CN" sz="1400" b="0"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55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rPr>
                        <a:t>28.2%</a:t>
                      </a:r>
                      <a:endParaRPr kumimoji="0" lang="en-US" altLang="zh-CN" sz="1400" b="0"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95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18.6%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146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23.4%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99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kern="1200" cap="none" normalizeH="0" baseline="0" dirty="0">
                          <a:ln>
                            <a:noFill/>
                          </a:ln>
                          <a:solidFill>
                            <a:srgbClr val="3366FF"/>
                          </a:solidFill>
                          <a:effectLst/>
                          <a:latin typeface="Times New Roman" pitchFamily="18" charset="0"/>
                          <a:ea typeface="宋体" pitchFamily="2" charset="-122"/>
                          <a:cs typeface="+mn-cs"/>
                        </a:rPr>
                        <a:t>MCC</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rPr>
                        <a:t>204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rPr>
                        <a:t>15.3%</a:t>
                      </a:r>
                      <a:endParaRPr kumimoji="0" lang="en-US" altLang="zh-CN" sz="1400" b="0"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18</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9.2%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87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17.0%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99</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15.9%</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120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IDS</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64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4.8%</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31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6.1%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31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5.0%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120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VPS</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34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2.6%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0.5%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19</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3.7%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2.2%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99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kern="1200" cap="none" normalizeH="0" baseline="0" dirty="0">
                          <a:ln>
                            <a:noFill/>
                          </a:ln>
                          <a:solidFill>
                            <a:srgbClr val="3366FF"/>
                          </a:solidFill>
                          <a:effectLst/>
                          <a:latin typeface="Times New Roman" pitchFamily="18" charset="0"/>
                          <a:ea typeface="宋体" pitchFamily="2" charset="-122"/>
                          <a:cs typeface="+mn-cs"/>
                        </a:rPr>
                        <a:t>EDR</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182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rPr>
                        <a:t>13.7%</a:t>
                      </a:r>
                      <a:endParaRPr kumimoji="0" lang="en-US" altLang="zh-CN" sz="1400" b="0" i="0" u="none" strike="noStrike" cap="none" normalizeH="0" baseline="0" dirty="0">
                        <a:ln>
                          <a:noFill/>
                        </a:ln>
                        <a:solidFill>
                          <a:schemeClr val="tx1"/>
                        </a:solidFill>
                        <a:effectLst/>
                        <a:latin typeface="Times New Roman" pitchFamily="18" charset="0"/>
                        <a:ea typeface="宋体"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38</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rPr>
                        <a:t>19.5%</a:t>
                      </a:r>
                      <a:endParaRPr kumimoji="0" lang="en-US" altLang="zh-CN" sz="1400" b="0"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90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17.6%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54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8.7%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120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IMI</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82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6.2%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7.2%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21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4.1%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47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7.5%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99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rPr>
                        <a:t>EDL</a:t>
                      </a:r>
                      <a:endParaRPr kumimoji="0" lang="en-US" altLang="zh-CN" sz="1400" b="0"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64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4.8%</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20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rPr>
                        <a:t>10.3%</a:t>
                      </a:r>
                      <a:endParaRPr kumimoji="0" lang="en-US" altLang="zh-CN" sz="1400" b="0"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3.3%</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27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4.3%</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120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kern="1200" cap="none" normalizeH="0" baseline="0" dirty="0">
                          <a:ln>
                            <a:noFill/>
                          </a:ln>
                          <a:solidFill>
                            <a:srgbClr val="3366FF"/>
                          </a:solidFill>
                          <a:effectLst/>
                          <a:latin typeface="Times New Roman" pitchFamily="18" charset="0"/>
                          <a:ea typeface="宋体" pitchFamily="2" charset="-122"/>
                          <a:cs typeface="+mn-cs"/>
                        </a:rPr>
                        <a:t>IET</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140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rPr>
                        <a:t>10.5%</a:t>
                      </a:r>
                      <a:endParaRPr kumimoji="0" lang="en-US" altLang="zh-CN" sz="1400" b="0"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8.7%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51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10.0%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72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11.6%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399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IID</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54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4.1%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3</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28</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5.5%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23</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3.7%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120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rPr>
                        <a:t>PLT</a:t>
                      </a:r>
                      <a:endParaRPr kumimoji="0" lang="en-US" altLang="zh-CN" sz="1400" b="0"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87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6.5%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22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Times New Roman" pitchFamily="18" charset="0"/>
                          <a:ea typeface="宋体" pitchFamily="2" charset="-122"/>
                        </a:rPr>
                        <a:t>11.3%</a:t>
                      </a:r>
                      <a:endParaRPr kumimoji="0" lang="en-US" altLang="zh-CN" sz="1400" b="0" i="0" u="none" strike="noStrike" cap="none" normalizeH="0" baseline="0">
                        <a:ln>
                          <a:noFill/>
                        </a:ln>
                        <a:solidFill>
                          <a:schemeClr val="tx1"/>
                        </a:solidFill>
                        <a:effectLst/>
                        <a:latin typeface="Times New Roman" pitchFamily="18" charset="0"/>
                        <a:ea typeface="宋体" pitchFamily="2" charset="-122"/>
                      </a:endParaRP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26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5.1%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39</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6.3%</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120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HCI</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42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3.2%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4</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2.1%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27</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5.3%</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1.8%</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399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MIS</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81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6.1%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0.5%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20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3.9%</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60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9.6%</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060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Times New Roman" pitchFamily="18" charset="0"/>
                          <a:ea typeface="宋体" pitchFamily="2" charset="-122"/>
                        </a:rPr>
                        <a:t>总计</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1330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100%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195</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100%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512</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100%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Times New Roman" pitchFamily="18" charset="0"/>
                          <a:ea typeface="宋体" pitchFamily="2" charset="-122"/>
                        </a:rPr>
                        <a:t>623</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a:ln>
                            <a:noFill/>
                          </a:ln>
                          <a:solidFill>
                            <a:schemeClr val="tx1"/>
                          </a:solidFill>
                          <a:effectLst/>
                          <a:latin typeface="Times New Roman" pitchFamily="18" charset="0"/>
                          <a:ea typeface="宋体" pitchFamily="2" charset="-122"/>
                        </a:rPr>
                        <a:t>100%</a:t>
                      </a:r>
                    </a:p>
                  </a:txBody>
                  <a:tcPr marL="0" marR="0" marT="0" marB="0"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917837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C1CE02-D635-12F8-753F-22B34238A677}"/>
              </a:ext>
            </a:extLst>
          </p:cNvPr>
          <p:cNvSpPr>
            <a:spLocks noGrp="1"/>
          </p:cNvSpPr>
          <p:nvPr>
            <p:ph type="title"/>
          </p:nvPr>
        </p:nvSpPr>
        <p:spPr>
          <a:xfrm>
            <a:off x="582038" y="362072"/>
            <a:ext cx="7357005" cy="523875"/>
          </a:xfrm>
        </p:spPr>
        <p:txBody>
          <a:bodyPr/>
          <a:lstStyle/>
          <a:p>
            <a:r>
              <a:rPr kumimoji="1" lang="zh-CN" altLang="en-US" dirty="0"/>
              <a:t>质量度量计算</a:t>
            </a:r>
          </a:p>
        </p:txBody>
      </p:sp>
      <p:sp>
        <p:nvSpPr>
          <p:cNvPr id="4" name="Rectangle 6">
            <a:extLst>
              <a:ext uri="{FF2B5EF4-FFF2-40B4-BE49-F238E27FC236}">
                <a16:creationId xmlns:a16="http://schemas.microsoft.com/office/drawing/2014/main" id="{37A47382-F2FF-2402-C4B9-CB92CBC43866}"/>
              </a:ext>
            </a:extLst>
          </p:cNvPr>
          <p:cNvSpPr>
            <a:spLocks noChangeArrowheads="1"/>
          </p:cNvSpPr>
          <p:nvPr/>
        </p:nvSpPr>
        <p:spPr bwMode="auto">
          <a:xfrm>
            <a:off x="1146863" y="1044861"/>
            <a:ext cx="5670630" cy="2114425"/>
          </a:xfrm>
          <a:prstGeom prst="rect">
            <a:avLst/>
          </a:prstGeom>
          <a:noFill/>
          <a:ln w="9525">
            <a:noFill/>
            <a:miter lim="800000"/>
            <a:headEnd/>
            <a:tailEnd/>
          </a:ln>
        </p:spPr>
        <p:txBody>
          <a:bodyPr wrap="square" lIns="0" tIns="0" rIns="0" bIns="0">
            <a:spAutoFit/>
          </a:bodyPr>
          <a:lstStyle/>
          <a:p>
            <a:pPr>
              <a:lnSpc>
                <a:spcPct val="140000"/>
              </a:lnSpc>
              <a:buClr>
                <a:srgbClr val="91AC4E"/>
              </a:buClr>
              <a:buSzPct val="80000"/>
              <a:buFont typeface="Wingdings" pitchFamily="2" charset="2"/>
              <a:buChar char="p"/>
            </a:pPr>
            <a:r>
              <a:rPr lang="zh-CN" altLang="en-US" sz="2000" dirty="0">
                <a:latin typeface="Microsoft YaHei" panose="020B0503020204020204" pitchFamily="34" charset="-122"/>
                <a:ea typeface="Microsoft YaHei" panose="020B0503020204020204" pitchFamily="34" charset="-122"/>
              </a:rPr>
              <a:t> 阶段错误度量 </a:t>
            </a:r>
            <a:endParaRPr lang="en-US" altLang="zh-CN" sz="2000" dirty="0">
              <a:latin typeface="Microsoft YaHei" panose="020B0503020204020204" pitchFamily="34" charset="-122"/>
              <a:ea typeface="Microsoft YaHei" panose="020B0503020204020204" pitchFamily="34" charset="-122"/>
            </a:endParaRPr>
          </a:p>
          <a:p>
            <a:pPr>
              <a:lnSpc>
                <a:spcPct val="140000"/>
              </a:lnSpc>
              <a:buClr>
                <a:srgbClr val="91AC4E"/>
              </a:buClr>
              <a:buSzPct val="80000"/>
            </a:pP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 </a:t>
            </a:r>
            <a:r>
              <a:rPr lang="en-US" altLang="zh-CN" sz="2000" dirty="0" err="1">
                <a:latin typeface="Microsoft YaHei" panose="020B0503020204020204" pitchFamily="34" charset="-122"/>
                <a:ea typeface="Microsoft YaHei" panose="020B0503020204020204" pitchFamily="34" charset="-122"/>
              </a:rPr>
              <a:t>PI</a:t>
            </a:r>
            <a:r>
              <a:rPr lang="en-US" altLang="zh-CN" sz="2000" baseline="-25000" dirty="0" err="1">
                <a:latin typeface="Microsoft YaHei" panose="020B0503020204020204" pitchFamily="34" charset="-122"/>
                <a:ea typeface="Microsoft YaHei" panose="020B0503020204020204" pitchFamily="34" charset="-122"/>
              </a:rPr>
              <a:t>i</a:t>
            </a:r>
            <a:r>
              <a:rPr lang="en-US" altLang="zh-CN" sz="2000" dirty="0">
                <a:latin typeface="Microsoft YaHei" panose="020B0503020204020204" pitchFamily="34" charset="-122"/>
                <a:ea typeface="Microsoft YaHei" panose="020B0503020204020204" pitchFamily="34" charset="-122"/>
              </a:rPr>
              <a:t> = W</a:t>
            </a:r>
            <a:r>
              <a:rPr lang="en-US" altLang="zh-CN" sz="2000" baseline="-25000" dirty="0">
                <a:latin typeface="Microsoft YaHei" panose="020B0503020204020204" pitchFamily="34" charset="-122"/>
                <a:ea typeface="Microsoft YaHei" panose="020B0503020204020204" pitchFamily="34" charset="-122"/>
              </a:rPr>
              <a:t>s</a:t>
            </a:r>
            <a:r>
              <a:rPr lang="en-US" altLang="zh-CN" sz="2000" dirty="0">
                <a:latin typeface="Microsoft YaHei" panose="020B0503020204020204" pitchFamily="34" charset="-122"/>
                <a:ea typeface="Microsoft YaHei" panose="020B0503020204020204" pitchFamily="34" charset="-122"/>
              </a:rPr>
              <a:t> (S</a:t>
            </a:r>
            <a:r>
              <a:rPr lang="en-US" altLang="zh-CN" sz="2000" baseline="-25000" dirty="0">
                <a:latin typeface="Microsoft YaHei" panose="020B0503020204020204" pitchFamily="34" charset="-122"/>
                <a:ea typeface="Microsoft YaHei" panose="020B0503020204020204" pitchFamily="34" charset="-122"/>
              </a:rPr>
              <a:t>i</a:t>
            </a:r>
            <a:r>
              <a:rPr lang="en-US" altLang="zh-CN"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E</a:t>
            </a:r>
            <a:r>
              <a:rPr lang="en-US" altLang="zh-CN" sz="2000" baseline="-25000" dirty="0" err="1">
                <a:latin typeface="Microsoft YaHei" panose="020B0503020204020204" pitchFamily="34" charset="-122"/>
                <a:ea typeface="Microsoft YaHei" panose="020B0503020204020204" pitchFamily="34" charset="-122"/>
              </a:rPr>
              <a:t>i</a:t>
            </a:r>
            <a:r>
              <a:rPr lang="en-US" altLang="zh-CN" sz="2000" dirty="0">
                <a:latin typeface="Microsoft YaHei" panose="020B0503020204020204" pitchFamily="34" charset="-122"/>
                <a:ea typeface="Microsoft YaHei" panose="020B0503020204020204" pitchFamily="34" charset="-122"/>
              </a:rPr>
              <a:t>) + W</a:t>
            </a:r>
            <a:r>
              <a:rPr lang="en-US" altLang="zh-CN" sz="2000" baseline="-25000" dirty="0">
                <a:latin typeface="Microsoft YaHei" panose="020B0503020204020204" pitchFamily="34" charset="-122"/>
                <a:ea typeface="Microsoft YaHei" panose="020B0503020204020204" pitchFamily="34" charset="-122"/>
              </a:rPr>
              <a:t>m</a:t>
            </a:r>
            <a:r>
              <a:rPr lang="en-US" altLang="zh-CN" sz="2000" dirty="0">
                <a:latin typeface="Microsoft YaHei" panose="020B0503020204020204" pitchFamily="34" charset="-122"/>
                <a:ea typeface="Microsoft YaHei" panose="020B0503020204020204" pitchFamily="34" charset="-122"/>
              </a:rPr>
              <a:t>(M</a:t>
            </a:r>
            <a:r>
              <a:rPr lang="en-US" altLang="zh-CN" sz="2000" baseline="-25000" dirty="0">
                <a:latin typeface="Microsoft YaHei" panose="020B0503020204020204" pitchFamily="34" charset="-122"/>
                <a:ea typeface="Microsoft YaHei" panose="020B0503020204020204" pitchFamily="34" charset="-122"/>
              </a:rPr>
              <a:t>i</a:t>
            </a:r>
            <a:r>
              <a:rPr lang="en-US" altLang="zh-CN"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E</a:t>
            </a:r>
            <a:r>
              <a:rPr lang="en-US" altLang="zh-CN" sz="2000" baseline="-25000" dirty="0" err="1">
                <a:latin typeface="Microsoft YaHei" panose="020B0503020204020204" pitchFamily="34" charset="-122"/>
                <a:ea typeface="Microsoft YaHei" panose="020B0503020204020204" pitchFamily="34" charset="-122"/>
              </a:rPr>
              <a:t>i</a:t>
            </a:r>
            <a:r>
              <a:rPr lang="en-US" altLang="zh-CN" sz="2000" dirty="0">
                <a:latin typeface="Microsoft YaHei" panose="020B0503020204020204" pitchFamily="34" charset="-122"/>
                <a:ea typeface="Microsoft YaHei" panose="020B0503020204020204" pitchFamily="34" charset="-122"/>
              </a:rPr>
              <a:t>) + </a:t>
            </a:r>
            <a:r>
              <a:rPr lang="en-US" altLang="zh-CN" sz="2000" dirty="0" err="1">
                <a:latin typeface="Microsoft YaHei" panose="020B0503020204020204" pitchFamily="34" charset="-122"/>
                <a:ea typeface="Microsoft YaHei" panose="020B0503020204020204" pitchFamily="34" charset="-122"/>
              </a:rPr>
              <a:t>W</a:t>
            </a:r>
            <a:r>
              <a:rPr lang="en-US" altLang="zh-CN" sz="2000" baseline="-25000" dirty="0" err="1">
                <a:latin typeface="Microsoft YaHei" panose="020B0503020204020204" pitchFamily="34" charset="-122"/>
                <a:ea typeface="Microsoft YaHei" panose="020B0503020204020204" pitchFamily="34" charset="-122"/>
              </a:rPr>
              <a:t>i</a:t>
            </a:r>
            <a:r>
              <a:rPr lang="en-US" altLang="zh-CN" sz="2000" dirty="0">
                <a:latin typeface="Microsoft YaHei" panose="020B0503020204020204" pitchFamily="34" charset="-122"/>
                <a:ea typeface="Microsoft YaHei" panose="020B0503020204020204" pitchFamily="34" charset="-122"/>
              </a:rPr>
              <a:t> (T</a:t>
            </a:r>
            <a:r>
              <a:rPr lang="en-US" altLang="zh-CN" sz="2000" baseline="-25000" dirty="0">
                <a:latin typeface="Microsoft YaHei" panose="020B0503020204020204" pitchFamily="34" charset="-122"/>
                <a:ea typeface="Microsoft YaHei" panose="020B0503020204020204" pitchFamily="34" charset="-122"/>
              </a:rPr>
              <a:t>i</a:t>
            </a:r>
            <a:r>
              <a:rPr lang="en-US" altLang="zh-CN"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E</a:t>
            </a:r>
            <a:r>
              <a:rPr lang="en-US" altLang="zh-CN" sz="2000" baseline="-25000" dirty="0" err="1">
                <a:latin typeface="Microsoft YaHei" panose="020B0503020204020204" pitchFamily="34" charset="-122"/>
                <a:ea typeface="Microsoft YaHei" panose="020B0503020204020204" pitchFamily="34" charset="-122"/>
              </a:rPr>
              <a:t>i</a:t>
            </a:r>
            <a:r>
              <a:rPr lang="en-US" altLang="zh-CN" sz="20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a:p>
            <a:pPr>
              <a:lnSpc>
                <a:spcPct val="140000"/>
              </a:lnSpc>
              <a:buClr>
                <a:srgbClr val="91AC4E"/>
              </a:buClr>
              <a:buSzPct val="80000"/>
              <a:buFont typeface="Wingdings" pitchFamily="2" charset="2"/>
              <a:buChar char="p"/>
            </a:pPr>
            <a:endParaRPr lang="zh-CN" altLang="en-US" sz="2000" dirty="0">
              <a:latin typeface="Microsoft YaHei" panose="020B0503020204020204" pitchFamily="34" charset="-122"/>
              <a:ea typeface="Microsoft YaHei" panose="020B0503020204020204" pitchFamily="34" charset="-122"/>
            </a:endParaRPr>
          </a:p>
          <a:p>
            <a:pPr>
              <a:lnSpc>
                <a:spcPct val="140000"/>
              </a:lnSpc>
              <a:buClr>
                <a:srgbClr val="91AC4E"/>
              </a:buClr>
              <a:buSzPct val="80000"/>
              <a:buFont typeface="Wingdings" pitchFamily="2" charset="2"/>
              <a:buChar char="p"/>
            </a:pPr>
            <a:r>
              <a:rPr lang="zh-CN" altLang="en-US" sz="2000" dirty="0">
                <a:latin typeface="Microsoft YaHei" panose="020B0503020204020204" pitchFamily="34" charset="-122"/>
                <a:ea typeface="Microsoft YaHei" panose="020B0503020204020204" pitchFamily="34" charset="-122"/>
              </a:rPr>
              <a:t> 总体质量度量 </a:t>
            </a:r>
            <a:endParaRPr lang="en-US" altLang="zh-CN" sz="2000" dirty="0">
              <a:latin typeface="Microsoft YaHei" panose="020B0503020204020204" pitchFamily="34" charset="-122"/>
              <a:ea typeface="Microsoft YaHei" panose="020B0503020204020204" pitchFamily="34" charset="-122"/>
            </a:endParaRPr>
          </a:p>
          <a:p>
            <a:pPr>
              <a:lnSpc>
                <a:spcPct val="140000"/>
              </a:lnSpc>
              <a:buClr>
                <a:srgbClr val="91AC4E"/>
              </a:buClr>
              <a:buSzPct val="80000"/>
            </a:pPr>
            <a:r>
              <a:rPr lang="en-US" altLang="zh-CN" sz="2000" dirty="0">
                <a:latin typeface="Microsoft YaHei" panose="020B0503020204020204" pitchFamily="34" charset="-122"/>
                <a:ea typeface="Microsoft YaHei" panose="020B0503020204020204" pitchFamily="34" charset="-122"/>
              </a:rPr>
              <a:t>      </a:t>
            </a:r>
            <a:r>
              <a:rPr lang="en-US" altLang="zh-CN" sz="2000" dirty="0" err="1">
                <a:latin typeface="Microsoft YaHei" panose="020B0503020204020204" pitchFamily="34" charset="-122"/>
                <a:ea typeface="Microsoft YaHei" panose="020B0503020204020204" pitchFamily="34" charset="-122"/>
              </a:rPr>
              <a:t>E</a:t>
            </a:r>
            <a:r>
              <a:rPr lang="en-US" altLang="zh-CN" sz="2000" baseline="-25000" dirty="0" err="1">
                <a:latin typeface="Microsoft YaHei" panose="020B0503020204020204" pitchFamily="34" charset="-122"/>
                <a:ea typeface="Microsoft YaHei" panose="020B0503020204020204" pitchFamily="34" charset="-122"/>
              </a:rPr>
              <a:t>p</a:t>
            </a:r>
            <a:r>
              <a:rPr lang="en-US" altLang="zh-CN" sz="2000" dirty="0">
                <a:latin typeface="Microsoft YaHei" panose="020B0503020204020204" pitchFamily="34" charset="-122"/>
                <a:ea typeface="Microsoft YaHei" panose="020B0503020204020204" pitchFamily="34" charset="-122"/>
              </a:rPr>
              <a:t> = </a:t>
            </a:r>
            <a:r>
              <a:rPr lang="el-GR" altLang="zh-CN" sz="2000" dirty="0">
                <a:latin typeface="Microsoft YaHei" panose="020B0503020204020204" pitchFamily="34" charset="-122"/>
                <a:ea typeface="Microsoft YaHei" panose="020B0503020204020204" pitchFamily="34" charset="-122"/>
              </a:rPr>
              <a:t>Σ</a:t>
            </a:r>
            <a:r>
              <a:rPr lang="en-US" altLang="zh-CN" sz="2000" dirty="0">
                <a:latin typeface="Microsoft YaHei" panose="020B0503020204020204" pitchFamily="34" charset="-122"/>
                <a:ea typeface="Microsoft YaHei" panose="020B0503020204020204" pitchFamily="34" charset="-122"/>
              </a:rPr>
              <a:t> (</a:t>
            </a:r>
            <a:r>
              <a:rPr lang="en-US" altLang="zh-CN" sz="2000" dirty="0" err="1">
                <a:latin typeface="Microsoft YaHei" panose="020B0503020204020204" pitchFamily="34" charset="-122"/>
                <a:ea typeface="Microsoft YaHei" panose="020B0503020204020204" pitchFamily="34" charset="-122"/>
              </a:rPr>
              <a:t>i</a:t>
            </a:r>
            <a:r>
              <a:rPr lang="en-US" altLang="zh-CN" sz="2000" dirty="0">
                <a:latin typeface="Microsoft YaHei" panose="020B0503020204020204" pitchFamily="34" charset="-122"/>
                <a:ea typeface="Microsoft YaHei" panose="020B0503020204020204" pitchFamily="34" charset="-122"/>
              </a:rPr>
              <a:t> X </a:t>
            </a:r>
            <a:r>
              <a:rPr lang="en-US" altLang="zh-CN" sz="2000" dirty="0" err="1">
                <a:latin typeface="Microsoft YaHei" panose="020B0503020204020204" pitchFamily="34" charset="-122"/>
                <a:ea typeface="Microsoft YaHei" panose="020B0503020204020204" pitchFamily="34" charset="-122"/>
              </a:rPr>
              <a:t>PI</a:t>
            </a:r>
            <a:r>
              <a:rPr lang="en-US" altLang="zh-CN" sz="2000" baseline="-25000" dirty="0" err="1">
                <a:latin typeface="Microsoft YaHei" panose="020B0503020204020204" pitchFamily="34" charset="-122"/>
                <a:ea typeface="Microsoft YaHei" panose="020B0503020204020204" pitchFamily="34" charset="-122"/>
              </a:rPr>
              <a:t>i</a:t>
            </a:r>
            <a:r>
              <a:rPr lang="en-US" altLang="zh-CN" sz="2000" dirty="0">
                <a:latin typeface="Microsoft YaHei" panose="020B0503020204020204" pitchFamily="34" charset="-122"/>
                <a:ea typeface="Microsoft YaHei" panose="020B0503020204020204" pitchFamily="34" charset="-122"/>
              </a:rPr>
              <a:t>)/P</a:t>
            </a:r>
            <a:r>
              <a:rPr lang="en-US" altLang="zh-CN" sz="2000" baseline="-25000" dirty="0">
                <a:latin typeface="Microsoft YaHei" panose="020B0503020204020204" pitchFamily="34" charset="-122"/>
                <a:ea typeface="Microsoft YaHei" panose="020B0503020204020204" pitchFamily="34" charset="-122"/>
              </a:rPr>
              <a:t>s</a:t>
            </a:r>
            <a:endParaRPr lang="zh-CN" altLang="en-US" sz="2000" baseline="-25000" dirty="0">
              <a:latin typeface="Microsoft YaHei" panose="020B0503020204020204" pitchFamily="34" charset="-122"/>
              <a:ea typeface="Microsoft YaHei" panose="020B0503020204020204" pitchFamily="34" charset="-122"/>
            </a:endParaRPr>
          </a:p>
        </p:txBody>
      </p:sp>
      <p:sp>
        <p:nvSpPr>
          <p:cNvPr id="5" name="TextBox 5">
            <a:extLst>
              <a:ext uri="{FF2B5EF4-FFF2-40B4-BE49-F238E27FC236}">
                <a16:creationId xmlns:a16="http://schemas.microsoft.com/office/drawing/2014/main" id="{DAEE4377-BE4C-0941-E632-9F32BE82764B}"/>
              </a:ext>
            </a:extLst>
          </p:cNvPr>
          <p:cNvSpPr txBox="1"/>
          <p:nvPr/>
        </p:nvSpPr>
        <p:spPr>
          <a:xfrm>
            <a:off x="1146863" y="3498474"/>
            <a:ext cx="6792180" cy="880947"/>
          </a:xfrm>
          <a:prstGeom prst="rect">
            <a:avLst/>
          </a:prstGeom>
          <a:noFill/>
        </p:spPr>
        <p:txBody>
          <a:bodyPr wrap="square" rtlCol="0">
            <a:spAutoFit/>
          </a:bodyPr>
          <a:lstStyle/>
          <a:p>
            <a:pPr>
              <a:lnSpc>
                <a:spcPct val="150000"/>
              </a:lnSpc>
            </a:pPr>
            <a:r>
              <a:rPr lang="zh-CN" altLang="en-US" dirty="0">
                <a:solidFill>
                  <a:schemeClr val="tx1">
                    <a:lumMod val="50000"/>
                    <a:lumOff val="50000"/>
                  </a:schemeClr>
                </a:solidFill>
              </a:rPr>
              <a:t>其中 </a:t>
            </a:r>
            <a:r>
              <a:rPr lang="en-US" altLang="zh-CN" dirty="0" err="1">
                <a:solidFill>
                  <a:schemeClr val="tx1">
                    <a:lumMod val="50000"/>
                    <a:lumOff val="50000"/>
                  </a:schemeClr>
                </a:solidFill>
              </a:rPr>
              <a:t>i</a:t>
            </a:r>
            <a:r>
              <a:rPr lang="en-US" altLang="zh-CN" dirty="0">
                <a:solidFill>
                  <a:schemeClr val="tx1">
                    <a:lumMod val="50000"/>
                    <a:lumOff val="50000"/>
                  </a:schemeClr>
                </a:solidFill>
              </a:rPr>
              <a:t> = 1, 2, 3, 4, 5 </a:t>
            </a:r>
            <a:r>
              <a:rPr lang="zh-CN" altLang="en-US" dirty="0">
                <a:solidFill>
                  <a:schemeClr val="tx1">
                    <a:lumMod val="50000"/>
                    <a:lumOff val="50000"/>
                  </a:schemeClr>
                </a:solidFill>
              </a:rPr>
              <a:t>代表需求分析、设计、编程、测试、发布</a:t>
            </a:r>
            <a:endParaRPr lang="en-US" altLang="zh-CN" dirty="0">
              <a:solidFill>
                <a:schemeClr val="tx1">
                  <a:lumMod val="50000"/>
                  <a:lumOff val="50000"/>
                </a:schemeClr>
              </a:solidFill>
            </a:endParaRPr>
          </a:p>
          <a:p>
            <a:pPr>
              <a:lnSpc>
                <a:spcPct val="150000"/>
              </a:lnSpc>
            </a:pPr>
            <a:r>
              <a:rPr lang="en-US" altLang="zh-CN" dirty="0">
                <a:solidFill>
                  <a:schemeClr val="tx1">
                    <a:lumMod val="50000"/>
                    <a:lumOff val="50000"/>
                  </a:schemeClr>
                </a:solidFill>
              </a:rPr>
              <a:t>(</a:t>
            </a:r>
            <a:r>
              <a:rPr lang="en-US" altLang="zh-CN" dirty="0" err="1">
                <a:solidFill>
                  <a:schemeClr val="tx1">
                    <a:lumMod val="50000"/>
                    <a:lumOff val="50000"/>
                  </a:schemeClr>
                </a:solidFill>
              </a:rPr>
              <a:t>i</a:t>
            </a:r>
            <a:r>
              <a:rPr lang="en-US" altLang="zh-CN" dirty="0">
                <a:solidFill>
                  <a:schemeClr val="tx1">
                    <a:lumMod val="50000"/>
                    <a:lumOff val="50000"/>
                  </a:schemeClr>
                </a:solidFill>
              </a:rPr>
              <a:t>= 1, 2, 5, 10, 100)</a:t>
            </a:r>
            <a:r>
              <a:rPr lang="zh-CN" altLang="en-US" dirty="0">
                <a:solidFill>
                  <a:schemeClr val="tx1">
                    <a:lumMod val="50000"/>
                    <a:lumOff val="50000"/>
                  </a:schemeClr>
                </a:solidFill>
              </a:rPr>
              <a:t>； </a:t>
            </a:r>
            <a:r>
              <a:rPr lang="en-US" altLang="zh-CN" dirty="0" err="1">
                <a:solidFill>
                  <a:schemeClr val="tx1">
                    <a:lumMod val="50000"/>
                    <a:lumOff val="50000"/>
                  </a:schemeClr>
                </a:solidFill>
              </a:rPr>
              <a:t>W</a:t>
            </a:r>
            <a:r>
              <a:rPr lang="en-US" altLang="zh-CN" baseline="-25000" dirty="0" err="1">
                <a:solidFill>
                  <a:schemeClr val="tx1">
                    <a:lumMod val="50000"/>
                    <a:lumOff val="50000"/>
                  </a:schemeClr>
                </a:solidFill>
              </a:rPr>
              <a:t>s</a:t>
            </a:r>
            <a:r>
              <a:rPr lang="en-US" altLang="zh-CN" dirty="0">
                <a:solidFill>
                  <a:schemeClr val="tx1">
                    <a:lumMod val="50000"/>
                    <a:lumOff val="50000"/>
                  </a:schemeClr>
                </a:solidFill>
              </a:rPr>
              <a:t>, W</a:t>
            </a:r>
            <a:r>
              <a:rPr lang="en-US" altLang="zh-CN" baseline="-25000" dirty="0">
                <a:solidFill>
                  <a:schemeClr val="tx1">
                    <a:lumMod val="50000"/>
                    <a:lumOff val="50000"/>
                  </a:schemeClr>
                </a:solidFill>
              </a:rPr>
              <a:t>m</a:t>
            </a:r>
            <a:r>
              <a:rPr lang="en-US" altLang="zh-CN" dirty="0">
                <a:solidFill>
                  <a:schemeClr val="tx1">
                    <a:lumMod val="50000"/>
                    <a:lumOff val="50000"/>
                  </a:schemeClr>
                </a:solidFill>
              </a:rPr>
              <a:t>, W</a:t>
            </a:r>
            <a:r>
              <a:rPr lang="en-US" altLang="zh-CN" baseline="-25000" dirty="0">
                <a:solidFill>
                  <a:schemeClr val="tx1">
                    <a:lumMod val="50000"/>
                    <a:lumOff val="50000"/>
                  </a:schemeClr>
                </a:solidFill>
              </a:rPr>
              <a:t>i </a:t>
            </a:r>
            <a:r>
              <a:rPr lang="en-US" altLang="zh-CN" dirty="0">
                <a:solidFill>
                  <a:schemeClr val="tx1">
                    <a:lumMod val="50000"/>
                    <a:lumOff val="50000"/>
                  </a:schemeClr>
                </a:solidFill>
              </a:rPr>
              <a:t>= 0.6, 0.3, 0.1</a:t>
            </a:r>
          </a:p>
        </p:txBody>
      </p:sp>
    </p:spTree>
    <p:extLst>
      <p:ext uri="{BB962C8B-B14F-4D97-AF65-F5344CB8AC3E}">
        <p14:creationId xmlns:p14="http://schemas.microsoft.com/office/powerpoint/2010/main" val="26330434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013B1-D941-F827-C5E9-2589D07B5F86}"/>
              </a:ext>
            </a:extLst>
          </p:cNvPr>
          <p:cNvSpPr>
            <a:spLocks noGrp="1"/>
          </p:cNvSpPr>
          <p:nvPr>
            <p:ph type="title"/>
          </p:nvPr>
        </p:nvSpPr>
        <p:spPr/>
        <p:txBody>
          <a:bodyPr/>
          <a:lstStyle/>
          <a:p>
            <a:r>
              <a:rPr kumimoji="1" lang="zh-CN" altLang="en-US" sz="2800" b="1" dirty="0">
                <a:solidFill>
                  <a:srgbClr val="0070C0"/>
                </a:solidFill>
                <a:latin typeface="微软雅黑" panose="020B0503020204020204" pitchFamily="34" charset="-122"/>
                <a:ea typeface="微软雅黑" panose="020B0503020204020204" pitchFamily="34" charset="-122"/>
              </a:rPr>
              <a:t>度量及其指标</a:t>
            </a:r>
            <a:endParaRPr kumimoji="1" lang="zh-CN" altLang="en-US" dirty="0"/>
          </a:p>
        </p:txBody>
      </p:sp>
      <p:pic>
        <p:nvPicPr>
          <p:cNvPr id="4" name="图片 3" descr="defect chart.png">
            <a:extLst>
              <a:ext uri="{FF2B5EF4-FFF2-40B4-BE49-F238E27FC236}">
                <a16:creationId xmlns:a16="http://schemas.microsoft.com/office/drawing/2014/main" id="{26E05D18-2665-08AA-D7BF-F25FE8F7841B}"/>
              </a:ext>
            </a:extLst>
          </p:cNvPr>
          <p:cNvPicPr>
            <a:picLocks noChangeAspect="1"/>
          </p:cNvPicPr>
          <p:nvPr/>
        </p:nvPicPr>
        <p:blipFill>
          <a:blip r:embed="rId2" cstate="print"/>
          <a:stretch>
            <a:fillRect/>
          </a:stretch>
        </p:blipFill>
        <p:spPr>
          <a:xfrm>
            <a:off x="3815917" y="1383618"/>
            <a:ext cx="4120559" cy="2106234"/>
          </a:xfrm>
          <a:prstGeom prst="rect">
            <a:avLst/>
          </a:prstGeom>
        </p:spPr>
      </p:pic>
      <p:sp>
        <p:nvSpPr>
          <p:cNvPr id="5" name="Rectangle 3">
            <a:extLst>
              <a:ext uri="{FF2B5EF4-FFF2-40B4-BE49-F238E27FC236}">
                <a16:creationId xmlns:a16="http://schemas.microsoft.com/office/drawing/2014/main" id="{A060D4DA-3C60-755F-2FC9-BCD23B0C1B09}"/>
              </a:ext>
            </a:extLst>
          </p:cNvPr>
          <p:cNvSpPr>
            <a:spLocks noChangeArrowheads="1"/>
          </p:cNvSpPr>
          <p:nvPr/>
        </p:nvSpPr>
        <p:spPr bwMode="auto">
          <a:xfrm>
            <a:off x="1385646" y="1653649"/>
            <a:ext cx="2214246" cy="1615827"/>
          </a:xfrm>
          <a:prstGeom prst="rect">
            <a:avLst/>
          </a:prstGeom>
          <a:noFill/>
          <a:ln w="9525">
            <a:noFill/>
            <a:miter lim="800000"/>
            <a:headEnd/>
            <a:tailEnd/>
          </a:ln>
          <a:effectLst/>
        </p:spPr>
        <p:txBody>
          <a:bodyPr wrap="square">
            <a:spAutoFit/>
          </a:bodyPr>
          <a:lstStyle/>
          <a:p>
            <a:pPr>
              <a:spcBef>
                <a:spcPct val="50000"/>
              </a:spcBef>
              <a:buFontTx/>
              <a:buChar char="•"/>
            </a:pPr>
            <a:r>
              <a:rPr lang="zh-CN" altLang="en-US" dirty="0">
                <a:solidFill>
                  <a:srgbClr val="002060"/>
                </a:solidFill>
              </a:rPr>
              <a:t> </a:t>
            </a:r>
            <a:r>
              <a:rPr lang="en-US" altLang="zh-CN" dirty="0">
                <a:solidFill>
                  <a:srgbClr val="002060"/>
                </a:solidFill>
              </a:rPr>
              <a:t>Designed cases</a:t>
            </a:r>
          </a:p>
          <a:p>
            <a:pPr>
              <a:spcBef>
                <a:spcPct val="50000"/>
              </a:spcBef>
              <a:buFontTx/>
              <a:buChar char="•"/>
            </a:pPr>
            <a:r>
              <a:rPr lang="zh-CN" altLang="en-US" dirty="0">
                <a:solidFill>
                  <a:srgbClr val="002060"/>
                </a:solidFill>
              </a:rPr>
              <a:t> </a:t>
            </a:r>
            <a:r>
              <a:rPr lang="en-US" altLang="zh-CN" dirty="0">
                <a:solidFill>
                  <a:srgbClr val="002060"/>
                </a:solidFill>
              </a:rPr>
              <a:t>Executed cases</a:t>
            </a:r>
            <a:endParaRPr lang="zh-CN" altLang="en-US" dirty="0">
              <a:solidFill>
                <a:srgbClr val="002060"/>
              </a:solidFill>
            </a:endParaRPr>
          </a:p>
          <a:p>
            <a:pPr>
              <a:spcBef>
                <a:spcPct val="50000"/>
              </a:spcBef>
              <a:buFontTx/>
              <a:buChar char="•"/>
            </a:pPr>
            <a:r>
              <a:rPr lang="en-US" altLang="zh-CN" dirty="0">
                <a:solidFill>
                  <a:srgbClr val="002060"/>
                </a:solidFill>
              </a:rPr>
              <a:t> Found bugs/Day</a:t>
            </a:r>
          </a:p>
          <a:p>
            <a:pPr>
              <a:spcBef>
                <a:spcPct val="50000"/>
              </a:spcBef>
              <a:buFontTx/>
              <a:buChar char="•"/>
            </a:pPr>
            <a:r>
              <a:rPr lang="en-US" altLang="zh-CN" dirty="0">
                <a:solidFill>
                  <a:srgbClr val="002060"/>
                </a:solidFill>
              </a:rPr>
              <a:t> Missed bugs</a:t>
            </a:r>
            <a:endParaRPr lang="zh-CN" altLang="en-US" dirty="0">
              <a:solidFill>
                <a:srgbClr val="002060"/>
              </a:solidFill>
            </a:endParaRPr>
          </a:p>
        </p:txBody>
      </p:sp>
      <p:sp>
        <p:nvSpPr>
          <p:cNvPr id="6" name="标题 1">
            <a:extLst>
              <a:ext uri="{FF2B5EF4-FFF2-40B4-BE49-F238E27FC236}">
                <a16:creationId xmlns:a16="http://schemas.microsoft.com/office/drawing/2014/main" id="{F9DCBA4A-F7C4-30F5-B3C6-CDF5B3D22821}"/>
              </a:ext>
            </a:extLst>
          </p:cNvPr>
          <p:cNvSpPr txBox="1">
            <a:spLocks/>
          </p:cNvSpPr>
          <p:nvPr/>
        </p:nvSpPr>
        <p:spPr bwMode="auto">
          <a:xfrm>
            <a:off x="1601670" y="3759882"/>
            <a:ext cx="5994666" cy="810090"/>
          </a:xfrm>
          <a:prstGeom prst="rect">
            <a:avLst/>
          </a:prstGeom>
          <a:noFill/>
          <a:ln w="9525">
            <a:noFill/>
            <a:miter lim="800000"/>
            <a:headEnd/>
            <a:tailEnd/>
          </a:ln>
        </p:spPr>
        <p:txBody>
          <a:bodyPr vert="horz" wrap="square" lIns="68580" tIns="34290" rIns="68580" bIns="34290" numCol="1" anchor="ctr" anchorCtr="0" compatLnSpc="1">
            <a:prstTxWarp prst="textNoShape">
              <a:avLst/>
            </a:prstTxWarp>
          </a:bodyPr>
          <a:lstStyle/>
          <a:p>
            <a:pPr lvl="0" algn="ctr" eaLnBrk="0" hangingPunct="0">
              <a:lnSpc>
                <a:spcPct val="120000"/>
              </a:lnSpc>
            </a:pPr>
            <a:r>
              <a:rPr lang="zh-CN" altLang="en-US" sz="2100" b="1" dirty="0">
                <a:solidFill>
                  <a:srgbClr val="F4960C"/>
                </a:solidFill>
                <a:latin typeface="华文中宋" pitchFamily="2" charset="-122"/>
                <a:ea typeface="华文中宋" pitchFamily="2" charset="-122"/>
              </a:rPr>
              <a:t>度量可以推动测试流程的改进</a:t>
            </a:r>
            <a:endParaRPr lang="en-US" altLang="zh-CN" sz="2100" b="1" dirty="0">
              <a:solidFill>
                <a:srgbClr val="F4960C"/>
              </a:solidFill>
              <a:latin typeface="华文中宋" pitchFamily="2" charset="-122"/>
              <a:ea typeface="华文中宋" pitchFamily="2" charset="-122"/>
            </a:endParaRPr>
          </a:p>
          <a:p>
            <a:pPr lvl="0" algn="ctr" eaLnBrk="0" hangingPunct="0">
              <a:lnSpc>
                <a:spcPct val="120000"/>
              </a:lnSpc>
            </a:pPr>
            <a:r>
              <a:rPr lang="zh-CN" altLang="en-US" sz="2100" b="1" dirty="0">
                <a:solidFill>
                  <a:srgbClr val="F4960C"/>
                </a:solidFill>
                <a:latin typeface="华文中宋" pitchFamily="2" charset="-122"/>
                <a:ea typeface="华文中宋" pitchFamily="2" charset="-122"/>
              </a:rPr>
              <a:t>不良的度量也可以使测试流程的执行变形</a:t>
            </a:r>
          </a:p>
        </p:txBody>
      </p:sp>
    </p:spTree>
    <p:extLst>
      <p:ext uri="{BB962C8B-B14F-4D97-AF65-F5344CB8AC3E}">
        <p14:creationId xmlns:p14="http://schemas.microsoft.com/office/powerpoint/2010/main" val="396310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Right)">
                                      <p:cBhvr>
                                        <p:cTn id="7" dur="500"/>
                                        <p:tgtEl>
                                          <p:spTgt spid="5">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strips(downRight)">
                                      <p:cBhvr>
                                        <p:cTn id="11" dur="500"/>
                                        <p:tgtEl>
                                          <p:spTgt spid="5">
                                            <p:txEl>
                                              <p:pRg st="1" end="1"/>
                                            </p:txEl>
                                          </p:spTgt>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strips(downRight)">
                                      <p:cBhvr>
                                        <p:cTn id="15" dur="500"/>
                                        <p:tgtEl>
                                          <p:spTgt spid="5">
                                            <p:txEl>
                                              <p:pRg st="2" end="2"/>
                                            </p:txEl>
                                          </p:spTgt>
                                        </p:tgtEl>
                                      </p:cBhvr>
                                    </p:animEffect>
                                  </p:childTnLst>
                                </p:cTn>
                              </p:par>
                            </p:childTnLst>
                          </p:cTn>
                        </p:par>
                        <p:par>
                          <p:cTn id="16" fill="hold">
                            <p:stCondLst>
                              <p:cond delay="1500"/>
                            </p:stCondLst>
                            <p:childTnLst>
                              <p:par>
                                <p:cTn id="17" presetID="18" presetClass="entr" presetSubtype="6"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strips(downRight)">
                                      <p:cBhvr>
                                        <p:cTn id="19" dur="500"/>
                                        <p:tgtEl>
                                          <p:spTgt spid="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lide(fromTop)">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userDrawn="1"/>
        </p:nvSpPr>
        <p:spPr>
          <a:xfrm>
            <a:off x="946673" y="1987998"/>
            <a:ext cx="6923380" cy="784830"/>
          </a:xfrm>
          <a:prstGeom prst="rect">
            <a:avLst/>
          </a:prstGeom>
        </p:spPr>
        <p:txBody>
          <a:bodyPr wrap="square">
            <a:spAutoFit/>
          </a:bodyPr>
          <a:lstStyle/>
          <a:p>
            <a:pPr algn="ctr"/>
            <a:r>
              <a:rPr lang="en-US" altLang="zh-CN" sz="4500" b="1" dirty="0">
                <a:ln w="19050">
                  <a:noFill/>
                </a:ln>
                <a:solidFill>
                  <a:srgbClr val="FFFFFF"/>
                </a:solidFill>
                <a:latin typeface="微软雅黑" panose="020B0503020204020204" charset="-122"/>
                <a:ea typeface="微软雅黑" panose="020B0503020204020204" charset="-122"/>
              </a:rPr>
              <a:t>13.5</a:t>
            </a:r>
            <a:r>
              <a:rPr lang="zh-CN" altLang="en-US" sz="4500" b="1" dirty="0">
                <a:ln w="19050">
                  <a:noFill/>
                </a:ln>
                <a:solidFill>
                  <a:srgbClr val="FFFFFF"/>
                </a:solidFill>
                <a:latin typeface="微软雅黑" panose="020B0503020204020204" charset="-122"/>
                <a:ea typeface="微软雅黑" panose="020B0503020204020204" charset="-122"/>
              </a:rPr>
              <a:t> 测试的评估与报告</a:t>
            </a:r>
            <a:endParaRPr lang="en-US" altLang="zh-CN" sz="4500" b="1" dirty="0">
              <a:ln w="19050">
                <a:noFill/>
              </a:ln>
              <a:solidFill>
                <a:srgbClr val="FFFFFF"/>
              </a:solidFill>
              <a:latin typeface="微软雅黑" panose="020B0503020204020204" charset="-122"/>
              <a:ea typeface="微软雅黑" panose="020B0503020204020204" charset="-122"/>
            </a:endParaRPr>
          </a:p>
        </p:txBody>
      </p:sp>
      <p:sp>
        <p:nvSpPr>
          <p:cNvPr id="2" name="Rectangle 3">
            <a:extLst>
              <a:ext uri="{FF2B5EF4-FFF2-40B4-BE49-F238E27FC236}">
                <a16:creationId xmlns:a16="http://schemas.microsoft.com/office/drawing/2014/main" id="{65AB13C4-01D1-28E8-EF18-0E28E53F02A4}"/>
              </a:ext>
            </a:extLst>
          </p:cNvPr>
          <p:cNvSpPr>
            <a:spLocks noChangeArrowheads="1"/>
          </p:cNvSpPr>
          <p:nvPr/>
        </p:nvSpPr>
        <p:spPr bwMode="auto">
          <a:xfrm>
            <a:off x="3130018" y="3044882"/>
            <a:ext cx="3433342" cy="1197572"/>
          </a:xfrm>
          <a:prstGeom prst="rect">
            <a:avLst/>
          </a:prstGeom>
          <a:noFill/>
          <a:ln w="9525">
            <a:noFill/>
            <a:miter lim="800000"/>
            <a:headEnd/>
            <a:tailEnd/>
          </a:ln>
        </p:spPr>
        <p:txBody>
          <a:bodyPr wrap="square" lIns="0" tIns="0" rIns="0" bIns="0">
            <a:spAutoFit/>
          </a:bodyPr>
          <a:lstStyle/>
          <a:p>
            <a:pPr>
              <a:lnSpc>
                <a:spcPct val="150000"/>
              </a:lnSpc>
            </a:pPr>
            <a:r>
              <a:rPr lang="en-US" altLang="zh-CN" dirty="0">
                <a:solidFill>
                  <a:schemeClr val="accent1">
                    <a:lumMod val="75000"/>
                  </a:schemeClr>
                </a:solidFill>
                <a:latin typeface="Microsoft YaHei" panose="020B0503020204020204" pitchFamily="34" charset="-122"/>
                <a:ea typeface="Microsoft YaHei" panose="020B0503020204020204" pitchFamily="34" charset="-122"/>
              </a:rPr>
              <a:t>13.5.1 </a:t>
            </a:r>
            <a:r>
              <a:rPr lang="zh-CN" altLang="en-US" dirty="0">
                <a:solidFill>
                  <a:schemeClr val="accent1">
                    <a:lumMod val="75000"/>
                  </a:schemeClr>
                </a:solidFill>
                <a:latin typeface="Microsoft YaHei" panose="020B0503020204020204" pitchFamily="34" charset="-122"/>
                <a:ea typeface="Microsoft YaHei" panose="020B0503020204020204" pitchFamily="34" charset="-122"/>
              </a:rPr>
              <a:t>测试过程的评估	</a:t>
            </a:r>
            <a:endParaRPr lang="en-US" altLang="zh-CN"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50000"/>
              </a:lnSpc>
            </a:pPr>
            <a:r>
              <a:rPr lang="en-US" altLang="zh-CN" dirty="0">
                <a:solidFill>
                  <a:schemeClr val="accent1">
                    <a:lumMod val="75000"/>
                  </a:schemeClr>
                </a:solidFill>
                <a:latin typeface="Microsoft YaHei" panose="020B0503020204020204" pitchFamily="34" charset="-122"/>
                <a:ea typeface="Microsoft YaHei" panose="020B0503020204020204" pitchFamily="34" charset="-122"/>
              </a:rPr>
              <a:t>13.5.2 </a:t>
            </a:r>
            <a:r>
              <a:rPr lang="zh-CN" altLang="en-US" dirty="0">
                <a:solidFill>
                  <a:schemeClr val="accent1">
                    <a:lumMod val="75000"/>
                  </a:schemeClr>
                </a:solidFill>
                <a:latin typeface="Microsoft YaHei" panose="020B0503020204020204" pitchFamily="34" charset="-122"/>
                <a:ea typeface="Microsoft YaHei" panose="020B0503020204020204" pitchFamily="34" charset="-122"/>
              </a:rPr>
              <a:t>测试充分性的评估</a:t>
            </a:r>
            <a:endParaRPr lang="en-US" altLang="zh-CN" dirty="0">
              <a:solidFill>
                <a:schemeClr val="accent1">
                  <a:lumMod val="75000"/>
                </a:schemeClr>
              </a:solidFill>
              <a:latin typeface="Microsoft YaHei" panose="020B0503020204020204" pitchFamily="34" charset="-122"/>
              <a:ea typeface="Microsoft YaHei" panose="020B0503020204020204" pitchFamily="34" charset="-122"/>
            </a:endParaRPr>
          </a:p>
          <a:p>
            <a:pPr>
              <a:lnSpc>
                <a:spcPct val="150000"/>
              </a:lnSpc>
            </a:pPr>
            <a:r>
              <a:rPr lang="en-US" altLang="zh-CN" dirty="0">
                <a:solidFill>
                  <a:schemeClr val="accent1">
                    <a:lumMod val="75000"/>
                  </a:schemeClr>
                </a:solidFill>
                <a:latin typeface="Microsoft YaHei" panose="020B0503020204020204" pitchFamily="34" charset="-122"/>
                <a:ea typeface="Microsoft YaHei" panose="020B0503020204020204" pitchFamily="34" charset="-122"/>
              </a:rPr>
              <a:t>13.5.3 </a:t>
            </a:r>
            <a:r>
              <a:rPr lang="zh-CN" altLang="en-US" dirty="0">
                <a:solidFill>
                  <a:schemeClr val="accent1">
                    <a:lumMod val="75000"/>
                  </a:schemeClr>
                </a:solidFill>
                <a:latin typeface="Microsoft YaHei" panose="020B0503020204020204" pitchFamily="34" charset="-122"/>
                <a:ea typeface="Microsoft YaHei" panose="020B0503020204020204" pitchFamily="34" charset="-122"/>
              </a:rPr>
              <a:t>测试报告</a:t>
            </a:r>
            <a:endParaRPr lang="en-US" altLang="zh-CN" dirty="0">
              <a:solidFill>
                <a:schemeClr val="accent1">
                  <a:lumMod val="7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85789078"/>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BBF32-F8F9-FF26-E0B2-A756A67496B6}"/>
              </a:ext>
            </a:extLst>
          </p:cNvPr>
          <p:cNvSpPr>
            <a:spLocks noGrp="1"/>
          </p:cNvSpPr>
          <p:nvPr>
            <p:ph type="title"/>
          </p:nvPr>
        </p:nvSpPr>
        <p:spPr/>
        <p:txBody>
          <a:bodyPr/>
          <a:lstStyle/>
          <a:p>
            <a:r>
              <a:rPr kumimoji="1" lang="zh-CN" altLang="en-US" sz="2800" b="1" dirty="0">
                <a:solidFill>
                  <a:srgbClr val="0070C0"/>
                </a:solidFill>
                <a:latin typeface="微软雅黑" panose="020B0503020204020204" pitchFamily="34" charset="-122"/>
                <a:ea typeface="微软雅黑" panose="020B0503020204020204" pitchFamily="34" charset="-122"/>
              </a:rPr>
              <a:t>测试执行实践 </a:t>
            </a:r>
            <a:endParaRPr kumimoji="1" lang="zh-CN" altLang="en-US" dirty="0"/>
          </a:p>
        </p:txBody>
      </p:sp>
      <p:sp>
        <p:nvSpPr>
          <p:cNvPr id="4" name="Rectangle 3">
            <a:extLst>
              <a:ext uri="{FF2B5EF4-FFF2-40B4-BE49-F238E27FC236}">
                <a16:creationId xmlns:a16="http://schemas.microsoft.com/office/drawing/2014/main" id="{F39A31E3-BF75-5D0A-A5AB-BC4053E92499}"/>
              </a:ext>
            </a:extLst>
          </p:cNvPr>
          <p:cNvSpPr txBox="1">
            <a:spLocks noChangeArrowheads="1"/>
          </p:cNvSpPr>
          <p:nvPr/>
        </p:nvSpPr>
        <p:spPr>
          <a:xfrm>
            <a:off x="582038" y="902418"/>
            <a:ext cx="7812154" cy="3564396"/>
          </a:xfr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思源黑体" panose="020F0502020204030204" charset="-122"/>
                <a:ea typeface="思源黑体" panose="020F0502020204030204" charset="-122"/>
                <a:cs typeface="思源黑体" panose="020F0502020204030204" charset="-122"/>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思源黑体" panose="020F0502020204030204" charset="-122"/>
                <a:ea typeface="思源黑体" panose="020F0502020204030204" charset="-122"/>
                <a:cs typeface="思源黑体" panose="020F0502020204030204" charset="-122"/>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思源黑体" panose="020F0502020204030204" charset="-122"/>
                <a:ea typeface="思源黑体" panose="020F0502020204030204" charset="-122"/>
                <a:cs typeface="思源黑体" panose="020F0502020204030204" charset="-122"/>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思源黑体" panose="020F0502020204030204" charset="-122"/>
                <a:ea typeface="思源黑体" panose="020F0502020204030204" charset="-122"/>
                <a:cs typeface="思源黑体" panose="020F0502020204030204" charset="-122"/>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buClr>
                <a:srgbClr val="00B0F0"/>
              </a:buClr>
              <a:buSzPct val="80000"/>
              <a:buFont typeface="Wingdings" pitchFamily="2" charset="2"/>
              <a:buChar char="p"/>
              <a:tabLst>
                <a:tab pos="171450" algn="l"/>
              </a:tabLst>
            </a:pPr>
            <a:r>
              <a:rPr lang="zh-CN" altLang="en-US" sz="1800" dirty="0">
                <a:latin typeface="楷体"/>
                <a:ea typeface="楷体"/>
                <a:cs typeface="楷体"/>
              </a:rPr>
              <a:t>执行前开一个动员会，严格审查测试环境</a:t>
            </a:r>
            <a:endParaRPr lang="en-US" altLang="zh-CN" sz="1800" dirty="0">
              <a:latin typeface="楷体"/>
              <a:ea typeface="楷体"/>
              <a:cs typeface="楷体"/>
            </a:endParaRPr>
          </a:p>
          <a:p>
            <a:pPr>
              <a:lnSpc>
                <a:spcPct val="120000"/>
              </a:lnSpc>
              <a:buClr>
                <a:srgbClr val="00B0F0"/>
              </a:buClr>
              <a:buSzPct val="80000"/>
              <a:buFont typeface="Wingdings" pitchFamily="2" charset="2"/>
              <a:buChar char="p"/>
              <a:tabLst>
                <a:tab pos="171450" algn="l"/>
              </a:tabLst>
            </a:pPr>
            <a:r>
              <a:rPr lang="zh-CN" altLang="en-US" sz="1800" dirty="0">
                <a:latin typeface="楷体"/>
                <a:ea typeface="楷体"/>
                <a:cs typeface="楷体"/>
              </a:rPr>
              <a:t>抽查性质的探索式测试，验证高风险区域的测试质量</a:t>
            </a:r>
          </a:p>
          <a:p>
            <a:pPr>
              <a:lnSpc>
                <a:spcPct val="120000"/>
              </a:lnSpc>
              <a:buClr>
                <a:srgbClr val="00B0F0"/>
              </a:buClr>
              <a:buSzPct val="80000"/>
              <a:buFont typeface="Wingdings" pitchFamily="2" charset="2"/>
              <a:buChar char="p"/>
              <a:tabLst>
                <a:tab pos="171450" algn="l"/>
              </a:tabLst>
            </a:pPr>
            <a:r>
              <a:rPr lang="zh-CN" altLang="en-US" sz="1800" dirty="0">
                <a:latin typeface="楷体"/>
                <a:ea typeface="楷体"/>
                <a:cs typeface="楷体"/>
              </a:rPr>
              <a:t>交叉互换测试人员所测试的模块，可以发挥互补作用</a:t>
            </a:r>
            <a:endParaRPr lang="en-US" altLang="zh-CN" sz="1800" dirty="0">
              <a:latin typeface="楷体"/>
              <a:ea typeface="楷体"/>
              <a:cs typeface="楷体"/>
            </a:endParaRPr>
          </a:p>
          <a:p>
            <a:pPr>
              <a:lnSpc>
                <a:spcPct val="120000"/>
              </a:lnSpc>
              <a:buClr>
                <a:srgbClr val="00B0F0"/>
              </a:buClr>
              <a:buSzPct val="80000"/>
              <a:buFont typeface="Wingdings" pitchFamily="2" charset="2"/>
              <a:buChar char="p"/>
              <a:tabLst>
                <a:tab pos="171450" algn="l"/>
              </a:tabLst>
            </a:pPr>
            <a:r>
              <a:rPr lang="zh-CN" altLang="en-US" sz="1800" dirty="0">
                <a:latin typeface="楷体"/>
                <a:ea typeface="楷体"/>
                <a:cs typeface="楷体"/>
              </a:rPr>
              <a:t>良好的沟通，如每周例会，以及和开发人员的及时沟通</a:t>
            </a:r>
          </a:p>
          <a:p>
            <a:pPr>
              <a:lnSpc>
                <a:spcPct val="120000"/>
              </a:lnSpc>
              <a:buClr>
                <a:srgbClr val="00B0F0"/>
              </a:buClr>
              <a:buSzPct val="80000"/>
              <a:buFont typeface="Wingdings" pitchFamily="2" charset="2"/>
              <a:buChar char="p"/>
              <a:tabLst>
                <a:tab pos="171450" algn="l"/>
              </a:tabLst>
            </a:pPr>
            <a:r>
              <a:rPr lang="zh-CN" altLang="en-US" sz="1800" dirty="0">
                <a:latin typeface="楷体"/>
                <a:ea typeface="楷体"/>
                <a:cs typeface="楷体"/>
              </a:rPr>
              <a:t>测试时间被压缩</a:t>
            </a:r>
            <a:r>
              <a:rPr lang="en-US" altLang="zh-CN" sz="1800" dirty="0">
                <a:latin typeface="楷体"/>
                <a:ea typeface="楷体"/>
                <a:cs typeface="楷体"/>
                <a:sym typeface="Wingdings" pitchFamily="2" charset="2"/>
              </a:rPr>
              <a:t> </a:t>
            </a:r>
            <a:r>
              <a:rPr lang="zh-CN" altLang="en-US" sz="1800" dirty="0">
                <a:latin typeface="楷体"/>
                <a:ea typeface="楷体"/>
                <a:cs typeface="楷体"/>
              </a:rPr>
              <a:t>测试策略的优化、计划调整</a:t>
            </a:r>
            <a:r>
              <a:rPr lang="en-US" altLang="zh-CN" sz="1800" dirty="0">
                <a:latin typeface="楷体"/>
                <a:ea typeface="楷体"/>
                <a:cs typeface="楷体"/>
                <a:sym typeface="Wingdings" pitchFamily="2" charset="2"/>
              </a:rPr>
              <a:t> </a:t>
            </a:r>
            <a:r>
              <a:rPr lang="zh-CN" altLang="en-US" sz="1800" dirty="0">
                <a:latin typeface="楷体"/>
                <a:ea typeface="楷体"/>
                <a:cs typeface="楷体"/>
              </a:rPr>
              <a:t>测试需求的优先级、调整测试范围</a:t>
            </a:r>
          </a:p>
          <a:p>
            <a:pPr>
              <a:lnSpc>
                <a:spcPct val="120000"/>
              </a:lnSpc>
              <a:buClr>
                <a:srgbClr val="00B0F0"/>
              </a:buClr>
              <a:buSzPct val="80000"/>
              <a:buFont typeface="Wingdings" pitchFamily="2" charset="2"/>
              <a:buChar char="p"/>
              <a:tabLst>
                <a:tab pos="171450" algn="l"/>
              </a:tabLst>
            </a:pPr>
            <a:r>
              <a:rPr lang="zh-CN" altLang="en-US" sz="1800" dirty="0">
                <a:latin typeface="楷体"/>
                <a:ea typeface="楷体"/>
                <a:cs typeface="楷体"/>
              </a:rPr>
              <a:t>常规的缺陷审查，及时发现问题、纠正问题，使整个测试进程在控制轨道上发展</a:t>
            </a:r>
          </a:p>
          <a:p>
            <a:pPr>
              <a:lnSpc>
                <a:spcPct val="120000"/>
              </a:lnSpc>
              <a:buClr>
                <a:srgbClr val="00B0F0"/>
              </a:buClr>
              <a:buSzPct val="80000"/>
              <a:buFont typeface="Wingdings" pitchFamily="2" charset="2"/>
              <a:buChar char="p"/>
              <a:tabLst>
                <a:tab pos="171450" algn="l"/>
              </a:tabLst>
            </a:pPr>
            <a:r>
              <a:rPr lang="zh-CN" altLang="en-US" sz="1800" dirty="0">
                <a:latin typeface="楷体"/>
                <a:ea typeface="楷体"/>
                <a:cs typeface="楷体"/>
              </a:rPr>
              <a:t>阶段性结果分析，保证阶段性测试任务得到完整的执行并达到预定的目标</a:t>
            </a:r>
          </a:p>
        </p:txBody>
      </p:sp>
    </p:spTree>
    <p:extLst>
      <p:ext uri="{BB962C8B-B14F-4D97-AF65-F5344CB8AC3E}">
        <p14:creationId xmlns:p14="http://schemas.microsoft.com/office/powerpoint/2010/main" val="367533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up)">
                                      <p:cBhvr>
                                        <p:cTn id="7" dur="10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wipe(up)">
                                      <p:cBhvr>
                                        <p:cTn id="12" dur="10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up)">
                                      <p:cBhvr>
                                        <p:cTn id="17" dur="1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up)">
                                      <p:cBhvr>
                                        <p:cTn id="22" dur="10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up)">
                                      <p:cBhvr>
                                        <p:cTn id="27"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5"/>
          <p:cNvSpPr>
            <a:spLocks noGrp="1" noChangeArrowheads="1"/>
          </p:cNvSpPr>
          <p:nvPr>
            <p:ph type="title"/>
          </p:nvPr>
        </p:nvSpPr>
        <p:spPr>
          <a:xfrm>
            <a:off x="581516" y="330106"/>
            <a:ext cx="5097924" cy="612276"/>
          </a:xfrm>
          <a:noFill/>
        </p:spPr>
        <p:txBody>
          <a:bodyPr/>
          <a:lstStyle/>
          <a:p>
            <a:r>
              <a:rPr kumimoji="1" lang="en-US" altLang="zh-CN" dirty="0">
                <a:latin typeface="微软雅黑" panose="020B0503020204020204" pitchFamily="34" charset="-122"/>
                <a:ea typeface="微软雅黑" panose="020B0503020204020204" pitchFamily="34" charset="-122"/>
              </a:rPr>
              <a:t>13</a:t>
            </a:r>
            <a:r>
              <a:rPr kumimoji="1" lang="en-US" altLang="en-US"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5</a:t>
            </a:r>
            <a:r>
              <a:rPr kumimoji="1" lang="en-US" altLang="en-US"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1</a:t>
            </a:r>
            <a:r>
              <a:rPr kumimoji="1" lang="en-US" altLang="en-US" dirty="0">
                <a:latin typeface="微软雅黑" panose="020B0503020204020204" pitchFamily="34" charset="-122"/>
                <a:ea typeface="微软雅黑" panose="020B0503020204020204" pitchFamily="34" charset="-122"/>
              </a:rPr>
              <a:t>  </a:t>
            </a:r>
            <a:r>
              <a:rPr kumimoji="1" lang="zh-CN" altLang="en-US" dirty="0">
                <a:latin typeface="微软雅黑" panose="020B0503020204020204" pitchFamily="34" charset="-122"/>
                <a:ea typeface="微软雅黑" panose="020B0503020204020204" pitchFamily="34" charset="-122"/>
              </a:rPr>
              <a:t>测试过程的评估</a:t>
            </a:r>
            <a:endParaRPr kumimoji="1" lang="en-US" altLang="en-US" dirty="0">
              <a:latin typeface="微软雅黑" panose="020B0503020204020204" pitchFamily="34" charset="-122"/>
              <a:ea typeface="微软雅黑" panose="020B0503020204020204" pitchFamily="34" charset="-122"/>
            </a:endParaRPr>
          </a:p>
        </p:txBody>
      </p:sp>
      <p:sp>
        <p:nvSpPr>
          <p:cNvPr id="16388" name="Rectangle 3"/>
          <p:cNvSpPr>
            <a:spLocks noChangeArrowheads="1"/>
          </p:cNvSpPr>
          <p:nvPr/>
        </p:nvSpPr>
        <p:spPr bwMode="auto">
          <a:xfrm>
            <a:off x="1435244" y="2190606"/>
            <a:ext cx="5768196" cy="2466381"/>
          </a:xfrm>
          <a:prstGeom prst="rect">
            <a:avLst/>
          </a:prstGeom>
          <a:noFill/>
          <a:ln w="9525">
            <a:noFill/>
            <a:miter lim="800000"/>
            <a:headEnd/>
            <a:tailEnd/>
          </a:ln>
        </p:spPr>
        <p:txBody>
          <a:bodyPr wrap="square" lIns="0" tIns="0" rIns="0" bIns="0">
            <a:spAutoFit/>
          </a:bodyPr>
          <a:lstStyle/>
          <a:p>
            <a:pPr marL="171450" lvl="0" indent="-171450" defTabSz="685800">
              <a:lnSpc>
                <a:spcPct val="130000"/>
              </a:lnSpc>
              <a:spcBef>
                <a:spcPts val="750"/>
              </a:spcBef>
              <a:spcAft>
                <a:spcPts val="120"/>
              </a:spcAft>
              <a:buClr>
                <a:srgbClr val="FFC600"/>
              </a:buClr>
              <a:buSzPct val="100000"/>
              <a:buFont typeface="Arial" panose="020B0604020202020204"/>
              <a:buChar char="•"/>
              <a:tabLst>
                <a:tab pos="533400" algn="l"/>
              </a:tabLst>
            </a:pPr>
            <a:r>
              <a:rPr kumimoji="1" lang="zh-CN" altLang="zh-CN" sz="1600" dirty="0">
                <a:solidFill>
                  <a:srgbClr val="242C52"/>
                </a:solidFill>
                <a:latin typeface="Microsoft YaHei" panose="020B0503020204020204" pitchFamily="34" charset="-122"/>
                <a:ea typeface="Microsoft YaHei" panose="020B0503020204020204" pitchFamily="34" charset="-122"/>
              </a:rPr>
              <a:t>是否完成了测试计划所要求的各项测试内容？</a:t>
            </a:r>
          </a:p>
          <a:p>
            <a:pPr marL="171450" lvl="0" indent="-171450" defTabSz="685800">
              <a:lnSpc>
                <a:spcPct val="130000"/>
              </a:lnSpc>
              <a:spcBef>
                <a:spcPts val="750"/>
              </a:spcBef>
              <a:spcAft>
                <a:spcPts val="120"/>
              </a:spcAft>
              <a:buClr>
                <a:srgbClr val="FFC600"/>
              </a:buClr>
              <a:buSzPct val="100000"/>
              <a:buFont typeface="Arial" panose="020B0604020202020204"/>
              <a:buChar char="•"/>
              <a:tabLst>
                <a:tab pos="533400" algn="l"/>
              </a:tabLst>
            </a:pPr>
            <a:r>
              <a:rPr kumimoji="1" lang="zh-CN" altLang="zh-CN" sz="1600" dirty="0">
                <a:solidFill>
                  <a:srgbClr val="242C52"/>
                </a:solidFill>
                <a:latin typeface="Microsoft YaHei" panose="020B0503020204020204" pitchFamily="34" charset="-122"/>
                <a:ea typeface="Microsoft YaHei" panose="020B0503020204020204" pitchFamily="34" charset="-122"/>
              </a:rPr>
              <a:t>测试用例是否经过开发人员、产品经理的严格评审？</a:t>
            </a:r>
          </a:p>
          <a:p>
            <a:pPr marL="171450" lvl="0" indent="-171450" defTabSz="685800">
              <a:lnSpc>
                <a:spcPct val="130000"/>
              </a:lnSpc>
              <a:spcBef>
                <a:spcPts val="750"/>
              </a:spcBef>
              <a:spcAft>
                <a:spcPts val="120"/>
              </a:spcAft>
              <a:buClr>
                <a:srgbClr val="FFC600"/>
              </a:buClr>
              <a:buSzPct val="100000"/>
              <a:buFont typeface="Arial" panose="020B0604020202020204"/>
              <a:buChar char="•"/>
              <a:tabLst>
                <a:tab pos="533400" algn="l"/>
              </a:tabLst>
            </a:pPr>
            <a:r>
              <a:rPr kumimoji="1" lang="zh-CN" altLang="zh-CN" sz="1600" dirty="0">
                <a:solidFill>
                  <a:srgbClr val="242C52"/>
                </a:solidFill>
                <a:latin typeface="Microsoft YaHei" panose="020B0503020204020204" pitchFamily="34" charset="-122"/>
                <a:ea typeface="Microsoft YaHei" panose="020B0503020204020204" pitchFamily="34" charset="-122"/>
              </a:rPr>
              <a:t>系统测试是否包含了性能、兼容性、安全性等各项测试？</a:t>
            </a:r>
            <a:endParaRPr kumimoji="1" lang="en-US" altLang="zh-CN" sz="1600" dirty="0">
              <a:solidFill>
                <a:srgbClr val="242C52"/>
              </a:solidFill>
              <a:latin typeface="Microsoft YaHei" panose="020B0503020204020204" pitchFamily="34" charset="-122"/>
              <a:ea typeface="Microsoft YaHei" panose="020B0503020204020204" pitchFamily="34" charset="-122"/>
            </a:endParaRPr>
          </a:p>
          <a:p>
            <a:pPr marL="171450" lvl="0" indent="-171450" defTabSz="685800">
              <a:lnSpc>
                <a:spcPct val="130000"/>
              </a:lnSpc>
              <a:spcBef>
                <a:spcPts val="750"/>
              </a:spcBef>
              <a:spcAft>
                <a:spcPts val="120"/>
              </a:spcAft>
              <a:buClr>
                <a:srgbClr val="FFC600"/>
              </a:buClr>
              <a:buSzPct val="100000"/>
              <a:buFont typeface="Arial" panose="020B0604020202020204"/>
              <a:buChar char="•"/>
              <a:tabLst>
                <a:tab pos="533400" algn="l"/>
              </a:tabLst>
            </a:pPr>
            <a:r>
              <a:rPr kumimoji="1" lang="zh-CN" altLang="zh-CN" sz="1600" dirty="0">
                <a:solidFill>
                  <a:srgbClr val="242C52"/>
                </a:solidFill>
                <a:latin typeface="Microsoft YaHei" panose="020B0503020204020204" pitchFamily="34" charset="-122"/>
                <a:ea typeface="Microsoft YaHei" panose="020B0503020204020204" pitchFamily="34" charset="-122"/>
              </a:rPr>
              <a:t>如果执行了，又是怎么进行的、结果如何？</a:t>
            </a:r>
          </a:p>
          <a:p>
            <a:pPr marL="171450" lvl="0" indent="-171450" defTabSz="685800">
              <a:lnSpc>
                <a:spcPct val="130000"/>
              </a:lnSpc>
              <a:spcBef>
                <a:spcPts val="750"/>
              </a:spcBef>
              <a:spcAft>
                <a:spcPts val="120"/>
              </a:spcAft>
              <a:buClr>
                <a:srgbClr val="FFC600"/>
              </a:buClr>
              <a:buSzPct val="100000"/>
              <a:buFont typeface="Arial" panose="020B0604020202020204"/>
              <a:buChar char="•"/>
              <a:tabLst>
                <a:tab pos="533400" algn="l"/>
              </a:tabLst>
            </a:pPr>
            <a:r>
              <a:rPr kumimoji="1" lang="zh-CN" altLang="zh-CN" sz="1600" dirty="0">
                <a:solidFill>
                  <a:srgbClr val="242C52"/>
                </a:solidFill>
                <a:latin typeface="Microsoft YaHei" panose="020B0503020204020204" pitchFamily="34" charset="-122"/>
                <a:ea typeface="Microsoft YaHei" panose="020B0503020204020204" pitchFamily="34" charset="-122"/>
              </a:rPr>
              <a:t>需要执行的测试用例是否百分之百地完成了？</a:t>
            </a:r>
            <a:endParaRPr kumimoji="1" lang="en-US" altLang="zh-CN" sz="1600" dirty="0">
              <a:solidFill>
                <a:srgbClr val="242C52"/>
              </a:solidFill>
              <a:latin typeface="Microsoft YaHei" panose="020B0503020204020204" pitchFamily="34" charset="-122"/>
              <a:ea typeface="Microsoft YaHei" panose="020B0503020204020204" pitchFamily="34" charset="-122"/>
            </a:endParaRPr>
          </a:p>
          <a:p>
            <a:pPr marL="171450" lvl="0" indent="-171450" defTabSz="685800">
              <a:lnSpc>
                <a:spcPct val="130000"/>
              </a:lnSpc>
              <a:spcBef>
                <a:spcPts val="750"/>
              </a:spcBef>
              <a:spcAft>
                <a:spcPts val="120"/>
              </a:spcAft>
              <a:buClr>
                <a:srgbClr val="FFC600"/>
              </a:buClr>
              <a:buSzPct val="100000"/>
              <a:buFont typeface="Arial" panose="020B0604020202020204"/>
              <a:buChar char="•"/>
              <a:tabLst>
                <a:tab pos="533400" algn="l"/>
              </a:tabLst>
            </a:pPr>
            <a:r>
              <a:rPr kumimoji="1" lang="zh-CN" altLang="zh-CN" sz="1600" dirty="0">
                <a:solidFill>
                  <a:srgbClr val="242C52"/>
                </a:solidFill>
                <a:latin typeface="Microsoft YaHei" panose="020B0503020204020204" pitchFamily="34" charset="-122"/>
                <a:ea typeface="Microsoft YaHei" panose="020B0503020204020204" pitchFamily="34" charset="-122"/>
              </a:rPr>
              <a:t>所有严重的</a:t>
            </a:r>
            <a:r>
              <a:rPr kumimoji="1" lang="en-US" altLang="zh-CN" sz="1600" dirty="0">
                <a:solidFill>
                  <a:srgbClr val="242C52"/>
                </a:solidFill>
                <a:latin typeface="Microsoft YaHei" panose="020B0503020204020204" pitchFamily="34" charset="-122"/>
                <a:ea typeface="Microsoft YaHei" panose="020B0503020204020204" pitchFamily="34" charset="-122"/>
              </a:rPr>
              <a:t>Bug</a:t>
            </a:r>
            <a:r>
              <a:rPr kumimoji="1" lang="zh-CN" altLang="zh-CN" sz="1600" dirty="0">
                <a:solidFill>
                  <a:srgbClr val="242C52"/>
                </a:solidFill>
                <a:latin typeface="Microsoft YaHei" panose="020B0503020204020204" pitchFamily="34" charset="-122"/>
                <a:ea typeface="Microsoft YaHei" panose="020B0503020204020204" pitchFamily="34" charset="-122"/>
              </a:rPr>
              <a:t>都修正了？</a:t>
            </a:r>
            <a:endParaRPr kumimoji="1" lang="en-US" altLang="zh-CN" sz="1600" dirty="0">
              <a:solidFill>
                <a:srgbClr val="242C52"/>
              </a:solidFill>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632EB2EB-D456-B3A7-A17B-A1B0C9E2C376}"/>
              </a:ext>
            </a:extLst>
          </p:cNvPr>
          <p:cNvSpPr txBox="1"/>
          <p:nvPr/>
        </p:nvSpPr>
        <p:spPr>
          <a:xfrm>
            <a:off x="652636" y="1035066"/>
            <a:ext cx="7665720" cy="1062855"/>
          </a:xfrm>
          <a:prstGeom prst="rect">
            <a:avLst/>
          </a:prstGeom>
          <a:noFill/>
        </p:spPr>
        <p:txBody>
          <a:bodyPr wrap="square">
            <a:spAutoFit/>
          </a:bodyPr>
          <a:lstStyle/>
          <a:p>
            <a:pPr>
              <a:lnSpc>
                <a:spcPct val="120000"/>
              </a:lnSpc>
            </a:pPr>
            <a:r>
              <a:rPr lang="zh-CN" altLang="zh-CN" sz="1800" kern="100" dirty="0">
                <a:effectLst/>
                <a:latin typeface="Microsoft YaHei" panose="020B0503020204020204" pitchFamily="34" charset="-122"/>
                <a:ea typeface="Microsoft YaHei" panose="020B0503020204020204" pitchFamily="34" charset="-122"/>
                <a:cs typeface="Times New Roman" panose="02020603050405020304" pitchFamily="18" charset="0"/>
              </a:rPr>
              <a:t>测试过程评审，结合测试计划来进行评审，相当于把计划的测试活动和实际执行的活动进行比较，了解测试计划执行的情况和效果，</a:t>
            </a:r>
            <a:r>
              <a:rPr lang="zh-CN" altLang="en-US" kern="100" dirty="0">
                <a:latin typeface="Microsoft YaHei" panose="020B0503020204020204" pitchFamily="34" charset="-122"/>
                <a:ea typeface="Microsoft YaHei" panose="020B0503020204020204" pitchFamily="34" charset="-122"/>
                <a:cs typeface="Times New Roman" panose="02020603050405020304" pitchFamily="18" charset="0"/>
              </a:rPr>
              <a:t>可以多提问，例如：</a:t>
            </a:r>
            <a:endParaRPr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765363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6B3CAE-7467-527F-C99E-DC5428CCB4BB}"/>
              </a:ext>
            </a:extLst>
          </p:cNvPr>
          <p:cNvSpPr>
            <a:spLocks noGrp="1"/>
          </p:cNvSpPr>
          <p:nvPr>
            <p:ph type="title"/>
          </p:nvPr>
        </p:nvSpPr>
        <p:spPr/>
        <p:txBody>
          <a:bodyPr/>
          <a:lstStyle/>
          <a:p>
            <a:r>
              <a:rPr kumimoji="1" lang="zh-CN" altLang="en-US" dirty="0"/>
              <a:t>发现测试过程的风险</a:t>
            </a:r>
          </a:p>
        </p:txBody>
      </p:sp>
      <p:pic>
        <p:nvPicPr>
          <p:cNvPr id="4" name="Picture 6" descr="6-4 PTR accumulated curve">
            <a:extLst>
              <a:ext uri="{FF2B5EF4-FFF2-40B4-BE49-F238E27FC236}">
                <a16:creationId xmlns:a16="http://schemas.microsoft.com/office/drawing/2014/main" id="{F02C94E1-A6D2-3A05-4D98-186A94594036}"/>
              </a:ext>
            </a:extLst>
          </p:cNvPr>
          <p:cNvPicPr>
            <a:picLocks noChangeAspect="1" noChangeArrowheads="1"/>
          </p:cNvPicPr>
          <p:nvPr/>
        </p:nvPicPr>
        <p:blipFill>
          <a:blip r:embed="rId2" cstate="print"/>
          <a:srcRect/>
          <a:stretch>
            <a:fillRect/>
          </a:stretch>
        </p:blipFill>
        <p:spPr bwMode="auto">
          <a:xfrm>
            <a:off x="1081899" y="972496"/>
            <a:ext cx="6568804" cy="3442750"/>
          </a:xfrm>
          <a:prstGeom prst="rect">
            <a:avLst/>
          </a:prstGeom>
          <a:noFill/>
          <a:ln w="9525">
            <a:noFill/>
            <a:miter lim="800000"/>
            <a:headEnd/>
            <a:tailEnd/>
          </a:ln>
        </p:spPr>
      </p:pic>
    </p:spTree>
    <p:extLst>
      <p:ext uri="{BB962C8B-B14F-4D97-AF65-F5344CB8AC3E}">
        <p14:creationId xmlns:p14="http://schemas.microsoft.com/office/powerpoint/2010/main" val="27980010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071A3-A64B-C8B4-24C7-3CB3A416780C}"/>
              </a:ext>
            </a:extLst>
          </p:cNvPr>
          <p:cNvSpPr>
            <a:spLocks noGrp="1"/>
          </p:cNvSpPr>
          <p:nvPr>
            <p:ph type="title"/>
          </p:nvPr>
        </p:nvSpPr>
        <p:spPr/>
        <p:txBody>
          <a:bodyPr/>
          <a:lstStyle/>
          <a:p>
            <a:r>
              <a:rPr kumimoji="1" lang="en-US" altLang="zh-CN" dirty="0"/>
              <a:t>13.5.2 </a:t>
            </a:r>
            <a:r>
              <a:rPr kumimoji="1" lang="zh-CN" altLang="en-US" dirty="0"/>
              <a:t>测试充分性的评估</a:t>
            </a:r>
          </a:p>
        </p:txBody>
      </p:sp>
      <p:sp>
        <p:nvSpPr>
          <p:cNvPr id="3" name="文本占位符 2">
            <a:extLst>
              <a:ext uri="{FF2B5EF4-FFF2-40B4-BE49-F238E27FC236}">
                <a16:creationId xmlns:a16="http://schemas.microsoft.com/office/drawing/2014/main" id="{723ED202-7EE3-F559-8245-52B01D28252B}"/>
              </a:ext>
            </a:extLst>
          </p:cNvPr>
          <p:cNvSpPr>
            <a:spLocks noGrp="1"/>
          </p:cNvSpPr>
          <p:nvPr>
            <p:ph type="body" sz="quarter" idx="10"/>
          </p:nvPr>
        </p:nvSpPr>
        <p:spPr>
          <a:xfrm>
            <a:off x="582038" y="1278636"/>
            <a:ext cx="8114922" cy="2866644"/>
          </a:xfrm>
        </p:spPr>
        <p:txBody>
          <a:bodyPr/>
          <a:lstStyle/>
          <a:p>
            <a:r>
              <a:rPr kumimoji="1" lang="zh-CN" altLang="zh-CN" sz="1800" dirty="0"/>
              <a:t>测试结果分析的一项重要工作就是</a:t>
            </a:r>
            <a:r>
              <a:rPr kumimoji="1" lang="zh-CN" altLang="zh-CN" sz="1800" b="1" dirty="0"/>
              <a:t>测试充分性的评估</a:t>
            </a:r>
            <a:r>
              <a:rPr kumimoji="1" lang="zh-CN" altLang="zh-CN" sz="1800" dirty="0"/>
              <a:t>，通过了解测试覆盖率的值，可以知道测试是否充分、测试能否结束</a:t>
            </a:r>
            <a:endParaRPr kumimoji="1" lang="en-US" altLang="zh-CN" sz="1800" dirty="0"/>
          </a:p>
          <a:p>
            <a:r>
              <a:rPr kumimoji="1" lang="zh-CN" altLang="zh-CN" sz="1800" b="1" dirty="0"/>
              <a:t>测试覆盖率</a:t>
            </a:r>
            <a:r>
              <a:rPr kumimoji="1" lang="zh-CN" altLang="zh-CN" sz="1800" dirty="0"/>
              <a:t>是用来衡量测试完成程度、或评估测试活动覆盖产品代码的一种量化的结果，评估测试工作的质量，也是产品代码质量的间接度量方法 </a:t>
            </a:r>
            <a:endParaRPr kumimoji="1" lang="en-US" altLang="zh-CN" sz="1800" dirty="0"/>
          </a:p>
          <a:p>
            <a:r>
              <a:rPr kumimoji="1" lang="zh-CN" altLang="zh-CN" sz="1800" dirty="0"/>
              <a:t>测试覆盖率可以看作由</a:t>
            </a:r>
            <a:r>
              <a:rPr kumimoji="1" lang="zh-CN" altLang="zh-CN" sz="1800" b="1" dirty="0"/>
              <a:t>业务需求、系统特性功能／非功能特性和代码</a:t>
            </a:r>
            <a:r>
              <a:rPr kumimoji="1" lang="zh-CN" altLang="zh-CN" sz="1800" dirty="0"/>
              <a:t>等多个层次的等构成 </a:t>
            </a:r>
            <a:endParaRPr kumimoji="1" lang="en-US" altLang="zh-CN" sz="1800" dirty="0"/>
          </a:p>
          <a:p>
            <a:endParaRPr kumimoji="1" lang="zh-CN" altLang="en-US" sz="1800" dirty="0"/>
          </a:p>
        </p:txBody>
      </p:sp>
    </p:spTree>
    <p:extLst>
      <p:ext uri="{BB962C8B-B14F-4D97-AF65-F5344CB8AC3E}">
        <p14:creationId xmlns:p14="http://schemas.microsoft.com/office/powerpoint/2010/main" val="381611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A10AC-2581-84C1-9848-92E18E974003}"/>
              </a:ext>
            </a:extLst>
          </p:cNvPr>
          <p:cNvSpPr>
            <a:spLocks noGrp="1"/>
          </p:cNvSpPr>
          <p:nvPr>
            <p:ph type="title"/>
          </p:nvPr>
        </p:nvSpPr>
        <p:spPr/>
        <p:txBody>
          <a:bodyPr/>
          <a:lstStyle/>
          <a:p>
            <a:r>
              <a:rPr kumimoji="1" lang="zh-CN" altLang="en-US" dirty="0"/>
              <a:t>测试覆盖率分析</a:t>
            </a:r>
          </a:p>
        </p:txBody>
      </p:sp>
      <p:sp>
        <p:nvSpPr>
          <p:cNvPr id="3" name="文本占位符 2">
            <a:extLst>
              <a:ext uri="{FF2B5EF4-FFF2-40B4-BE49-F238E27FC236}">
                <a16:creationId xmlns:a16="http://schemas.microsoft.com/office/drawing/2014/main" id="{1D738387-E73B-F218-5E6F-5DBC13F377C4}"/>
              </a:ext>
            </a:extLst>
          </p:cNvPr>
          <p:cNvSpPr>
            <a:spLocks noGrp="1"/>
          </p:cNvSpPr>
          <p:nvPr>
            <p:ph type="body" sz="quarter" idx="10"/>
          </p:nvPr>
        </p:nvSpPr>
        <p:spPr>
          <a:xfrm>
            <a:off x="957959" y="983997"/>
            <a:ext cx="4335401" cy="523875"/>
          </a:xfrm>
        </p:spPr>
        <p:txBody>
          <a:bodyPr/>
          <a:lstStyle/>
          <a:p>
            <a:r>
              <a:rPr kumimoji="1" lang="zh-CN" altLang="en-US" sz="2000" dirty="0"/>
              <a:t>三个层次、两种视角</a:t>
            </a:r>
          </a:p>
        </p:txBody>
      </p:sp>
      <p:pic>
        <p:nvPicPr>
          <p:cNvPr id="4" name="图片 3">
            <a:extLst>
              <a:ext uri="{FF2B5EF4-FFF2-40B4-BE49-F238E27FC236}">
                <a16:creationId xmlns:a16="http://schemas.microsoft.com/office/drawing/2014/main" id="{CD2B1CCE-807B-6B80-9FF1-35180EC08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1689" y="1625535"/>
            <a:ext cx="5501817" cy="2533968"/>
          </a:xfrm>
          <a:prstGeom prst="rect">
            <a:avLst/>
          </a:prstGeom>
        </p:spPr>
      </p:pic>
    </p:spTree>
    <p:extLst>
      <p:ext uri="{BB962C8B-B14F-4D97-AF65-F5344CB8AC3E}">
        <p14:creationId xmlns:p14="http://schemas.microsoft.com/office/powerpoint/2010/main" val="39277919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C2276-3F7E-CD63-99E0-84505184174E}"/>
              </a:ext>
            </a:extLst>
          </p:cNvPr>
          <p:cNvSpPr>
            <a:spLocks noGrp="1"/>
          </p:cNvSpPr>
          <p:nvPr>
            <p:ph type="title"/>
          </p:nvPr>
        </p:nvSpPr>
        <p:spPr/>
        <p:txBody>
          <a:bodyPr/>
          <a:lstStyle/>
          <a:p>
            <a:r>
              <a:rPr kumimoji="1" lang="en-US" altLang="zh-CN" dirty="0"/>
              <a:t>13.5.2 </a:t>
            </a:r>
            <a:r>
              <a:rPr kumimoji="1" lang="zh-CN" altLang="en-US" dirty="0"/>
              <a:t>测试报告</a:t>
            </a:r>
          </a:p>
        </p:txBody>
      </p:sp>
      <p:sp>
        <p:nvSpPr>
          <p:cNvPr id="4" name="Rectangle 5">
            <a:extLst>
              <a:ext uri="{FF2B5EF4-FFF2-40B4-BE49-F238E27FC236}">
                <a16:creationId xmlns:a16="http://schemas.microsoft.com/office/drawing/2014/main" id="{7551276C-1772-F4E0-5DE6-99240BE6128F}"/>
              </a:ext>
            </a:extLst>
          </p:cNvPr>
          <p:cNvSpPr>
            <a:spLocks noChangeArrowheads="1"/>
          </p:cNvSpPr>
          <p:nvPr/>
        </p:nvSpPr>
        <p:spPr bwMode="auto">
          <a:xfrm>
            <a:off x="889000" y="916731"/>
            <a:ext cx="7366000" cy="3635162"/>
          </a:xfrm>
          <a:prstGeom prst="rect">
            <a:avLst/>
          </a:prstGeom>
          <a:noFill/>
          <a:ln w="9525">
            <a:noFill/>
            <a:miter lim="800000"/>
            <a:headEnd/>
            <a:tailEnd/>
          </a:ln>
        </p:spPr>
        <p:txBody>
          <a:bodyPr wrap="square" lIns="0" tIns="0" rIns="0" bIns="0" anchor="ctr">
            <a:spAutoFit/>
          </a:bodyPr>
          <a:lstStyle/>
          <a:p>
            <a:pPr>
              <a:lnSpc>
                <a:spcPct val="140000"/>
              </a:lnSpc>
              <a:tabLst>
                <a:tab pos="514350" algn="l"/>
              </a:tabLst>
            </a:pPr>
            <a:r>
              <a:rPr lang="zh-CN" altLang="en-US" dirty="0">
                <a:latin typeface="Arial" panose="020B0604020202020204" pitchFamily="34" charset="0"/>
                <a:ea typeface="KaiTi" panose="02010609060101010101" pitchFamily="49" charset="-122"/>
                <a:cs typeface="Arial" panose="020B0604020202020204" pitchFamily="34" charset="0"/>
              </a:rPr>
              <a:t>在国家标准</a:t>
            </a:r>
            <a:r>
              <a:rPr lang="en-US" altLang="zh-CN" dirty="0">
                <a:latin typeface="Arial" panose="020B0604020202020204" pitchFamily="34" charset="0"/>
                <a:ea typeface="KaiTi" panose="02010609060101010101" pitchFamily="49" charset="-122"/>
                <a:cs typeface="Arial" panose="020B0604020202020204" pitchFamily="34" charset="0"/>
              </a:rPr>
              <a:t>GB/T 17544</a:t>
            </a:r>
            <a:r>
              <a:rPr lang="zh-CN" altLang="en-US" dirty="0">
                <a:latin typeface="Arial" panose="020B0604020202020204" pitchFamily="34" charset="0"/>
                <a:ea typeface="KaiTi" panose="02010609060101010101" pitchFamily="49" charset="-122"/>
                <a:cs typeface="Arial" panose="020B0604020202020204" pitchFamily="34" charset="0"/>
              </a:rPr>
              <a:t>－</a:t>
            </a:r>
            <a:r>
              <a:rPr lang="en-US" altLang="zh-CN" dirty="0">
                <a:latin typeface="Arial" panose="020B0604020202020204" pitchFamily="34" charset="0"/>
                <a:ea typeface="KaiTi" panose="02010609060101010101" pitchFamily="49" charset="-122"/>
                <a:cs typeface="Arial" panose="020B0604020202020204" pitchFamily="34" charset="0"/>
              </a:rPr>
              <a:t>1998</a:t>
            </a:r>
            <a:r>
              <a:rPr lang="zh-CN" altLang="en-US" dirty="0">
                <a:latin typeface="Arial" panose="020B0604020202020204" pitchFamily="34" charset="0"/>
                <a:ea typeface="KaiTi" panose="02010609060101010101" pitchFamily="49" charset="-122"/>
                <a:cs typeface="Arial" panose="020B0604020202020204" pitchFamily="34" charset="0"/>
              </a:rPr>
              <a:t>（附录</a:t>
            </a:r>
            <a:r>
              <a:rPr lang="en-US" altLang="zh-CN" dirty="0">
                <a:latin typeface="Arial" panose="020B0604020202020204" pitchFamily="34" charset="0"/>
                <a:ea typeface="KaiTi" panose="02010609060101010101" pitchFamily="49" charset="-122"/>
                <a:cs typeface="Arial" panose="020B0604020202020204" pitchFamily="34" charset="0"/>
              </a:rPr>
              <a:t>E</a:t>
            </a:r>
            <a:r>
              <a:rPr lang="zh-CN" altLang="en-US" dirty="0">
                <a:latin typeface="Arial" panose="020B0604020202020204" pitchFamily="34" charset="0"/>
                <a:ea typeface="KaiTi" panose="02010609060101010101" pitchFamily="49" charset="-122"/>
                <a:cs typeface="Arial" panose="020B0604020202020204" pitchFamily="34" charset="0"/>
              </a:rPr>
              <a:t>）对测试报告有了具体要求，对测试纪录、结果如实汇总分析，报告出来</a:t>
            </a:r>
          </a:p>
          <a:p>
            <a:pPr marL="171450" indent="-171450" defTabSz="685800">
              <a:lnSpc>
                <a:spcPct val="150000"/>
              </a:lnSpc>
              <a:buClr>
                <a:srgbClr val="FFC600"/>
              </a:buClr>
              <a:buSzPct val="100000"/>
              <a:buFont typeface="Arial" panose="020B0604020202020204"/>
              <a:buChar char="•"/>
              <a:tabLst>
                <a:tab pos="514350" algn="l"/>
              </a:tabLst>
            </a:pPr>
            <a:r>
              <a:rPr lang="zh-CN" altLang="en-US" sz="1500" b="1" dirty="0"/>
              <a:t> </a:t>
            </a:r>
            <a:r>
              <a:rPr kumimoji="1" lang="zh-CN" altLang="en-US" dirty="0">
                <a:solidFill>
                  <a:srgbClr val="242C52"/>
                </a:solidFill>
                <a:latin typeface="Microsoft YaHei" panose="020B0503020204020204" pitchFamily="34" charset="-122"/>
                <a:ea typeface="Microsoft YaHei" panose="020B0503020204020204" pitchFamily="34" charset="-122"/>
              </a:rPr>
              <a:t>产品标识；</a:t>
            </a:r>
          </a:p>
          <a:p>
            <a:pPr marL="171450" indent="-171450" defTabSz="685800">
              <a:lnSpc>
                <a:spcPct val="150000"/>
              </a:lnSpc>
              <a:buClr>
                <a:srgbClr val="FFC600"/>
              </a:buClr>
              <a:buSzPct val="100000"/>
              <a:buFont typeface="Arial" panose="020B0604020202020204"/>
              <a:buChar char="•"/>
              <a:tabLst>
                <a:tab pos="514350" algn="l"/>
              </a:tabLst>
            </a:pPr>
            <a:r>
              <a:rPr kumimoji="1" lang="zh-CN" altLang="en-US" dirty="0">
                <a:solidFill>
                  <a:srgbClr val="242C52"/>
                </a:solidFill>
                <a:latin typeface="Microsoft YaHei" panose="020B0503020204020204" pitchFamily="34" charset="-122"/>
                <a:ea typeface="Microsoft YaHei" panose="020B0503020204020204" pitchFamily="34" charset="-122"/>
              </a:rPr>
              <a:t> 用于测试的计算机系统</a:t>
            </a:r>
          </a:p>
          <a:p>
            <a:pPr marL="171450" indent="-171450" defTabSz="685800">
              <a:lnSpc>
                <a:spcPct val="150000"/>
              </a:lnSpc>
              <a:buClr>
                <a:srgbClr val="FFC600"/>
              </a:buClr>
              <a:buSzPct val="100000"/>
              <a:buFont typeface="Arial" panose="020B0604020202020204"/>
              <a:buChar char="•"/>
              <a:tabLst>
                <a:tab pos="514350" algn="l"/>
              </a:tabLst>
            </a:pPr>
            <a:r>
              <a:rPr kumimoji="1" lang="zh-CN" altLang="en-US" dirty="0">
                <a:solidFill>
                  <a:srgbClr val="242C52"/>
                </a:solidFill>
                <a:latin typeface="Microsoft YaHei" panose="020B0503020204020204" pitchFamily="34" charset="-122"/>
                <a:ea typeface="Microsoft YaHei" panose="020B0503020204020204" pitchFamily="34" charset="-122"/>
              </a:rPr>
              <a:t> 使用的文档及其标识</a:t>
            </a:r>
          </a:p>
          <a:p>
            <a:pPr marL="171450" indent="-171450" defTabSz="685800">
              <a:lnSpc>
                <a:spcPct val="150000"/>
              </a:lnSpc>
              <a:buClr>
                <a:srgbClr val="FFC600"/>
              </a:buClr>
              <a:buSzPct val="100000"/>
              <a:buFont typeface="Arial" panose="020B0604020202020204"/>
              <a:buChar char="•"/>
              <a:tabLst>
                <a:tab pos="514350" algn="l"/>
              </a:tabLst>
            </a:pPr>
            <a:r>
              <a:rPr kumimoji="1" lang="zh-CN" altLang="en-US" dirty="0">
                <a:solidFill>
                  <a:srgbClr val="242C52"/>
                </a:solidFill>
                <a:latin typeface="Microsoft YaHei" panose="020B0503020204020204" pitchFamily="34" charset="-122"/>
                <a:ea typeface="Microsoft YaHei" panose="020B0503020204020204" pitchFamily="34" charset="-122"/>
              </a:rPr>
              <a:t> 产品描述、用户文档、程序和数据的测试结果；</a:t>
            </a:r>
          </a:p>
          <a:p>
            <a:pPr marL="171450" indent="-171450" defTabSz="685800">
              <a:lnSpc>
                <a:spcPct val="150000"/>
              </a:lnSpc>
              <a:buClr>
                <a:srgbClr val="FFC600"/>
              </a:buClr>
              <a:buSzPct val="100000"/>
              <a:buFont typeface="Arial" panose="020B0604020202020204"/>
              <a:buChar char="•"/>
              <a:tabLst>
                <a:tab pos="514350" algn="l"/>
              </a:tabLst>
            </a:pPr>
            <a:r>
              <a:rPr kumimoji="1" lang="zh-CN" altLang="en-US" dirty="0">
                <a:solidFill>
                  <a:srgbClr val="242C52"/>
                </a:solidFill>
                <a:latin typeface="Microsoft YaHei" panose="020B0503020204020204" pitchFamily="34" charset="-122"/>
                <a:ea typeface="Microsoft YaHei" panose="020B0503020204020204" pitchFamily="34" charset="-122"/>
              </a:rPr>
              <a:t> 与要求不符的清单；</a:t>
            </a:r>
          </a:p>
          <a:p>
            <a:pPr marL="171450" indent="-171450" defTabSz="685800">
              <a:lnSpc>
                <a:spcPct val="150000"/>
              </a:lnSpc>
              <a:buClr>
                <a:srgbClr val="FFC600"/>
              </a:buClr>
              <a:buSzPct val="100000"/>
              <a:buFont typeface="Arial" panose="020B0604020202020204"/>
              <a:buChar char="•"/>
              <a:tabLst>
                <a:tab pos="514350" algn="l"/>
              </a:tabLst>
            </a:pPr>
            <a:r>
              <a:rPr kumimoji="1" lang="zh-CN" altLang="en-US" dirty="0">
                <a:solidFill>
                  <a:srgbClr val="242C52"/>
                </a:solidFill>
                <a:latin typeface="Microsoft YaHei" panose="020B0503020204020204" pitchFamily="34" charset="-122"/>
                <a:ea typeface="Microsoft YaHei" panose="020B0503020204020204" pitchFamily="34" charset="-122"/>
              </a:rPr>
              <a:t> 针对建议的要求不符的清单，产品未作符合性测试的说明；</a:t>
            </a:r>
          </a:p>
          <a:p>
            <a:pPr marL="171450" indent="-171450" defTabSz="685800">
              <a:lnSpc>
                <a:spcPct val="150000"/>
              </a:lnSpc>
              <a:buClr>
                <a:srgbClr val="FFC600"/>
              </a:buClr>
              <a:buSzPct val="100000"/>
              <a:buFont typeface="Arial" panose="020B0604020202020204"/>
              <a:buChar char="•"/>
              <a:tabLst>
                <a:tab pos="514350" algn="l"/>
              </a:tabLst>
            </a:pPr>
            <a:r>
              <a:rPr kumimoji="1" lang="zh-CN" altLang="en-US" dirty="0">
                <a:solidFill>
                  <a:srgbClr val="242C52"/>
                </a:solidFill>
                <a:latin typeface="Microsoft YaHei" panose="020B0503020204020204" pitchFamily="34" charset="-122"/>
                <a:ea typeface="Microsoft YaHei" panose="020B0503020204020204" pitchFamily="34" charset="-122"/>
              </a:rPr>
              <a:t> 测试结束日期。</a:t>
            </a:r>
          </a:p>
        </p:txBody>
      </p:sp>
    </p:spTree>
    <p:extLst>
      <p:ext uri="{BB962C8B-B14F-4D97-AF65-F5344CB8AC3E}">
        <p14:creationId xmlns:p14="http://schemas.microsoft.com/office/powerpoint/2010/main" val="2898619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1DF7D-077F-1EB9-6990-F54D1D248332}"/>
              </a:ext>
            </a:extLst>
          </p:cNvPr>
          <p:cNvSpPr>
            <a:spLocks noGrp="1"/>
          </p:cNvSpPr>
          <p:nvPr>
            <p:ph type="title"/>
          </p:nvPr>
        </p:nvSpPr>
        <p:spPr/>
        <p:txBody>
          <a:bodyPr/>
          <a:lstStyle/>
          <a:p>
            <a:r>
              <a:rPr kumimoji="1" lang="zh-CN" altLang="en-US" dirty="0"/>
              <a:t>本章小结</a:t>
            </a:r>
          </a:p>
        </p:txBody>
      </p:sp>
      <p:sp>
        <p:nvSpPr>
          <p:cNvPr id="3" name="文本占位符 2">
            <a:extLst>
              <a:ext uri="{FF2B5EF4-FFF2-40B4-BE49-F238E27FC236}">
                <a16:creationId xmlns:a16="http://schemas.microsoft.com/office/drawing/2014/main" id="{AB896E29-DE4A-07DE-4C37-868DB4CC2703}"/>
              </a:ext>
            </a:extLst>
          </p:cNvPr>
          <p:cNvSpPr>
            <a:spLocks noGrp="1"/>
          </p:cNvSpPr>
          <p:nvPr>
            <p:ph type="body" sz="quarter" idx="11"/>
          </p:nvPr>
        </p:nvSpPr>
        <p:spPr>
          <a:xfrm>
            <a:off x="753299" y="896107"/>
            <a:ext cx="7637402" cy="3760724"/>
          </a:xfrm>
        </p:spPr>
        <p:txBody>
          <a:bodyPr/>
          <a:lstStyle/>
          <a:p>
            <a:pPr marL="365125" indent="-365125" algn="just">
              <a:lnSpc>
                <a:spcPct val="120000"/>
              </a:lnSpc>
              <a:buClr>
                <a:srgbClr val="91AC4E"/>
              </a:buClr>
              <a:buFont typeface="Wingdings" pitchFamily="2" charset="2"/>
              <a:buChar char="q"/>
            </a:pPr>
            <a:r>
              <a:rPr lang="zh-CN" altLang="en-US" sz="1800" dirty="0">
                <a:ea typeface="宋体"/>
                <a:cs typeface="宋体"/>
              </a:rPr>
              <a:t>讲解了如何有效地执行测试，包括测试进度控制等。</a:t>
            </a:r>
            <a:endParaRPr lang="en-US" altLang="zh-CN" sz="1800" dirty="0">
              <a:ea typeface="宋体"/>
              <a:cs typeface="宋体"/>
            </a:endParaRPr>
          </a:p>
          <a:p>
            <a:pPr marL="365125" indent="-365125" algn="just">
              <a:lnSpc>
                <a:spcPct val="120000"/>
              </a:lnSpc>
              <a:buClr>
                <a:srgbClr val="91AC4E"/>
              </a:buClr>
              <a:buFont typeface="Wingdings" pitchFamily="2" charset="2"/>
              <a:buChar char="q"/>
            </a:pPr>
            <a:r>
              <a:rPr lang="zh-CN" altLang="en-US" sz="1800" dirty="0">
                <a:ea typeface="宋体"/>
                <a:cs typeface="宋体"/>
              </a:rPr>
              <a:t>讲解了如何正确、规范地描述、分离、分类、记录和跟踪软件缺陷，以保证它们有效地、快速地被修复、最终得到解决。</a:t>
            </a:r>
            <a:endParaRPr lang="en-US" altLang="zh-CN" sz="1800" dirty="0">
              <a:ea typeface="宋体"/>
              <a:cs typeface="宋体"/>
            </a:endParaRPr>
          </a:p>
          <a:p>
            <a:pPr marL="365125" indent="-365125" algn="just">
              <a:lnSpc>
                <a:spcPct val="120000"/>
              </a:lnSpc>
              <a:buClr>
                <a:srgbClr val="91AC4E"/>
              </a:buClr>
              <a:buFont typeface="Wingdings" pitchFamily="2" charset="2"/>
              <a:buChar char="q"/>
            </a:pPr>
            <a:r>
              <a:rPr lang="zh-CN" altLang="en-US" sz="1800" dirty="0">
                <a:ea typeface="宋体"/>
                <a:cs typeface="宋体"/>
              </a:rPr>
              <a:t>需要建立软件缺陷跟踪数据库存储、搜索和分析软件缺陷，从而生成一系列的图表，分析项目的发展趋势，控制项目进度，并进行根因分析，找到问题所在，预防缺陷。 </a:t>
            </a:r>
            <a:endParaRPr lang="en-US" altLang="zh-CN" sz="1800" dirty="0">
              <a:ea typeface="宋体"/>
              <a:cs typeface="宋体"/>
            </a:endParaRPr>
          </a:p>
          <a:p>
            <a:pPr marL="365125" indent="-365125" algn="just">
              <a:lnSpc>
                <a:spcPct val="120000"/>
              </a:lnSpc>
              <a:buClr>
                <a:srgbClr val="91AC4E"/>
              </a:buClr>
              <a:buFont typeface="Wingdings" pitchFamily="2" charset="2"/>
              <a:buChar char="q"/>
            </a:pPr>
            <a:r>
              <a:rPr lang="zh-CN" altLang="en-US" sz="1800" dirty="0">
                <a:ea typeface="宋体"/>
                <a:cs typeface="宋体"/>
              </a:rPr>
              <a:t>讲解了如何评估产品质量和度量质量，包括基于缺陷的方法、经典的种子公式等</a:t>
            </a:r>
            <a:endParaRPr lang="en-US" altLang="zh-CN" sz="1800" dirty="0">
              <a:ea typeface="宋体"/>
              <a:cs typeface="宋体"/>
            </a:endParaRPr>
          </a:p>
          <a:p>
            <a:pPr marL="365125" indent="-365125" algn="just">
              <a:lnSpc>
                <a:spcPct val="120000"/>
              </a:lnSpc>
              <a:buClr>
                <a:srgbClr val="91AC4E"/>
              </a:buClr>
              <a:buFont typeface="Wingdings" pitchFamily="2" charset="2"/>
              <a:buChar char="q"/>
            </a:pPr>
            <a:r>
              <a:rPr lang="zh-CN" altLang="en-US" sz="1800" dirty="0">
                <a:ea typeface="宋体"/>
                <a:cs typeface="宋体"/>
              </a:rPr>
              <a:t>测试过程评审，测试结果分析以及测试报告</a:t>
            </a:r>
          </a:p>
        </p:txBody>
      </p:sp>
    </p:spTree>
    <p:extLst>
      <p:ext uri="{BB962C8B-B14F-4D97-AF65-F5344CB8AC3E}">
        <p14:creationId xmlns:p14="http://schemas.microsoft.com/office/powerpoint/2010/main" val="38260439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746" y="316616"/>
            <a:ext cx="6295774" cy="523875"/>
          </a:xfrm>
        </p:spPr>
        <p:txBody>
          <a:bodyPr/>
          <a:lstStyle/>
          <a:p>
            <a:r>
              <a:rPr kumimoji="1" lang="zh-CN" altLang="en-US" sz="2400" dirty="0">
                <a:latin typeface="微软雅黑" panose="020B0503020204020204" pitchFamily="34" charset="-122"/>
                <a:ea typeface="微软雅黑" panose="020B0503020204020204" pitchFamily="34" charset="-122"/>
              </a:rPr>
              <a:t>实验</a:t>
            </a:r>
            <a:r>
              <a:rPr kumimoji="1" lang="en-US" altLang="zh-CN" sz="2400" dirty="0">
                <a:latin typeface="微软雅黑" panose="020B0503020204020204" pitchFamily="34" charset="-122"/>
                <a:ea typeface="微软雅黑" panose="020B0503020204020204" pitchFamily="34" charset="-122"/>
              </a:rPr>
              <a:t>9:</a:t>
            </a:r>
            <a:r>
              <a:rPr kumimoji="1" lang="zh-CN" altLang="en-US" sz="2400" dirty="0">
                <a:latin typeface="微软雅黑" panose="020B0503020204020204" pitchFamily="34" charset="-122"/>
                <a:ea typeface="微软雅黑" panose="020B0503020204020204" pitchFamily="34" charset="-122"/>
              </a:rPr>
              <a:t> 安装和使用缺陷跟踪系统 </a:t>
            </a:r>
            <a:r>
              <a:rPr kumimoji="1" lang="en-US" altLang="zh-CN" sz="2400" dirty="0" err="1">
                <a:latin typeface="微软雅黑" panose="020B0503020204020204" pitchFamily="34" charset="-122"/>
                <a:ea typeface="微软雅黑" panose="020B0503020204020204" pitchFamily="34" charset="-122"/>
              </a:rPr>
              <a:t>MantisBT</a:t>
            </a:r>
            <a:br>
              <a:rPr lang="zh-CN" altLang="en-US" sz="1600" dirty="0"/>
            </a:br>
            <a:endParaRPr kumimoji="1" lang="zh-CN" altLang="en-US" sz="24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CC1CDA38-C0CA-2A2D-A3F7-CF422F6A9787}"/>
              </a:ext>
            </a:extLst>
          </p:cNvPr>
          <p:cNvSpPr txBox="1"/>
          <p:nvPr/>
        </p:nvSpPr>
        <p:spPr>
          <a:xfrm>
            <a:off x="3427916" y="4472605"/>
            <a:ext cx="2321560" cy="369332"/>
          </a:xfrm>
          <a:prstGeom prst="rect">
            <a:avLst/>
          </a:prstGeom>
          <a:noFill/>
        </p:spPr>
        <p:txBody>
          <a:bodyPr wrap="square">
            <a:spAutoFit/>
          </a:bodyPr>
          <a:lstStyle/>
          <a:p>
            <a:r>
              <a:rPr lang="zh-CN" altLang="en-US" dirty="0"/>
              <a:t>https://mantisbt.org/</a:t>
            </a:r>
          </a:p>
        </p:txBody>
      </p:sp>
      <p:pic>
        <p:nvPicPr>
          <p:cNvPr id="3074" name="Picture 2" descr="See the source image">
            <a:extLst>
              <a:ext uri="{FF2B5EF4-FFF2-40B4-BE49-F238E27FC236}">
                <a16:creationId xmlns:a16="http://schemas.microsoft.com/office/drawing/2014/main" id="{75844960-5F9B-B811-6354-B0A6D2FE8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365" y="908634"/>
            <a:ext cx="5583555" cy="35639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746" y="316616"/>
            <a:ext cx="6295774" cy="523875"/>
          </a:xfrm>
        </p:spPr>
        <p:txBody>
          <a:bodyPr/>
          <a:lstStyle/>
          <a:p>
            <a:r>
              <a:rPr kumimoji="1" lang="zh-CN" altLang="en-US" sz="2400" dirty="0">
                <a:latin typeface="微软雅黑" panose="020B0503020204020204" pitchFamily="34" charset="-122"/>
                <a:ea typeface="微软雅黑" panose="020B0503020204020204" pitchFamily="34" charset="-122"/>
              </a:rPr>
              <a:t>实验</a:t>
            </a:r>
            <a:r>
              <a:rPr kumimoji="1" lang="en-US" altLang="zh-CN" sz="2400" dirty="0">
                <a:latin typeface="微软雅黑" panose="020B0503020204020204" pitchFamily="34" charset="-122"/>
                <a:ea typeface="微软雅黑" panose="020B0503020204020204" pitchFamily="34" charset="-122"/>
              </a:rPr>
              <a:t>10:</a:t>
            </a:r>
            <a:r>
              <a:rPr kumimoji="1" lang="zh-CN" altLang="en-US" sz="2400" dirty="0">
                <a:latin typeface="微软雅黑" panose="020B0503020204020204" pitchFamily="34" charset="-122"/>
                <a:ea typeface="微软雅黑" panose="020B0503020204020204" pitchFamily="34" charset="-122"/>
              </a:rPr>
              <a:t> 基于</a:t>
            </a:r>
            <a:r>
              <a:rPr kumimoji="1" lang="en" altLang="zh-CN" sz="2400" dirty="0">
                <a:latin typeface="微软雅黑" panose="020B0503020204020204" pitchFamily="34" charset="-122"/>
                <a:ea typeface="微软雅黑" panose="020B0503020204020204" pitchFamily="34" charset="-122"/>
              </a:rPr>
              <a:t>MeterSphere</a:t>
            </a:r>
            <a:r>
              <a:rPr kumimoji="1" lang="zh-CN" altLang="en-US" sz="2400" dirty="0">
                <a:latin typeface="微软雅黑" panose="020B0503020204020204" pitchFamily="34" charset="-122"/>
                <a:ea typeface="微软雅黑" panose="020B0503020204020204" pitchFamily="34" charset="-122"/>
              </a:rPr>
              <a:t>的综合实验</a:t>
            </a:r>
            <a:br>
              <a:rPr lang="zh-CN" altLang="en-US" sz="1600" dirty="0"/>
            </a:br>
            <a:endParaRPr kumimoji="1" lang="zh-CN" altLang="en-US" sz="24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E26D788A-3324-4F81-CA1B-FD07134E19C7}"/>
              </a:ext>
            </a:extLst>
          </p:cNvPr>
          <p:cNvSpPr txBox="1"/>
          <p:nvPr/>
        </p:nvSpPr>
        <p:spPr>
          <a:xfrm>
            <a:off x="2640516" y="3943497"/>
            <a:ext cx="3896360" cy="369332"/>
          </a:xfrm>
          <a:prstGeom prst="rect">
            <a:avLst/>
          </a:prstGeom>
          <a:noFill/>
        </p:spPr>
        <p:txBody>
          <a:bodyPr wrap="square">
            <a:spAutoFit/>
          </a:bodyPr>
          <a:lstStyle/>
          <a:p>
            <a:endParaRPr lang="zh-CN" altLang="en-US" dirty="0"/>
          </a:p>
        </p:txBody>
      </p:sp>
      <p:sp>
        <p:nvSpPr>
          <p:cNvPr id="5" name="文本框 4">
            <a:extLst>
              <a:ext uri="{FF2B5EF4-FFF2-40B4-BE49-F238E27FC236}">
                <a16:creationId xmlns:a16="http://schemas.microsoft.com/office/drawing/2014/main" id="{D181D5E8-6C10-DB27-DE8A-6543EE514620}"/>
              </a:ext>
            </a:extLst>
          </p:cNvPr>
          <p:cNvSpPr txBox="1"/>
          <p:nvPr/>
        </p:nvSpPr>
        <p:spPr>
          <a:xfrm>
            <a:off x="960120" y="954217"/>
            <a:ext cx="6700520" cy="2989280"/>
          </a:xfrm>
          <a:prstGeom prst="rect">
            <a:avLst/>
          </a:prstGeom>
          <a:noFill/>
        </p:spPr>
        <p:txBody>
          <a:bodyPr wrap="square">
            <a:spAutoFit/>
          </a:bodyPr>
          <a:lstStyle/>
          <a:p>
            <a:pPr marL="342900" lvl="0" indent="-342900" algn="just">
              <a:lnSpc>
                <a:spcPct val="150000"/>
              </a:lnSpc>
              <a:buFont typeface="+mj-ea"/>
              <a:buAutoNum type="circleNumDbPlain"/>
            </a:pPr>
            <a:r>
              <a:rPr lang="zh-CN" altLang="zh-CN" sz="1600" kern="100" dirty="0">
                <a:effectLst/>
                <a:latin typeface="KaiTi" panose="02010609060101010101" pitchFamily="49" charset="-122"/>
                <a:ea typeface="KaiTi" panose="02010609060101010101" pitchFamily="49" charset="-122"/>
              </a:rPr>
              <a:t>在线或离线安装</a:t>
            </a:r>
            <a:r>
              <a:rPr lang="en-US" altLang="zh-CN" sz="1600" kern="100" dirty="0">
                <a:effectLst/>
                <a:latin typeface="Arial" panose="020B0604020202020204" pitchFamily="34" charset="0"/>
                <a:ea typeface="KaiTi" panose="02010609060101010101" pitchFamily="49" charset="-122"/>
                <a:cs typeface="Arial" panose="020B0604020202020204" pitchFamily="34" charset="0"/>
              </a:rPr>
              <a:t>MeterSphere</a:t>
            </a:r>
            <a:r>
              <a:rPr lang="zh-CN" altLang="zh-CN" sz="1600" kern="100" dirty="0">
                <a:effectLst/>
                <a:latin typeface="KaiTi" panose="02010609060101010101" pitchFamily="49" charset="-122"/>
                <a:ea typeface="KaiTi" panose="02010609060101010101" pitchFamily="49" charset="-122"/>
              </a:rPr>
              <a:t>；</a:t>
            </a:r>
          </a:p>
          <a:p>
            <a:pPr marL="342900" lvl="0" indent="-342900" algn="just">
              <a:lnSpc>
                <a:spcPct val="150000"/>
              </a:lnSpc>
              <a:buFont typeface="+mj-ea"/>
              <a:buAutoNum type="circleNumDbPlain"/>
            </a:pPr>
            <a:r>
              <a:rPr lang="zh-CN" altLang="zh-CN" sz="1600" kern="100" dirty="0">
                <a:effectLst/>
                <a:latin typeface="KaiTi" panose="02010609060101010101" pitchFamily="49" charset="-122"/>
                <a:ea typeface="KaiTi" panose="02010609060101010101" pitchFamily="49" charset="-122"/>
              </a:rPr>
              <a:t>创建项目、建立项目成员和基础测试配置环境；</a:t>
            </a:r>
          </a:p>
          <a:p>
            <a:pPr marL="342900" lvl="0" indent="-342900" algn="just">
              <a:lnSpc>
                <a:spcPct val="150000"/>
              </a:lnSpc>
              <a:buFont typeface="+mj-ea"/>
              <a:buAutoNum type="circleNumDbPlain"/>
            </a:pPr>
            <a:r>
              <a:rPr lang="zh-CN" altLang="zh-CN" sz="1600" kern="100" dirty="0">
                <a:effectLst/>
                <a:latin typeface="KaiTi" panose="02010609060101010101" pitchFamily="49" charset="-122"/>
                <a:ea typeface="KaiTi" panose="02010609060101010101" pitchFamily="49" charset="-122"/>
              </a:rPr>
              <a:t>完成一个完整的接口测试，包括接口调试与定义、接口测试用例的设计、基于真实场景的自动化测试等；</a:t>
            </a:r>
          </a:p>
          <a:p>
            <a:pPr marL="342900" lvl="0" indent="-342900" algn="just">
              <a:lnSpc>
                <a:spcPct val="150000"/>
              </a:lnSpc>
              <a:buFont typeface="+mj-ea"/>
              <a:buAutoNum type="circleNumDbPlain"/>
            </a:pPr>
            <a:r>
              <a:rPr lang="zh-CN" altLang="zh-CN" sz="1600" kern="100" dirty="0">
                <a:effectLst/>
                <a:latin typeface="KaiTi" panose="02010609060101010101" pitchFamily="49" charset="-122"/>
                <a:ea typeface="KaiTi" panose="02010609060101010101" pitchFamily="49" charset="-122"/>
              </a:rPr>
              <a:t>完成一个完整的性能测试，包括场景配置、压力配置、高级配置、结果分析等；</a:t>
            </a:r>
          </a:p>
          <a:p>
            <a:pPr marL="342900" lvl="0" indent="-342900" algn="just">
              <a:lnSpc>
                <a:spcPct val="150000"/>
              </a:lnSpc>
              <a:buFont typeface="+mj-ea"/>
              <a:buAutoNum type="circleNumDbPlain"/>
            </a:pPr>
            <a:r>
              <a:rPr lang="zh-CN" altLang="zh-CN" sz="1600" kern="100" dirty="0">
                <a:effectLst/>
                <a:latin typeface="KaiTi" panose="02010609060101010101" pitchFamily="49" charset="-122"/>
                <a:ea typeface="KaiTi" panose="02010609060101010101" pitchFamily="49" charset="-122"/>
              </a:rPr>
              <a:t>完成一个完整的功能测试流程：设计用例、用例评审、制定一个测试计划、缺陷管理和生成报告。</a:t>
            </a:r>
          </a:p>
        </p:txBody>
      </p:sp>
      <p:sp>
        <p:nvSpPr>
          <p:cNvPr id="6" name="文本框 5">
            <a:extLst>
              <a:ext uri="{FF2B5EF4-FFF2-40B4-BE49-F238E27FC236}">
                <a16:creationId xmlns:a16="http://schemas.microsoft.com/office/drawing/2014/main" id="{A831CFCC-5992-5BD5-12CE-CDE7C1DDD01D}"/>
              </a:ext>
            </a:extLst>
          </p:cNvPr>
          <p:cNvSpPr txBox="1"/>
          <p:nvPr/>
        </p:nvSpPr>
        <p:spPr>
          <a:xfrm>
            <a:off x="921193" y="4057223"/>
            <a:ext cx="7465505" cy="338554"/>
          </a:xfrm>
          <a:prstGeom prst="rect">
            <a:avLst/>
          </a:prstGeom>
          <a:noFill/>
        </p:spPr>
        <p:txBody>
          <a:bodyPr wrap="none" rtlCol="0">
            <a:spAutoFit/>
          </a:bodyPr>
          <a:lstStyle/>
          <a:p>
            <a:r>
              <a:rPr kumimoji="1" lang="zh-CN" altLang="en-US" sz="1600" dirty="0">
                <a:solidFill>
                  <a:srgbClr val="00B0F0"/>
                </a:solidFill>
                <a:latin typeface="Microsoft YaHei" panose="020B0503020204020204" pitchFamily="34" charset="-122"/>
                <a:ea typeface="Microsoft YaHei" panose="020B0503020204020204" pitchFamily="34" charset="-122"/>
              </a:rPr>
              <a:t>课程资源提供了详细的指导实验的视频，本实验可作为课程的大作业</a:t>
            </a:r>
            <a:r>
              <a:rPr kumimoji="1" lang="en-US" altLang="zh-CN" sz="1600" dirty="0">
                <a:solidFill>
                  <a:srgbClr val="00B0F0"/>
                </a:solidFill>
                <a:latin typeface="Microsoft YaHei" panose="020B0503020204020204" pitchFamily="34" charset="-122"/>
                <a:ea typeface="Microsoft YaHei" panose="020B0503020204020204" pitchFamily="34" charset="-122"/>
              </a:rPr>
              <a:t>/</a:t>
            </a:r>
            <a:r>
              <a:rPr kumimoji="1" lang="zh-CN" altLang="en-US" sz="1600" dirty="0">
                <a:solidFill>
                  <a:srgbClr val="00B0F0"/>
                </a:solidFill>
                <a:latin typeface="Microsoft YaHei" panose="020B0503020204020204" pitchFamily="34" charset="-122"/>
                <a:ea typeface="Microsoft YaHei" panose="020B0503020204020204" pitchFamily="34" charset="-122"/>
              </a:rPr>
              <a:t>实践考试</a:t>
            </a:r>
          </a:p>
        </p:txBody>
      </p:sp>
    </p:spTree>
    <p:extLst>
      <p:ext uri="{BB962C8B-B14F-4D97-AF65-F5344CB8AC3E}">
        <p14:creationId xmlns:p14="http://schemas.microsoft.com/office/powerpoint/2010/main" val="2351654748"/>
      </p:ext>
    </p:extLst>
  </p:cSld>
  <p:clrMapOvr>
    <a:masterClrMapping/>
  </p:clrMapOvr>
  <p:transition spd="slow">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714682" y="604302"/>
            <a:ext cx="3658214" cy="994172"/>
          </a:xfrm>
        </p:spPr>
        <p:txBody>
          <a:bodyPr/>
          <a:lstStyle/>
          <a:p>
            <a:pPr>
              <a:lnSpc>
                <a:spcPct val="110000"/>
              </a:lnSpc>
            </a:pPr>
            <a:r>
              <a:rPr lang="zh-CN" b="1" dirty="0">
                <a:solidFill>
                  <a:srgbClr val="435CC8"/>
                </a:solidFill>
                <a:latin typeface="微软雅黑" panose="020B0503020204020204" pitchFamily="34" charset="-122"/>
                <a:ea typeface="微软雅黑" panose="020B0503020204020204" pitchFamily="34" charset="-122"/>
              </a:rPr>
              <a:t>感</a:t>
            </a:r>
            <a:r>
              <a:rPr lang="en-US" altLang="zh-CN" b="1" dirty="0">
                <a:solidFill>
                  <a:srgbClr val="435CC8"/>
                </a:solidFill>
                <a:latin typeface="微软雅黑" panose="020B0503020204020204" pitchFamily="34" charset="-122"/>
                <a:ea typeface="微软雅黑" panose="020B0503020204020204" pitchFamily="34" charset="-122"/>
              </a:rPr>
              <a:t> </a:t>
            </a:r>
            <a:r>
              <a:rPr lang="zh-CN" b="1" dirty="0">
                <a:solidFill>
                  <a:srgbClr val="435CC8"/>
                </a:solidFill>
                <a:latin typeface="微软雅黑" panose="020B0503020204020204" pitchFamily="34" charset="-122"/>
                <a:ea typeface="微软雅黑" panose="020B0503020204020204" pitchFamily="34" charset="-122"/>
              </a:rPr>
              <a:t>谢</a:t>
            </a:r>
            <a:r>
              <a:rPr lang="en-US" altLang="zh-CN" b="1" dirty="0">
                <a:solidFill>
                  <a:srgbClr val="435CC8"/>
                </a:solidFill>
                <a:latin typeface="微软雅黑" panose="020B0503020204020204" pitchFamily="34" charset="-122"/>
                <a:ea typeface="微软雅黑" panose="020B0503020204020204" pitchFamily="34" charset="-122"/>
              </a:rPr>
              <a:t> </a:t>
            </a:r>
            <a:r>
              <a:rPr lang="zh-CN" b="1" dirty="0">
                <a:solidFill>
                  <a:srgbClr val="435CC8"/>
                </a:solidFill>
                <a:latin typeface="微软雅黑" panose="020B0503020204020204" pitchFamily="34" charset="-122"/>
                <a:ea typeface="微软雅黑" panose="020B0503020204020204" pitchFamily="34" charset="-122"/>
              </a:rPr>
              <a:t>聆</a:t>
            </a:r>
            <a:r>
              <a:rPr lang="en-US" altLang="zh-CN" b="1" dirty="0">
                <a:solidFill>
                  <a:srgbClr val="435CC8"/>
                </a:solidFill>
                <a:latin typeface="微软雅黑" panose="020B0503020204020204" pitchFamily="34" charset="-122"/>
                <a:ea typeface="微软雅黑" panose="020B0503020204020204" pitchFamily="34" charset="-122"/>
              </a:rPr>
              <a:t> </a:t>
            </a:r>
            <a:r>
              <a:rPr lang="zh-CN" b="1" dirty="0">
                <a:solidFill>
                  <a:srgbClr val="435CC8"/>
                </a:solidFill>
                <a:latin typeface="微软雅黑" panose="020B0503020204020204" pitchFamily="34" charset="-122"/>
                <a:ea typeface="微软雅黑" panose="020B0503020204020204" pitchFamily="34" charset="-122"/>
              </a:rPr>
              <a:t>听</a:t>
            </a:r>
            <a:endParaRPr lang="zh-CN" altLang="en-US" b="1" dirty="0">
              <a:solidFill>
                <a:srgbClr val="435CC8"/>
              </a:solidFill>
              <a:latin typeface="微软雅黑" panose="020B0503020204020204" pitchFamily="34" charset="-122"/>
              <a:ea typeface="微软雅黑" panose="020B0503020204020204" pitchFamily="34" charset="-122"/>
            </a:endParaRPr>
          </a:p>
        </p:txBody>
      </p:sp>
      <p:sp>
        <p:nvSpPr>
          <p:cNvPr id="7" name="文本占位符 6"/>
          <p:cNvSpPr>
            <a:spLocks noGrp="1"/>
          </p:cNvSpPr>
          <p:nvPr>
            <p:ph type="body" sz="quarter" idx="14"/>
          </p:nvPr>
        </p:nvSpPr>
        <p:spPr>
          <a:xfrm>
            <a:off x="1457939" y="1598474"/>
            <a:ext cx="2171700" cy="326643"/>
          </a:xfrm>
        </p:spPr>
        <p:txBody>
          <a:bodyPr>
            <a:noAutofit/>
          </a:bodyPr>
          <a:lstStyle/>
          <a:p>
            <a:r>
              <a:rPr lang="zh-CN" altLang="en-US" sz="1600" dirty="0">
                <a:solidFill>
                  <a:srgbClr val="435CC8"/>
                </a:solidFill>
                <a:latin typeface="Microsoft YaHei" panose="020B0503020204020204" pitchFamily="34" charset="-122"/>
                <a:ea typeface="Microsoft YaHei" panose="020B0503020204020204" pitchFamily="34" charset="-122"/>
              </a:rPr>
              <a:t>朱少民 </a:t>
            </a:r>
            <a:r>
              <a:rPr lang="en-US" altLang="zh-CN" sz="1600" dirty="0">
                <a:solidFill>
                  <a:srgbClr val="435CC8"/>
                </a:solidFill>
                <a:latin typeface="Microsoft YaHei" panose="020B0503020204020204" pitchFamily="34" charset="-122"/>
                <a:ea typeface="Microsoft YaHei" panose="020B0503020204020204" pitchFamily="34" charset="-122"/>
              </a:rPr>
              <a:t>/</a:t>
            </a:r>
            <a:r>
              <a:rPr lang="zh-CN" altLang="en-US" sz="1600" dirty="0">
                <a:solidFill>
                  <a:srgbClr val="435CC8"/>
                </a:solidFill>
                <a:latin typeface="Microsoft YaHei" panose="020B0503020204020204" pitchFamily="34" charset="-122"/>
                <a:ea typeface="Microsoft YaHei" panose="020B0503020204020204" pitchFamily="34" charset="-122"/>
              </a:rPr>
              <a:t> 同济大学</a:t>
            </a:r>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4DFE2-DB6D-F90F-C7A4-1D8EE20A28C6}"/>
              </a:ext>
            </a:extLst>
          </p:cNvPr>
          <p:cNvSpPr>
            <a:spLocks noGrp="1"/>
          </p:cNvSpPr>
          <p:nvPr>
            <p:ph type="title"/>
          </p:nvPr>
        </p:nvSpPr>
        <p:spPr/>
        <p:txBody>
          <a:bodyPr/>
          <a:lstStyle/>
          <a:p>
            <a:r>
              <a:rPr kumimoji="1" lang="en-US" altLang="zh-CN" sz="2800" b="1" dirty="0">
                <a:solidFill>
                  <a:srgbClr val="0070C0"/>
                </a:solidFill>
                <a:latin typeface="微软雅黑" panose="020B0503020204020204" pitchFamily="34" charset="-122"/>
                <a:ea typeface="微软雅黑" panose="020B0503020204020204" pitchFamily="34" charset="-122"/>
              </a:rPr>
              <a:t>13.1.2</a:t>
            </a:r>
            <a:r>
              <a:rPr kumimoji="1" lang="zh-CN" altLang="en-US" sz="2800" b="1" dirty="0">
                <a:solidFill>
                  <a:srgbClr val="0070C0"/>
                </a:solidFill>
                <a:latin typeface="微软雅黑" panose="020B0503020204020204" pitchFamily="34" charset="-122"/>
                <a:ea typeface="微软雅黑" panose="020B0503020204020204" pitchFamily="34" charset="-122"/>
              </a:rPr>
              <a:t> </a:t>
            </a:r>
            <a:r>
              <a:rPr kumimoji="1" lang="zh-CN" altLang="zh-CN" sz="2800" b="1" dirty="0">
                <a:solidFill>
                  <a:srgbClr val="0070C0"/>
                </a:solidFill>
                <a:latin typeface="微软雅黑" panose="020B0503020204020204" pitchFamily="34" charset="-122"/>
                <a:ea typeface="微软雅黑" panose="020B0503020204020204" pitchFamily="34" charset="-122"/>
              </a:rPr>
              <a:t>测试项目进度的管理方法 </a:t>
            </a:r>
            <a:endParaRPr kumimoji="1" lang="zh-CN" altLang="en-US" dirty="0"/>
          </a:p>
        </p:txBody>
      </p:sp>
      <p:sp>
        <p:nvSpPr>
          <p:cNvPr id="3" name="文本占位符 2">
            <a:extLst>
              <a:ext uri="{FF2B5EF4-FFF2-40B4-BE49-F238E27FC236}">
                <a16:creationId xmlns:a16="http://schemas.microsoft.com/office/drawing/2014/main" id="{10FFD5C6-D33B-0728-0021-D03B4CCCEDD1}"/>
              </a:ext>
            </a:extLst>
          </p:cNvPr>
          <p:cNvSpPr>
            <a:spLocks noGrp="1"/>
          </p:cNvSpPr>
          <p:nvPr>
            <p:ph type="body" sz="quarter" idx="10"/>
          </p:nvPr>
        </p:nvSpPr>
        <p:spPr>
          <a:xfrm>
            <a:off x="710054" y="1925193"/>
            <a:ext cx="2920113" cy="1293114"/>
          </a:xfrm>
        </p:spPr>
        <p:txBody>
          <a:bodyPr/>
          <a:lstStyle/>
          <a:p>
            <a:pPr>
              <a:lnSpc>
                <a:spcPct val="160000"/>
              </a:lnSpc>
              <a:buClr>
                <a:srgbClr val="91AC4E"/>
              </a:buClr>
              <a:buSzPct val="88000"/>
              <a:buFont typeface="Wingdings" pitchFamily="2" charset="2"/>
              <a:buChar char="p"/>
            </a:pPr>
            <a:r>
              <a:rPr lang="zh-CN" altLang="en-US" sz="2000" dirty="0"/>
              <a:t> 进度与质量关系 </a:t>
            </a:r>
          </a:p>
          <a:p>
            <a:pPr>
              <a:lnSpc>
                <a:spcPct val="160000"/>
              </a:lnSpc>
              <a:buClr>
                <a:srgbClr val="91AC4E"/>
              </a:buClr>
              <a:buSzPct val="88000"/>
              <a:buFont typeface="Wingdings" pitchFamily="2" charset="2"/>
              <a:buChar char="p"/>
            </a:pPr>
            <a:r>
              <a:rPr lang="zh-CN" altLang="en-US" sz="2000" dirty="0"/>
              <a:t> 进度与成本的关系 </a:t>
            </a:r>
          </a:p>
        </p:txBody>
      </p:sp>
      <p:pic>
        <p:nvPicPr>
          <p:cNvPr id="5" name="Picture 7" descr="04401t01">
            <a:extLst>
              <a:ext uri="{FF2B5EF4-FFF2-40B4-BE49-F238E27FC236}">
                <a16:creationId xmlns:a16="http://schemas.microsoft.com/office/drawing/2014/main" id="{9B848555-94A2-CE28-885E-4567F97E5074}"/>
              </a:ext>
            </a:extLst>
          </p:cNvPr>
          <p:cNvPicPr>
            <a:picLocks noChangeAspect="1" noChangeArrowheads="1"/>
          </p:cNvPicPr>
          <p:nvPr/>
        </p:nvPicPr>
        <p:blipFill>
          <a:blip r:embed="rId2" cstate="print"/>
          <a:srcRect/>
          <a:stretch>
            <a:fillRect/>
          </a:stretch>
        </p:blipFill>
        <p:spPr bwMode="auto">
          <a:xfrm>
            <a:off x="4572000" y="1300734"/>
            <a:ext cx="4346972" cy="2364581"/>
          </a:xfrm>
          <a:prstGeom prst="rect">
            <a:avLst/>
          </a:prstGeom>
          <a:noFill/>
          <a:ln w="9525">
            <a:noFill/>
            <a:miter lim="800000"/>
            <a:headEnd/>
            <a:tailEnd/>
          </a:ln>
        </p:spPr>
      </p:pic>
    </p:spTree>
    <p:extLst>
      <p:ext uri="{BB962C8B-B14F-4D97-AF65-F5344CB8AC3E}">
        <p14:creationId xmlns:p14="http://schemas.microsoft.com/office/powerpoint/2010/main" val="409356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781EE-1573-8363-36A0-5BFD23A2B6D7}"/>
              </a:ext>
            </a:extLst>
          </p:cNvPr>
          <p:cNvSpPr>
            <a:spLocks noGrp="1"/>
          </p:cNvSpPr>
          <p:nvPr>
            <p:ph type="title"/>
          </p:nvPr>
        </p:nvSpPr>
        <p:spPr/>
        <p:txBody>
          <a:bodyPr/>
          <a:lstStyle/>
          <a:p>
            <a:r>
              <a:rPr kumimoji="1" lang="zh-CN" altLang="en-US" sz="2800" b="1" dirty="0">
                <a:solidFill>
                  <a:srgbClr val="0070C0"/>
                </a:solidFill>
                <a:latin typeface="微软雅黑" panose="020B0503020204020204" pitchFamily="34" charset="-122"/>
                <a:ea typeface="微软雅黑" panose="020B0503020204020204" pitchFamily="34" charset="-122"/>
              </a:rPr>
              <a:t>测试进度的 </a:t>
            </a:r>
            <a:r>
              <a:rPr kumimoji="1" lang="en-US" altLang="zh-CN" sz="2800" b="1" dirty="0">
                <a:solidFill>
                  <a:srgbClr val="0070C0"/>
                </a:solidFill>
                <a:latin typeface="微软雅黑" panose="020B0503020204020204" pitchFamily="34" charset="-122"/>
                <a:ea typeface="微软雅黑" panose="020B0503020204020204" pitchFamily="34" charset="-122"/>
              </a:rPr>
              <a:t>S</a:t>
            </a:r>
            <a:r>
              <a:rPr kumimoji="1" lang="zh-CN" altLang="en-US" sz="2800" b="1" dirty="0">
                <a:solidFill>
                  <a:srgbClr val="0070C0"/>
                </a:solidFill>
                <a:latin typeface="微软雅黑" panose="020B0503020204020204" pitchFamily="34" charset="-122"/>
                <a:ea typeface="微软雅黑" panose="020B0503020204020204" pitchFamily="34" charset="-122"/>
              </a:rPr>
              <a:t>曲线法</a:t>
            </a:r>
            <a:endParaRPr kumimoji="1" lang="zh-CN" altLang="en-US" dirty="0"/>
          </a:p>
        </p:txBody>
      </p:sp>
      <p:pic>
        <p:nvPicPr>
          <p:cNvPr id="4" name="Picture 6">
            <a:extLst>
              <a:ext uri="{FF2B5EF4-FFF2-40B4-BE49-F238E27FC236}">
                <a16:creationId xmlns:a16="http://schemas.microsoft.com/office/drawing/2014/main" id="{2FE92E01-830C-EA5E-7AB3-CC70E9A199FD}"/>
              </a:ext>
            </a:extLst>
          </p:cNvPr>
          <p:cNvPicPr>
            <a:picLocks noChangeAspect="1" noChangeArrowheads="1"/>
          </p:cNvPicPr>
          <p:nvPr/>
        </p:nvPicPr>
        <p:blipFill>
          <a:blip r:embed="rId2" cstate="print"/>
          <a:srcRect/>
          <a:stretch>
            <a:fillRect/>
          </a:stretch>
        </p:blipFill>
        <p:spPr bwMode="auto">
          <a:xfrm>
            <a:off x="1953138" y="1707653"/>
            <a:ext cx="5076825" cy="3233738"/>
          </a:xfrm>
          <a:prstGeom prst="rect">
            <a:avLst/>
          </a:prstGeom>
          <a:noFill/>
          <a:ln w="9525">
            <a:noFill/>
            <a:miter lim="800000"/>
            <a:headEnd/>
            <a:tailEnd/>
          </a:ln>
        </p:spPr>
      </p:pic>
      <p:sp>
        <p:nvSpPr>
          <p:cNvPr id="5" name="Rectangle 7">
            <a:extLst>
              <a:ext uri="{FF2B5EF4-FFF2-40B4-BE49-F238E27FC236}">
                <a16:creationId xmlns:a16="http://schemas.microsoft.com/office/drawing/2014/main" id="{BDACBB3A-1B1C-61CF-289B-664C2DD7EEB0}"/>
              </a:ext>
            </a:extLst>
          </p:cNvPr>
          <p:cNvSpPr>
            <a:spLocks noChangeArrowheads="1"/>
          </p:cNvSpPr>
          <p:nvPr/>
        </p:nvSpPr>
        <p:spPr bwMode="auto">
          <a:xfrm>
            <a:off x="717276" y="979161"/>
            <a:ext cx="7850652" cy="553998"/>
          </a:xfrm>
          <a:prstGeom prst="rect">
            <a:avLst/>
          </a:prstGeom>
          <a:noFill/>
          <a:ln w="9525">
            <a:noFill/>
            <a:miter lim="800000"/>
            <a:headEnd/>
            <a:tailEnd/>
          </a:ln>
        </p:spPr>
        <p:txBody>
          <a:bodyPr wrap="square" lIns="0" tIns="0" rIns="0" bIns="0" anchor="ctr">
            <a:spAutoFit/>
          </a:bodyPr>
          <a:lstStyle/>
          <a:p>
            <a:r>
              <a:rPr lang="zh-CN" altLang="en-US" dirty="0">
                <a:solidFill>
                  <a:schemeClr val="accent1">
                    <a:lumMod val="50000"/>
                  </a:schemeClr>
                </a:solidFill>
                <a:latin typeface="KaiTi" panose="02010609060101010101" pitchFamily="49" charset="-122"/>
                <a:ea typeface="KaiTi" panose="02010609060101010101" pitchFamily="49" charset="-122"/>
              </a:rPr>
              <a:t>进度</a:t>
            </a:r>
            <a:r>
              <a:rPr lang="en-US" altLang="zh-CN" dirty="0">
                <a:solidFill>
                  <a:schemeClr val="accent1">
                    <a:lumMod val="50000"/>
                  </a:schemeClr>
                </a:solidFill>
                <a:latin typeface="KaiTi" panose="02010609060101010101" pitchFamily="49" charset="-122"/>
                <a:ea typeface="KaiTi" panose="02010609060101010101" pitchFamily="49" charset="-122"/>
              </a:rPr>
              <a:t>S</a:t>
            </a:r>
            <a:r>
              <a:rPr lang="zh-CN" altLang="en-US" dirty="0">
                <a:solidFill>
                  <a:schemeClr val="accent1">
                    <a:lumMod val="50000"/>
                  </a:schemeClr>
                </a:solidFill>
                <a:latin typeface="KaiTi" panose="02010609060101010101" pitchFamily="49" charset="-122"/>
                <a:ea typeface="KaiTi" panose="02010609060101010101" pitchFamily="49" charset="-122"/>
              </a:rPr>
              <a:t>曲线法通过对计划中、尝试的与实际的进度三者对比来实现的，其采用的基本数据主要是测试用例或测试点的数量 </a:t>
            </a:r>
          </a:p>
        </p:txBody>
      </p:sp>
    </p:spTree>
    <p:extLst>
      <p:ext uri="{BB962C8B-B14F-4D97-AF65-F5344CB8AC3E}">
        <p14:creationId xmlns:p14="http://schemas.microsoft.com/office/powerpoint/2010/main" val="158730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EB567-73E6-2746-59D7-68E51667068D}"/>
              </a:ext>
            </a:extLst>
          </p:cNvPr>
          <p:cNvSpPr>
            <a:spLocks noGrp="1"/>
          </p:cNvSpPr>
          <p:nvPr>
            <p:ph type="title"/>
          </p:nvPr>
        </p:nvSpPr>
        <p:spPr/>
        <p:txBody>
          <a:bodyPr/>
          <a:lstStyle/>
          <a:p>
            <a:r>
              <a:rPr kumimoji="1" lang="zh-CN" altLang="en-US" sz="2800" b="1" dirty="0">
                <a:solidFill>
                  <a:srgbClr val="0070C0"/>
                </a:solidFill>
                <a:latin typeface="微软雅黑" panose="020B0503020204020204" pitchFamily="34" charset="-122"/>
                <a:ea typeface="微软雅黑" panose="020B0503020204020204" pitchFamily="34" charset="-122"/>
              </a:rPr>
              <a:t>测试进度的</a:t>
            </a:r>
            <a:r>
              <a:rPr kumimoji="1" lang="en-US" altLang="zh-CN" sz="2800" b="1" dirty="0">
                <a:solidFill>
                  <a:srgbClr val="0070C0"/>
                </a:solidFill>
                <a:latin typeface="微软雅黑" panose="020B0503020204020204" pitchFamily="34" charset="-122"/>
                <a:ea typeface="微软雅黑" panose="020B0503020204020204" pitchFamily="34" charset="-122"/>
              </a:rPr>
              <a:t>NOB</a:t>
            </a:r>
            <a:r>
              <a:rPr kumimoji="1" lang="zh-CN" altLang="en-US" sz="2800" b="1" dirty="0">
                <a:solidFill>
                  <a:srgbClr val="0070C0"/>
                </a:solidFill>
                <a:latin typeface="微软雅黑" panose="020B0503020204020204" pitchFamily="34" charset="-122"/>
                <a:ea typeface="微软雅黑" panose="020B0503020204020204" pitchFamily="34" charset="-122"/>
              </a:rPr>
              <a:t>曲线法</a:t>
            </a:r>
            <a:endParaRPr kumimoji="1" lang="zh-CN" altLang="en-US" dirty="0"/>
          </a:p>
        </p:txBody>
      </p:sp>
      <p:pic>
        <p:nvPicPr>
          <p:cNvPr id="4" name="Picture 5">
            <a:extLst>
              <a:ext uri="{FF2B5EF4-FFF2-40B4-BE49-F238E27FC236}">
                <a16:creationId xmlns:a16="http://schemas.microsoft.com/office/drawing/2014/main" id="{A6A44500-72BD-A050-8901-009FA6C3A38B}"/>
              </a:ext>
            </a:extLst>
          </p:cNvPr>
          <p:cNvPicPr>
            <a:picLocks noChangeAspect="1" noChangeArrowheads="1"/>
          </p:cNvPicPr>
          <p:nvPr/>
        </p:nvPicPr>
        <p:blipFill>
          <a:blip r:embed="rId2" cstate="print"/>
          <a:srcRect/>
          <a:stretch>
            <a:fillRect/>
          </a:stretch>
        </p:blipFill>
        <p:spPr bwMode="auto">
          <a:xfrm>
            <a:off x="1210628" y="1378084"/>
            <a:ext cx="5760480" cy="3484624"/>
          </a:xfrm>
          <a:prstGeom prst="rect">
            <a:avLst/>
          </a:prstGeom>
          <a:noFill/>
          <a:ln w="9525">
            <a:noFill/>
            <a:miter lim="800000"/>
            <a:headEnd/>
            <a:tailEnd/>
          </a:ln>
        </p:spPr>
      </p:pic>
      <p:sp>
        <p:nvSpPr>
          <p:cNvPr id="5" name="Rectangle 6">
            <a:extLst>
              <a:ext uri="{FF2B5EF4-FFF2-40B4-BE49-F238E27FC236}">
                <a16:creationId xmlns:a16="http://schemas.microsoft.com/office/drawing/2014/main" id="{AA1A28FE-49F4-5C45-E208-5EA48B982FA7}"/>
              </a:ext>
            </a:extLst>
          </p:cNvPr>
          <p:cNvSpPr>
            <a:spLocks noChangeArrowheads="1"/>
          </p:cNvSpPr>
          <p:nvPr/>
        </p:nvSpPr>
        <p:spPr bwMode="auto">
          <a:xfrm>
            <a:off x="1210628" y="1101085"/>
            <a:ext cx="2741135" cy="276999"/>
          </a:xfrm>
          <a:prstGeom prst="rect">
            <a:avLst/>
          </a:prstGeom>
          <a:noFill/>
          <a:ln w="9525">
            <a:noFill/>
            <a:miter lim="800000"/>
            <a:headEnd/>
            <a:tailEnd/>
          </a:ln>
        </p:spPr>
        <p:txBody>
          <a:bodyPr wrap="none" lIns="0" tIns="0" rIns="0" bIns="0" anchor="ctr">
            <a:spAutoFit/>
          </a:bodyPr>
          <a:lstStyle/>
          <a:p>
            <a:r>
              <a:rPr lang="en-US" altLang="zh-CN" dirty="0">
                <a:solidFill>
                  <a:srgbClr val="00B0F0"/>
                </a:solidFill>
              </a:rPr>
              <a:t>NOB</a:t>
            </a:r>
            <a:r>
              <a:rPr lang="zh-CN" altLang="en-US" dirty="0">
                <a:solidFill>
                  <a:srgbClr val="00B0F0"/>
                </a:solidFill>
              </a:rPr>
              <a:t>，</a:t>
            </a:r>
            <a:r>
              <a:rPr lang="en-US" altLang="zh-CN" dirty="0">
                <a:solidFill>
                  <a:srgbClr val="00B0F0"/>
                </a:solidFill>
              </a:rPr>
              <a:t>Number of Open Bug </a:t>
            </a:r>
          </a:p>
        </p:txBody>
      </p:sp>
    </p:spTree>
    <p:extLst>
      <p:ext uri="{BB962C8B-B14F-4D97-AF65-F5344CB8AC3E}">
        <p14:creationId xmlns:p14="http://schemas.microsoft.com/office/powerpoint/2010/main" val="5714395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A5NDI2ZWFiMmI1OWE2N2QwMWFkNmFlNWQxNGI5MDg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4575</TotalTime>
  <Words>4454</Words>
  <Application>Microsoft Macintosh PowerPoint</Application>
  <PresentationFormat>全屏显示(16:9)</PresentationFormat>
  <Paragraphs>659</Paragraphs>
  <Slides>68</Slides>
  <Notes>13</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68</vt:i4>
      </vt:variant>
    </vt:vector>
  </HeadingPairs>
  <TitlesOfParts>
    <vt:vector size="89" baseType="lpstr">
      <vt:lpstr>黑体</vt:lpstr>
      <vt:lpstr>华文中宋</vt:lpstr>
      <vt:lpstr>楷体</vt:lpstr>
      <vt:lpstr>楷体</vt:lpstr>
      <vt:lpstr>楷体_GB2312</vt:lpstr>
      <vt:lpstr>思源黑体</vt:lpstr>
      <vt:lpstr>思源黑体 Bold</vt:lpstr>
      <vt:lpstr>思源黑体 CN Normal</vt:lpstr>
      <vt:lpstr>思源黑体 Medium</vt:lpstr>
      <vt:lpstr>宋体</vt:lpstr>
      <vt:lpstr>微软雅黑</vt:lpstr>
      <vt:lpstr>微软雅黑</vt:lpstr>
      <vt:lpstr>微软雅黑 Light</vt:lpstr>
      <vt:lpstr>Arial</vt:lpstr>
      <vt:lpstr>Arial Narrow</vt:lpstr>
      <vt:lpstr>Calibri</vt:lpstr>
      <vt:lpstr>Elephant</vt:lpstr>
      <vt:lpstr>Tahoma</vt:lpstr>
      <vt:lpstr>Times New Roman</vt:lpstr>
      <vt:lpstr>Wingdings</vt:lpstr>
      <vt:lpstr>Office 主题​​</vt:lpstr>
      <vt:lpstr>软件测试方法和技术</vt:lpstr>
      <vt:lpstr>第12章回顾</vt:lpstr>
      <vt:lpstr>PowerPoint 演示文稿</vt:lpstr>
      <vt:lpstr>PowerPoint 演示文稿</vt:lpstr>
      <vt:lpstr>13.1.1 软件测试过程的要点</vt:lpstr>
      <vt:lpstr>测试执行实践 </vt:lpstr>
      <vt:lpstr>13.1.2 测试项目进度的管理方法 </vt:lpstr>
      <vt:lpstr>测试进度的 S曲线法</vt:lpstr>
      <vt:lpstr>测试进度的NOB曲线法</vt:lpstr>
      <vt:lpstr>13.1.3  测试过程管理的工具 </vt:lpstr>
      <vt:lpstr>PowerPoint 演示文稿</vt:lpstr>
      <vt:lpstr>对缺陷会关心哪些问题？</vt:lpstr>
      <vt:lpstr>13.2.1 缺陷生命周期</vt:lpstr>
      <vt:lpstr>完整的缺陷生命周期</vt:lpstr>
      <vt:lpstr>实例</vt:lpstr>
      <vt:lpstr>13.2.2 严重性和优先级</vt:lpstr>
      <vt:lpstr>优先级的计算</vt:lpstr>
      <vt:lpstr>13.2.3 缺陷的其它属性</vt:lpstr>
      <vt:lpstr>13.2.4  完整的缺陷信息</vt:lpstr>
      <vt:lpstr>还需要什么重要的信息？</vt:lpstr>
      <vt:lpstr>缺陷完整的信息</vt:lpstr>
      <vt:lpstr>13.2.5  缺陷描述的基本要求</vt:lpstr>
      <vt:lpstr>13.2.6 缺陷报告示例</vt:lpstr>
      <vt:lpstr>散漫的缺陷报告的示例</vt:lpstr>
      <vt:lpstr>PowerPoint 演示文稿</vt:lpstr>
      <vt:lpstr>13.3.1 软件缺陷处理技巧</vt:lpstr>
      <vt:lpstr>一些缺陷处理的基本操作</vt:lpstr>
      <vt:lpstr>一些缺陷处理的基本操作 – 续</vt:lpstr>
      <vt:lpstr>软件缺陷的处理和跟踪 </vt:lpstr>
      <vt:lpstr>集体review缺陷： “三国会议”</vt:lpstr>
      <vt:lpstr>13.3.2 缺陷趋势分析</vt:lpstr>
      <vt:lpstr>累积缺陷趋势分析</vt:lpstr>
      <vt:lpstr>收敛点</vt:lpstr>
      <vt:lpstr>不断反弹之中收敛</vt:lpstr>
      <vt:lpstr>13.3.3 缺陷分布分析</vt:lpstr>
      <vt:lpstr>示例：缺陷分布分析</vt:lpstr>
      <vt:lpstr>缺陷分析：从Bug中学习</vt:lpstr>
      <vt:lpstr>13.3.4 缺陷跟踪方法 –Bug dashboard</vt:lpstr>
      <vt:lpstr>示例</vt:lpstr>
      <vt:lpstr>缺陷报告</vt:lpstr>
      <vt:lpstr>“Bug bash” 活动 </vt:lpstr>
      <vt:lpstr>必须做的…</vt:lpstr>
      <vt:lpstr>不要做的…</vt:lpstr>
      <vt:lpstr>13.3.5 软件缺陷跟踪系统 </vt:lpstr>
      <vt:lpstr>示例</vt:lpstr>
      <vt:lpstr>MantisBT 主要功能</vt:lpstr>
      <vt:lpstr>开源缺陷跟踪系统</vt:lpstr>
      <vt:lpstr>PowerPoint 演示文稿</vt:lpstr>
      <vt:lpstr>软件度量的分类与过程</vt:lpstr>
      <vt:lpstr>13.4.1 基于缺陷的质量度量</vt:lpstr>
      <vt:lpstr>缺陷度量-基线</vt:lpstr>
      <vt:lpstr>13.4.2 经典的种子公式</vt:lpstr>
      <vt:lpstr>13.4.3 基于缺陷清除率的估算方法</vt:lpstr>
      <vt:lpstr>13.4.4 软件质量的度量</vt:lpstr>
      <vt:lpstr>质量度量的统计方法</vt:lpstr>
      <vt:lpstr>质量度量的统计方法 – 续</vt:lpstr>
      <vt:lpstr>质量度量计算</vt:lpstr>
      <vt:lpstr>度量及其指标</vt:lpstr>
      <vt:lpstr>PowerPoint 演示文稿</vt:lpstr>
      <vt:lpstr>13.5.1  测试过程的评估</vt:lpstr>
      <vt:lpstr>发现测试过程的风险</vt:lpstr>
      <vt:lpstr>13.5.2 测试充分性的评估</vt:lpstr>
      <vt:lpstr>测试覆盖率分析</vt:lpstr>
      <vt:lpstr>13.5.2 测试报告</vt:lpstr>
      <vt:lpstr>本章小结</vt:lpstr>
      <vt:lpstr>实验9: 安装和使用缺陷跟踪系统 MantisBT </vt:lpstr>
      <vt:lpstr>实验10: 基于MeterSphere的综合实验 </vt:lpstr>
      <vt:lpstr>感 谢 聆 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352</cp:revision>
  <dcterms:created xsi:type="dcterms:W3CDTF">2020-06-18T01:06:00Z</dcterms:created>
  <dcterms:modified xsi:type="dcterms:W3CDTF">2022-12-24T01:16:47Z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2052-11.1.0.11875</vt:lpwstr>
  </property>
  <property fmtid="{D5CDD505-2E9C-101B-9397-08002B2CF9AE}" pid="3" name="ICV">
    <vt:lpwstr>426427AD8D144D0396529E473195E768</vt:lpwstr>
  </property>
</Properties>
</file>