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3"/>
    <p:restoredTop sz="94636"/>
  </p:normalViewPr>
  <p:slideViewPr>
    <p:cSldViewPr snapToGrid="0" snapToObjects="1">
      <p:cViewPr varScale="1">
        <p:scale>
          <a:sx n="118" d="100"/>
          <a:sy n="118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8198-4515-E746-BCA0-09A5A5C9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3E4F6-1CC0-8541-AA45-F22061B9F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8124B-D8B6-294F-9AAC-2EF9BACD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5ADFF-6F7C-C848-83E6-27AC3901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A4CE8-2F71-0345-902A-48E41B31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13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F35F2-97D2-5345-9403-7A327408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7B3D4-3A6D-9E40-B9CD-93C6BB67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625E4-A798-DD4A-8876-FCF720E5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920CD-1CC2-0D40-9BB3-2B1320AB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63D36-7D2B-2D47-8CEF-02DC2C8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3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E50670-FCF6-FF48-8C9D-AFE7596B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45A6E-A5D3-514E-AE82-56EA179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D7DD-4EFF-4147-B720-EB5489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E948C-89EC-C24F-8B07-0B5838B6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B11D7-2EE0-1E4F-846F-D1515892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2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DB0A-6CDC-BF46-AF62-65D8E34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3A2E-06C4-9847-BBC5-468767C3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BCFA-F865-5149-BCC0-CB87A0B6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215D-9F0B-604E-BE1D-9046605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6F300-1F55-9D47-9CFD-34F6B999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89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F645-A858-ED44-AE5B-7C2C4AF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1FCE1-22E6-C940-A9A0-A30CD83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8F95-496F-BE40-B6E5-8D4DC311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B2541-FA69-C245-A391-EC2235F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F396-BD33-8246-A009-3A71AB0C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6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4C53-63CB-9848-B886-6AAC0FD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498F8-2BCC-8048-A034-3F0EC8AB2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15274-D662-1B41-A73D-AC55069E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620A3-BA56-8645-B726-265DC372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02E45-D2C4-0044-9651-786C7D79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F18DB-C849-A147-962B-391913E4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0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1C3C8-5F1E-0141-A4D1-602356FF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72020-8EB7-5144-A6CA-6F667E00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ECA49-A5D9-934D-B1CC-D0A3DA54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0D731-83E0-8F4D-954F-8C72363A3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D549A-EF63-474D-842C-E3E6A07FB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33D1B-ECC8-CC49-95DD-51025DFC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3757F-C93C-7B49-9CCE-05EADA01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B5FCEA-D23B-9C44-98D7-1421470D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74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A524-99D2-DC45-9245-2EB4C1C5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F53F78-253B-F448-BFC5-8C86CCE8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23E76E-1659-B44D-9347-6354E18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A34480-996E-F848-A6F2-B52E63B2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4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2333-ACEC-1E4C-98FD-62B39BC5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AAF8F2-8A9C-5E4E-BC0A-91E4C368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23BA2-2A15-1544-98BF-E4035BBE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85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724-8A13-1949-A48E-5167ADAB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7679-A868-7842-AC48-CC453D3E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0E37D-801A-4B40-B86A-02A7951FB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6F093-FBC5-614C-83BD-BBA2F9CB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723C7-C620-7041-B569-639F83C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44F2-903E-8649-A652-A96778A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1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2AB55-1109-B542-8473-1206DC15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EA21E-2AA3-1C4D-9F32-2403BCC1F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231FD-2330-5A43-8F22-1D5627DA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0298D-34CD-3C48-9564-208180E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EED10-FAED-6A4F-9A43-54DC7A2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7B398-82B8-6A40-A66E-B707C6C9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DCB08-8003-754B-BE4E-8A65FF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954D4-62C7-8F49-896A-1FA2AA01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7E693-C516-C441-8202-055D80B60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43E8-5F3A-AE42-A9C1-858F23E5C832}" type="datetimeFigureOut">
              <a:rPr kumimoji="1" lang="ko-KR" altLang="en-US" smtClean="0"/>
              <a:t>2019. 9. 11.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83553-1C34-0E4B-A85E-F0B60EBA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4C81D-78BC-B140-B9E0-C9731E48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2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1491343" y="1426029"/>
            <a:ext cx="576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err="1"/>
              <a:t>세친구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AI </a:t>
            </a:r>
            <a:r>
              <a:rPr kumimoji="1" lang="ko-KR" altLang="en-US" sz="3600" dirty="0"/>
              <a:t>시스템 </a:t>
            </a:r>
            <a:r>
              <a:rPr kumimoji="1" lang="ko-KR" altLang="en-US" sz="3600" dirty="0" err="1"/>
              <a:t>연동방안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3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프로세스</a:t>
            </a:r>
            <a:r>
              <a:rPr kumimoji="1" lang="en-US" altLang="ko-KR" sz="2000" dirty="0"/>
              <a:t>(1/2)</a:t>
            </a:r>
            <a:endParaRPr kumimoji="1"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B50615-46FB-7246-9911-70D7ABB1077D}"/>
              </a:ext>
            </a:extLst>
          </p:cNvPr>
          <p:cNvSpPr/>
          <p:nvPr/>
        </p:nvSpPr>
        <p:spPr>
          <a:xfrm>
            <a:off x="1937657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세친구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B07-3F38-9341-8E39-D45EEAD1C314}"/>
              </a:ext>
            </a:extLst>
          </p:cNvPr>
          <p:cNvSpPr/>
          <p:nvPr/>
        </p:nvSpPr>
        <p:spPr>
          <a:xfrm>
            <a:off x="6945085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BA3D3-8170-DD46-A0B4-C0EE004D5C2A}"/>
              </a:ext>
            </a:extLst>
          </p:cNvPr>
          <p:cNvSpPr/>
          <p:nvPr/>
        </p:nvSpPr>
        <p:spPr>
          <a:xfrm>
            <a:off x="2144486" y="2343410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요청파일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전송</a:t>
            </a:r>
            <a:r>
              <a:rPr kumimoji="1" lang="en-US" altLang="ko-KR" sz="1000" dirty="0">
                <a:solidFill>
                  <a:schemeClr val="tx1"/>
                </a:solidFill>
              </a:rPr>
              <a:t>(put)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49414-F924-D941-9442-1A22F30BEC45}"/>
              </a:ext>
            </a:extLst>
          </p:cNvPr>
          <p:cNvSpPr/>
          <p:nvPr/>
        </p:nvSpPr>
        <p:spPr>
          <a:xfrm>
            <a:off x="7788728" y="2321641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5987BB-819F-0D41-BE62-97345C100BE1}"/>
              </a:ext>
            </a:extLst>
          </p:cNvPr>
          <p:cNvCxnSpPr>
            <a:stCxn id="3" idx="3"/>
          </p:cNvCxnSpPr>
          <p:nvPr/>
        </p:nvCxnSpPr>
        <p:spPr>
          <a:xfrm>
            <a:off x="3940629" y="2572010"/>
            <a:ext cx="384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20EE3-B7DC-C54A-8B52-7BC08CB52E22}"/>
              </a:ext>
            </a:extLst>
          </p:cNvPr>
          <p:cNvSpPr txBox="1"/>
          <p:nvPr/>
        </p:nvSpPr>
        <p:spPr>
          <a:xfrm>
            <a:off x="5264354" y="226884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SFTP</a:t>
            </a:r>
            <a:endParaRPr kumimoji="1"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A704A-6436-7D4B-B2B4-AE1E638D3C67}"/>
              </a:ext>
            </a:extLst>
          </p:cNvPr>
          <p:cNvSpPr/>
          <p:nvPr/>
        </p:nvSpPr>
        <p:spPr>
          <a:xfrm>
            <a:off x="2144486" y="304486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파일처리요청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564C6-2491-F14A-8382-6D32F0D42F76}"/>
              </a:ext>
            </a:extLst>
          </p:cNvPr>
          <p:cNvSpPr/>
          <p:nvPr/>
        </p:nvSpPr>
        <p:spPr>
          <a:xfrm>
            <a:off x="7113813" y="304486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파일처리수신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BA927F-C57F-4546-81F3-624B92E35885}"/>
              </a:ext>
            </a:extLst>
          </p:cNvPr>
          <p:cNvSpPr/>
          <p:nvPr/>
        </p:nvSpPr>
        <p:spPr>
          <a:xfrm>
            <a:off x="7113813" y="3698681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파일처리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8D6DBC-CD37-2E45-9FFC-C0B279D1C932}"/>
              </a:ext>
            </a:extLst>
          </p:cNvPr>
          <p:cNvSpPr/>
          <p:nvPr/>
        </p:nvSpPr>
        <p:spPr>
          <a:xfrm>
            <a:off x="7113813" y="433005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결과파일저장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2267A-218A-E742-ABB0-4B6020B03DC8}"/>
              </a:ext>
            </a:extLst>
          </p:cNvPr>
          <p:cNvSpPr/>
          <p:nvPr/>
        </p:nvSpPr>
        <p:spPr>
          <a:xfrm>
            <a:off x="7113813" y="495672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결과확인요청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6487A-1427-254A-8506-D9DAC4804D14}"/>
              </a:ext>
            </a:extLst>
          </p:cNvPr>
          <p:cNvSpPr/>
          <p:nvPr/>
        </p:nvSpPr>
        <p:spPr>
          <a:xfrm>
            <a:off x="2144486" y="495672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결과확인수신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6F70CB-8EF7-4146-AE5F-1B52E383F503}"/>
              </a:ext>
            </a:extLst>
          </p:cNvPr>
          <p:cNvSpPr/>
          <p:nvPr/>
        </p:nvSpPr>
        <p:spPr>
          <a:xfrm>
            <a:off x="2144486" y="5615686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결과파일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</a:rPr>
              <a:t>get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F9F6F4-EB72-CC41-BB57-151F1CFC8360}"/>
              </a:ext>
            </a:extLst>
          </p:cNvPr>
          <p:cNvCxnSpPr/>
          <p:nvPr/>
        </p:nvCxnSpPr>
        <p:spPr>
          <a:xfrm>
            <a:off x="3940629" y="328599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287110-2BB9-2C44-A46C-D844BAEC37A1}"/>
              </a:ext>
            </a:extLst>
          </p:cNvPr>
          <p:cNvSpPr txBox="1"/>
          <p:nvPr/>
        </p:nvSpPr>
        <p:spPr>
          <a:xfrm>
            <a:off x="5264354" y="3024383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4F4D56-B412-FF4B-8416-42B85042EE05}"/>
              </a:ext>
            </a:extLst>
          </p:cNvPr>
          <p:cNvCxnSpPr>
            <a:cxnSpLocks/>
          </p:cNvCxnSpPr>
          <p:nvPr/>
        </p:nvCxnSpPr>
        <p:spPr>
          <a:xfrm flipH="1" flipV="1">
            <a:off x="3940629" y="5176977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97BDFE-B1BB-5D40-82A2-D244E4570D01}"/>
              </a:ext>
            </a:extLst>
          </p:cNvPr>
          <p:cNvSpPr txBox="1"/>
          <p:nvPr/>
        </p:nvSpPr>
        <p:spPr>
          <a:xfrm>
            <a:off x="5264354" y="4870576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sp>
        <p:nvSpPr>
          <p:cNvPr id="39" name="호 38">
            <a:extLst>
              <a:ext uri="{FF2B5EF4-FFF2-40B4-BE49-F238E27FC236}">
                <a16:creationId xmlns:a16="http://schemas.microsoft.com/office/drawing/2014/main" id="{F84EC1A6-5110-F445-A3C5-D67A3D762BA3}"/>
              </a:ext>
            </a:extLst>
          </p:cNvPr>
          <p:cNvSpPr/>
          <p:nvPr/>
        </p:nvSpPr>
        <p:spPr>
          <a:xfrm>
            <a:off x="2480154" y="5697513"/>
            <a:ext cx="5085567" cy="233466"/>
          </a:xfrm>
          <a:prstGeom prst="arc">
            <a:avLst>
              <a:gd name="adj1" fmla="val 11135171"/>
              <a:gd name="adj2" fmla="val 1045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2099BC5-DB0C-6341-8BB0-ADECE1EABBC2}"/>
              </a:ext>
            </a:extLst>
          </p:cNvPr>
          <p:cNvSpPr/>
          <p:nvPr/>
        </p:nvSpPr>
        <p:spPr>
          <a:xfrm>
            <a:off x="7788728" y="5591089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81ECB-BFB9-3D45-B512-4ACC6CD8FF1C}"/>
              </a:ext>
            </a:extLst>
          </p:cNvPr>
          <p:cNvSpPr txBox="1"/>
          <p:nvPr/>
        </p:nvSpPr>
        <p:spPr>
          <a:xfrm>
            <a:off x="714879" y="100954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계정처리</a:t>
            </a:r>
            <a:endParaRPr kumimoji="1"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8F8294-A84E-4C49-8876-F1DCA7FF62F0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3042558" y="2800610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A4C74A-4F23-7E4B-8379-C60EA15AAB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011885" y="3502068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2FBEFB-16AB-A145-BE12-0E739EAF8E7C}"/>
              </a:ext>
            </a:extLst>
          </p:cNvPr>
          <p:cNvCxnSpPr/>
          <p:nvPr/>
        </p:nvCxnSpPr>
        <p:spPr>
          <a:xfrm>
            <a:off x="8011885" y="4133441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A2C82C-1C14-7044-AD83-EA39EAE32602}"/>
              </a:ext>
            </a:extLst>
          </p:cNvPr>
          <p:cNvCxnSpPr>
            <a:cxnSpLocks/>
          </p:cNvCxnSpPr>
          <p:nvPr/>
        </p:nvCxnSpPr>
        <p:spPr>
          <a:xfrm>
            <a:off x="8011885" y="4760115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A79C94-3FD5-3844-AD08-6E3371907864}"/>
              </a:ext>
            </a:extLst>
          </p:cNvPr>
          <p:cNvCxnSpPr/>
          <p:nvPr/>
        </p:nvCxnSpPr>
        <p:spPr>
          <a:xfrm>
            <a:off x="3042558" y="5397979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프로세스</a:t>
            </a:r>
            <a:r>
              <a:rPr kumimoji="1" lang="en-US" altLang="ko-KR" sz="2000" dirty="0"/>
              <a:t>(2/2)</a:t>
            </a:r>
            <a:endParaRPr kumimoji="1"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B50615-46FB-7246-9911-70D7ABB1077D}"/>
              </a:ext>
            </a:extLst>
          </p:cNvPr>
          <p:cNvSpPr/>
          <p:nvPr/>
        </p:nvSpPr>
        <p:spPr>
          <a:xfrm>
            <a:off x="1937657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세친구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B07-3F38-9341-8E39-D45EEAD1C314}"/>
              </a:ext>
            </a:extLst>
          </p:cNvPr>
          <p:cNvSpPr/>
          <p:nvPr/>
        </p:nvSpPr>
        <p:spPr>
          <a:xfrm>
            <a:off x="6945085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BA3D3-8170-DD46-A0B4-C0EE004D5C2A}"/>
              </a:ext>
            </a:extLst>
          </p:cNvPr>
          <p:cNvSpPr/>
          <p:nvPr/>
        </p:nvSpPr>
        <p:spPr>
          <a:xfrm>
            <a:off x="2144486" y="301981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요청파일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전송</a:t>
            </a:r>
            <a:r>
              <a:rPr kumimoji="1" lang="en-US" altLang="ko-KR" sz="1000" dirty="0">
                <a:solidFill>
                  <a:schemeClr val="tx1"/>
                </a:solidFill>
              </a:rPr>
              <a:t>(put)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49414-F924-D941-9442-1A22F30BEC45}"/>
              </a:ext>
            </a:extLst>
          </p:cNvPr>
          <p:cNvSpPr/>
          <p:nvPr/>
        </p:nvSpPr>
        <p:spPr>
          <a:xfrm>
            <a:off x="7788728" y="2998045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5987BB-819F-0D41-BE62-97345C100BE1}"/>
              </a:ext>
            </a:extLst>
          </p:cNvPr>
          <p:cNvCxnSpPr>
            <a:stCxn id="3" idx="3"/>
          </p:cNvCxnSpPr>
          <p:nvPr/>
        </p:nvCxnSpPr>
        <p:spPr>
          <a:xfrm>
            <a:off x="3940629" y="3248414"/>
            <a:ext cx="384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20EE3-B7DC-C54A-8B52-7BC08CB52E22}"/>
              </a:ext>
            </a:extLst>
          </p:cNvPr>
          <p:cNvSpPr txBox="1"/>
          <p:nvPr/>
        </p:nvSpPr>
        <p:spPr>
          <a:xfrm>
            <a:off x="5264354" y="294524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SFTP</a:t>
            </a:r>
            <a:endParaRPr kumimoji="1"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81ECB-BFB9-3D45-B512-4ACC6CD8FF1C}"/>
              </a:ext>
            </a:extLst>
          </p:cNvPr>
          <p:cNvSpPr txBox="1"/>
          <p:nvPr/>
        </p:nvSpPr>
        <p:spPr>
          <a:xfrm>
            <a:off x="714879" y="100954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미정리내역</a:t>
            </a:r>
            <a:r>
              <a:rPr kumimoji="1" lang="ko-KR" altLang="en-US" sz="1600" dirty="0"/>
              <a:t> 전송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E6E7-E95B-9C4E-9CAA-4BD9C0F9567C}"/>
              </a:ext>
            </a:extLst>
          </p:cNvPr>
          <p:cNvSpPr/>
          <p:nvPr/>
        </p:nvSpPr>
        <p:spPr>
          <a:xfrm>
            <a:off x="2144486" y="2355935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미정리내역</a:t>
            </a:r>
            <a:r>
              <a:rPr kumimoji="1" lang="ko-KR" altLang="en-US" sz="1000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93B09C-6615-E448-86B2-A216CADFC52D}"/>
              </a:ext>
            </a:extLst>
          </p:cNvPr>
          <p:cNvSpPr/>
          <p:nvPr/>
        </p:nvSpPr>
        <p:spPr>
          <a:xfrm>
            <a:off x="2144486" y="374632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파일처리요청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172E8-7FD6-7548-BC33-CFE3F2877F22}"/>
              </a:ext>
            </a:extLst>
          </p:cNvPr>
          <p:cNvSpPr/>
          <p:nvPr/>
        </p:nvSpPr>
        <p:spPr>
          <a:xfrm>
            <a:off x="7113813" y="374632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파일처리수신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360E14-C68F-B44C-98A5-831BE8121568}"/>
              </a:ext>
            </a:extLst>
          </p:cNvPr>
          <p:cNvSpPr/>
          <p:nvPr/>
        </p:nvSpPr>
        <p:spPr>
          <a:xfrm>
            <a:off x="7113813" y="4462767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학습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A1E498-3D37-9340-A9C2-5C20AAA7C2D7}"/>
              </a:ext>
            </a:extLst>
          </p:cNvPr>
          <p:cNvCxnSpPr/>
          <p:nvPr/>
        </p:nvCxnSpPr>
        <p:spPr>
          <a:xfrm>
            <a:off x="3940629" y="3987449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099C9-A4F8-1442-8181-C1134BF0972D}"/>
              </a:ext>
            </a:extLst>
          </p:cNvPr>
          <p:cNvSpPr txBox="1"/>
          <p:nvPr/>
        </p:nvSpPr>
        <p:spPr>
          <a:xfrm>
            <a:off x="5264354" y="372583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555632-EBB9-C940-B772-2B25FF1F3E33}"/>
              </a:ext>
            </a:extLst>
          </p:cNvPr>
          <p:cNvCxnSpPr/>
          <p:nvPr/>
        </p:nvCxnSpPr>
        <p:spPr>
          <a:xfrm>
            <a:off x="3042558" y="2800610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768214-E86C-0A4F-B2D0-1113A59BB235}"/>
              </a:ext>
            </a:extLst>
          </p:cNvPr>
          <p:cNvCxnSpPr/>
          <p:nvPr/>
        </p:nvCxnSpPr>
        <p:spPr>
          <a:xfrm>
            <a:off x="3044646" y="3491628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B45906-34D8-9748-A3E5-01267753DD4F}"/>
              </a:ext>
            </a:extLst>
          </p:cNvPr>
          <p:cNvCxnSpPr/>
          <p:nvPr/>
        </p:nvCxnSpPr>
        <p:spPr>
          <a:xfrm>
            <a:off x="8042531" y="4203524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파일연계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4648"/>
              </p:ext>
            </p:extLst>
          </p:nvPr>
        </p:nvGraphicFramePr>
        <p:xfrm>
          <a:off x="1556011" y="1348102"/>
          <a:ext cx="8128000" cy="41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07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5199693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SFTP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접속방식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SSH Key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SSH 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세친구에서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공개키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요청파일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58914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0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36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30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파일 레이아웃</a:t>
            </a:r>
            <a:r>
              <a:rPr kumimoji="1" lang="en-US" altLang="ko-KR" sz="2000" dirty="0"/>
              <a:t>(1/2)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2573"/>
              </p:ext>
            </p:extLst>
          </p:nvPr>
        </p:nvGraphicFramePr>
        <p:xfrm>
          <a:off x="666984" y="1160795"/>
          <a:ext cx="6922535" cy="444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08">
                  <a:extLst>
                    <a:ext uri="{9D8B030D-6E8A-4147-A177-3AD203B41FA5}">
                      <a16:colId xmlns:a16="http://schemas.microsoft.com/office/drawing/2014/main" val="3999977137"/>
                    </a:ext>
                  </a:extLst>
                </a:gridCol>
                <a:gridCol w="2352488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2338383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  <a:gridCol w="1597256">
                  <a:extLst>
                    <a:ext uri="{9D8B030D-6E8A-4147-A177-3AD203B41FA5}">
                      <a16:colId xmlns:a16="http://schemas.microsoft.com/office/drawing/2014/main" val="1325110375"/>
                    </a:ext>
                  </a:extLst>
                </a:gridCol>
              </a:tblGrid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요청파일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CD_SCRP_KEY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062961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CD_INDUSTRY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CD_SCRP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NM_COMP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618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TP_BIZ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42563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06079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신용카드 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CD_DEDU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942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666984" y="791996"/>
            <a:ext cx="205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계정처리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D28F0-1638-0C43-9907-B96EA0978ECC}"/>
              </a:ext>
            </a:extLst>
          </p:cNvPr>
          <p:cNvSpPr txBox="1"/>
          <p:nvPr/>
        </p:nvSpPr>
        <p:spPr>
          <a:xfrm>
            <a:off x="7879133" y="65349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</a:t>
            </a:r>
            <a:r>
              <a:rPr kumimoji="1" lang="ko-KR" altLang="en-US" sz="1200" dirty="0" err="1"/>
              <a:t>거래종류</a:t>
            </a:r>
            <a:endParaRPr kumimoji="1"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4891E-055F-6B48-BA59-9BC48DE2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1202"/>
              </p:ext>
            </p:extLst>
          </p:nvPr>
        </p:nvGraphicFramePr>
        <p:xfrm>
          <a:off x="7879133" y="930495"/>
          <a:ext cx="3670300" cy="467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2">
                  <a:extLst>
                    <a:ext uri="{9D8B030D-6E8A-4147-A177-3AD203B41FA5}">
                      <a16:colId xmlns:a16="http://schemas.microsoft.com/office/drawing/2014/main" val="843039364"/>
                    </a:ext>
                  </a:extLst>
                </a:gridCol>
                <a:gridCol w="2538598">
                  <a:extLst>
                    <a:ext uri="{9D8B030D-6E8A-4147-A177-3AD203B41FA5}">
                      <a16:colId xmlns:a16="http://schemas.microsoft.com/office/drawing/2014/main" val="1155380880"/>
                    </a:ext>
                  </a:extLst>
                </a:gridCol>
              </a:tblGrid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46317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home1in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32345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home2out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3043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전자계산서 매입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5161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현금영수증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7319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672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home4in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사업용 신용카드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54909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r>
                        <a:rPr lang="en" sz="1100" u="none" strike="noStrike" dirty="0">
                          <a:effectLst/>
                        </a:rPr>
                        <a:t>essin2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여신협회 신용카드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28831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taxbill1out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6775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taxbill1in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41216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6027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5034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easeBillin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간이영수증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644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delvCardout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신용카드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589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delvCashout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현금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18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8277B-C219-164A-92A3-A134BA6083FC}"/>
              </a:ext>
            </a:extLst>
          </p:cNvPr>
          <p:cNvSpPr txBox="1"/>
          <p:nvPr/>
        </p:nvSpPr>
        <p:spPr>
          <a:xfrm>
            <a:off x="573040" y="5609098"/>
            <a:ext cx="11045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Ex) </a:t>
            </a:r>
            <a:r>
              <a:rPr kumimoji="1" lang="ko-KR" altLang="en-US" sz="1100" dirty="0" err="1"/>
              <a:t>요청파일</a:t>
            </a:r>
            <a:endParaRPr kumimoji="1" lang="en-US" altLang="ko-KR" sz="1100" dirty="0"/>
          </a:p>
          <a:p>
            <a:r>
              <a:rPr kumimoji="1" lang="en-US" altLang="ko-KR" sz="1100" dirty="0"/>
              <a:t>[{“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b="0" dirty="0">
                <a:solidFill>
                  <a:schemeClr val="tx1"/>
                </a:solidFill>
              </a:rPr>
              <a:t>NO_BIZ”: “1234567890”, “</a:t>
            </a:r>
            <a:r>
              <a:rPr lang="en" altLang="ko-KR" sz="1100" b="0" dirty="0">
                <a:solidFill>
                  <a:schemeClr val="tx1"/>
                </a:solidFill>
              </a:rPr>
              <a:t>CD_INDUSTRY”: “123456”, “CD_SCRP”: “home1out”, “NO_BIZ_C”: “1234567890”, ”ITEM”: “</a:t>
            </a:r>
            <a:r>
              <a:rPr lang="ko-KR" altLang="en-US" sz="1100" b="0" dirty="0">
                <a:solidFill>
                  <a:schemeClr val="tx1"/>
                </a:solidFill>
              </a:rPr>
              <a:t>품목</a:t>
            </a:r>
            <a:r>
              <a:rPr lang="en-US" altLang="ko-KR" sz="1100" b="0" dirty="0">
                <a:solidFill>
                  <a:schemeClr val="tx1"/>
                </a:solidFill>
              </a:rPr>
              <a:t>1”, “NM_COMP”: “</a:t>
            </a:r>
            <a:r>
              <a:rPr lang="ko-KR" altLang="en-US" sz="1100" b="0" dirty="0" err="1">
                <a:solidFill>
                  <a:schemeClr val="tx1"/>
                </a:solidFill>
              </a:rPr>
              <a:t>거래처명</a:t>
            </a:r>
            <a:r>
              <a:rPr lang="en-US" altLang="ko-KR" sz="1100" b="0" dirty="0">
                <a:solidFill>
                  <a:schemeClr val="tx1"/>
                </a:solidFill>
              </a:rPr>
              <a:t>1”,</a:t>
            </a:r>
            <a:r>
              <a:rPr lang="ko-KR" altLang="en-US" sz="1100" b="0" dirty="0">
                <a:solidFill>
                  <a:schemeClr val="tx1"/>
                </a:solidFill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</a:rPr>
              <a:t>“TP_BIZ”: “1”},</a:t>
            </a:r>
            <a:r>
              <a:rPr lang="en" altLang="ko-KR" sz="1100" b="0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R" sz="1100" dirty="0"/>
              <a:t>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dirty="0"/>
              <a:t>NO_BIZ”: “1234567890”, “</a:t>
            </a:r>
            <a:r>
              <a:rPr lang="en" altLang="ko-KR" sz="1100" dirty="0"/>
              <a:t>CD_INDUSTRY”: “123456”, “CD_SCRP”: “home1out”, “NO_BIZ_C”: “1234567890”, ”ITEM”: “</a:t>
            </a:r>
            <a:r>
              <a:rPr lang="ko-KR" altLang="en-US" sz="1100" dirty="0"/>
              <a:t>품목</a:t>
            </a:r>
            <a:r>
              <a:rPr lang="en-US" altLang="ko-KR" sz="1100" dirty="0"/>
              <a:t>1”, “NM_COMP”: “</a:t>
            </a:r>
            <a:r>
              <a:rPr lang="ko-KR" altLang="en-US" sz="1100" dirty="0" err="1"/>
              <a:t>거래처명</a:t>
            </a:r>
            <a:r>
              <a:rPr lang="en-US" altLang="ko-KR" sz="1100" dirty="0"/>
              <a:t>1”,</a:t>
            </a:r>
            <a:r>
              <a:rPr lang="ko-KR" altLang="en-US" sz="1100" dirty="0"/>
              <a:t> </a:t>
            </a:r>
            <a:r>
              <a:rPr lang="en-US" altLang="ko-KR" sz="1100" dirty="0"/>
              <a:t>“TP_BIZ”: “1”}</a:t>
            </a:r>
            <a:r>
              <a:rPr lang="en" altLang="ko-KR" sz="1100" dirty="0"/>
              <a:t>,</a:t>
            </a:r>
            <a:endParaRPr lang="en" altLang="ko-KR" sz="1100" b="0" dirty="0">
              <a:solidFill>
                <a:schemeClr val="tx1"/>
              </a:solidFill>
            </a:endParaRPr>
          </a:p>
          <a:p>
            <a:r>
              <a:rPr kumimoji="1" lang="en-US" altLang="ko-KR" sz="1100" dirty="0"/>
              <a:t>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dirty="0"/>
              <a:t>NO_BIZ”: “1234567890”, “</a:t>
            </a:r>
            <a:r>
              <a:rPr lang="en" altLang="ko-KR" sz="1100" dirty="0"/>
              <a:t>CD_INDUSTRY”: “123456”, “CD_SCRP”: “home1out”, “NO_BIZ_C”: “1234567890”, ”ITEM”: “</a:t>
            </a:r>
            <a:r>
              <a:rPr lang="ko-KR" altLang="en-US" sz="1100" dirty="0"/>
              <a:t>품목</a:t>
            </a:r>
            <a:r>
              <a:rPr lang="en-US" altLang="ko-KR" sz="1100" dirty="0"/>
              <a:t>1”, “NM_COMP”: “</a:t>
            </a:r>
            <a:r>
              <a:rPr lang="ko-KR" altLang="en-US" sz="1100" dirty="0" err="1"/>
              <a:t>거래처명</a:t>
            </a:r>
            <a:r>
              <a:rPr lang="en-US" altLang="ko-KR" sz="1100" dirty="0"/>
              <a:t>1”,</a:t>
            </a:r>
            <a:r>
              <a:rPr lang="ko-KR" altLang="en-US" sz="1100" dirty="0"/>
              <a:t> </a:t>
            </a:r>
            <a:r>
              <a:rPr lang="en-US" altLang="ko-KR" sz="1100" dirty="0"/>
              <a:t>“TP_BIZ”: “1”}]</a:t>
            </a:r>
            <a:r>
              <a:rPr lang="en" altLang="ko-KR" sz="1100" b="0" dirty="0">
                <a:solidFill>
                  <a:schemeClr val="tx1"/>
                </a:solidFill>
              </a:rPr>
              <a:t> </a:t>
            </a:r>
            <a:endParaRPr lang="en" altLang="ko-KR" sz="1100" dirty="0"/>
          </a:p>
          <a:p>
            <a:endParaRPr lang="ko-KR" alt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3" y="97598"/>
            <a:ext cx="285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파일 레이아웃</a:t>
            </a:r>
            <a:r>
              <a:rPr kumimoji="1" lang="en-US" altLang="ko-KR" sz="2000" dirty="0"/>
              <a:t>(2/2)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92679"/>
              </p:ext>
            </p:extLst>
          </p:nvPr>
        </p:nvGraphicFramePr>
        <p:xfrm>
          <a:off x="753561" y="876087"/>
          <a:ext cx="5930268" cy="441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493">
                  <a:extLst>
                    <a:ext uri="{9D8B030D-6E8A-4147-A177-3AD203B41FA5}">
                      <a16:colId xmlns:a16="http://schemas.microsoft.com/office/drawing/2014/main" val="3999977137"/>
                    </a:ext>
                  </a:extLst>
                </a:gridCol>
                <a:gridCol w="3174757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2019018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392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CD_SCRP_KEY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CD_INDUSTRY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CD_SCRP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NM_COMP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42563"/>
                  </a:ext>
                </a:extLst>
              </a:tr>
              <a:tr h="393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TP_BIZ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06079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10087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신용카드 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CD_DEDU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22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714879" y="544478"/>
            <a:ext cx="305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미정리내역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8277B-C219-164A-92A3-A134BA6083FC}"/>
              </a:ext>
            </a:extLst>
          </p:cNvPr>
          <p:cNvSpPr txBox="1"/>
          <p:nvPr/>
        </p:nvSpPr>
        <p:spPr>
          <a:xfrm>
            <a:off x="110111" y="5619836"/>
            <a:ext cx="11971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Ex) </a:t>
            </a:r>
            <a:r>
              <a:rPr kumimoji="1" lang="ko-KR" altLang="en-US" sz="1050" dirty="0" err="1"/>
              <a:t>요청파일</a:t>
            </a:r>
            <a:endParaRPr kumimoji="1" lang="en-US" altLang="ko-KR" sz="1050" dirty="0"/>
          </a:p>
          <a:p>
            <a:r>
              <a:rPr kumimoji="1" lang="en-US" altLang="ko-KR" sz="1050" dirty="0"/>
              <a:t>[{“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b="0" dirty="0">
                <a:solidFill>
                  <a:schemeClr val="tx1"/>
                </a:solidFill>
              </a:rPr>
              <a:t>NO_BIZ”: “1234567890”, “</a:t>
            </a:r>
            <a:r>
              <a:rPr lang="en" altLang="ko-KR" sz="1050" b="0" dirty="0">
                <a:solidFill>
                  <a:schemeClr val="tx1"/>
                </a:solidFill>
              </a:rPr>
              <a:t>CD_INDUSTRY”: “123456”, “CD_SCRP”: “home1out”, “NO_BIZ_C”: “1234567890”,”ITEM”: “</a:t>
            </a:r>
            <a:r>
              <a:rPr lang="ko-KR" altLang="en-US" sz="1050" b="0" dirty="0">
                <a:solidFill>
                  <a:schemeClr val="tx1"/>
                </a:solidFill>
              </a:rPr>
              <a:t>품목</a:t>
            </a:r>
            <a:r>
              <a:rPr lang="en-US" altLang="ko-KR" sz="1050" b="0" dirty="0">
                <a:solidFill>
                  <a:schemeClr val="tx1"/>
                </a:solidFill>
              </a:rPr>
              <a:t>1”,”NM_COMP”: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”</a:t>
            </a:r>
            <a:r>
              <a:rPr lang="ko-KR" altLang="en-US" sz="1050" b="0" dirty="0" err="1">
                <a:solidFill>
                  <a:schemeClr val="tx1"/>
                </a:solidFill>
              </a:rPr>
              <a:t>거래처명</a:t>
            </a:r>
            <a:r>
              <a:rPr lang="en-US" altLang="ko-KR" sz="1050" b="0" dirty="0">
                <a:solidFill>
                  <a:schemeClr val="tx1"/>
                </a:solidFill>
              </a:rPr>
              <a:t>1”,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“TP_BIZ”: “1”,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“CD_ACCOUNT”: “123”, “CD_DEDU”: “0”},</a:t>
            </a:r>
            <a:r>
              <a:rPr lang="en" altLang="ko-KR" sz="1050" b="0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R" sz="1050" dirty="0"/>
              <a:t>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dirty="0"/>
              <a:t>NO_BIZ”: “1234567890”, “</a:t>
            </a:r>
            <a:r>
              <a:rPr lang="en" altLang="ko-KR" sz="1050" dirty="0"/>
              <a:t>CD_INDUSTRY”: “123456”, “CD_SCRP”: “home1out”, “NO_BIZ_C”: “1234567890”,”ITEM”: “</a:t>
            </a:r>
            <a:r>
              <a:rPr lang="ko-KR" altLang="en-US" sz="1050" dirty="0"/>
              <a:t>품목</a:t>
            </a:r>
            <a:r>
              <a:rPr lang="en-US" altLang="ko-KR" sz="1050" dirty="0"/>
              <a:t>1”,”NM_COMP”:</a:t>
            </a:r>
            <a:r>
              <a:rPr lang="ko-KR" altLang="en-US" sz="1050" dirty="0"/>
              <a:t> </a:t>
            </a:r>
            <a:r>
              <a:rPr lang="en-US" altLang="ko-KR" sz="1050" dirty="0"/>
              <a:t>”</a:t>
            </a:r>
            <a:r>
              <a:rPr lang="ko-KR" altLang="en-US" sz="1050" dirty="0" err="1"/>
              <a:t>거래처명</a:t>
            </a:r>
            <a:r>
              <a:rPr lang="en-US" altLang="ko-KR" sz="1050" dirty="0"/>
              <a:t>1”,</a:t>
            </a:r>
            <a:r>
              <a:rPr lang="ko-KR" altLang="en-US" sz="1050" dirty="0"/>
              <a:t> </a:t>
            </a:r>
            <a:r>
              <a:rPr lang="en-US" altLang="ko-KR" sz="1050" dirty="0"/>
              <a:t>“TP_BIZ”: “1”,</a:t>
            </a:r>
            <a:r>
              <a:rPr lang="ko-KR" altLang="en-US" sz="1050" dirty="0"/>
              <a:t> </a:t>
            </a:r>
            <a:r>
              <a:rPr lang="en-US" altLang="ko-KR" sz="1050" dirty="0"/>
              <a:t>“CD_ACCOUNT”: “123”, “CD_DEDU”: “0”}</a:t>
            </a:r>
            <a:r>
              <a:rPr lang="en" altLang="ko-KR" sz="1050" dirty="0"/>
              <a:t>,</a:t>
            </a:r>
            <a:endParaRPr lang="en" altLang="ko-KR" sz="1050" b="0" dirty="0">
              <a:solidFill>
                <a:schemeClr val="tx1"/>
              </a:solidFill>
            </a:endParaRPr>
          </a:p>
          <a:p>
            <a:r>
              <a:rPr kumimoji="1" lang="en-US" altLang="ko-KR" sz="1050" dirty="0"/>
              <a:t>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dirty="0"/>
              <a:t>NO_BIZ”: “1234567890”, “</a:t>
            </a:r>
            <a:r>
              <a:rPr lang="en" altLang="ko-KR" sz="1050" dirty="0"/>
              <a:t>CD_INDUSTRY”: “123456”, “CD_SCRP”: “home1out”, “NO_BIZ_C”: “1234567890”,”ITEM”: “</a:t>
            </a:r>
            <a:r>
              <a:rPr lang="ko-KR" altLang="en-US" sz="1050" dirty="0"/>
              <a:t>품목</a:t>
            </a:r>
            <a:r>
              <a:rPr lang="en-US" altLang="ko-KR" sz="1050" dirty="0"/>
              <a:t>1”,”NM_COMP”:</a:t>
            </a:r>
            <a:r>
              <a:rPr lang="ko-KR" altLang="en-US" sz="1050" dirty="0"/>
              <a:t> </a:t>
            </a:r>
            <a:r>
              <a:rPr lang="en-US" altLang="ko-KR" sz="1050" dirty="0"/>
              <a:t>”</a:t>
            </a:r>
            <a:r>
              <a:rPr lang="ko-KR" altLang="en-US" sz="1050" dirty="0" err="1"/>
              <a:t>거래처명</a:t>
            </a:r>
            <a:r>
              <a:rPr lang="en-US" altLang="ko-KR" sz="1050" dirty="0"/>
              <a:t>1”,</a:t>
            </a:r>
            <a:r>
              <a:rPr lang="ko-KR" altLang="en-US" sz="1050" dirty="0"/>
              <a:t> </a:t>
            </a:r>
            <a:r>
              <a:rPr lang="en-US" altLang="ko-KR" sz="1050" dirty="0"/>
              <a:t>“TP_BIZ”: “1”,</a:t>
            </a:r>
            <a:r>
              <a:rPr lang="ko-KR" altLang="en-US" sz="1050" dirty="0"/>
              <a:t> </a:t>
            </a:r>
            <a:r>
              <a:rPr lang="en-US" altLang="ko-KR" sz="1050" dirty="0"/>
              <a:t>“CD_ACCOUNT”: “123”, “CD_DEDU”: “0”}]</a:t>
            </a:r>
            <a:r>
              <a:rPr lang="en" altLang="ko-KR" sz="1050" b="0" dirty="0">
                <a:solidFill>
                  <a:schemeClr val="tx1"/>
                </a:solidFill>
              </a:rPr>
              <a:t> </a:t>
            </a:r>
            <a:endParaRPr lang="en" altLang="ko-KR" sz="1050" dirty="0"/>
          </a:p>
          <a:p>
            <a:endParaRPr lang="ko-KR" altLang="en-US" sz="105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D06B0-E1BD-7147-AA7E-CC61A303FF6C}"/>
              </a:ext>
            </a:extLst>
          </p:cNvPr>
          <p:cNvSpPr txBox="1"/>
          <p:nvPr/>
        </p:nvSpPr>
        <p:spPr>
          <a:xfrm>
            <a:off x="7806821" y="457872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</a:t>
            </a:r>
            <a:r>
              <a:rPr kumimoji="1" lang="ko-KR" altLang="en-US" sz="1200" dirty="0" err="1"/>
              <a:t>거래종류</a:t>
            </a:r>
            <a:endParaRPr kumimoji="1"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1411AD-3F57-9B4B-B7FD-E684E5789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92751"/>
              </p:ext>
            </p:extLst>
          </p:nvPr>
        </p:nvGraphicFramePr>
        <p:xfrm>
          <a:off x="7806821" y="734871"/>
          <a:ext cx="3670300" cy="467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2">
                  <a:extLst>
                    <a:ext uri="{9D8B030D-6E8A-4147-A177-3AD203B41FA5}">
                      <a16:colId xmlns:a16="http://schemas.microsoft.com/office/drawing/2014/main" val="843039364"/>
                    </a:ext>
                  </a:extLst>
                </a:gridCol>
                <a:gridCol w="2538598">
                  <a:extLst>
                    <a:ext uri="{9D8B030D-6E8A-4147-A177-3AD203B41FA5}">
                      <a16:colId xmlns:a16="http://schemas.microsoft.com/office/drawing/2014/main" val="1155380880"/>
                    </a:ext>
                  </a:extLst>
                </a:gridCol>
              </a:tblGrid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46317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home1in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32345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home2out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3043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전자계산서 매입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5161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현금영수증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7319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672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home4in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사업용 신용카드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54909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r>
                        <a:rPr lang="en" sz="1100" u="none" strike="noStrike" dirty="0">
                          <a:effectLst/>
                        </a:rPr>
                        <a:t>essin2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여신협회 신용카드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28831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taxbill1out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6775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taxbill1in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41216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6027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5034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easeBillin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간이영수증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644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delvCardout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신용카드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589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delvCashout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현금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77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4. API</a:t>
            </a:r>
            <a:endParaRPr kumimoji="1"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714879" y="107217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/>
              <a:t>파일처리요청 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세친구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AI)</a:t>
            </a:r>
            <a:endParaRPr kumimoji="1"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2340E5-D868-644C-A3FF-171BE4F01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7725"/>
              </p:ext>
            </p:extLst>
          </p:nvPr>
        </p:nvGraphicFramePr>
        <p:xfrm>
          <a:off x="979813" y="1410733"/>
          <a:ext cx="8128000" cy="163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전송방식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파라메터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28D28E-D1F7-434B-A3E6-A39E2D8317CA}"/>
              </a:ext>
            </a:extLst>
          </p:cNvPr>
          <p:cNvSpPr txBox="1"/>
          <p:nvPr/>
        </p:nvSpPr>
        <p:spPr>
          <a:xfrm>
            <a:off x="714879" y="3602436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/>
              <a:t>결과처리요청 </a:t>
            </a:r>
            <a:r>
              <a:rPr kumimoji="1" lang="en-US" altLang="ko-KR" sz="1600" dirty="0"/>
              <a:t>(AI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세친구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76AE819-D19E-1747-9960-A4D0E91BE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79126"/>
              </p:ext>
            </p:extLst>
          </p:nvPr>
        </p:nvGraphicFramePr>
        <p:xfrm>
          <a:off x="979813" y="3940990"/>
          <a:ext cx="8128000" cy="163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세친구에서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전송방식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파라메터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5.</a:t>
            </a:r>
            <a:r>
              <a:rPr kumimoji="1" lang="ko-KR" altLang="en-US" sz="2000" dirty="0"/>
              <a:t> 파일명명규칙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2340E5-D868-644C-A3FF-171BE4F01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1782"/>
              </p:ext>
            </p:extLst>
          </p:nvPr>
        </p:nvGraphicFramePr>
        <p:xfrm>
          <a:off x="979812" y="1448311"/>
          <a:ext cx="10234727" cy="108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58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1201070">
                  <a:extLst>
                    <a:ext uri="{9D8B030D-6E8A-4147-A177-3AD203B41FA5}">
                      <a16:colId xmlns:a16="http://schemas.microsoft.com/office/drawing/2014/main" val="1381022646"/>
                    </a:ext>
                  </a:extLst>
                </a:gridCol>
                <a:gridCol w="4452906">
                  <a:extLst>
                    <a:ext uri="{9D8B030D-6E8A-4147-A177-3AD203B41FA5}">
                      <a16:colId xmlns:a16="http://schemas.microsoft.com/office/drawing/2014/main" val="4245136239"/>
                    </a:ext>
                  </a:extLst>
                </a:gridCol>
                <a:gridCol w="2552193">
                  <a:extLst>
                    <a:ext uri="{9D8B030D-6E8A-4147-A177-3AD203B41FA5}">
                      <a16:colId xmlns:a16="http://schemas.microsoft.com/office/drawing/2014/main" val="2098046075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파일구분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구분자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요청구분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확장자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계정처리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(ACCT)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미정리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 (LEARN)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YYYYMMDDHHMMSS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REQ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7407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5BCFE5-C179-7742-855D-73A4A2314F8E}"/>
              </a:ext>
            </a:extLst>
          </p:cNvPr>
          <p:cNvSpPr txBox="1"/>
          <p:nvPr/>
        </p:nvSpPr>
        <p:spPr>
          <a:xfrm>
            <a:off x="846524" y="2727590"/>
            <a:ext cx="1081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Ex) </a:t>
            </a:r>
          </a:p>
          <a:p>
            <a:r>
              <a:rPr kumimoji="1" lang="ko-KR" altLang="en-US" sz="1200" dirty="0" err="1"/>
              <a:t>계정처리</a:t>
            </a:r>
            <a:r>
              <a:rPr kumimoji="1" lang="ko-KR" altLang="en-US" sz="1200" dirty="0"/>
              <a:t> 요청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A_20190820174353.REQ</a:t>
            </a:r>
          </a:p>
          <a:p>
            <a:r>
              <a:rPr kumimoji="1" lang="ko-KR" altLang="en-US" sz="1200" b="0" dirty="0" err="1">
                <a:solidFill>
                  <a:schemeClr val="tx1"/>
                </a:solidFill>
              </a:rPr>
              <a:t>계정처리</a:t>
            </a:r>
            <a:r>
              <a:rPr kumimoji="1" lang="ko-KR" altLang="en-US" sz="1200" b="0" dirty="0">
                <a:solidFill>
                  <a:schemeClr val="tx1"/>
                </a:solidFill>
              </a:rPr>
              <a:t> 결과 </a:t>
            </a:r>
            <a:r>
              <a:rPr kumimoji="1" lang="en-US" altLang="ko-KR" sz="1200" b="0" dirty="0">
                <a:solidFill>
                  <a:schemeClr val="tx1"/>
                </a:solidFill>
              </a:rPr>
              <a:t>:</a:t>
            </a:r>
            <a:r>
              <a:rPr kumimoji="1" lang="ko-KR" altLang="en-US" sz="1200" b="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0" dirty="0">
                <a:solidFill>
                  <a:schemeClr val="tx1"/>
                </a:solidFill>
              </a:rPr>
              <a:t>A_20190820174353.</a:t>
            </a:r>
            <a:r>
              <a:rPr kumimoji="1" lang="en-US" altLang="ko-KR" sz="1200" dirty="0"/>
              <a:t>RES</a:t>
            </a:r>
          </a:p>
          <a:p>
            <a:r>
              <a:rPr kumimoji="1" lang="ko-KR" altLang="en-US" sz="1200" dirty="0" err="1"/>
              <a:t>미정리</a:t>
            </a:r>
            <a:r>
              <a:rPr kumimoji="1" lang="ko-KR" altLang="en-US" sz="1200" dirty="0"/>
              <a:t> 요청  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L_20190820174353.REQ</a:t>
            </a:r>
          </a:p>
        </p:txBody>
      </p:sp>
    </p:spTree>
    <p:extLst>
      <p:ext uri="{BB962C8B-B14F-4D97-AF65-F5344CB8AC3E}">
        <p14:creationId xmlns:p14="http://schemas.microsoft.com/office/powerpoint/2010/main" val="275850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1006</Words>
  <Application>Microsoft Macintosh PowerPoint</Application>
  <PresentationFormat>와이드스크린</PresentationFormat>
  <Paragraphs>230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이윤우</dc:creator>
  <cp:lastModifiedBy>이윤우</cp:lastModifiedBy>
  <cp:revision>62</cp:revision>
  <cp:lastPrinted>2019-09-10T05:42:49Z</cp:lastPrinted>
  <dcterms:created xsi:type="dcterms:W3CDTF">2019-08-23T07:20:48Z</dcterms:created>
  <dcterms:modified xsi:type="dcterms:W3CDTF">2019-09-11T04:52:41Z</dcterms:modified>
</cp:coreProperties>
</file>