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8" r:id="rId5"/>
    <p:sldId id="259" r:id="rId6"/>
    <p:sldId id="258" r:id="rId7"/>
    <p:sldId id="262" r:id="rId8"/>
    <p:sldId id="264" r:id="rId9"/>
    <p:sldId id="265" r:id="rId10"/>
    <p:sldId id="266" r:id="rId11"/>
    <p:sldId id="267" r:id="rId12"/>
    <p:sldId id="269" r:id="rId13"/>
    <p:sldId id="270" r:id="rId14"/>
    <p:sldId id="271" r:id="rId15"/>
    <p:sldId id="272" r:id="rId16"/>
    <p:sldId id="284" r:id="rId17"/>
    <p:sldId id="273" r:id="rId18"/>
    <p:sldId id="290" r:id="rId19"/>
    <p:sldId id="286" r:id="rId20"/>
    <p:sldId id="285" r:id="rId21"/>
    <p:sldId id="295" r:id="rId22"/>
    <p:sldId id="288"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8.png"/><Relationship Id="rId3" Type="http://schemas.openxmlformats.org/officeDocument/2006/relationships/hyperlink" Target="https://nguyenvanhieu.vn/wp-content/uploads/2018/12/data-node-danh-sach-lien-ket.png" TargetMode="External"/><Relationship Id="rId2" Type="http://schemas.openxmlformats.org/officeDocument/2006/relationships/image" Target="../media/image7.jpeg"/><Relationship Id="rId1" Type="http://schemas.openxmlformats.org/officeDocument/2006/relationships/hyperlink" Target="https://nguyenvanhieu.vn/wp-content/uploads/2018/12/danh-sach-lien-ket-la-gi.jp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9711" y="440690"/>
            <a:ext cx="9211733" cy="1082675"/>
          </a:xfrm>
        </p:spPr>
        <p:txBody>
          <a:bodyPr/>
          <a:lstStyle/>
          <a:p>
            <a:pPr algn="ctr"/>
            <a:r>
              <a:rPr lang="en-US" b="1" dirty="0">
                <a:solidFill>
                  <a:srgbClr val="00B0F0"/>
                </a:solidFill>
              </a:rPr>
              <a:t>BÁO CÁO BÀI TẬP LỚN</a:t>
            </a:r>
            <a:endParaRPr lang="en-US" b="1" dirty="0">
              <a:solidFill>
                <a:srgbClr val="00B0F0"/>
              </a:solidFill>
            </a:endParaRPr>
          </a:p>
        </p:txBody>
      </p:sp>
      <p:sp>
        <p:nvSpPr>
          <p:cNvPr id="3" name="Subtitle 2"/>
          <p:cNvSpPr>
            <a:spLocks noGrp="1"/>
          </p:cNvSpPr>
          <p:nvPr>
            <p:ph type="subTitle" idx="1"/>
          </p:nvPr>
        </p:nvSpPr>
        <p:spPr>
          <a:xfrm>
            <a:off x="1483361" y="1584325"/>
            <a:ext cx="9218083" cy="1752600"/>
          </a:xfrm>
        </p:spPr>
        <p:txBody>
          <a:bodyPr/>
          <a:lstStyle/>
          <a:p>
            <a:pPr algn="ctr"/>
            <a:r>
              <a:rPr lang="en-US" sz="2400"/>
              <a:t>ĐỀ TÀI: XÂY DỰNG CHƯƠNG TRÌNH NHẬP XUẤT DỮ LIỆU THÀNH PHỐ</a:t>
            </a:r>
            <a:endParaRPr lang="en-US" sz="2400"/>
          </a:p>
        </p:txBody>
      </p:sp>
      <p:sp>
        <p:nvSpPr>
          <p:cNvPr id="7" name="Rectangles 6"/>
          <p:cNvSpPr/>
          <p:nvPr/>
        </p:nvSpPr>
        <p:spPr>
          <a:xfrm flipH="1">
            <a:off x="13970" y="4665980"/>
            <a:ext cx="5144770" cy="2223135"/>
          </a:xfrm>
          <a:prstGeom prst="rect">
            <a:avLst/>
          </a:prstGeom>
          <a:noFill/>
          <a:ln>
            <a:noFill/>
          </a:ln>
          <a:extLst>
            <a:ext uri="{909E8E84-426E-40DD-AFC4-6F175D3DCCD1}">
              <a14:hiddenFill xmlns:a14="http://schemas.microsoft.com/office/drawing/2010/main">
                <a:solidFill>
                  <a:schemeClr val="bg1"/>
                </a:solidFill>
              </a14:hiddenFill>
            </a:ext>
          </a:extLst>
        </p:spPr>
        <p:txBody>
          <a:bodyPr wrap="square" rtlCol="0" anchor="t">
            <a:spAutoFit/>
          </a:bodyPr>
          <a:p>
            <a:pPr algn="l">
              <a:lnSpc>
                <a:spcPct val="110000"/>
              </a:lnSpc>
            </a:pPr>
            <a:r>
              <a:rPr lang="en-US" altLang="zh-CN" b="1">
                <a:solidFill>
                  <a:schemeClr val="tx1"/>
                </a:solidFill>
                <a:effectLst>
                  <a:outerShdw blurRad="38100" dist="19050" dir="2700000" algn="tl" rotWithShape="0">
                    <a:schemeClr val="dk1">
                      <a:alpha val="40000"/>
                    </a:schemeClr>
                  </a:outerShdw>
                </a:effectLst>
              </a:rPr>
              <a:t>Môn: Lập trình nâng cao</a:t>
            </a:r>
            <a:endParaRPr lang="en-US" altLang="zh-CN" b="1">
              <a:solidFill>
                <a:schemeClr val="tx1"/>
              </a:solidFill>
              <a:effectLst>
                <a:outerShdw blurRad="38100" dist="19050" dir="2700000" algn="tl" rotWithShape="0">
                  <a:schemeClr val="dk1">
                    <a:alpha val="40000"/>
                  </a:schemeClr>
                </a:outerShdw>
              </a:effectLst>
            </a:endParaRPr>
          </a:p>
          <a:p>
            <a:pPr algn="l">
              <a:lnSpc>
                <a:spcPct val="110000"/>
              </a:lnSpc>
            </a:pPr>
            <a:r>
              <a:rPr lang="en-US" altLang="zh-CN" b="1">
                <a:solidFill>
                  <a:schemeClr val="tx1"/>
                </a:solidFill>
                <a:effectLst>
                  <a:outerShdw blurRad="38100" dist="19050" dir="2700000" algn="tl" rotWithShape="0">
                    <a:schemeClr val="dk1">
                      <a:alpha val="40000"/>
                    </a:schemeClr>
                  </a:outerShdw>
                </a:effectLst>
              </a:rPr>
              <a:t>Giảng viên hướng dẫn: Trần Thị Dung</a:t>
            </a:r>
            <a:endParaRPr lang="en-US" altLang="zh-CN" b="1">
              <a:solidFill>
                <a:srgbClr val="FFFF00"/>
              </a:solidFill>
              <a:effectLst>
                <a:outerShdw blurRad="38100" dist="19050" dir="2700000" algn="tl" rotWithShape="0">
                  <a:schemeClr val="dk1">
                    <a:alpha val="40000"/>
                  </a:schemeClr>
                </a:outerShdw>
              </a:effectLst>
            </a:endParaRPr>
          </a:p>
          <a:p>
            <a:pPr algn="l">
              <a:lnSpc>
                <a:spcPct val="110000"/>
              </a:lnSpc>
            </a:pPr>
            <a:r>
              <a:rPr lang="en-US" altLang="zh-CN" b="1">
                <a:solidFill>
                  <a:schemeClr val="tx1"/>
                </a:solidFill>
                <a:effectLst>
                  <a:outerShdw blurRad="38100" dist="19050" dir="2700000" algn="tl" rotWithShape="0">
                    <a:schemeClr val="dk1">
                      <a:alpha val="40000"/>
                    </a:schemeClr>
                  </a:outerShdw>
                </a:effectLst>
              </a:rPr>
              <a:t>Sinh viên thực hiện:</a:t>
            </a:r>
            <a:endParaRPr lang="en-US" altLang="zh-CN" b="1">
              <a:solidFill>
                <a:schemeClr val="tx1"/>
              </a:solidFill>
              <a:effectLst>
                <a:outerShdw blurRad="38100" dist="19050" dir="2700000" algn="tl" rotWithShape="0">
                  <a:schemeClr val="dk1">
                    <a:alpha val="40000"/>
                  </a:schemeClr>
                </a:outerShdw>
              </a:effectLst>
            </a:endParaRPr>
          </a:p>
          <a:p>
            <a:pPr algn="l">
              <a:lnSpc>
                <a:spcPct val="110000"/>
              </a:lnSpc>
            </a:pPr>
            <a:r>
              <a:rPr lang="en-US" altLang="zh-CN" b="1">
                <a:effectLst>
                  <a:outerShdw blurRad="38100" dist="19050" dir="2700000" algn="tl" rotWithShape="0">
                    <a:schemeClr val="dk1">
                      <a:alpha val="40000"/>
                    </a:schemeClr>
                  </a:outerShdw>
                </a:effectLst>
                <a:sym typeface="+mn-ea"/>
              </a:rPr>
              <a:t>- Vũ Hoàng Phi</a:t>
            </a:r>
            <a:endParaRPr lang="en-US" altLang="zh-CN" b="1">
              <a:effectLst>
                <a:outerShdw blurRad="38100" dist="19050" dir="2700000" algn="tl" rotWithShape="0">
                  <a:schemeClr val="dk1">
                    <a:alpha val="40000"/>
                  </a:schemeClr>
                </a:outerShdw>
              </a:effectLst>
              <a:sym typeface="+mn-ea"/>
            </a:endParaRPr>
          </a:p>
          <a:p>
            <a:pPr algn="l">
              <a:lnSpc>
                <a:spcPct val="110000"/>
              </a:lnSpc>
            </a:pPr>
            <a:r>
              <a:rPr lang="en-US" altLang="zh-CN" b="1">
                <a:effectLst>
                  <a:outerShdw blurRad="38100" dist="19050" dir="2700000" algn="tl" rotWithShape="0">
                    <a:schemeClr val="dk1">
                      <a:alpha val="40000"/>
                    </a:schemeClr>
                  </a:outerShdw>
                </a:effectLst>
                <a:sym typeface="+mn-ea"/>
              </a:rPr>
              <a:t>- Phan Quang Đông</a:t>
            </a:r>
            <a:endParaRPr lang="en-US" altLang="zh-CN" b="1">
              <a:solidFill>
                <a:schemeClr val="tx1"/>
              </a:solidFill>
              <a:effectLst>
                <a:outerShdw blurRad="38100" dist="19050" dir="2700000" algn="tl" rotWithShape="0">
                  <a:schemeClr val="dk1">
                    <a:alpha val="40000"/>
                  </a:schemeClr>
                </a:outerShdw>
              </a:effectLst>
            </a:endParaRPr>
          </a:p>
          <a:p>
            <a:pPr algn="l">
              <a:lnSpc>
                <a:spcPct val="110000"/>
              </a:lnSpc>
            </a:pPr>
            <a:r>
              <a:rPr lang="en-US" altLang="zh-CN" b="1">
                <a:effectLst>
                  <a:outerShdw blurRad="38100" dist="19050" dir="2700000" algn="tl" rotWithShape="0">
                    <a:schemeClr val="dk1">
                      <a:alpha val="40000"/>
                    </a:schemeClr>
                  </a:outerShdw>
                </a:effectLst>
                <a:sym typeface="+mn-ea"/>
              </a:rPr>
              <a:t>- Nguyễn Lâm Trúc</a:t>
            </a:r>
            <a:endParaRPr lang="en-US" altLang="zh-CN" b="1">
              <a:solidFill>
                <a:schemeClr val="tx1"/>
              </a:solidFill>
              <a:effectLst>
                <a:outerShdw blurRad="38100" dist="19050" dir="2700000" algn="tl" rotWithShape="0">
                  <a:schemeClr val="dk1">
                    <a:alpha val="40000"/>
                  </a:schemeClr>
                </a:outerShdw>
              </a:effectLst>
            </a:endParaRPr>
          </a:p>
          <a:p>
            <a:pPr algn="l">
              <a:lnSpc>
                <a:spcPct val="110000"/>
              </a:lnSpc>
            </a:pPr>
            <a:r>
              <a:rPr lang="en-US" altLang="zh-CN" b="1">
                <a:solidFill>
                  <a:schemeClr val="tx1"/>
                </a:solidFill>
                <a:effectLst>
                  <a:outerShdw blurRad="38100" dist="19050" dir="2700000" algn="tl" rotWithShape="0">
                    <a:schemeClr val="dk1">
                      <a:alpha val="40000"/>
                    </a:schemeClr>
                  </a:outerShdw>
                </a:effectLst>
              </a:rPr>
              <a:t>Mã học phần: CPM215.3</a:t>
            </a:r>
            <a:endParaRPr lang="en-US" altLang="zh-CN" b="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2800" b="1">
                <a:sym typeface="+mn-ea"/>
              </a:rPr>
              <a:t>Tìm kiếm nhị phân:</a:t>
            </a:r>
            <a:endParaRPr lang="en-US" sz="2800"/>
          </a:p>
        </p:txBody>
      </p:sp>
      <p:sp>
        <p:nvSpPr>
          <p:cNvPr id="3" name="Content Placeholder 2"/>
          <p:cNvSpPr>
            <a:spLocks noGrp="1"/>
          </p:cNvSpPr>
          <p:nvPr>
            <p:ph idx="1"/>
          </p:nvPr>
        </p:nvSpPr>
        <p:spPr>
          <a:xfrm>
            <a:off x="609600" y="1347470"/>
            <a:ext cx="10972800" cy="4525963"/>
          </a:xfrm>
        </p:spPr>
        <p:txBody>
          <a:bodyPr/>
          <a:p>
            <a:pPr marL="0" indent="0">
              <a:buNone/>
            </a:pPr>
            <a:r>
              <a:rPr lang="en-US" sz="2400"/>
              <a:t>	Để giải thuật này có thể làm việc một cách chính xác thì tập dữ liệu nên ở trong dạng đã được sắp xếp.</a:t>
            </a:r>
            <a:endParaRPr lang="en-US" sz="2400"/>
          </a:p>
          <a:p>
            <a:pPr marL="0" indent="0">
              <a:buNone/>
            </a:pPr>
            <a:r>
              <a:rPr lang="en-US" sz="2400"/>
              <a:t>	Tìm kiếm nhị phân tìm kiếm một phần tử cụ thể bằng cách so sánh phần tử tại vị trí giữa nhất của tập dữ liệu. Nếu tìm thấy kết nối thì chỉ mục của phần tử được trả về. Nếu phần tử cần tìm là lớn hơn giá trị phần tử giữa thì phần tử cần tìm được tìm trong mảng con nằm ở bên phải phần tử giữa; nếu không thì sẽ tìm ở trong mảng con nằm ở bên trái phần tử giữa. Tiến trình sẽ tiếp tục như vậy trên mảng con cho tới khi tìm hết mọi phần tử trên mảng con này.</a:t>
            </a:r>
            <a:endParaRPr lang="en-US" sz="2400"/>
          </a:p>
          <a:p>
            <a:pPr marL="0" indent="0">
              <a:buNone/>
            </a:pPr>
            <a:r>
              <a:rPr lang="en-US" sz="2400"/>
              <a:t>	</a:t>
            </a: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2331720" y="1358265"/>
            <a:ext cx="7529195" cy="2921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newsflash/>
      </p:transition>
    </mc:Choice>
    <mc:Fallback>
      <p:transition spd="slow">
        <p:newsflash/>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117725"/>
            <a:ext cx="10972800" cy="2622550"/>
          </a:xfrm>
        </p:spPr>
        <p:txBody>
          <a:bodyPr/>
          <a:p>
            <a:pPr marL="0" indent="0" algn="ctr">
              <a:buNone/>
            </a:pPr>
            <a:r>
              <a:rPr lang="en-US" b="1"/>
              <a:t>CẤU TRÚC LIÊN KẾT ĐƠN</a:t>
            </a:r>
            <a:endParaRPr lang="en-US" b="1"/>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2800" b="1"/>
              <a:t>Danh sách liên kết đơn:</a:t>
            </a:r>
            <a:endParaRPr lang="en-US" sz="2800" b="1"/>
          </a:p>
        </p:txBody>
      </p:sp>
      <p:sp>
        <p:nvSpPr>
          <p:cNvPr id="3" name="Content Placeholder 2"/>
          <p:cNvSpPr>
            <a:spLocks noGrp="1"/>
          </p:cNvSpPr>
          <p:nvPr>
            <p:ph idx="1"/>
          </p:nvPr>
        </p:nvSpPr>
        <p:spPr>
          <a:xfrm>
            <a:off x="609600" y="1348105"/>
            <a:ext cx="10972800" cy="4525963"/>
          </a:xfrm>
        </p:spPr>
        <p:txBody>
          <a:bodyPr/>
          <a:p>
            <a:pPr marL="0" indent="0">
              <a:buNone/>
            </a:pPr>
            <a:r>
              <a:rPr lang="en-US"/>
              <a:t>	</a:t>
            </a:r>
            <a:r>
              <a:rPr lang="en-US" sz="2400"/>
              <a:t>Danh sách liên kết đơn là một tập hợp các Node được phân bố động, được sắp xếp theo cách sao cho mỗi Node chứa “một giá trị”(Data) và “một con trỏ”(Next). Con trỏ sẽ trỏ đến phần tử kế tiếp của danh sách liên kết đó. Nếu con trỏ mà trỏ tới NULL, nghĩa là đó là phần tử cuối cùng của linked list.</a:t>
            </a:r>
            <a:endParaRPr lang="en-US" sz="2400"/>
          </a:p>
          <a:p>
            <a:pPr marL="0" indent="0">
              <a:buNone/>
            </a:pP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Picture 20" descr="Danh sách liên kết là gì?">
            <a:hlinkClick r:id="rId1"/>
          </p:cNvPr>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5227955" y="1473200"/>
            <a:ext cx="6959600" cy="2479040"/>
          </a:xfrm>
          <a:prstGeom prst="rect">
            <a:avLst/>
          </a:prstGeom>
          <a:noFill/>
          <a:ln>
            <a:noFill/>
          </a:ln>
        </p:spPr>
      </p:pic>
      <p:pic>
        <p:nvPicPr>
          <p:cNvPr id="19" name="Picture 19" descr="Node trong danh sách liên kết">
            <a:hlinkClick r:id="rId3"/>
          </p:cNvPr>
          <p:cNvPicPr>
            <a:picLocks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589280" y="2047240"/>
            <a:ext cx="4319270" cy="1905000"/>
          </a:xfrm>
          <a:prstGeom prst="rect">
            <a:avLst/>
          </a:prstGeom>
          <a:noFill/>
          <a:ln>
            <a:noFill/>
          </a:ln>
        </p:spPr>
      </p:pic>
      <p:sp>
        <p:nvSpPr>
          <p:cNvPr id="5" name="Rectangles 4"/>
          <p:cNvSpPr/>
          <p:nvPr/>
        </p:nvSpPr>
        <p:spPr>
          <a:xfrm>
            <a:off x="2276158" y="1586865"/>
            <a:ext cx="944880" cy="460375"/>
          </a:xfrm>
          <a:prstGeom prst="rect">
            <a:avLst/>
          </a:prstGeom>
          <a:noFill/>
          <a:ln>
            <a:noFill/>
          </a:ln>
        </p:spPr>
        <p:txBody>
          <a:bodyPr wrap="none" rtlCol="0" anchor="t">
            <a:spAutoFit/>
          </a:bodyPr>
          <a:p>
            <a:pPr algn="ctr"/>
            <a:r>
              <a:rPr lang="en-US" altLang="zh-CN" sz="2400" b="1">
                <a:solidFill>
                  <a:schemeClr val="tx1"/>
                </a:solidFill>
                <a:effectLst>
                  <a:outerShdw blurRad="38100" dist="19050" dir="2700000" algn="tl" rotWithShape="0">
                    <a:schemeClr val="dk1">
                      <a:alpha val="40000"/>
                    </a:schemeClr>
                  </a:outerShdw>
                </a:effectLst>
              </a:rPr>
              <a:t>Node</a:t>
            </a:r>
            <a:endParaRPr lang="en-US" altLang="zh-CN" sz="2400" b="1">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000">
        <p:newsflash/>
      </p:transition>
    </mc:Choice>
    <mc:Fallback>
      <p:transition spd="slow">
        <p:newsflash/>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661920"/>
            <a:ext cx="10972800" cy="1534160"/>
          </a:xfrm>
        </p:spPr>
        <p:txBody>
          <a:bodyPr/>
          <a:p>
            <a:pPr marL="0" indent="0" algn="ctr">
              <a:buNone/>
            </a:pPr>
            <a:r>
              <a:rPr lang="en-US" b="1"/>
              <a:t>THAO TÁC VỚI TỆP</a:t>
            </a:r>
            <a:endParaRPr lang="en-US" b="1"/>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2800" b="1"/>
              <a:t>Thao tác với tệp: </a:t>
            </a:r>
            <a:endParaRPr lang="en-US" sz="2800" b="1"/>
          </a:p>
        </p:txBody>
      </p:sp>
      <p:sp>
        <p:nvSpPr>
          <p:cNvPr id="3" name="Content Placeholder 2"/>
          <p:cNvSpPr>
            <a:spLocks noGrp="1"/>
          </p:cNvSpPr>
          <p:nvPr>
            <p:ph idx="1"/>
          </p:nvPr>
        </p:nvSpPr>
        <p:spPr>
          <a:xfrm>
            <a:off x="609600" y="1337945"/>
            <a:ext cx="10972800" cy="4525963"/>
          </a:xfrm>
        </p:spPr>
        <p:txBody>
          <a:bodyPr/>
          <a:p>
            <a:pPr marL="0" indent="0">
              <a:buNone/>
            </a:pPr>
            <a:r>
              <a:rPr lang="en-US" sz="2400"/>
              <a:t>	Khai báo: Khi làm việc với file, bạn cần khai báo 1 con trỏ kiểu FILE. Việc khai báo này là cần thiết để có sự kết nối giữa chương trình của bạn và tập tin mà bạn cần thao tác.</a:t>
            </a:r>
            <a:endParaRPr lang="en-US" sz="2400"/>
          </a:p>
          <a:p>
            <a:pPr marL="0" indent="0">
              <a:buNone/>
            </a:pPr>
            <a:r>
              <a:rPr lang="en-US" sz="2400"/>
              <a:t>VD: FILE *p;</a:t>
            </a:r>
            <a:endParaRPr lang="en-US" sz="2400"/>
          </a:p>
          <a:p>
            <a:pPr marL="0" indent="0">
              <a:buNone/>
            </a:pPr>
            <a:r>
              <a:rPr lang="en-US" sz="2400"/>
              <a:t>	Mở file: fptr = fopen("fileopen","mode");</a:t>
            </a:r>
            <a:endParaRPr lang="en-US" sz="2400"/>
          </a:p>
          <a:p>
            <a:pPr marL="0" indent="0">
              <a:buNone/>
            </a:pPr>
            <a:r>
              <a:rPr lang="en-US" sz="2400"/>
              <a:t>	Trong đó "mode" là một tham số chúng ta cần chỉ định.</a:t>
            </a:r>
            <a:endParaRPr lang="en-US" sz="2400"/>
          </a:p>
          <a:p>
            <a:pPr marL="914400" lvl="2" indent="0">
              <a:buNone/>
            </a:pPr>
            <a:r>
              <a:rPr lang="en-US"/>
              <a:t>Đóng file: fclose();</a:t>
            </a:r>
            <a:endParaRPr lang="en-US"/>
          </a:p>
          <a:p>
            <a:pPr marL="914400" lvl="2" indent="0">
              <a:buNone/>
            </a:pPr>
            <a:r>
              <a:rPr lang="en-US"/>
              <a:t>Đọc/ghi file văn bản: sử dụng fprintf() và fscanf().</a:t>
            </a:r>
            <a:endParaRPr lang="en-US"/>
          </a:p>
          <a:p>
            <a:pPr marL="914400" lvl="2" indent="0">
              <a:buNone/>
            </a:pPr>
            <a:r>
              <a:rPr lang="en-US"/>
              <a:t>Đọc/ghi file nhị phân: sử d</a:t>
            </a:r>
            <a:r>
              <a:rPr lang="en-US" u="sng"/>
              <a:t>ụng </a:t>
            </a:r>
            <a:r>
              <a:rPr lang="en-US"/>
              <a:t>fwrite() và fread().</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79450" y="2731770"/>
            <a:ext cx="10972800" cy="1394460"/>
          </a:xfrm>
        </p:spPr>
        <p:txBody>
          <a:bodyPr/>
          <a:p>
            <a:pPr marL="0" indent="0" algn="ctr">
              <a:buNone/>
            </a:pPr>
            <a:r>
              <a:rPr lang="en-US" b="1"/>
              <a:t>DEMO CHƯƠNG TRÌNH</a:t>
            </a:r>
            <a:endParaRPr lang="en-US" b="1"/>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2800" b="1"/>
              <a:t>Demo chương trình:</a:t>
            </a:r>
            <a:r>
              <a:rPr lang="en-US"/>
              <a:t> </a:t>
            </a:r>
            <a:endParaRPr lang="en-US"/>
          </a:p>
        </p:txBody>
      </p:sp>
      <p:pic>
        <p:nvPicPr>
          <p:cNvPr id="14" name="Picture 14"/>
          <p:cNvPicPr>
            <a:picLocks noChangeAspect="1"/>
          </p:cNvPicPr>
          <p:nvPr>
            <p:ph idx="1"/>
          </p:nvPr>
        </p:nvPicPr>
        <p:blipFill>
          <a:blip r:embed="rId1"/>
          <a:stretch>
            <a:fillRect/>
          </a:stretch>
        </p:blipFill>
        <p:spPr>
          <a:xfrm>
            <a:off x="609600" y="1417955"/>
            <a:ext cx="7882255" cy="41300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91820"/>
            <a:ext cx="10972800" cy="582613"/>
          </a:xfrm>
        </p:spPr>
        <p:txBody>
          <a:bodyPr/>
          <a:p>
            <a:pPr algn="l"/>
            <a:r>
              <a:rPr lang="en-US" sz="3600" b="1"/>
              <a:t>NỘI DUNG:</a:t>
            </a:r>
            <a:endParaRPr lang="en-US" sz="3600" b="1"/>
          </a:p>
        </p:txBody>
      </p:sp>
      <p:sp>
        <p:nvSpPr>
          <p:cNvPr id="3" name="Content Placeholder 2"/>
          <p:cNvSpPr>
            <a:spLocks noGrp="1"/>
          </p:cNvSpPr>
          <p:nvPr>
            <p:ph idx="1"/>
          </p:nvPr>
        </p:nvSpPr>
        <p:spPr>
          <a:xfrm>
            <a:off x="609600" y="1420495"/>
            <a:ext cx="10972800" cy="4525963"/>
          </a:xfrm>
        </p:spPr>
        <p:txBody>
          <a:bodyPr/>
          <a:p>
            <a:pPr>
              <a:lnSpc>
                <a:spcPct val="220000"/>
              </a:lnSpc>
            </a:pPr>
            <a:r>
              <a:rPr lang="en-US" sz="2400" b="1"/>
              <a:t>1. Các thuật toán sắp xếp.</a:t>
            </a:r>
            <a:endParaRPr lang="en-US" sz="2400" b="1"/>
          </a:p>
          <a:p>
            <a:pPr>
              <a:lnSpc>
                <a:spcPct val="220000"/>
              </a:lnSpc>
            </a:pPr>
            <a:r>
              <a:rPr lang="en-US" sz="2400" b="1"/>
              <a:t>2. Các thuật toán tìm kiếm. </a:t>
            </a:r>
            <a:endParaRPr lang="en-US" sz="2400" b="1"/>
          </a:p>
          <a:p>
            <a:pPr>
              <a:lnSpc>
                <a:spcPct val="220000"/>
              </a:lnSpc>
            </a:pPr>
            <a:r>
              <a:rPr lang="en-US" sz="2400" b="1"/>
              <a:t>3. Cấu trúc liên kết đơn. </a:t>
            </a:r>
            <a:endParaRPr lang="en-US" sz="2400" b="1"/>
          </a:p>
          <a:p>
            <a:pPr>
              <a:lnSpc>
                <a:spcPct val="220000"/>
              </a:lnSpc>
            </a:pPr>
            <a:r>
              <a:rPr lang="en-US" sz="2400" b="1"/>
              <a:t>4. Thao tác với tệp.</a:t>
            </a:r>
            <a:endParaRPr lang="en-US" sz="2400" b="1"/>
          </a:p>
          <a:p>
            <a:pPr>
              <a:lnSpc>
                <a:spcPct val="220000"/>
              </a:lnSpc>
            </a:pPr>
            <a:r>
              <a:rPr lang="en-US" sz="2400" b="1"/>
              <a:t>5. Demo chương trình. </a:t>
            </a:r>
            <a:endParaRPr lang="en-US" sz="2400" b="1"/>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2800" b="1"/>
              <a:t>Menu của chương trình:</a:t>
            </a:r>
            <a:r>
              <a:rPr lang="en-US"/>
              <a:t> </a:t>
            </a:r>
            <a:endParaRPr lang="en-US"/>
          </a:p>
        </p:txBody>
      </p:sp>
      <p:pic>
        <p:nvPicPr>
          <p:cNvPr id="4" name="Content Placeholder 3"/>
          <p:cNvPicPr>
            <a:picLocks noChangeAspect="1"/>
          </p:cNvPicPr>
          <p:nvPr>
            <p:ph idx="1"/>
          </p:nvPr>
        </p:nvPicPr>
        <p:blipFill>
          <a:blip r:embed="rId1"/>
          <a:stretch>
            <a:fillRect/>
          </a:stretch>
        </p:blipFill>
        <p:spPr>
          <a:xfrm>
            <a:off x="609600" y="1417955"/>
            <a:ext cx="7794625" cy="45262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idx="1"/>
          </p:nvPr>
        </p:nvPicPr>
        <p:blipFill>
          <a:blip r:embed="rId1"/>
          <a:stretch>
            <a:fillRect/>
          </a:stretch>
        </p:blipFill>
        <p:spPr>
          <a:xfrm>
            <a:off x="541655" y="1354455"/>
            <a:ext cx="8910955" cy="35636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609600" y="1347470"/>
            <a:ext cx="8873490" cy="36474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707640"/>
            <a:ext cx="10972800" cy="1443355"/>
          </a:xfrm>
        </p:spPr>
        <p:txBody>
          <a:bodyPr/>
          <a:p>
            <a:pPr marL="0" indent="0" algn="ctr">
              <a:buNone/>
            </a:pPr>
            <a:r>
              <a:rPr lang="en-US" sz="4000" b="1"/>
              <a:t>CÁC THUẬT TOÁN SẮP XẾP</a:t>
            </a:r>
            <a:endParaRPr lang="en-US" sz="4000" b="1"/>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2800" b="1"/>
              <a:t>Sắp xếp nổi bọt:</a:t>
            </a:r>
            <a:endParaRPr lang="en-US" sz="2800" b="1"/>
          </a:p>
        </p:txBody>
      </p:sp>
      <p:pic>
        <p:nvPicPr>
          <p:cNvPr id="4" name="Content Placeholder 3"/>
          <p:cNvPicPr>
            <a:picLocks noChangeAspect="1"/>
          </p:cNvPicPr>
          <p:nvPr>
            <p:ph idx="1"/>
          </p:nvPr>
        </p:nvPicPr>
        <p:blipFill>
          <a:blip r:embed="rId1"/>
          <a:stretch>
            <a:fillRect/>
          </a:stretch>
        </p:blipFill>
        <p:spPr>
          <a:xfrm>
            <a:off x="1323340" y="1417955"/>
            <a:ext cx="9545955" cy="2723515"/>
          </a:xfrm>
          <a:prstGeom prst="rect">
            <a:avLst/>
          </a:prstGeom>
        </p:spPr>
      </p:pic>
      <p:sp>
        <p:nvSpPr>
          <p:cNvPr id="5" name="Rectangles 4"/>
          <p:cNvSpPr/>
          <p:nvPr/>
        </p:nvSpPr>
        <p:spPr>
          <a:xfrm>
            <a:off x="1487170" y="1417955"/>
            <a:ext cx="6149975" cy="521970"/>
          </a:xfrm>
          <a:prstGeom prst="rect">
            <a:avLst/>
          </a:prstGeom>
          <a:noFill/>
          <a:ln>
            <a:noFill/>
          </a:ln>
        </p:spPr>
        <p:txBody>
          <a:bodyPr wrap="none" rtlCol="0" anchor="t">
            <a:spAutoFit/>
          </a:bodyPr>
          <a:p>
            <a:pPr algn="ctr"/>
            <a:r>
              <a:rPr lang="en-US" altLang="zh-CN" sz="2800">
                <a:solidFill>
                  <a:schemeClr val="tx1"/>
                </a:solidFill>
                <a:effectLst>
                  <a:outerShdw blurRad="38100" dist="19050" dir="2700000" algn="tl" rotWithShape="0">
                    <a:schemeClr val="dk1">
                      <a:alpha val="40000"/>
                    </a:schemeClr>
                  </a:outerShdw>
                </a:effectLst>
              </a:rPr>
              <a:t>Minh họa thuật toán sắp xếp tăng dần</a:t>
            </a:r>
            <a:endParaRPr lang="en-US" altLang="zh-CN" sz="280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2800" b="1"/>
              <a:t>Sắp xếp đổi chỗ trực tiếp: </a:t>
            </a:r>
            <a:endParaRPr lang="en-US" sz="2800" b="1"/>
          </a:p>
        </p:txBody>
      </p:sp>
      <p:pic>
        <p:nvPicPr>
          <p:cNvPr id="4" name="Content Placeholder 3"/>
          <p:cNvPicPr>
            <a:picLocks noChangeAspect="1"/>
          </p:cNvPicPr>
          <p:nvPr>
            <p:ph idx="1"/>
          </p:nvPr>
        </p:nvPicPr>
        <p:blipFill>
          <a:blip r:embed="rId1"/>
          <a:stretch>
            <a:fillRect/>
          </a:stretch>
        </p:blipFill>
        <p:spPr>
          <a:xfrm>
            <a:off x="1076960" y="1417955"/>
            <a:ext cx="10038715" cy="2555240"/>
          </a:xfrm>
          <a:prstGeom prst="rect">
            <a:avLst/>
          </a:prstGeom>
        </p:spPr>
      </p:pic>
      <p:sp>
        <p:nvSpPr>
          <p:cNvPr id="5" name="Rectangles 4"/>
          <p:cNvSpPr/>
          <p:nvPr/>
        </p:nvSpPr>
        <p:spPr>
          <a:xfrm>
            <a:off x="1076960" y="1417955"/>
            <a:ext cx="5299075" cy="460375"/>
          </a:xfrm>
          <a:prstGeom prst="rect">
            <a:avLst/>
          </a:prstGeom>
          <a:noFill/>
          <a:ln>
            <a:noFill/>
          </a:ln>
        </p:spPr>
        <p:txBody>
          <a:bodyPr wrap="none" rtlCol="0" anchor="t">
            <a:spAutoFit/>
          </a:bodyPr>
          <a:p>
            <a:pPr algn="ctr"/>
            <a:r>
              <a:rPr lang="en-US" altLang="zh-CN" sz="2400">
                <a:effectLst>
                  <a:outerShdw blurRad="38100" dist="19050" dir="2700000" algn="tl" rotWithShape="0">
                    <a:schemeClr val="dk1">
                      <a:alpha val="40000"/>
                    </a:schemeClr>
                  </a:outerShdw>
                </a:effectLst>
                <a:sym typeface="+mn-ea"/>
              </a:rPr>
              <a:t>Minh họa thuật toán sắp xếp tăng dần</a:t>
            </a:r>
            <a:endParaRPr lang="en-US" altLang="zh-CN" sz="2400" b="1">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2800" b="1"/>
              <a:t>Sắp xếp chọn trực tiếp: </a:t>
            </a:r>
            <a:endParaRPr lang="en-US" sz="2800" b="1"/>
          </a:p>
        </p:txBody>
      </p:sp>
      <p:pic>
        <p:nvPicPr>
          <p:cNvPr id="4" name="Content Placeholder 3"/>
          <p:cNvPicPr>
            <a:picLocks noChangeAspect="1"/>
          </p:cNvPicPr>
          <p:nvPr>
            <p:ph idx="1"/>
          </p:nvPr>
        </p:nvPicPr>
        <p:blipFill>
          <a:blip r:embed="rId1"/>
          <a:stretch>
            <a:fillRect/>
          </a:stretch>
        </p:blipFill>
        <p:spPr>
          <a:xfrm>
            <a:off x="609600" y="1878330"/>
            <a:ext cx="9570085" cy="2740025"/>
          </a:xfrm>
          <a:prstGeom prst="rect">
            <a:avLst/>
          </a:prstGeom>
        </p:spPr>
      </p:pic>
      <p:sp>
        <p:nvSpPr>
          <p:cNvPr id="5" name="Rectangles 4"/>
          <p:cNvSpPr/>
          <p:nvPr/>
        </p:nvSpPr>
        <p:spPr>
          <a:xfrm>
            <a:off x="609600" y="1417955"/>
            <a:ext cx="5299075" cy="460375"/>
          </a:xfrm>
          <a:prstGeom prst="rect">
            <a:avLst/>
          </a:prstGeom>
          <a:noFill/>
          <a:ln>
            <a:noFill/>
          </a:ln>
        </p:spPr>
        <p:txBody>
          <a:bodyPr wrap="none" rtlCol="0" anchor="t">
            <a:spAutoFit/>
          </a:bodyPr>
          <a:p>
            <a:pPr algn="ctr"/>
            <a:r>
              <a:rPr lang="en-US" altLang="zh-CN" sz="2400">
                <a:effectLst>
                  <a:outerShdw blurRad="38100" dist="19050" dir="2700000" algn="tl" rotWithShape="0">
                    <a:schemeClr val="dk1">
                      <a:alpha val="40000"/>
                    </a:schemeClr>
                  </a:outerShdw>
                </a:effectLst>
                <a:sym typeface="+mn-ea"/>
              </a:rPr>
              <a:t>Minh họa thuật toán sắp xếp tăng dần</a:t>
            </a:r>
            <a:endParaRPr lang="en-US" altLang="zh-CN" sz="2400" b="1">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677160"/>
            <a:ext cx="10972800" cy="1503680"/>
          </a:xfrm>
        </p:spPr>
        <p:txBody>
          <a:bodyPr/>
          <a:p>
            <a:pPr marL="0" indent="0" algn="ctr">
              <a:buNone/>
            </a:pPr>
            <a:r>
              <a:rPr lang="en-US" b="1">
                <a:sym typeface="+mn-ea"/>
              </a:rPr>
              <a:t>CÁC THUẬT TOÁN TÌM KIẾM</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2800" b="1"/>
              <a:t>Tìm kiếm tuyến tính:</a:t>
            </a:r>
            <a:r>
              <a:rPr lang="en-US"/>
              <a:t> </a:t>
            </a:r>
            <a:endParaRPr lang="en-US"/>
          </a:p>
        </p:txBody>
      </p:sp>
      <p:sp>
        <p:nvSpPr>
          <p:cNvPr id="3" name="Content Placeholder 2"/>
          <p:cNvSpPr>
            <a:spLocks noGrp="1"/>
          </p:cNvSpPr>
          <p:nvPr>
            <p:ph idx="1"/>
          </p:nvPr>
        </p:nvSpPr>
        <p:spPr>
          <a:xfrm>
            <a:off x="609600" y="1337310"/>
            <a:ext cx="10972800" cy="4525963"/>
          </a:xfrm>
        </p:spPr>
        <p:txBody>
          <a:bodyPr/>
          <a:p>
            <a:pPr marL="0" indent="0">
              <a:lnSpc>
                <a:spcPct val="120000"/>
              </a:lnSpc>
              <a:buNone/>
            </a:pPr>
            <a:r>
              <a:rPr lang="en-US" sz="2400"/>
              <a:t>	So sánh phần tử cần tìm với tất cả các phần tử có trong mảng hoặc danh sách cần tìm. Chạy từ phần tử đầu đến cuối và so sánh từng đôi một, nếu bằng thì thông báo có, ngược lại nếu đã đi hết dãy mà vẫn chưa có phần tử nào thõa mãn thì cho kết quả là không tìm thấy.</a:t>
            </a: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idx="1"/>
          </p:nvPr>
        </p:nvPicPr>
        <p:blipFill>
          <a:blip r:embed="rId1"/>
          <a:stretch>
            <a:fillRect/>
          </a:stretch>
        </p:blipFill>
        <p:spPr>
          <a:xfrm>
            <a:off x="1991360" y="1344295"/>
            <a:ext cx="8209915" cy="34207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newsflash/>
      </p:transition>
    </mc:Choice>
    <mc:Fallback>
      <p:transition spd="slow">
        <p:newsflash/>
      </p:transition>
    </mc:Fallback>
  </mc:AlternateContent>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2288</Words>
  <Application>WPS Presentation</Application>
  <PresentationFormat>Widescreen</PresentationFormat>
  <Paragraphs>73</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Arial</vt:lpstr>
      <vt:lpstr>SimSun</vt:lpstr>
      <vt:lpstr>Wingdings</vt:lpstr>
      <vt:lpstr>Microsoft YaHei</vt:lpstr>
      <vt:lpstr>Arial Unicode MS</vt:lpstr>
      <vt:lpstr>Calibri</vt:lpstr>
      <vt:lpstr>Business Cooperate</vt:lpstr>
      <vt:lpstr>BÁO CÁO BÀI TẬP LỚN</vt:lpstr>
      <vt:lpstr>NỘI DUNG:</vt:lpstr>
      <vt:lpstr>PowerPoint 演示文稿</vt:lpstr>
      <vt:lpstr>Sắp xếp nổi bọt:</vt:lpstr>
      <vt:lpstr>Sắp xếp đổi chỗ trực tiếp: </vt:lpstr>
      <vt:lpstr>Sắp xếp chọn trực tiếp: </vt:lpstr>
      <vt:lpstr>PowerPoint 演示文稿</vt:lpstr>
      <vt:lpstr>Tìm kiếm tuyến tính: </vt:lpstr>
      <vt:lpstr>PowerPoint 演示文稿</vt:lpstr>
      <vt:lpstr>Tìm kiếm nhị phân:</vt:lpstr>
      <vt:lpstr>PowerPoint 演示文稿</vt:lpstr>
      <vt:lpstr>PowerPoint 演示文稿</vt:lpstr>
      <vt:lpstr>Danh sách liên kết đơn:</vt:lpstr>
      <vt:lpstr>PowerPoint 演示文稿</vt:lpstr>
      <vt:lpstr>PowerPoint 演示文稿</vt:lpstr>
      <vt:lpstr>Thao tác với tệp: </vt:lpstr>
      <vt:lpstr>PowerPoint 演示文稿</vt:lpstr>
      <vt:lpstr>PowerPoint 演示文稿</vt:lpstr>
      <vt:lpstr>Demo chương trình: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LỚN</dc:title>
  <dc:creator/>
  <cp:lastModifiedBy>PC</cp:lastModifiedBy>
  <cp:revision>7</cp:revision>
  <dcterms:created xsi:type="dcterms:W3CDTF">2020-06-17T17:55:00Z</dcterms:created>
  <dcterms:modified xsi:type="dcterms:W3CDTF">2020-06-22T18:39:04Z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