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542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311D-244D-4AA3-AAE9-C42C1F991664}" type="datetimeFigureOut">
              <a:rPr lang="ko-KR" altLang="en-US" smtClean="0"/>
              <a:t>2016-01-22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7EBF-D7E5-4BFF-8275-8C07402FC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29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311D-244D-4AA3-AAE9-C42C1F991664}" type="datetimeFigureOut">
              <a:rPr lang="ko-KR" altLang="en-US" smtClean="0"/>
              <a:t>2016-01-22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7EBF-D7E5-4BFF-8275-8C07402FC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56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311D-244D-4AA3-AAE9-C42C1F991664}" type="datetimeFigureOut">
              <a:rPr lang="ko-KR" altLang="en-US" smtClean="0"/>
              <a:t>2016-01-22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7EBF-D7E5-4BFF-8275-8C07402FC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15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311D-244D-4AA3-AAE9-C42C1F991664}" type="datetimeFigureOut">
              <a:rPr lang="ko-KR" altLang="en-US" smtClean="0"/>
              <a:t>2016-01-22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7EBF-D7E5-4BFF-8275-8C07402FC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17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311D-244D-4AA3-AAE9-C42C1F991664}" type="datetimeFigureOut">
              <a:rPr lang="ko-KR" altLang="en-US" smtClean="0"/>
              <a:t>2016-01-22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7EBF-D7E5-4BFF-8275-8C07402FC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02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311D-244D-4AA3-AAE9-C42C1F991664}" type="datetimeFigureOut">
              <a:rPr lang="ko-KR" altLang="en-US" smtClean="0"/>
              <a:t>2016-01-22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7EBF-D7E5-4BFF-8275-8C07402FC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60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311D-244D-4AA3-AAE9-C42C1F991664}" type="datetimeFigureOut">
              <a:rPr lang="ko-KR" altLang="en-US" smtClean="0"/>
              <a:t>2016-01-22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7EBF-D7E5-4BFF-8275-8C07402FC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15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311D-244D-4AA3-AAE9-C42C1F991664}" type="datetimeFigureOut">
              <a:rPr lang="ko-KR" altLang="en-US" smtClean="0"/>
              <a:t>2016-01-22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7EBF-D7E5-4BFF-8275-8C07402FC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5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311D-244D-4AA3-AAE9-C42C1F991664}" type="datetimeFigureOut">
              <a:rPr lang="ko-KR" altLang="en-US" smtClean="0"/>
              <a:t>2016-01-22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7EBF-D7E5-4BFF-8275-8C07402FC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30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311D-244D-4AA3-AAE9-C42C1F991664}" type="datetimeFigureOut">
              <a:rPr lang="ko-KR" altLang="en-US" smtClean="0"/>
              <a:t>2016-01-22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7EBF-D7E5-4BFF-8275-8C07402FC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311D-244D-4AA3-AAE9-C42C1F991664}" type="datetimeFigureOut">
              <a:rPr lang="ko-KR" altLang="en-US" smtClean="0"/>
              <a:t>2016-01-22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7EBF-D7E5-4BFF-8275-8C07402FC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6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C311D-244D-4AA3-AAE9-C42C1F991664}" type="datetimeFigureOut">
              <a:rPr lang="ko-KR" altLang="en-US" smtClean="0"/>
              <a:t>2016-01-22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67EBF-D7E5-4BFF-8275-8C07402FC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91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monit.com/monit/#slidesho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monit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07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Monit : </a:t>
            </a:r>
            <a:r>
              <a:rPr lang="ko-KR" altLang="en-US" smtClean="0"/>
              <a:t>시스템 모니터링 툴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z="2400" smtClean="0"/>
              <a:t>기능 </a:t>
            </a:r>
            <a:r>
              <a:rPr lang="en-US" altLang="ko-KR" sz="2400" smtClean="0"/>
              <a:t>: </a:t>
            </a:r>
            <a:r>
              <a:rPr lang="ko-KR" altLang="en-US" sz="2400" smtClean="0"/>
              <a:t>파일</a:t>
            </a:r>
            <a:r>
              <a:rPr lang="en-US" altLang="ko-KR" sz="2400" smtClean="0"/>
              <a:t>, </a:t>
            </a:r>
            <a:r>
              <a:rPr lang="ko-KR" altLang="en-US" sz="2400" smtClean="0"/>
              <a:t>디렉토리</a:t>
            </a:r>
            <a:r>
              <a:rPr lang="en-US" altLang="ko-KR" sz="2400" smtClean="0"/>
              <a:t>, </a:t>
            </a:r>
            <a:r>
              <a:rPr lang="ko-KR" altLang="en-US" sz="2400" smtClean="0"/>
              <a:t>디스크 </a:t>
            </a:r>
            <a:r>
              <a:rPr lang="en-US" altLang="ko-KR" sz="2400" smtClean="0"/>
              <a:t>I/O, </a:t>
            </a:r>
            <a:r>
              <a:rPr lang="ko-KR" altLang="en-US" sz="2400" smtClean="0"/>
              <a:t>프로세스</a:t>
            </a:r>
            <a:r>
              <a:rPr lang="en-US" altLang="ko-KR" sz="2400" smtClean="0"/>
              <a:t>, </a:t>
            </a:r>
            <a:r>
              <a:rPr lang="ko-KR" altLang="en-US" sz="2400" smtClean="0"/>
              <a:t>시스템 상태</a:t>
            </a:r>
            <a:r>
              <a:rPr lang="en-US" altLang="ko-KR" sz="2400" smtClean="0"/>
              <a:t>, </a:t>
            </a:r>
            <a:r>
              <a:rPr lang="ko-KR" altLang="en-US" sz="2400" smtClean="0"/>
              <a:t>네트워크 감시</a:t>
            </a:r>
            <a:endParaRPr lang="en-US" altLang="ko-KR" sz="2400" smtClean="0"/>
          </a:p>
          <a:p>
            <a:r>
              <a:rPr lang="en-US" altLang="ko-KR" sz="2400" smtClean="0"/>
              <a:t>cli </a:t>
            </a:r>
            <a:r>
              <a:rPr lang="ko-KR" altLang="en-US" sz="2400" smtClean="0"/>
              <a:t>에서 사용하며 웹 인터페이스</a:t>
            </a:r>
            <a:r>
              <a:rPr lang="en-US" altLang="ko-KR" sz="2400" smtClean="0"/>
              <a:t>(</a:t>
            </a:r>
            <a:r>
              <a:rPr lang="ko-KR" altLang="en-US" sz="2400" smtClean="0"/>
              <a:t>유료</a:t>
            </a:r>
            <a:r>
              <a:rPr lang="en-US" altLang="ko-KR" sz="2400" smtClean="0"/>
              <a:t>)</a:t>
            </a:r>
            <a:r>
              <a:rPr lang="ko-KR" altLang="en-US" sz="2400" smtClean="0"/>
              <a:t>를 제공함</a:t>
            </a:r>
            <a:endParaRPr lang="en-US" altLang="ko-KR" sz="2400" smtClean="0"/>
          </a:p>
          <a:p>
            <a:endParaRPr lang="en-US" altLang="ko-KR" sz="2400"/>
          </a:p>
          <a:p>
            <a:r>
              <a:rPr lang="ko-KR" altLang="en-US" smtClean="0"/>
              <a:t>소개자료 </a:t>
            </a:r>
            <a:r>
              <a:rPr lang="en-US" altLang="ko-KR" smtClean="0"/>
              <a:t>: </a:t>
            </a:r>
            <a:r>
              <a:rPr lang="en-US" altLang="ko-KR" smtClean="0">
                <a:hlinkClick r:id="rId2"/>
              </a:rPr>
              <a:t>https://mmonit.com/monit/#slideshow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27910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Ubuntu </a:t>
            </a:r>
            <a:r>
              <a:rPr lang="ko-KR" altLang="en-US" smtClean="0"/>
              <a:t>계열</a:t>
            </a:r>
            <a:endParaRPr lang="en-US" altLang="ko-KR" smtClean="0"/>
          </a:p>
          <a:p>
            <a:pPr lvl="1"/>
            <a:r>
              <a:rPr lang="en-US" altLang="ko-KR" smtClean="0"/>
              <a:t>apt-get install monit</a:t>
            </a:r>
          </a:p>
          <a:p>
            <a:pPr lvl="1"/>
            <a:endParaRPr lang="en-US" altLang="ko-KR" smtClean="0"/>
          </a:p>
          <a:p>
            <a:r>
              <a:rPr lang="en-US" altLang="ko-KR" smtClean="0"/>
              <a:t>Debian </a:t>
            </a:r>
            <a:r>
              <a:rPr lang="ko-KR" altLang="en-US" smtClean="0"/>
              <a:t>계열</a:t>
            </a:r>
            <a:endParaRPr lang="en-US" altLang="ko-KR" smtClean="0"/>
          </a:p>
          <a:p>
            <a:pPr lvl="1"/>
            <a:r>
              <a:rPr lang="en-US" altLang="ko-KR" smtClean="0"/>
              <a:t>yum install monit</a:t>
            </a:r>
          </a:p>
          <a:p>
            <a:pPr marL="457200" lvl="1" indent="0">
              <a:buNone/>
            </a:pPr>
            <a:endParaRPr lang="en-US" altLang="ko-KR" smtClean="0"/>
          </a:p>
          <a:p>
            <a:r>
              <a:rPr lang="en-US" altLang="ko-KR" smtClean="0"/>
              <a:t>vim /etc/monit/monitrc </a:t>
            </a:r>
            <a:r>
              <a:rPr lang="ko-KR" altLang="en-US" smtClean="0"/>
              <a:t>수정 </a:t>
            </a:r>
            <a:r>
              <a:rPr lang="en-US" altLang="ko-KR" smtClean="0"/>
              <a:t>(</a:t>
            </a:r>
            <a:r>
              <a:rPr lang="ko-KR" altLang="en-US" smtClean="0"/>
              <a:t>아래 주석제거</a:t>
            </a:r>
            <a:r>
              <a:rPr lang="en-US" altLang="ko-KR" smtClean="0"/>
              <a:t>)</a:t>
            </a:r>
          </a:p>
          <a:p>
            <a:pPr lvl="1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45" y="4918541"/>
            <a:ext cx="5729844" cy="15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9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 </a:t>
            </a:r>
            <a:r>
              <a:rPr lang="en-US" altLang="ko-KR" sz="2400" smtClean="0"/>
              <a:t>(web, MySQL </a:t>
            </a:r>
            <a:r>
              <a:rPr lang="ko-KR" altLang="en-US" sz="2400" smtClean="0"/>
              <a:t>감시</a:t>
            </a:r>
            <a:r>
              <a:rPr lang="en-US" altLang="ko-KR" sz="2400" smtClean="0"/>
              <a:t>)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38200" y="1690688"/>
            <a:ext cx="6096000" cy="50013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smtClean="0"/>
              <a:t>#</a:t>
            </a:r>
            <a:r>
              <a:rPr lang="ko-KR" altLang="en-US" sz="1100" smtClean="0"/>
              <a:t>set mailserver localhost</a:t>
            </a:r>
            <a:endParaRPr lang="en-US" altLang="ko-KR" sz="1100" smtClean="0"/>
          </a:p>
          <a:p>
            <a:r>
              <a:rPr lang="en-US" altLang="ko-KR" sz="1100" smtClean="0"/>
              <a:t>set mailserver smtp.gmail.com</a:t>
            </a:r>
            <a:r>
              <a:rPr lang="ko-KR" altLang="en-US" sz="1100" smtClean="0"/>
              <a:t> </a:t>
            </a:r>
            <a:r>
              <a:rPr lang="en-US" altLang="ko-KR" sz="1100" smtClean="0"/>
              <a:t>port 587</a:t>
            </a:r>
          </a:p>
          <a:p>
            <a:r>
              <a:rPr lang="en-US" altLang="ko-KR" sz="1100"/>
              <a:t> </a:t>
            </a:r>
            <a:r>
              <a:rPr lang="en-US" altLang="ko-KR" sz="1100" smtClean="0"/>
              <a:t>   username “</a:t>
            </a:r>
            <a:r>
              <a:rPr lang="en-US" altLang="ko-KR" sz="1100" smtClean="0">
                <a:solidFill>
                  <a:srgbClr val="FF0000"/>
                </a:solidFill>
              </a:rPr>
              <a:t>USER</a:t>
            </a:r>
            <a:r>
              <a:rPr lang="en-US" altLang="ko-KR" sz="1100" smtClean="0"/>
              <a:t>” password “</a:t>
            </a:r>
            <a:r>
              <a:rPr lang="en-US" altLang="ko-KR" sz="1100" smtClean="0">
                <a:solidFill>
                  <a:srgbClr val="FF0000"/>
                </a:solidFill>
              </a:rPr>
              <a:t>PASSWORD</a:t>
            </a:r>
            <a:r>
              <a:rPr lang="en-US" altLang="ko-KR" sz="1100" smtClean="0"/>
              <a:t>”</a:t>
            </a:r>
          </a:p>
          <a:p>
            <a:r>
              <a:rPr lang="en-US" altLang="ko-KR" sz="1100"/>
              <a:t> </a:t>
            </a:r>
            <a:r>
              <a:rPr lang="en-US" altLang="ko-KR" sz="1100" smtClean="0"/>
              <a:t>   using tlsv12</a:t>
            </a:r>
            <a:endParaRPr lang="ko-KR" altLang="en-US" sz="1100" smtClean="0"/>
          </a:p>
          <a:p>
            <a:r>
              <a:rPr lang="ko-KR" altLang="en-US" sz="1100" smtClean="0"/>
              <a:t>set mail-format {</a:t>
            </a:r>
            <a:endParaRPr lang="en-US" altLang="ko-KR" sz="1100" smtClean="0"/>
          </a:p>
          <a:p>
            <a:r>
              <a:rPr lang="en-US" altLang="ko-KR" sz="1100"/>
              <a:t> </a:t>
            </a:r>
            <a:r>
              <a:rPr lang="en-US" altLang="ko-KR" sz="1100" smtClean="0"/>
              <a:t>   </a:t>
            </a:r>
            <a:r>
              <a:rPr lang="ko-KR" altLang="en-US" sz="1100" smtClean="0"/>
              <a:t>from: </a:t>
            </a:r>
            <a:r>
              <a:rPr lang="en-US" altLang="ko-KR" sz="1100" smtClean="0">
                <a:solidFill>
                  <a:srgbClr val="FF0000"/>
                </a:solidFill>
              </a:rPr>
              <a:t>“</a:t>
            </a:r>
            <a:r>
              <a:rPr lang="ko-KR" altLang="en-US" sz="1100" smtClean="0">
                <a:solidFill>
                  <a:srgbClr val="FF0000"/>
                </a:solidFill>
              </a:rPr>
              <a:t>메일주소</a:t>
            </a:r>
            <a:r>
              <a:rPr lang="en-US" altLang="ko-KR" sz="1100" smtClean="0">
                <a:solidFill>
                  <a:srgbClr val="FF0000"/>
                </a:solidFill>
              </a:rPr>
              <a:t>”</a:t>
            </a:r>
          </a:p>
          <a:p>
            <a:r>
              <a:rPr lang="en-US" altLang="ko-KR" sz="1100"/>
              <a:t> </a:t>
            </a:r>
            <a:r>
              <a:rPr lang="en-US" altLang="ko-KR" sz="1100" smtClean="0"/>
              <a:t>   subject: </a:t>
            </a:r>
            <a:r>
              <a:rPr lang="en-US" altLang="ko-KR" sz="1100" smtClean="0">
                <a:solidFill>
                  <a:srgbClr val="FF0000"/>
                </a:solidFill>
              </a:rPr>
              <a:t>“</a:t>
            </a:r>
            <a:r>
              <a:rPr lang="ko-KR" altLang="en-US" sz="1100" smtClean="0">
                <a:solidFill>
                  <a:srgbClr val="FF0000"/>
                </a:solidFill>
              </a:rPr>
              <a:t>제목</a:t>
            </a:r>
            <a:r>
              <a:rPr lang="en-US" altLang="ko-KR" sz="1100" smtClean="0">
                <a:solidFill>
                  <a:srgbClr val="FF0000"/>
                </a:solidFill>
              </a:rPr>
              <a:t>＂</a:t>
            </a:r>
          </a:p>
          <a:p>
            <a:r>
              <a:rPr lang="en-US" altLang="ko-KR" sz="1100"/>
              <a:t> </a:t>
            </a:r>
            <a:r>
              <a:rPr lang="en-US" altLang="ko-KR" sz="1100" smtClean="0"/>
              <a:t>   message: </a:t>
            </a:r>
            <a:r>
              <a:rPr lang="en-US" altLang="ko-KR" sz="1100" smtClean="0">
                <a:solidFill>
                  <a:srgbClr val="FF0000"/>
                </a:solidFill>
              </a:rPr>
              <a:t>“</a:t>
            </a:r>
            <a:r>
              <a:rPr lang="ko-KR" altLang="en-US" sz="1100" smtClean="0">
                <a:solidFill>
                  <a:srgbClr val="FF0000"/>
                </a:solidFill>
              </a:rPr>
              <a:t>내용</a:t>
            </a:r>
            <a:r>
              <a:rPr lang="en-US" altLang="ko-KR" sz="1100" smtClean="0">
                <a:solidFill>
                  <a:srgbClr val="FF0000"/>
                </a:solidFill>
              </a:rPr>
              <a:t>＂</a:t>
            </a:r>
          </a:p>
          <a:p>
            <a:r>
              <a:rPr lang="en-US" altLang="ko-KR" sz="1100"/>
              <a:t> </a:t>
            </a:r>
            <a:r>
              <a:rPr lang="en-US" altLang="ko-KR" sz="1100" smtClean="0"/>
              <a:t>   </a:t>
            </a:r>
          </a:p>
          <a:p>
            <a:r>
              <a:rPr lang="ko-KR" altLang="en-US" sz="1100" smtClean="0"/>
              <a:t>}</a:t>
            </a:r>
          </a:p>
          <a:p>
            <a:r>
              <a:rPr lang="ko-KR" altLang="en-US" sz="1100" smtClean="0"/>
              <a:t> </a:t>
            </a:r>
          </a:p>
          <a:p>
            <a:r>
              <a:rPr lang="ko-KR" altLang="en-US" sz="1100" smtClean="0"/>
              <a:t>set alert </a:t>
            </a:r>
            <a:r>
              <a:rPr lang="en-US" altLang="ko-KR" sz="1100" smtClean="0">
                <a:solidFill>
                  <a:srgbClr val="FF0000"/>
                </a:solidFill>
              </a:rPr>
              <a:t>&lt;</a:t>
            </a:r>
            <a:r>
              <a:rPr lang="ko-KR" altLang="en-US" sz="1100" smtClean="0">
                <a:solidFill>
                  <a:srgbClr val="FF0000"/>
                </a:solidFill>
              </a:rPr>
              <a:t>관리자 메일</a:t>
            </a:r>
            <a:r>
              <a:rPr lang="en-US" altLang="ko-KR" sz="1100" smtClean="0">
                <a:solidFill>
                  <a:srgbClr val="FF0000"/>
                </a:solidFill>
              </a:rPr>
              <a:t>&gt;</a:t>
            </a:r>
            <a:endParaRPr lang="ko-KR" altLang="en-US" sz="1100" smtClean="0">
              <a:solidFill>
                <a:srgbClr val="FF0000"/>
              </a:solidFill>
            </a:endParaRPr>
          </a:p>
          <a:p>
            <a:endParaRPr lang="ko-KR" altLang="en-US" sz="1100" smtClean="0"/>
          </a:p>
          <a:p>
            <a:r>
              <a:rPr lang="ko-KR" altLang="en-US" sz="1100" smtClean="0"/>
              <a:t>check process httpd with pidfile /var/run/httpd/httpd.pid</a:t>
            </a:r>
          </a:p>
          <a:p>
            <a:r>
              <a:rPr lang="ko-KR" altLang="en-US" sz="1100" smtClean="0"/>
              <a:t>    start program = "/sbin/service httpd start"</a:t>
            </a:r>
          </a:p>
          <a:p>
            <a:r>
              <a:rPr lang="ko-KR" altLang="en-US" sz="1100" smtClean="0"/>
              <a:t>    stop program  = "/sbin/service httpd stop"</a:t>
            </a:r>
          </a:p>
          <a:p>
            <a:r>
              <a:rPr lang="ko-KR" altLang="en-US" sz="1100" smtClean="0"/>
              <a:t>    if failed port 80 protocol http then restart</a:t>
            </a:r>
          </a:p>
          <a:p>
            <a:r>
              <a:rPr lang="ko-KR" altLang="en-US" sz="1100" smtClean="0"/>
              <a:t>    if cpu &gt; 90% for 2 cycles then alert</a:t>
            </a:r>
          </a:p>
          <a:p>
            <a:r>
              <a:rPr lang="ko-KR" altLang="en-US" sz="1100" smtClean="0"/>
              <a:t>    if totalcpu &gt; 95% for 5 cycles then restart</a:t>
            </a:r>
          </a:p>
          <a:p>
            <a:r>
              <a:rPr lang="ko-KR" altLang="en-US" sz="1100" smtClean="0"/>
              <a:t>    if memory &gt; 90% for 3 cycles then alert</a:t>
            </a:r>
          </a:p>
          <a:p>
            <a:r>
              <a:rPr lang="ko-KR" altLang="en-US" sz="1100" smtClean="0"/>
              <a:t>    if totalmemory &gt; 95% for 5 cycles then restart</a:t>
            </a:r>
          </a:p>
          <a:p>
            <a:endParaRPr lang="ko-KR" altLang="en-US" sz="1100" smtClean="0"/>
          </a:p>
          <a:p>
            <a:r>
              <a:rPr lang="ko-KR" altLang="en-US" sz="1100" smtClean="0"/>
              <a:t>check process mysqld with pidfile /var/run/mysqld/mysqld.pid</a:t>
            </a:r>
          </a:p>
          <a:p>
            <a:r>
              <a:rPr lang="ko-KR" altLang="en-US" sz="1100" smtClean="0"/>
              <a:t>    start program = "/sbin/service mysqld start"</a:t>
            </a:r>
          </a:p>
          <a:p>
            <a:r>
              <a:rPr lang="ko-KR" altLang="en-US" sz="1100" smtClean="0"/>
              <a:t>    stop program = "/sbin/service mysqld stop"</a:t>
            </a:r>
          </a:p>
          <a:p>
            <a:r>
              <a:rPr lang="ko-KR" altLang="en-US" sz="1100" smtClean="0"/>
              <a:t>    if failed unixsocket /var/lib/mysql/mysql.sock then restart</a:t>
            </a:r>
          </a:p>
          <a:p>
            <a:r>
              <a:rPr lang="ko-KR" altLang="en-US" sz="1100" smtClean="0"/>
              <a:t>    if totalcpu &gt; 90% for 5 cycles then restart</a:t>
            </a:r>
          </a:p>
          <a:p>
            <a:r>
              <a:rPr lang="ko-KR" altLang="en-US" sz="1100" smtClean="0"/>
              <a:t>    if totalmemory &gt; 80% for 5 cycles then restart</a:t>
            </a:r>
          </a:p>
          <a:p>
            <a:r>
              <a:rPr lang="ko-KR" altLang="en-US" sz="1100" smtClean="0"/>
              <a:t>    if 3 restarts within 30 cycles then alert</a:t>
            </a:r>
            <a:endParaRPr lang="ko-KR" altLang="en-US" sz="1100"/>
          </a:p>
        </p:txBody>
      </p:sp>
      <p:sp>
        <p:nvSpPr>
          <p:cNvPr id="5" name="직사각형 4"/>
          <p:cNvSpPr/>
          <p:nvPr/>
        </p:nvSpPr>
        <p:spPr>
          <a:xfrm>
            <a:off x="5913911" y="3283430"/>
            <a:ext cx="59079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mtClean="0"/>
              <a:t>프로세스의 활성화 여부</a:t>
            </a:r>
            <a:r>
              <a:rPr lang="en-US" altLang="ko-KR" sz="1600" smtClean="0"/>
              <a:t>, </a:t>
            </a:r>
            <a:r>
              <a:rPr lang="ko-KR" altLang="en-US" sz="1600" smtClean="0"/>
              <a:t>네트워크 상태에 따라 </a:t>
            </a:r>
            <a:r>
              <a:rPr lang="en-US" altLang="ko-KR" sz="1600" smtClean="0"/>
              <a:t>action</a:t>
            </a:r>
          </a:p>
          <a:p>
            <a:r>
              <a:rPr lang="ko-KR" altLang="en-US" sz="1600" smtClean="0"/>
              <a:t>시스템 상태를 확인하여 시스템 또는 프로세스의 </a:t>
            </a:r>
            <a:r>
              <a:rPr lang="en-US" altLang="ko-KR" sz="1600" smtClean="0"/>
              <a:t>cpu, memory</a:t>
            </a:r>
            <a:r>
              <a:rPr lang="ko-KR" altLang="en-US" sz="1600" smtClean="0"/>
              <a:t> 자원이 일정 이상 사용될 경우의 </a:t>
            </a:r>
            <a:r>
              <a:rPr lang="en-US" altLang="ko-KR" sz="1600" smtClean="0"/>
              <a:t>action </a:t>
            </a:r>
            <a:r>
              <a:rPr lang="ko-KR" altLang="en-US" sz="1600" smtClean="0"/>
              <a:t>을 결정할 수 있음</a:t>
            </a:r>
            <a:endParaRPr lang="en-US" altLang="ko-KR" sz="1600" smtClean="0"/>
          </a:p>
          <a:p>
            <a:endParaRPr lang="en-US" altLang="ko-KR" sz="1600"/>
          </a:p>
          <a:p>
            <a:r>
              <a:rPr lang="ko-KR" altLang="en-US" sz="1600"/>
              <a:t>서비스 재시작 또는 관리자 메일을 </a:t>
            </a:r>
            <a:r>
              <a:rPr lang="ko-KR" altLang="en-US" sz="1600" smtClean="0"/>
              <a:t>전송</a:t>
            </a:r>
            <a:r>
              <a:rPr lang="en-US" altLang="ko-KR" sz="1600" smtClean="0"/>
              <a:t>, </a:t>
            </a:r>
            <a:r>
              <a:rPr lang="ko-KR" altLang="en-US" sz="1600" smtClean="0"/>
              <a:t>특정 메시지 전송 등</a:t>
            </a:r>
            <a:endParaRPr lang="en-US" altLang="ko-KR" sz="1600" smtClean="0"/>
          </a:p>
        </p:txBody>
      </p:sp>
    </p:spTree>
    <p:extLst>
      <p:ext uri="{BB962C8B-B14F-4D97-AF65-F5344CB8AC3E}">
        <p14:creationId xmlns:p14="http://schemas.microsoft.com/office/powerpoint/2010/main" val="283918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 </a:t>
            </a:r>
            <a:r>
              <a:rPr lang="en-US" altLang="ko-KR" sz="2400" smtClean="0"/>
              <a:t>(</a:t>
            </a:r>
            <a:r>
              <a:rPr lang="ko-KR" altLang="en-US" sz="2400" smtClean="0"/>
              <a:t>프로토콜 사용</a:t>
            </a:r>
            <a:r>
              <a:rPr lang="en-US" altLang="ko-KR" sz="2400" smtClean="0"/>
              <a:t>)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38199" y="1690688"/>
            <a:ext cx="77298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mtClean="0"/>
              <a:t>if failed port 25 and</a:t>
            </a:r>
          </a:p>
          <a:p>
            <a:r>
              <a:rPr lang="en-US" altLang="ko-KR" sz="1600" smtClean="0"/>
              <a:t>    expect  "</a:t>
            </a:r>
            <a:r>
              <a:rPr lang="en-US" altLang="ko-KR" sz="1600" smtClean="0">
                <a:solidFill>
                  <a:srgbClr val="FF0000"/>
                </a:solidFill>
              </a:rPr>
              <a:t>^220.*</a:t>
            </a:r>
            <a:r>
              <a:rPr lang="en-US" altLang="ko-KR" sz="1600" smtClean="0"/>
              <a:t>"</a:t>
            </a:r>
          </a:p>
          <a:p>
            <a:r>
              <a:rPr lang="en-US" altLang="ko-KR" sz="1600" smtClean="0"/>
              <a:t>    send    "</a:t>
            </a:r>
            <a:r>
              <a:rPr lang="en-US" altLang="ko-KR" sz="1600" smtClean="0">
                <a:solidFill>
                  <a:srgbClr val="FF0000"/>
                </a:solidFill>
              </a:rPr>
              <a:t>HELO localhost.localdomain\r\n</a:t>
            </a:r>
            <a:r>
              <a:rPr lang="en-US" altLang="ko-KR" sz="1600" smtClean="0"/>
              <a:t>"</a:t>
            </a:r>
          </a:p>
          <a:p>
            <a:r>
              <a:rPr lang="en-US" altLang="ko-KR" sz="1600" smtClean="0"/>
              <a:t>    expect  "</a:t>
            </a:r>
            <a:r>
              <a:rPr lang="en-US" altLang="ko-KR" sz="1600" smtClean="0">
                <a:solidFill>
                  <a:srgbClr val="FF0000"/>
                </a:solidFill>
              </a:rPr>
              <a:t>^250.*</a:t>
            </a:r>
            <a:r>
              <a:rPr lang="en-US" altLang="ko-KR" sz="1600" smtClean="0"/>
              <a:t>"</a:t>
            </a:r>
          </a:p>
          <a:p>
            <a:r>
              <a:rPr lang="en-US" altLang="ko-KR" sz="1600" smtClean="0"/>
              <a:t>    send    "</a:t>
            </a:r>
            <a:r>
              <a:rPr lang="en-US" altLang="ko-KR" sz="1600" smtClean="0">
                <a:solidFill>
                  <a:srgbClr val="FF0000"/>
                </a:solidFill>
              </a:rPr>
              <a:t>QUIT\r\n</a:t>
            </a:r>
            <a:r>
              <a:rPr lang="en-US" altLang="ko-KR" sz="1600" smtClean="0"/>
              <a:t>"</a:t>
            </a:r>
          </a:p>
          <a:p>
            <a:r>
              <a:rPr lang="en-US" altLang="ko-KR" sz="1600" smtClean="0"/>
              <a:t>then alert</a:t>
            </a:r>
            <a:endParaRPr lang="ko-KR" altLang="en-US" sz="1600"/>
          </a:p>
        </p:txBody>
      </p:sp>
      <p:sp>
        <p:nvSpPr>
          <p:cNvPr id="5" name="직사각형 4"/>
          <p:cNvSpPr/>
          <p:nvPr/>
        </p:nvSpPr>
        <p:spPr>
          <a:xfrm>
            <a:off x="838199" y="3939082"/>
            <a:ext cx="91370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mtClean="0"/>
              <a:t>25</a:t>
            </a:r>
            <a:r>
              <a:rPr lang="ko-KR" altLang="en-US" sz="1600" smtClean="0"/>
              <a:t>번 포트를 사용하여 특정 문자열을 전송하고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수신결과에 따라 </a:t>
            </a:r>
            <a:r>
              <a:rPr lang="en-US" altLang="ko-KR" sz="1600" smtClean="0"/>
              <a:t>fail </a:t>
            </a:r>
            <a:r>
              <a:rPr lang="ko-KR" altLang="en-US" sz="1600" smtClean="0"/>
              <a:t>여부를 결정할 수 있음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7222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trike="sngStrike" smtClean="0"/>
              <a:t>/etc/monit/monit.d/ </a:t>
            </a:r>
            <a:r>
              <a:rPr lang="ko-KR" altLang="en-US" strike="sngStrike" smtClean="0"/>
              <a:t>아래 위치</a:t>
            </a:r>
            <a:endParaRPr lang="en-US" altLang="ko-KR" strike="sngStrike" smtClean="0"/>
          </a:p>
          <a:p>
            <a:r>
              <a:rPr lang="ko-KR" altLang="en-US" strike="sngStrike" smtClean="0"/>
              <a:t>또는 원하는 곳에서 실행</a:t>
            </a:r>
            <a:endParaRPr lang="en-US" altLang="ko-KR" strike="sngStrike" smtClean="0"/>
          </a:p>
          <a:p>
            <a:r>
              <a:rPr lang="en-US" altLang="ko-KR" strike="sngStrike" smtClean="0"/>
              <a:t>monit –d 600 –c </a:t>
            </a:r>
            <a:r>
              <a:rPr lang="ko-KR" altLang="en-US" strike="sngStrike" smtClean="0">
                <a:solidFill>
                  <a:srgbClr val="FF0000"/>
                </a:solidFill>
              </a:rPr>
              <a:t>파일</a:t>
            </a:r>
            <a:endParaRPr lang="en-US" altLang="ko-KR" strike="sngStrike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ko-KR" strike="sngStrike" smtClean="0">
                <a:solidFill>
                  <a:srgbClr val="FF0000"/>
                </a:solidFill>
              </a:rPr>
              <a:t>-&gt; 10</a:t>
            </a:r>
            <a:r>
              <a:rPr lang="ko-KR" altLang="en-US" strike="sngStrike" smtClean="0">
                <a:solidFill>
                  <a:srgbClr val="FF0000"/>
                </a:solidFill>
              </a:rPr>
              <a:t>분 마다 해당 스크립트 실행</a:t>
            </a:r>
            <a:endParaRPr lang="en-US" altLang="ko-KR" strike="sngStrike" smtClean="0">
              <a:solidFill>
                <a:srgbClr val="FF0000"/>
              </a:solidFill>
            </a:endParaRPr>
          </a:p>
          <a:p>
            <a:r>
              <a:rPr lang="en-US" altLang="ko-KR" smtClean="0"/>
              <a:t>/etc/monit/monitrc </a:t>
            </a:r>
            <a:r>
              <a:rPr lang="ko-KR" altLang="en-US" smtClean="0"/>
              <a:t>수정</a:t>
            </a:r>
            <a:endParaRPr lang="en-US" altLang="ko-KR" smtClean="0"/>
          </a:p>
          <a:p>
            <a:r>
              <a:rPr lang="ko-KR" altLang="en-US" smtClean="0"/>
              <a:t>주요 명령어</a:t>
            </a:r>
            <a:endParaRPr lang="en-US" altLang="ko-KR" smtClean="0"/>
          </a:p>
          <a:p>
            <a:pPr lvl="1"/>
            <a:r>
              <a:rPr lang="en-US" altLang="ko-KR" smtClean="0"/>
              <a:t>service monit start/restart/stop/status</a:t>
            </a:r>
          </a:p>
          <a:p>
            <a:pPr lvl="1"/>
            <a:r>
              <a:rPr lang="en-US" altLang="ko-KR" smtClean="0"/>
              <a:t>monit start all/restart all/stop all/status</a:t>
            </a:r>
          </a:p>
          <a:p>
            <a:pPr lvl="1"/>
            <a:r>
              <a:rPr lang="en-US" altLang="ko-KR" smtClean="0"/>
              <a:t>monit </a:t>
            </a:r>
            <a:r>
              <a:rPr lang="ko-KR" altLang="en-US" smtClean="0"/>
              <a:t>으로 실행할 경우 에러 발생하는 경우가 있음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0394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838201" y="2505809"/>
            <a:ext cx="3194712" cy="299278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PdM </a:t>
            </a:r>
            <a:r>
              <a:rPr lang="ko-KR" altLang="en-US" smtClean="0"/>
              <a:t>모니터링</a:t>
            </a:r>
            <a:r>
              <a:rPr lang="en-US" altLang="ko-KR" smtClean="0"/>
              <a:t> </a:t>
            </a:r>
            <a:r>
              <a:rPr lang="ko-KR" altLang="en-US" smtClean="0"/>
              <a:t>시스템 구성도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23745" y="3285991"/>
            <a:ext cx="2777233" cy="1991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69827" y="1809566"/>
            <a:ext cx="1526930" cy="422031"/>
          </a:xfrm>
          <a:prstGeom prst="rect">
            <a:avLst/>
          </a:prstGeom>
          <a:ln w="127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sTalk server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23747" y="2863960"/>
            <a:ext cx="1559168" cy="422031"/>
          </a:xfrm>
          <a:prstGeom prst="rect">
            <a:avLst/>
          </a:prstGeom>
          <a:ln w="127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K TB</a:t>
            </a:r>
          </a:p>
          <a:p>
            <a:pPr algn="ctr"/>
            <a:r>
              <a:rPr lang="ko-KR" altLang="en-US" sz="1100" smtClean="0"/>
              <a:t>라즈베리 파이</a:t>
            </a:r>
            <a:r>
              <a:rPr lang="en-US" altLang="ko-KR" sz="1100" smtClean="0"/>
              <a:t>2</a:t>
            </a:r>
            <a:endParaRPr lang="ko-KR" altLang="en-US" sz="110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473657"/>
              </p:ext>
            </p:extLst>
          </p:nvPr>
        </p:nvGraphicFramePr>
        <p:xfrm>
          <a:off x="1513395" y="4654535"/>
          <a:ext cx="2410347" cy="48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603"/>
                <a:gridCol w="1398896"/>
                <a:gridCol w="470848"/>
              </a:tblGrid>
              <a:tr h="196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ssh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pdm-raspi-01-ssh</a:t>
                      </a:r>
                      <a:endParaRPr lang="ko-KR" altLang="en-US" sz="1000"/>
                    </a:p>
                  </a:txBody>
                  <a:tcP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22</a:t>
                      </a:r>
                      <a:endParaRPr lang="ko-KR" altLang="en-US" sz="1000"/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6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monit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pdm-raspi-01-monit</a:t>
                      </a:r>
                      <a:endParaRPr lang="ko-KR" altLang="en-US" sz="1000"/>
                    </a:p>
                  </a:txBody>
                  <a:tcP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2812</a:t>
                      </a:r>
                      <a:endParaRPr lang="ko-KR" altLang="en-US" sz="1000"/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495018" y="4392081"/>
            <a:ext cx="1276065" cy="262120"/>
          </a:xfrm>
          <a:prstGeom prst="rect">
            <a:avLst/>
          </a:prstGeom>
          <a:ln w="127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stalk-server</a:t>
            </a:r>
            <a:endParaRPr lang="ko-KR" altLang="en-US" sz="1400"/>
          </a:p>
        </p:txBody>
      </p:sp>
      <p:sp>
        <p:nvSpPr>
          <p:cNvPr id="14" name="직사각형 13"/>
          <p:cNvSpPr/>
          <p:nvPr/>
        </p:nvSpPr>
        <p:spPr>
          <a:xfrm>
            <a:off x="838200" y="2345897"/>
            <a:ext cx="1559168" cy="4220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KETI network</a:t>
            </a:r>
            <a:endParaRPr lang="ko-KR" altLang="en-US" sz="1600"/>
          </a:p>
        </p:txBody>
      </p:sp>
      <p:sp>
        <p:nvSpPr>
          <p:cNvPr id="15" name="직사각형 14"/>
          <p:cNvSpPr/>
          <p:nvPr/>
        </p:nvSpPr>
        <p:spPr>
          <a:xfrm>
            <a:off x="7582470" y="2505807"/>
            <a:ext cx="3194712" cy="404236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68014" y="3347114"/>
            <a:ext cx="2777233" cy="17701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68016" y="2925082"/>
            <a:ext cx="1559168" cy="422031"/>
          </a:xfrm>
          <a:prstGeom prst="rect">
            <a:avLst/>
          </a:prstGeom>
          <a:ln w="127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신비넷</a:t>
            </a:r>
            <a:endParaRPr lang="en-US" altLang="ko-KR" sz="1100" smtClean="0"/>
          </a:p>
          <a:p>
            <a:pPr algn="ctr"/>
            <a:r>
              <a:rPr lang="ko-KR" altLang="en-US" sz="1100" smtClean="0"/>
              <a:t>라즈베리 파이</a:t>
            </a:r>
            <a:r>
              <a:rPr lang="en-US" altLang="ko-KR" sz="1100" smtClean="0"/>
              <a:t>2</a:t>
            </a:r>
            <a:endParaRPr lang="ko-KR" altLang="en-US" sz="1100"/>
          </a:p>
        </p:txBody>
      </p:sp>
      <p:sp>
        <p:nvSpPr>
          <p:cNvPr id="20" name="직사각형 19"/>
          <p:cNvSpPr/>
          <p:nvPr/>
        </p:nvSpPr>
        <p:spPr>
          <a:xfrm>
            <a:off x="7582469" y="2345896"/>
            <a:ext cx="1559168" cy="4220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신비넷</a:t>
            </a:r>
            <a:r>
              <a:rPr lang="en-US" altLang="ko-KR" sz="1600" smtClean="0"/>
              <a:t> network</a:t>
            </a:r>
            <a:endParaRPr lang="ko-KR" altLang="en-US" sz="1600"/>
          </a:p>
        </p:txBody>
      </p:sp>
      <p:sp>
        <p:nvSpPr>
          <p:cNvPr id="21" name="직사각형 20"/>
          <p:cNvSpPr/>
          <p:nvPr/>
        </p:nvSpPr>
        <p:spPr>
          <a:xfrm>
            <a:off x="1495017" y="3531010"/>
            <a:ext cx="1732315" cy="739252"/>
          </a:xfrm>
          <a:prstGeom prst="rect">
            <a:avLst/>
          </a:prstGeom>
          <a:solidFill>
            <a:srgbClr val="EAEFF7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cpu &gt; 100%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memory &gt; 100%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disk &gt; 99%</a:t>
            </a:r>
            <a:endParaRPr lang="ko-KR" altLang="en-US" sz="12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95155" y="3326990"/>
            <a:ext cx="1276065" cy="262120"/>
          </a:xfrm>
          <a:prstGeom prst="rect">
            <a:avLst/>
          </a:prstGeom>
          <a:ln w="127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Monit</a:t>
            </a:r>
            <a:endParaRPr lang="ko-KR" altLang="en-US" sz="1400"/>
          </a:p>
        </p:txBody>
      </p:sp>
      <p:sp>
        <p:nvSpPr>
          <p:cNvPr id="23" name="직사각형 22"/>
          <p:cNvSpPr/>
          <p:nvPr/>
        </p:nvSpPr>
        <p:spPr>
          <a:xfrm>
            <a:off x="8239287" y="3603101"/>
            <a:ext cx="1509958" cy="739252"/>
          </a:xfrm>
          <a:prstGeom prst="rect">
            <a:avLst/>
          </a:prstGeom>
          <a:solidFill>
            <a:srgbClr val="EAEFF7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network test (ssh)</a:t>
            </a:r>
            <a:endParaRPr lang="ko-KR" altLang="en-US" sz="12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239424" y="3399081"/>
            <a:ext cx="1276065" cy="262120"/>
          </a:xfrm>
          <a:prstGeom prst="rect">
            <a:avLst/>
          </a:prstGeom>
          <a:ln w="127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Monit</a:t>
            </a:r>
            <a:endParaRPr lang="ko-KR" altLang="en-US" sz="1400"/>
          </a:p>
        </p:txBody>
      </p:sp>
      <p:sp>
        <p:nvSpPr>
          <p:cNvPr id="25" name="직사각형 24"/>
          <p:cNvSpPr/>
          <p:nvPr/>
        </p:nvSpPr>
        <p:spPr>
          <a:xfrm>
            <a:off x="7768014" y="5853396"/>
            <a:ext cx="2777233" cy="613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768016" y="5431364"/>
            <a:ext cx="1559168" cy="422031"/>
          </a:xfrm>
          <a:prstGeom prst="rect">
            <a:avLst/>
          </a:prstGeom>
          <a:ln w="127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PC</a:t>
            </a:r>
            <a:endParaRPr lang="ko-KR" altLang="en-US" sz="1600"/>
          </a:p>
        </p:txBody>
      </p:sp>
      <p:sp>
        <p:nvSpPr>
          <p:cNvPr id="29" name="직사각형 28"/>
          <p:cNvSpPr/>
          <p:nvPr/>
        </p:nvSpPr>
        <p:spPr>
          <a:xfrm>
            <a:off x="8239287" y="6043230"/>
            <a:ext cx="1276065" cy="262120"/>
          </a:xfrm>
          <a:prstGeom prst="rect">
            <a:avLst/>
          </a:prstGeom>
          <a:ln w="127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web browser</a:t>
            </a:r>
            <a:endParaRPr lang="ko-KR" altLang="en-US" sz="140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056536"/>
              </p:ext>
            </p:extLst>
          </p:nvPr>
        </p:nvGraphicFramePr>
        <p:xfrm>
          <a:off x="8257664" y="4670962"/>
          <a:ext cx="2410347" cy="24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603"/>
                <a:gridCol w="1266957"/>
                <a:gridCol w="602787"/>
              </a:tblGrid>
              <a:tr h="196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ssh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pdm-raspi-01-ssh</a:t>
                      </a:r>
                      <a:endParaRPr lang="ko-KR" altLang="en-US" sz="1000"/>
                    </a:p>
                  </a:txBody>
                  <a:tcP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55555</a:t>
                      </a:r>
                      <a:endParaRPr lang="ko-KR" altLang="en-US" sz="1000"/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8239287" y="4408508"/>
            <a:ext cx="1276065" cy="262120"/>
          </a:xfrm>
          <a:prstGeom prst="rect">
            <a:avLst/>
          </a:prstGeom>
          <a:ln w="127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stalk-client</a:t>
            </a:r>
            <a:endParaRPr lang="ko-KR" altLang="en-US" sz="1400"/>
          </a:p>
        </p:txBody>
      </p:sp>
      <p:cxnSp>
        <p:nvCxnSpPr>
          <p:cNvPr id="43" name="꺾인 연결선 42"/>
          <p:cNvCxnSpPr/>
          <p:nvPr/>
        </p:nvCxnSpPr>
        <p:spPr>
          <a:xfrm rot="16200000" flipV="1">
            <a:off x="5807081" y="2371441"/>
            <a:ext cx="2572053" cy="2292365"/>
          </a:xfrm>
          <a:prstGeom prst="bentConnector3">
            <a:avLst>
              <a:gd name="adj1" fmla="val -9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 rot="5400000">
            <a:off x="3268324" y="2885670"/>
            <a:ext cx="2527095" cy="1218951"/>
          </a:xfrm>
          <a:prstGeom prst="bentConnector3">
            <a:avLst>
              <a:gd name="adj1" fmla="val 100054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29" idx="1"/>
          </p:cNvCxnSpPr>
          <p:nvPr/>
        </p:nvCxnSpPr>
        <p:spPr>
          <a:xfrm rot="10800000">
            <a:off x="5800301" y="2231598"/>
            <a:ext cx="2438987" cy="3942693"/>
          </a:xfrm>
          <a:prstGeom prst="bentConnector2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 rot="5400000">
            <a:off x="3237359" y="2916636"/>
            <a:ext cx="2783956" cy="1413877"/>
          </a:xfrm>
          <a:prstGeom prst="bentConnector3">
            <a:avLst>
              <a:gd name="adj1" fmla="val 100003"/>
            </a:avLst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/>
          <p:nvPr/>
        </p:nvCxnSpPr>
        <p:spPr>
          <a:xfrm flipH="1" flipV="1">
            <a:off x="992856" y="5878135"/>
            <a:ext cx="607609" cy="1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2"/>
          <p:cNvCxnSpPr/>
          <p:nvPr/>
        </p:nvCxnSpPr>
        <p:spPr>
          <a:xfrm flipH="1" flipV="1">
            <a:off x="992855" y="6219284"/>
            <a:ext cx="607609" cy="1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1805440" y="5743612"/>
            <a:ext cx="1183855" cy="26904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상태확인</a:t>
            </a:r>
            <a:endParaRPr lang="ko-KR" altLang="en-US" sz="1200"/>
          </a:p>
        </p:txBody>
      </p:sp>
      <p:sp>
        <p:nvSpPr>
          <p:cNvPr id="67" name="직사각형 66"/>
          <p:cNvSpPr/>
          <p:nvPr/>
        </p:nvSpPr>
        <p:spPr>
          <a:xfrm>
            <a:off x="1805439" y="6084761"/>
            <a:ext cx="1183855" cy="269045"/>
          </a:xfrm>
          <a:prstGeom prst="rect">
            <a:avLst/>
          </a:prstGeom>
          <a:solidFill>
            <a:schemeClr val="accent6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네트워크 확인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286042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PdM </a:t>
            </a:r>
            <a:r>
              <a:rPr lang="ko-KR" altLang="en-US" smtClean="0"/>
              <a:t>모니터링 시스템 </a:t>
            </a:r>
            <a:r>
              <a:rPr lang="en-US" altLang="ko-KR" smtClean="0"/>
              <a:t>(stalk </a:t>
            </a:r>
            <a:r>
              <a:rPr lang="ko-KR" altLang="en-US" smtClean="0"/>
              <a:t>설정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60375"/>
          </a:xfrm>
        </p:spPr>
        <p:txBody>
          <a:bodyPr>
            <a:normAutofit/>
          </a:bodyPr>
          <a:lstStyle/>
          <a:p>
            <a:r>
              <a:rPr lang="en-US" altLang="ko-KR" sz="2000" smtClean="0"/>
              <a:t>K TB </a:t>
            </a:r>
            <a:r>
              <a:rPr lang="ko-KR" altLang="en-US" sz="2000" smtClean="0"/>
              <a:t>라즈베리 파이</a:t>
            </a:r>
            <a:r>
              <a:rPr lang="en-US" altLang="ko-KR" sz="2000" smtClean="0"/>
              <a:t>2 stalk </a:t>
            </a:r>
            <a:r>
              <a:rPr lang="ko-KR" altLang="en-US" sz="2000" smtClean="0"/>
              <a:t>설정 </a:t>
            </a:r>
            <a:r>
              <a:rPr lang="en-US" altLang="ko-KR" sz="2000" smtClean="0"/>
              <a:t>(</a:t>
            </a:r>
            <a:r>
              <a:rPr lang="ko-KR" altLang="en-US" sz="2000" smtClean="0"/>
              <a:t>진동센서 측정용</a:t>
            </a:r>
            <a:r>
              <a:rPr lang="en-US" altLang="ko-KR" sz="2000" smtClean="0"/>
              <a:t>)</a:t>
            </a:r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pPr lvl="1"/>
            <a:endParaRPr lang="ko-KR" altLang="en-US" sz="180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451621"/>
              </p:ext>
            </p:extLst>
          </p:nvPr>
        </p:nvGraphicFramePr>
        <p:xfrm>
          <a:off x="1132840" y="193950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type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channel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desc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server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pdm-raspi-01-ssh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localhost:22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server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pdm-raspi-01-monit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localhost:2812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893308"/>
              </p:ext>
            </p:extLst>
          </p:nvPr>
        </p:nvGraphicFramePr>
        <p:xfrm>
          <a:off x="1140460" y="3699721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type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channel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desc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client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pdm-raspi-01-ssh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55555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38200" y="3298309"/>
            <a:ext cx="6739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신비넷 라즈베피 파이</a:t>
            </a:r>
            <a:r>
              <a:rPr lang="en-US" altLang="ko-KR" sz="2000"/>
              <a:t>2 stalk </a:t>
            </a:r>
            <a:r>
              <a:rPr lang="ko-KR" altLang="en-US" sz="2000"/>
              <a:t>설정 </a:t>
            </a:r>
            <a:r>
              <a:rPr lang="en-US" altLang="ko-KR" sz="2000"/>
              <a:t>(</a:t>
            </a:r>
            <a:r>
              <a:rPr lang="ko-KR" altLang="en-US" sz="2000"/>
              <a:t>네트워크 연결 감시</a:t>
            </a:r>
            <a:r>
              <a:rPr lang="en-US" altLang="ko-KR" sz="2000"/>
              <a:t>)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527181"/>
              </p:ext>
            </p:extLst>
          </p:nvPr>
        </p:nvGraphicFramePr>
        <p:xfrm>
          <a:off x="1140460" y="5261821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type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channel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desc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client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pdm-raspi-01-monit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8001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38200" y="4860409"/>
            <a:ext cx="3871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접속 </a:t>
            </a:r>
            <a:r>
              <a:rPr lang="en-US" altLang="ko-KR" sz="2000" smtClean="0"/>
              <a:t>PC (K TB – monit </a:t>
            </a:r>
            <a:r>
              <a:rPr lang="ko-KR" altLang="en-US" sz="2000" smtClean="0"/>
              <a:t>접속용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229730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PdM </a:t>
            </a:r>
            <a:r>
              <a:rPr lang="ko-KR" altLang="en-US" smtClean="0"/>
              <a:t>모니터링 설치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mtClean="0"/>
              <a:t>K TB </a:t>
            </a:r>
            <a:r>
              <a:rPr lang="ko-KR" altLang="en-US" smtClean="0"/>
              <a:t>라즈베리 파이</a:t>
            </a:r>
            <a:r>
              <a:rPr lang="en-US" altLang="ko-KR" smtClean="0"/>
              <a:t>2</a:t>
            </a:r>
          </a:p>
          <a:p>
            <a:pPr lvl="1"/>
            <a:r>
              <a:rPr lang="en-US" altLang="ko-KR" sz="1400"/>
              <a:t>wget https</a:t>
            </a:r>
            <a:r>
              <a:rPr lang="en-US" altLang="ko-KR" sz="1400"/>
              <a:t>://</a:t>
            </a:r>
            <a:r>
              <a:rPr lang="en-US" altLang="ko-KR" sz="1400" smtClean="0"/>
              <a:t>raw.githubusercontent.com/jeonghoonkang/PDM/master/ktest_345/RPi2/monit/monitrc_pdm-raspi-01</a:t>
            </a:r>
          </a:p>
          <a:p>
            <a:pPr lvl="1"/>
            <a:r>
              <a:rPr lang="en-US" altLang="ko-KR" sz="1400" smtClean="0"/>
              <a:t>chmod 700 monitrc_pdm-raspi-01</a:t>
            </a:r>
          </a:p>
          <a:p>
            <a:pPr lvl="1"/>
            <a:r>
              <a:rPr lang="en-US" altLang="ko-KR" sz="1400" smtClean="0"/>
              <a:t>mv monitrc_pdm-raspi-01 /etc/monit/monitrc</a:t>
            </a:r>
          </a:p>
          <a:p>
            <a:pPr lvl="1"/>
            <a:r>
              <a:rPr lang="en-US" altLang="ko-KR" sz="1400" smtClean="0"/>
              <a:t>sudo apt-get install monit</a:t>
            </a:r>
          </a:p>
          <a:p>
            <a:pPr lvl="1"/>
            <a:r>
              <a:rPr lang="en-US" altLang="ko-KR" sz="1400" smtClean="0"/>
              <a:t>sudo service monit start</a:t>
            </a:r>
          </a:p>
          <a:p>
            <a:pPr lvl="1"/>
            <a:r>
              <a:rPr lang="en-US" altLang="ko-KR" sz="1400" smtClean="0"/>
              <a:t>sudo monit status</a:t>
            </a:r>
          </a:p>
          <a:p>
            <a:r>
              <a:rPr lang="ko-KR" altLang="en-US" smtClean="0"/>
              <a:t>네트워크 감시용 라즈베리 파이</a:t>
            </a:r>
            <a:r>
              <a:rPr lang="en-US" altLang="ko-KR" smtClean="0"/>
              <a:t>2 (</a:t>
            </a:r>
            <a:r>
              <a:rPr lang="ko-KR" altLang="en-US" smtClean="0"/>
              <a:t>신비넷 라즈베리 파이</a:t>
            </a:r>
            <a:r>
              <a:rPr lang="en-US" altLang="ko-KR" smtClean="0"/>
              <a:t>2)</a:t>
            </a:r>
          </a:p>
          <a:p>
            <a:pPr lvl="1"/>
            <a:r>
              <a:rPr lang="en-US" altLang="ko-KR" sz="1400" smtClean="0"/>
              <a:t>wget </a:t>
            </a:r>
            <a:r>
              <a:rPr lang="en-US" altLang="ko-KR" sz="1400"/>
              <a:t>https</a:t>
            </a:r>
            <a:r>
              <a:rPr lang="en-US" altLang="ko-KR" sz="1400"/>
              <a:t>://</a:t>
            </a:r>
            <a:r>
              <a:rPr lang="en-US" altLang="ko-KR" sz="1400" smtClean="0"/>
              <a:t>raw.githubusercontent.com/jeonghoonkang/PDM/master/ktest_345/RPi2/monit/monitrc_sinbinet-rpi</a:t>
            </a:r>
          </a:p>
          <a:p>
            <a:pPr lvl="1"/>
            <a:r>
              <a:rPr lang="en-US" altLang="ko-KR" sz="1400" smtClean="0"/>
              <a:t>chmod 700 monitrc_sinbinet-rpi</a:t>
            </a:r>
          </a:p>
          <a:p>
            <a:pPr lvl="1"/>
            <a:r>
              <a:rPr lang="en-US" altLang="ko-KR" sz="1400" smtClean="0"/>
              <a:t>mv monitrc_sinbinet-rpi /etc/monit/monitrc</a:t>
            </a:r>
          </a:p>
          <a:p>
            <a:pPr lvl="1"/>
            <a:r>
              <a:rPr lang="en-US" altLang="ko-KR" sz="1400" smtClean="0"/>
              <a:t>sudo apt-get install monit</a:t>
            </a:r>
          </a:p>
          <a:p>
            <a:pPr lvl="1"/>
            <a:r>
              <a:rPr lang="en-US" altLang="ko-KR" sz="1400" smtClean="0"/>
              <a:t>sudo service monit start</a:t>
            </a:r>
          </a:p>
          <a:p>
            <a:pPr lvl="1"/>
            <a:r>
              <a:rPr lang="en-US" altLang="ko-KR" sz="1400" smtClean="0"/>
              <a:t>sudo monit status</a:t>
            </a:r>
          </a:p>
          <a:p>
            <a:r>
              <a:rPr lang="en-US" altLang="ko-KR" sz="2400" smtClean="0"/>
              <a:t>K TB </a:t>
            </a:r>
            <a:r>
              <a:rPr lang="ko-KR" altLang="en-US" sz="2400" smtClean="0"/>
              <a:t>라즈베리 파이</a:t>
            </a:r>
            <a:r>
              <a:rPr lang="en-US" altLang="ko-KR" sz="2400" smtClean="0"/>
              <a:t>2 </a:t>
            </a:r>
            <a:r>
              <a:rPr lang="ko-KR" altLang="en-US" sz="2400" smtClean="0"/>
              <a:t>상태 확인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stalk </a:t>
            </a:r>
            <a:r>
              <a:rPr lang="ko-KR" altLang="en-US" sz="2000" smtClean="0"/>
              <a:t>채널 </a:t>
            </a:r>
            <a:r>
              <a:rPr lang="en-US" altLang="ko-KR" sz="2000" smtClean="0"/>
              <a:t>pdm-raspi-01-monit </a:t>
            </a:r>
            <a:r>
              <a:rPr lang="ko-KR" altLang="en-US" sz="2000" smtClean="0"/>
              <a:t>으로 </a:t>
            </a:r>
            <a:r>
              <a:rPr lang="en-US" altLang="ko-KR" sz="2000" smtClean="0"/>
              <a:t>client </a:t>
            </a:r>
            <a:r>
              <a:rPr lang="ko-KR" altLang="en-US" sz="2000" smtClean="0"/>
              <a:t>접속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웹브라우저에서 해당 포트로 접속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21322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584</Words>
  <Application>Microsoft Office PowerPoint</Application>
  <PresentationFormat>와이드스크린</PresentationFormat>
  <Paragraphs>142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monit</vt:lpstr>
      <vt:lpstr>소개</vt:lpstr>
      <vt:lpstr>설치</vt:lpstr>
      <vt:lpstr>예제 (web, MySQL 감시)</vt:lpstr>
      <vt:lpstr>예제 (프로토콜 사용)</vt:lpstr>
      <vt:lpstr>사용</vt:lpstr>
      <vt:lpstr>PdM 모니터링 시스템 구성도</vt:lpstr>
      <vt:lpstr>PdM 모니터링 시스템 (stalk 설정)</vt:lpstr>
      <vt:lpstr>PdM 모니터링 설치 방법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pil-mhan jeong</dc:creator>
  <cp:lastModifiedBy>pil-mhan jeong</cp:lastModifiedBy>
  <cp:revision>70</cp:revision>
  <dcterms:created xsi:type="dcterms:W3CDTF">2016-01-08T00:19:42Z</dcterms:created>
  <dcterms:modified xsi:type="dcterms:W3CDTF">2016-01-22T07:45:10Z</dcterms:modified>
</cp:coreProperties>
</file>