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10" d="100"/>
          <a:sy n="210" d="100"/>
        </p:scale>
        <p:origin x="-2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BCE-601D-1141-ABF7-5F1E23B8A7B2}" type="datetimeFigureOut">
              <a:rPr lang="en-US" smtClean="0"/>
              <a:t>15. 7. 3.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49AF-C9F8-BD49-941D-A99CF850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4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BCE-601D-1141-ABF7-5F1E23B8A7B2}" type="datetimeFigureOut">
              <a:rPr lang="en-US" smtClean="0"/>
              <a:t>15. 7. 3.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49AF-C9F8-BD49-941D-A99CF850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7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BCE-601D-1141-ABF7-5F1E23B8A7B2}" type="datetimeFigureOut">
              <a:rPr lang="en-US" smtClean="0"/>
              <a:t>15. 7. 3.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49AF-C9F8-BD49-941D-A99CF850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3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BCE-601D-1141-ABF7-5F1E23B8A7B2}" type="datetimeFigureOut">
              <a:rPr lang="en-US" smtClean="0"/>
              <a:t>15. 7. 3.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49AF-C9F8-BD49-941D-A99CF850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3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BCE-601D-1141-ABF7-5F1E23B8A7B2}" type="datetimeFigureOut">
              <a:rPr lang="en-US" smtClean="0"/>
              <a:t>15. 7. 3.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49AF-C9F8-BD49-941D-A99CF850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BCE-601D-1141-ABF7-5F1E23B8A7B2}" type="datetimeFigureOut">
              <a:rPr lang="en-US" smtClean="0"/>
              <a:t>15. 7. 3.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49AF-C9F8-BD49-941D-A99CF850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2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BCE-601D-1141-ABF7-5F1E23B8A7B2}" type="datetimeFigureOut">
              <a:rPr lang="en-US" smtClean="0"/>
              <a:t>15. 7. 3.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49AF-C9F8-BD49-941D-A99CF850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3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BCE-601D-1141-ABF7-5F1E23B8A7B2}" type="datetimeFigureOut">
              <a:rPr lang="en-US" smtClean="0"/>
              <a:t>15. 7. 3.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49AF-C9F8-BD49-941D-A99CF850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8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BCE-601D-1141-ABF7-5F1E23B8A7B2}" type="datetimeFigureOut">
              <a:rPr lang="en-US" smtClean="0"/>
              <a:t>15. 7. 3.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49AF-C9F8-BD49-941D-A99CF850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2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BCE-601D-1141-ABF7-5F1E23B8A7B2}" type="datetimeFigureOut">
              <a:rPr lang="en-US" smtClean="0"/>
              <a:t>15. 7. 3.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49AF-C9F8-BD49-941D-A99CF850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3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BCE-601D-1141-ABF7-5F1E23B8A7B2}" type="datetimeFigureOut">
              <a:rPr lang="en-US" smtClean="0"/>
              <a:t>15. 7. 3.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49AF-C9F8-BD49-941D-A99CF850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4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40BCE-601D-1141-ABF7-5F1E23B8A7B2}" type="datetimeFigureOut">
              <a:rPr lang="en-US" smtClean="0"/>
              <a:t>15. 7. 3.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549AF-C9F8-BD49-941D-A99CF850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2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SensorTalk</a:t>
            </a:r>
            <a:r>
              <a:rPr lang="en-US" dirty="0" smtClean="0"/>
              <a:t> w/</a:t>
            </a:r>
            <a:r>
              <a:rPr lang="ko-KR" altLang="en-US" dirty="0" smtClean="0"/>
              <a:t> </a:t>
            </a:r>
            <a:r>
              <a:rPr lang="en-US" altLang="ko-KR" dirty="0" smtClean="0"/>
              <a:t>Google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321core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1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Pub/Sub </a:t>
            </a:r>
            <a:r>
              <a:rPr lang="ko-KR" altLang="en-US" dirty="0" smtClean="0"/>
              <a:t>서비스와 비교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646804"/>
              </p:ext>
            </p:extLst>
          </p:nvPr>
        </p:nvGraphicFramePr>
        <p:xfrm>
          <a:off x="457200" y="1297800"/>
          <a:ext cx="8229600" cy="513588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502229"/>
                <a:gridCol w="3435047"/>
                <a:gridCol w="3292324"/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SensorTalk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Google Pub/Sub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목적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데이터 전송</a:t>
                      </a:r>
                      <a:r>
                        <a:rPr lang="en-US" altLang="ko-KR" sz="1600" dirty="0" smtClean="0"/>
                        <a:t> </a:t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음성통화에 비유</a:t>
                      </a:r>
                      <a:r>
                        <a:rPr lang="en-US" altLang="ko-KR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이벤트 전달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메시지 사서함에 비유</a:t>
                      </a:r>
                      <a:r>
                        <a:rPr lang="en-US" altLang="ko-KR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기반 프로토콜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HTTP(S)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HTTP(S)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Payload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포맷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Octet</a:t>
                      </a:r>
                      <a:r>
                        <a:rPr lang="en-US" altLang="ko-KR" sz="1600" baseline="0" dirty="0" smtClean="0"/>
                        <a:t> Stream</a:t>
                      </a:r>
                      <a:br>
                        <a:rPr lang="en-US" altLang="ko-KR" sz="1600" baseline="0" dirty="0" smtClean="0"/>
                      </a:br>
                      <a:r>
                        <a:rPr lang="en-US" altLang="ko-KR" sz="1600" dirty="0" smtClean="0"/>
                        <a:t>(TCP</a:t>
                      </a:r>
                      <a:r>
                        <a:rPr lang="en-US" altLang="ko-KR" sz="1600" baseline="0" dirty="0" smtClean="0"/>
                        <a:t> Socket Stream</a:t>
                      </a:r>
                      <a:r>
                        <a:rPr lang="ko-KR" altLang="en-US" sz="1600" baseline="0" dirty="0" smtClean="0"/>
                        <a:t>을 그대로 전송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JSON</a:t>
                      </a:r>
                      <a:endParaRPr lang="en-US" altLang="ko-KR" sz="1600" baseline="0" dirty="0" smtClean="0"/>
                    </a:p>
                    <a:p>
                      <a:r>
                        <a:rPr lang="en-US" altLang="ko-KR" sz="1600" baseline="0" dirty="0" smtClean="0"/>
                        <a:t>(Binary Data</a:t>
                      </a:r>
                      <a:r>
                        <a:rPr lang="ko-KR" altLang="en-US" sz="1600" baseline="0" dirty="0" smtClean="0"/>
                        <a:t>를 </a:t>
                      </a:r>
                      <a:r>
                        <a:rPr lang="en-US" altLang="ko-KR" sz="1600" dirty="0" smtClean="0"/>
                        <a:t>Base64</a:t>
                      </a:r>
                      <a:r>
                        <a:rPr lang="ko-KR" altLang="en-US" sz="1600" dirty="0" smtClean="0"/>
                        <a:t> 로 인코딩</a:t>
                      </a:r>
                      <a:r>
                        <a:rPr lang="en-US" altLang="ko-KR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Endpoints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1:1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N:N</a:t>
                      </a:r>
                      <a:r>
                        <a:rPr lang="ko-KR" alt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메시지 히스토리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제공하지 않음</a:t>
                      </a:r>
                      <a:endParaRPr lang="en-US" altLang="ko-KR" sz="16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600" dirty="0" smtClean="0"/>
                        <a:t>메시지는 </a:t>
                      </a:r>
                      <a:r>
                        <a:rPr lang="en-US" altLang="ko-KR" sz="1600" dirty="0" smtClean="0"/>
                        <a:t>in-memory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상태에서 교환됨</a:t>
                      </a:r>
                      <a:endParaRPr lang="en-US" altLang="ko-KR" sz="16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600" dirty="0" smtClean="0"/>
                        <a:t>교환된 메시지는 일정 시간 지나면 삭제됨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휘발성</a:t>
                      </a:r>
                      <a:r>
                        <a:rPr lang="en-US" altLang="ko-KR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제공</a:t>
                      </a:r>
                      <a:endParaRPr lang="en-US" altLang="ko-KR" sz="16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600" dirty="0" smtClean="0"/>
                        <a:t>메시지가 디스크에 저장됨</a:t>
                      </a:r>
                      <a:endParaRPr lang="en-US" altLang="ko-KR" sz="16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600" dirty="0" smtClean="0"/>
                        <a:t>토픽이 종료된 이후에도 메시지 히스토리를 억세스 가능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속도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상대적으로 빠름</a:t>
                      </a:r>
                      <a:endParaRPr lang="en-US" altLang="ko-KR" sz="16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600" dirty="0" smtClean="0"/>
                        <a:t>서버에서 디스크 억세스가 일어나지 않음</a:t>
                      </a:r>
                      <a:endParaRPr lang="en-US" altLang="ko-KR" sz="16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600" dirty="0" smtClean="0"/>
                        <a:t>Binary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데이터 그대로 교환하므로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 별도의 데이터 컨버전이 발생하지 않음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상대적으로 느림</a:t>
                      </a:r>
                      <a:endParaRPr lang="en-US" altLang="ko-KR" sz="16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600" baseline="0" dirty="0" smtClean="0"/>
                        <a:t>서버에서 메시지 교환 시 마다 디스크 억세스 발생</a:t>
                      </a:r>
                      <a:endParaRPr lang="en-US" altLang="ko-KR" sz="16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baseline="0" dirty="0" smtClean="0"/>
                        <a:t>JSON Encode/Decode </a:t>
                      </a:r>
                      <a:r>
                        <a:rPr lang="ko-KR" altLang="en-US" sz="1600" baseline="0" dirty="0" smtClean="0"/>
                        <a:t>및 </a:t>
                      </a:r>
                      <a:r>
                        <a:rPr lang="en-US" altLang="ko-KR" sz="1600" baseline="0" dirty="0" smtClean="0"/>
                        <a:t>Base64 Encode/Decode</a:t>
                      </a:r>
                      <a:r>
                        <a:rPr lang="ko-KR" altLang="en-US" sz="1600" baseline="0" dirty="0" smtClean="0"/>
                        <a:t> 가 서버 및 클라이언트에서 발생함</a:t>
                      </a:r>
                      <a:endParaRPr lang="en-US" altLang="ko-KR" sz="16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26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Pub/Sub </a:t>
            </a:r>
            <a:r>
              <a:rPr lang="ko-KR" altLang="en-US" dirty="0" smtClean="0"/>
              <a:t>서비스와 비교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7144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 smtClean="0"/>
              <a:t>설계 상의 차이</a:t>
            </a: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r>
              <a:rPr lang="en-US" altLang="ko-KR" sz="1600" dirty="0" err="1" smtClean="0"/>
              <a:t>SensorTalk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은 전송된 메시지를 저장하지 않음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따라서 디스크</a:t>
            </a:r>
            <a:r>
              <a:rPr lang="en-US" altLang="ko-KR" sz="1600" dirty="0" smtClean="0"/>
              <a:t>I/O </a:t>
            </a:r>
            <a:r>
              <a:rPr lang="ko-KR" altLang="en-US" sz="1600" dirty="0" smtClean="0"/>
              <a:t>없이 메모리 상에서 데이터 교환이 발생함</a:t>
            </a:r>
            <a:r>
              <a:rPr lang="ko-KR" altLang="ko-KR" sz="1600" dirty="0" smtClean="0"/>
              <a:t>(</a:t>
            </a:r>
            <a:r>
              <a:rPr lang="ko-KR" altLang="en-US" sz="1600" dirty="0" smtClean="0"/>
              <a:t>상대적으로 고속</a:t>
            </a:r>
            <a:r>
              <a:rPr lang="en-US" altLang="ko-KR" sz="1600" dirty="0" smtClean="0"/>
              <a:t>).</a:t>
            </a:r>
            <a:r>
              <a:rPr lang="ko-KR" altLang="en-US" sz="1600" dirty="0" smtClean="0"/>
              <a:t> 그러나 </a:t>
            </a:r>
            <a:r>
              <a:rPr lang="en-US" altLang="ko-KR" sz="1600" dirty="0" smtClean="0"/>
              <a:t>Google </a:t>
            </a:r>
            <a:r>
              <a:rPr lang="ko-KR" altLang="en-US" sz="1600" dirty="0" smtClean="0"/>
              <a:t>의 서비스는 메시지를 저장하고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종료된 </a:t>
            </a:r>
            <a:r>
              <a:rPr lang="en-US" altLang="ko-KR" sz="1600" dirty="0" smtClean="0"/>
              <a:t>Topic </a:t>
            </a:r>
            <a:r>
              <a:rPr lang="ko-KR" altLang="en-US" sz="1600" dirty="0" smtClean="0"/>
              <a:t>의 메시지 히스토리를 조회하는 </a:t>
            </a:r>
            <a:r>
              <a:rPr lang="en-US" altLang="ko-KR" sz="1600" dirty="0" smtClean="0"/>
              <a:t>API </a:t>
            </a:r>
            <a:r>
              <a:rPr lang="ko-KR" altLang="en-US" sz="1600" dirty="0" smtClean="0"/>
              <a:t>까지 제공</a:t>
            </a: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r>
              <a:rPr lang="en-US" altLang="ko-KR" sz="1600" dirty="0" err="1" smtClean="0"/>
              <a:t>SensorTalk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1:1</a:t>
            </a:r>
            <a:r>
              <a:rPr lang="ko-KR" altLang="en-US" sz="1600" dirty="0" smtClean="0"/>
              <a:t> 통신을 전제하므로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메시지를 전달하는 채널 서버의 물리적 숫자를 증가시키는 것만으로도 손쉽게 </a:t>
            </a:r>
            <a:r>
              <a:rPr lang="en-US" altLang="ko-KR" sz="1600" dirty="0" smtClean="0"/>
              <a:t>Scalability </a:t>
            </a:r>
            <a:r>
              <a:rPr lang="ko-KR" altLang="en-US" sz="1600" dirty="0" smtClean="0"/>
              <a:t>를 담보할 수 있음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Google </a:t>
            </a:r>
            <a:r>
              <a:rPr lang="ko-KR" altLang="en-US" sz="1600" dirty="0" smtClean="0"/>
              <a:t>의 서비스는 </a:t>
            </a:r>
            <a:r>
              <a:rPr lang="en-US" altLang="ko-KR" sz="1600" dirty="0" smtClean="0"/>
              <a:t>N:N </a:t>
            </a:r>
            <a:r>
              <a:rPr lang="ko-KR" altLang="en-US" sz="1600" dirty="0" smtClean="0"/>
              <a:t>통신을 전제로 하므로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엣지 서버간의 </a:t>
            </a:r>
            <a:r>
              <a:rPr lang="en-US" altLang="ko-KR" sz="1600" dirty="0" smtClean="0"/>
              <a:t>Topic </a:t>
            </a:r>
            <a:r>
              <a:rPr lang="ko-KR" altLang="en-US" sz="1600" dirty="0" smtClean="0"/>
              <a:t>데이터 </a:t>
            </a:r>
            <a:r>
              <a:rPr lang="en-US" altLang="ko-KR" sz="1600" dirty="0" smtClean="0"/>
              <a:t>replication </a:t>
            </a:r>
            <a:r>
              <a:rPr lang="ko-KR" altLang="en-US" sz="1600" dirty="0" smtClean="0"/>
              <a:t>이 발생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Scalibility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speed </a:t>
            </a:r>
            <a:r>
              <a:rPr lang="ko-KR" altLang="en-US" sz="1600" dirty="0" smtClean="0"/>
              <a:t>간의 </a:t>
            </a:r>
            <a:r>
              <a:rPr lang="en-US" altLang="ko-KR" sz="1600" dirty="0" smtClean="0"/>
              <a:t>trade off </a:t>
            </a:r>
            <a:r>
              <a:rPr lang="ko-KR" altLang="en-US" sz="1600" dirty="0" smtClean="0"/>
              <a:t>발생함</a:t>
            </a:r>
            <a:endParaRPr lang="en-US" altLang="ko-KR" sz="1600" dirty="0"/>
          </a:p>
          <a:p>
            <a:pPr lvl="1">
              <a:lnSpc>
                <a:spcPct val="120000"/>
              </a:lnSpc>
            </a:pPr>
            <a:r>
              <a:rPr lang="en-US" altLang="ko-KR" sz="1600" dirty="0" smtClean="0"/>
              <a:t>Google Pub/Sub 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문자 메시지 사서함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에 비유한다면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SensorTalk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음성통화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에 비유할 수 있음</a:t>
            </a:r>
            <a:endParaRPr lang="en-US" altLang="ko-KR" sz="1600" dirty="0" smtClean="0"/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응용 측면의 비교</a:t>
            </a: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r>
              <a:rPr lang="en-US" altLang="ko-KR" sz="1600" dirty="0" smtClean="0"/>
              <a:t>Google Pub/Sub</a:t>
            </a:r>
            <a:r>
              <a:rPr lang="ko-KR" altLang="en-US" sz="1600" dirty="0" smtClean="0"/>
              <a:t> 서비스는 </a:t>
            </a:r>
            <a:r>
              <a:rPr lang="en-US" altLang="ko-KR" sz="1600" dirty="0" smtClean="0"/>
              <a:t>JSON </a:t>
            </a:r>
            <a:r>
              <a:rPr lang="ko-KR" altLang="en-US" sz="1600" dirty="0" smtClean="0"/>
              <a:t>메시지의 교환을 가능하게 해줌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따라서 </a:t>
            </a:r>
            <a:r>
              <a:rPr lang="en-US" altLang="ko-KR" sz="1600" dirty="0" smtClean="0"/>
              <a:t>JSON </a:t>
            </a:r>
            <a:r>
              <a:rPr lang="ko-KR" altLang="en-US" sz="1600" dirty="0" smtClean="0"/>
              <a:t>데이터를 이용한 </a:t>
            </a:r>
            <a:r>
              <a:rPr lang="en-US" altLang="ko-KR" sz="1600" dirty="0" smtClean="0"/>
              <a:t>Application Protocol </a:t>
            </a:r>
            <a:r>
              <a:rPr lang="ko-KR" altLang="en-US" sz="1600" dirty="0" smtClean="0"/>
              <a:t>을 구현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응용서비스에서 이용 가능</a:t>
            </a: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r>
              <a:rPr lang="en-US" altLang="ko-KR" sz="1600" dirty="0" err="1" smtClean="0"/>
              <a:t>SensorTalk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TCP </a:t>
            </a:r>
            <a:r>
              <a:rPr lang="ko-KR" altLang="en-US" sz="1600" dirty="0" smtClean="0"/>
              <a:t>스트림을 그대로 전송해주기 때문에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별도의 </a:t>
            </a:r>
            <a:r>
              <a:rPr lang="en-US" altLang="ko-KR" sz="1600" dirty="0" smtClean="0"/>
              <a:t>Application Protocol </a:t>
            </a:r>
            <a:r>
              <a:rPr lang="ko-KR" altLang="en-US" sz="1600" dirty="0" smtClean="0"/>
              <a:t>구현 없이도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TCP </a:t>
            </a:r>
            <a:r>
              <a:rPr lang="ko-KR" altLang="en-US" sz="1600" dirty="0" smtClean="0"/>
              <a:t>기반의 기존 서비스에 활용 가능</a:t>
            </a:r>
            <a:r>
              <a:rPr lang="ko-KR" altLang="ko-KR" sz="1600" dirty="0" smtClean="0"/>
              <a:t> </a:t>
            </a:r>
            <a:r>
              <a:rPr lang="en-US" altLang="ko-KR" sz="1600" dirty="0" smtClean="0"/>
              <a:t>(Web, FTP, SSH, … )</a:t>
            </a:r>
          </a:p>
          <a:p>
            <a:pPr lvl="1">
              <a:lnSpc>
                <a:spcPct val="120000"/>
              </a:lnSpc>
            </a:pPr>
            <a:endParaRPr lang="en-US" altLang="ko-KR" sz="1600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 smtClean="0"/>
          </a:p>
          <a:p>
            <a:pPr>
              <a:lnSpc>
                <a:spcPct val="12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392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Pub/Sub </a:t>
            </a:r>
            <a:r>
              <a:rPr lang="ko-KR" altLang="en-US" dirty="0" smtClean="0"/>
              <a:t>서비스와 비교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주요 기능 비교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두 서비스 모두 </a:t>
            </a:r>
            <a:r>
              <a:rPr lang="en-US" altLang="ko-KR" sz="1600" dirty="0" smtClean="0"/>
              <a:t>Pub/Sub </a:t>
            </a:r>
            <a:r>
              <a:rPr lang="ko-KR" altLang="en-US" sz="1600" dirty="0" smtClean="0"/>
              <a:t>기술을 기반으로 함</a:t>
            </a:r>
            <a:endParaRPr lang="en-US" altLang="ko-KR" sz="1600" dirty="0"/>
          </a:p>
          <a:p>
            <a:pPr lvl="1"/>
            <a:r>
              <a:rPr lang="en-US" sz="1600" dirty="0" smtClean="0"/>
              <a:t>Google Pub/Sub 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타 </a:t>
            </a:r>
            <a:r>
              <a:rPr lang="en-US" altLang="ko-KR" sz="1600" dirty="0" smtClean="0"/>
              <a:t>Pub/Sub </a:t>
            </a:r>
            <a:r>
              <a:rPr lang="ko-KR" altLang="en-US" sz="1600" dirty="0" smtClean="0"/>
              <a:t>과 마찬가지로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이벤트 </a:t>
            </a:r>
            <a:r>
              <a:rPr lang="en-US" altLang="ko-KR" sz="1600" dirty="0" smtClean="0"/>
              <a:t>Notification </a:t>
            </a:r>
            <a:r>
              <a:rPr lang="ko-KR" altLang="en-US" sz="1600" dirty="0" smtClean="0"/>
              <a:t>이 주 목적이며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JSON </a:t>
            </a:r>
            <a:r>
              <a:rPr lang="ko-KR" altLang="en-US" sz="1600" dirty="0" smtClean="0"/>
              <a:t>데이터를 전송하도록 설계되어 있으며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바이너리 데이터는 </a:t>
            </a:r>
            <a:r>
              <a:rPr lang="en-US" altLang="ko-KR" sz="1600" dirty="0" smtClean="0"/>
              <a:t>Base64 </a:t>
            </a:r>
            <a:r>
              <a:rPr lang="ko-KR" altLang="en-US" sz="1600" dirty="0" smtClean="0"/>
              <a:t>로 인코딩되어 전달됨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 err="1" smtClean="0"/>
              <a:t>SensorTalk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TCP </a:t>
            </a:r>
            <a:r>
              <a:rPr lang="ko-KR" altLang="en-US" sz="1600" dirty="0" smtClean="0"/>
              <a:t>스트림을 고속으로 전송하는 것이 목적이며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Binary </a:t>
            </a:r>
            <a:r>
              <a:rPr lang="ko-KR" altLang="en-US" sz="1600" dirty="0" smtClean="0"/>
              <a:t>데이터를 포맷 변환 없이 그대로 전송함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또한 공인 </a:t>
            </a:r>
            <a:r>
              <a:rPr lang="en-US" altLang="ko-KR" sz="1600" dirty="0" smtClean="0"/>
              <a:t>IP</a:t>
            </a:r>
            <a:r>
              <a:rPr lang="ko-KR" altLang="en-US" sz="1600" dirty="0" smtClean="0"/>
              <a:t> 가 할당되지 않은 </a:t>
            </a:r>
            <a:r>
              <a:rPr lang="en-US" altLang="ko-KR" sz="1600" dirty="0" err="1" smtClean="0"/>
              <a:t>IoT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디바이스에 </a:t>
            </a:r>
            <a:r>
              <a:rPr lang="en-US" altLang="ko-KR" sz="1600" dirty="0" err="1" smtClean="0"/>
              <a:t>NickName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을 부여하여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TCP </a:t>
            </a:r>
            <a:r>
              <a:rPr lang="ko-KR" altLang="en-US" sz="1600" dirty="0" smtClean="0"/>
              <a:t>요청이 전달될 수 있도록 함</a:t>
            </a:r>
            <a:r>
              <a:rPr lang="en-US" altLang="ko-KR" sz="1600" dirty="0" smtClean="0"/>
              <a:t>.</a:t>
            </a:r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19" y="2815167"/>
            <a:ext cx="7226480" cy="169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9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Physical Web </a:t>
            </a:r>
            <a:r>
              <a:rPr lang="ko-KR" altLang="en-US" dirty="0" smtClean="0"/>
              <a:t>과의 비교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874000"/>
              </p:ext>
            </p:extLst>
          </p:nvPr>
        </p:nvGraphicFramePr>
        <p:xfrm>
          <a:off x="457200" y="1297800"/>
          <a:ext cx="8229600" cy="177292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502229"/>
                <a:gridCol w="3435047"/>
                <a:gridCol w="3292324"/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SensorTalk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Google P</a:t>
                      </a:r>
                      <a:r>
                        <a:rPr lang="en-US" sz="1600" dirty="0" smtClean="0"/>
                        <a:t>hysical</a:t>
                      </a:r>
                      <a:r>
                        <a:rPr lang="en-US" sz="1600" baseline="0" dirty="0" smtClean="0"/>
                        <a:t> Web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기능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Physical Device</a:t>
                      </a:r>
                      <a:r>
                        <a:rPr lang="ko-KR" altLang="en-US" sz="1600" dirty="0" smtClean="0"/>
                        <a:t>로 접속 가능한 통신 채널을 제공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(Data Link Service)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Physical</a:t>
                      </a:r>
                      <a:r>
                        <a:rPr lang="en-US" altLang="ko-KR" sz="1600" baseline="0" dirty="0" smtClean="0"/>
                        <a:t> Device</a:t>
                      </a:r>
                      <a:r>
                        <a:rPr lang="ko-KR" altLang="en-US" sz="1600" dirty="0" smtClean="0"/>
                        <a:t>에 대응되는 </a:t>
                      </a:r>
                      <a:r>
                        <a:rPr lang="en-US" altLang="ko-KR" sz="1600" dirty="0" smtClean="0"/>
                        <a:t>URL </a:t>
                      </a:r>
                      <a:r>
                        <a:rPr lang="ko-KR" altLang="en-US" sz="1600" dirty="0" smtClean="0"/>
                        <a:t>들을 발견할 수 있는 방법 제공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(Discovery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서비스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서비스 호스팅 위치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Physical</a:t>
                      </a:r>
                      <a:r>
                        <a:rPr lang="en-US" sz="1600" baseline="0" dirty="0" smtClean="0"/>
                        <a:t> Device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Proxy</a:t>
                      </a:r>
                      <a:r>
                        <a:rPr lang="en-US" sz="1600" baseline="0" dirty="0" smtClean="0"/>
                        <a:t> Server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241524"/>
            <a:ext cx="8229600" cy="27515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dirty="0" smtClean="0"/>
              <a:t>Google Physical Web </a:t>
            </a:r>
            <a:r>
              <a:rPr lang="ko-KR" altLang="en-US" sz="1600" dirty="0" smtClean="0"/>
              <a:t>과 </a:t>
            </a:r>
            <a:r>
              <a:rPr lang="en-US" altLang="ko-KR" sz="1600" dirty="0" err="1" smtClean="0"/>
              <a:t>SensorTalk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은 경쟁 기술이 아닌 상호 보완 기술</a:t>
            </a:r>
            <a:endParaRPr lang="en-US" altLang="ko-KR" sz="1600" dirty="0" smtClean="0"/>
          </a:p>
          <a:p>
            <a:pPr>
              <a:lnSpc>
                <a:spcPct val="120000"/>
              </a:lnSpc>
            </a:pPr>
            <a:r>
              <a:rPr lang="en-US" altLang="ko-KR" sz="1600" dirty="0" smtClean="0"/>
              <a:t>Google Physical Web </a:t>
            </a:r>
            <a:r>
              <a:rPr lang="ko-KR" altLang="en-US" sz="1600" dirty="0" smtClean="0"/>
              <a:t>은 사용자 주변의 </a:t>
            </a:r>
            <a:r>
              <a:rPr lang="en-US" altLang="ko-KR" sz="1600" dirty="0" smtClean="0"/>
              <a:t>Physical Device </a:t>
            </a:r>
            <a:r>
              <a:rPr lang="ko-KR" altLang="en-US" sz="1600" dirty="0" smtClean="0"/>
              <a:t>들에 부여된 </a:t>
            </a:r>
            <a:r>
              <a:rPr lang="en-US" altLang="ko-KR" sz="1600" dirty="0" smtClean="0"/>
              <a:t>URL 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BLE </a:t>
            </a:r>
            <a:r>
              <a:rPr lang="ko-KR" altLang="en-US" sz="1600" dirty="0" smtClean="0"/>
              <a:t>를 통해 </a:t>
            </a:r>
            <a:r>
              <a:rPr lang="en-US" altLang="ko-KR" sz="1600" dirty="0" smtClean="0"/>
              <a:t>discovery </a:t>
            </a:r>
            <a:r>
              <a:rPr lang="ko-KR" altLang="en-US" sz="1600" dirty="0" smtClean="0"/>
              <a:t>하는 방법론임</a:t>
            </a:r>
            <a:r>
              <a:rPr lang="ko-KR" altLang="ko-KR" sz="1600" dirty="0" smtClean="0"/>
              <a:t>.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이때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사용자가 접속하는 </a:t>
            </a:r>
            <a:r>
              <a:rPr lang="en-US" altLang="ko-KR" sz="1600" dirty="0" smtClean="0"/>
              <a:t>URL </a:t>
            </a:r>
            <a:r>
              <a:rPr lang="ko-KR" altLang="en-US" sz="1600" dirty="0" smtClean="0"/>
              <a:t>은 실제 </a:t>
            </a:r>
            <a:r>
              <a:rPr lang="en-US" altLang="ko-KR" sz="1600" dirty="0" smtClean="0"/>
              <a:t>Physical Device</a:t>
            </a:r>
            <a:r>
              <a:rPr lang="ko-KR" altLang="en-US" sz="1600" dirty="0" smtClean="0"/>
              <a:t>가 아니라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해당 디바이스를 간접적으로 제어할 수 있는 </a:t>
            </a:r>
            <a:r>
              <a:rPr lang="en-US" altLang="ko-KR" sz="1600" dirty="0" smtClean="0"/>
              <a:t>Proxy Server </a:t>
            </a:r>
            <a:r>
              <a:rPr lang="ko-KR" altLang="en-US" sz="1600" dirty="0" smtClean="0"/>
              <a:t>일 가능성이 높음</a:t>
            </a:r>
            <a:endParaRPr lang="en-US" altLang="ko-KR" sz="1600" dirty="0" smtClean="0"/>
          </a:p>
          <a:p>
            <a:pPr>
              <a:lnSpc>
                <a:spcPct val="120000"/>
              </a:lnSpc>
            </a:pPr>
            <a:r>
              <a:rPr lang="en-US" altLang="ko-KR" sz="1600" dirty="0" err="1" smtClean="0"/>
              <a:t>SensorTalk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Physical Device</a:t>
            </a:r>
            <a:r>
              <a:rPr lang="ko-KR" altLang="en-US" sz="1600" dirty="0" smtClean="0"/>
              <a:t>에 직접 접속할 수 있는 통신 채널을 제공하는 개념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따라서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Google Physical Web + </a:t>
            </a:r>
            <a:r>
              <a:rPr lang="en-US" altLang="ko-KR" sz="1600" dirty="0" err="1" smtClean="0"/>
              <a:t>SensorTalk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을 이용하면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사용자는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브라우저를 이용하여 주변 </a:t>
            </a:r>
            <a:r>
              <a:rPr lang="en-US" altLang="ko-KR" sz="1600" dirty="0" smtClean="0"/>
              <a:t>Physical Device</a:t>
            </a:r>
            <a:r>
              <a:rPr lang="ko-KR" altLang="en-US" sz="1600" dirty="0" smtClean="0"/>
              <a:t>에 직접 접속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제어하는 시나리오가 가능함</a:t>
            </a:r>
            <a:endParaRPr lang="en-US" altLang="ko-KR" sz="1600" dirty="0" smtClean="0"/>
          </a:p>
          <a:p>
            <a:pPr>
              <a:lnSpc>
                <a:spcPct val="120000"/>
              </a:lnSpc>
            </a:pP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endParaRPr lang="en-US" altLang="ko-KR" sz="1600" dirty="0" smtClean="0"/>
          </a:p>
          <a:p>
            <a:pPr marL="0" indent="0">
              <a:lnSpc>
                <a:spcPct val="120000"/>
              </a:lnSpc>
              <a:buFont typeface="Arial"/>
              <a:buNone/>
            </a:pPr>
            <a:endParaRPr lang="en-US" altLang="ko-KR" sz="1600" dirty="0" smtClean="0"/>
          </a:p>
          <a:p>
            <a:pPr>
              <a:lnSpc>
                <a:spcPct val="12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212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Physical Web </a:t>
            </a:r>
            <a:r>
              <a:rPr lang="ko-KR" altLang="en-US" dirty="0" smtClean="0"/>
              <a:t>과의 비교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7144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 smtClean="0"/>
              <a:t>서비스 시나리오</a:t>
            </a:r>
            <a:endParaRPr lang="en-US" altLang="ko-KR" sz="1600" dirty="0" smtClean="0"/>
          </a:p>
          <a:p>
            <a:pPr marL="685800" lvl="1" indent="-228600">
              <a:lnSpc>
                <a:spcPct val="120000"/>
              </a:lnSpc>
              <a:buAutoNum type="arabicParenR"/>
            </a:pPr>
            <a:r>
              <a:rPr lang="ko-KR" altLang="en-US" sz="1200" dirty="0" smtClean="0"/>
              <a:t>사용자가 </a:t>
            </a:r>
            <a:r>
              <a:rPr lang="en-US" altLang="ko-KR" sz="1200" dirty="0" smtClean="0"/>
              <a:t>Google Physical Web </a:t>
            </a:r>
            <a:r>
              <a:rPr lang="ko-KR" altLang="en-US" sz="1200" dirty="0" smtClean="0"/>
              <a:t>이 설치된 스마트 폰을 구동</a:t>
            </a:r>
            <a:endParaRPr lang="en-US" altLang="ko-KR" sz="1200" dirty="0" smtClean="0"/>
          </a:p>
          <a:p>
            <a:pPr marL="685800" lvl="1" indent="-228600">
              <a:lnSpc>
                <a:spcPct val="120000"/>
              </a:lnSpc>
              <a:buAutoNum type="arabicParenR"/>
            </a:pPr>
            <a:r>
              <a:rPr lang="en-US" altLang="ko-KR" sz="1200" dirty="0" smtClean="0"/>
              <a:t>Google Physical Web </a:t>
            </a:r>
            <a:r>
              <a:rPr lang="ko-KR" altLang="en-US" sz="1200" dirty="0" smtClean="0"/>
              <a:t>이 지원되는 주변 </a:t>
            </a:r>
            <a:r>
              <a:rPr lang="en-US" altLang="ko-KR" sz="1200" dirty="0" smtClean="0"/>
              <a:t>Physical Device 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URL </a:t>
            </a:r>
            <a:r>
              <a:rPr lang="ko-KR" altLang="en-US" sz="1200" dirty="0" smtClean="0"/>
              <a:t>이 검색됨</a:t>
            </a:r>
            <a:endParaRPr lang="en-US" altLang="ko-KR" sz="1200" dirty="0" smtClean="0"/>
          </a:p>
          <a:p>
            <a:pPr marL="685800" lvl="1" indent="-228600">
              <a:lnSpc>
                <a:spcPct val="120000"/>
              </a:lnSpc>
              <a:buAutoNum type="arabicParenR"/>
            </a:pPr>
            <a:endParaRPr lang="en-US" altLang="ko-KR" sz="1200" dirty="0"/>
          </a:p>
          <a:p>
            <a:pPr marL="685800" lvl="1" indent="-228600">
              <a:lnSpc>
                <a:spcPct val="120000"/>
              </a:lnSpc>
              <a:buAutoNum type="arabicParenR"/>
            </a:pPr>
            <a:endParaRPr lang="en-US" altLang="ko-KR" sz="1200" dirty="0" smtClean="0"/>
          </a:p>
          <a:p>
            <a:pPr marL="685800" lvl="1" indent="-228600">
              <a:lnSpc>
                <a:spcPct val="120000"/>
              </a:lnSpc>
              <a:buAutoNum type="arabicParenR"/>
            </a:pPr>
            <a:endParaRPr lang="en-US" altLang="ko-KR" sz="1200" dirty="0"/>
          </a:p>
          <a:p>
            <a:pPr marL="685800" lvl="1" indent="-228600">
              <a:lnSpc>
                <a:spcPct val="120000"/>
              </a:lnSpc>
              <a:buAutoNum type="arabicParenR"/>
            </a:pPr>
            <a:endParaRPr lang="en-US" altLang="ko-KR" sz="1200" dirty="0" smtClean="0"/>
          </a:p>
          <a:p>
            <a:pPr marL="685800" lvl="1" indent="-228600">
              <a:lnSpc>
                <a:spcPct val="120000"/>
              </a:lnSpc>
              <a:buAutoNum type="arabicParenR"/>
            </a:pPr>
            <a:endParaRPr lang="en-US" altLang="ko-KR" sz="1200" dirty="0"/>
          </a:p>
          <a:p>
            <a:pPr marL="685800" lvl="1" indent="-228600">
              <a:lnSpc>
                <a:spcPct val="120000"/>
              </a:lnSpc>
              <a:buAutoNum type="arabicParenR"/>
            </a:pPr>
            <a:endParaRPr lang="en-US" altLang="ko-KR" sz="1200" dirty="0" smtClean="0"/>
          </a:p>
          <a:p>
            <a:pPr marL="685800" lvl="1" indent="-228600">
              <a:lnSpc>
                <a:spcPct val="120000"/>
              </a:lnSpc>
              <a:buAutoNum type="arabicParenR"/>
            </a:pPr>
            <a:endParaRPr lang="en-US" altLang="ko-KR" sz="1200" dirty="0"/>
          </a:p>
          <a:p>
            <a:pPr marL="685800" lvl="1" indent="-228600">
              <a:lnSpc>
                <a:spcPct val="120000"/>
              </a:lnSpc>
              <a:buAutoNum type="arabicParenR"/>
            </a:pPr>
            <a:endParaRPr lang="en-US" altLang="ko-KR" sz="1200" dirty="0" smtClean="0"/>
          </a:p>
          <a:p>
            <a:pPr marL="685800" lvl="1" indent="-228600">
              <a:lnSpc>
                <a:spcPct val="120000"/>
              </a:lnSpc>
              <a:buAutoNum type="arabicParenR"/>
            </a:pPr>
            <a:endParaRPr lang="en-US" altLang="ko-KR" sz="1200" dirty="0"/>
          </a:p>
          <a:p>
            <a:pPr marL="685800" lvl="1" indent="-228600">
              <a:lnSpc>
                <a:spcPct val="120000"/>
              </a:lnSpc>
              <a:buAutoNum type="arabicParenR"/>
            </a:pPr>
            <a:r>
              <a:rPr lang="en-US" altLang="ko-KR" sz="1200" dirty="0" smtClean="0"/>
              <a:t>URL </a:t>
            </a:r>
            <a:r>
              <a:rPr lang="ko-KR" altLang="en-US" sz="1200" dirty="0" smtClean="0"/>
              <a:t>을 터치하면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Physical Device </a:t>
            </a:r>
            <a:r>
              <a:rPr lang="ko-KR" altLang="en-US" sz="1200" dirty="0" smtClean="0"/>
              <a:t>내부의 웹 서버에 직접 접속됨</a:t>
            </a:r>
            <a:endParaRPr lang="en-US" altLang="ko-KR" sz="1200" dirty="0" smtClean="0"/>
          </a:p>
          <a:p>
            <a:pPr marL="685800" lvl="1" indent="-228600">
              <a:lnSpc>
                <a:spcPct val="120000"/>
              </a:lnSpc>
              <a:buAutoNum type="arabicParenR"/>
            </a:pPr>
            <a:r>
              <a:rPr lang="ko-KR" altLang="en-US" sz="1200" dirty="0" smtClean="0"/>
              <a:t>브라우저를 이용하여 </a:t>
            </a:r>
            <a:r>
              <a:rPr lang="en-US" altLang="ko-KR" sz="1200" dirty="0" smtClean="0"/>
              <a:t>Physical Device </a:t>
            </a:r>
            <a:r>
              <a:rPr lang="ko-KR" altLang="en-US" sz="1200" dirty="0" smtClean="0"/>
              <a:t>에 대해 직접 제어함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endParaRPr lang="en-US" altLang="ko-KR" sz="1600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 smtClean="0"/>
          </a:p>
          <a:p>
            <a:pPr>
              <a:lnSpc>
                <a:spcPct val="120000"/>
              </a:lnSpc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97" t="11322" r="2173" b="1040"/>
          <a:stretch/>
        </p:blipFill>
        <p:spPr>
          <a:xfrm>
            <a:off x="1234228" y="2408305"/>
            <a:ext cx="2164533" cy="2037208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543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491</Words>
  <Application>Microsoft Macintosh PowerPoint</Application>
  <PresentationFormat>On-screen Show (4:3)</PresentationFormat>
  <Paragraphs>85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SensorTalk w/ Google Services</vt:lpstr>
      <vt:lpstr>Google Pub/Sub 서비스와 비교</vt:lpstr>
      <vt:lpstr>Google Pub/Sub 서비스와 비교</vt:lpstr>
      <vt:lpstr>Google Pub/Sub 서비스와 비교</vt:lpstr>
      <vt:lpstr>Google Physical Web 과의 비교</vt:lpstr>
      <vt:lpstr>Google Physical Web 과의 비교</vt:lpstr>
    </vt:vector>
  </TitlesOfParts>
  <Company>321core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SensorTalk</dc:title>
  <dc:creator>Jung-uk Choi</dc:creator>
  <cp:lastModifiedBy>Jung-uk Choi</cp:lastModifiedBy>
  <cp:revision>25</cp:revision>
  <dcterms:created xsi:type="dcterms:W3CDTF">2015-07-03T05:24:39Z</dcterms:created>
  <dcterms:modified xsi:type="dcterms:W3CDTF">2015-07-03T07:21:18Z</dcterms:modified>
</cp:coreProperties>
</file>