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2" r:id="rId5"/>
    <p:sldId id="258" r:id="rId6"/>
    <p:sldId id="263" r:id="rId7"/>
    <p:sldId id="264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78" y="-6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2015-05-12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2015-05-12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2015-05-12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2015-05-12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2015-05-12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2015-05-12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2015-05-12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hyperlink" Target="http://www.seeedstudio.com/wiki/File:Mbed_Shield.jpg" TargetMode="External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10" Type="http://schemas.openxmlformats.org/officeDocument/2006/relationships/image" Target="../media/image10.jpeg"/><Relationship Id="rId4" Type="http://schemas.openxmlformats.org/officeDocument/2006/relationships/image" Target="../media/image4.jpeg"/><Relationship Id="rId9" Type="http://schemas.openxmlformats.org/officeDocument/2006/relationships/image" Target="../media/image9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4.jpeg"/><Relationship Id="rId7" Type="http://schemas.openxmlformats.org/officeDocument/2006/relationships/image" Target="../media/image10.jpeg"/><Relationship Id="rId2" Type="http://schemas.openxmlformats.org/officeDocument/2006/relationships/hyperlink" Target="http://www.seeedstudio.com/wiki/File:Mbed_Shield.jpg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jpeg"/><Relationship Id="rId5" Type="http://schemas.openxmlformats.org/officeDocument/2006/relationships/image" Target="../media/image8.png"/><Relationship Id="rId10" Type="http://schemas.openxmlformats.org/officeDocument/2006/relationships/image" Target="../media/image12.jpeg"/><Relationship Id="rId4" Type="http://schemas.openxmlformats.org/officeDocument/2006/relationships/image" Target="../media/image7.png"/><Relationship Id="rId9" Type="http://schemas.openxmlformats.org/officeDocument/2006/relationships/image" Target="../media/image1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jpe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http://www.seeedstudio.com/wiki/File:Mbed_Shield.jpg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9512" y="692696"/>
            <a:ext cx="9145016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400" dirty="0" err="1"/>
              <a:t>IoT</a:t>
            </a:r>
            <a:r>
              <a:rPr lang="ko-KR" altLang="en-US" sz="1400" dirty="0"/>
              <a:t>는 </a:t>
            </a:r>
            <a:r>
              <a:rPr lang="en-US" altLang="ko-KR" sz="1400" dirty="0"/>
              <a:t>Vertical </a:t>
            </a:r>
            <a:r>
              <a:rPr lang="ko-KR" altLang="en-US" sz="1400" dirty="0"/>
              <a:t>영역별 상이한 </a:t>
            </a:r>
            <a:r>
              <a:rPr lang="ko-KR" altLang="en-US" sz="1400" dirty="0" smtClean="0"/>
              <a:t>환경으로 센서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 특히 </a:t>
            </a:r>
            <a:r>
              <a:rPr lang="en-US" altLang="ko-KR" sz="1400" dirty="0" smtClean="0"/>
              <a:t>Connected </a:t>
            </a:r>
            <a:r>
              <a:rPr lang="ko-KR" altLang="en-US" sz="1400" dirty="0" smtClean="0"/>
              <a:t>센서 개발은 </a:t>
            </a:r>
            <a:r>
              <a:rPr lang="ko-KR" altLang="en-US" sz="1400" dirty="0" err="1" smtClean="0"/>
              <a:t>서비스별</a:t>
            </a:r>
            <a:r>
              <a:rPr lang="ko-KR" altLang="en-US" sz="1400" dirty="0" smtClean="0"/>
              <a:t> 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</a:t>
            </a:r>
            <a:r>
              <a:rPr lang="ko-KR" altLang="en-US" sz="1400" dirty="0" smtClean="0"/>
              <a:t>다양한 </a:t>
            </a:r>
            <a:r>
              <a:rPr lang="en-US" altLang="ko-KR" sz="1400" dirty="0" smtClean="0"/>
              <a:t>Customize</a:t>
            </a:r>
            <a:r>
              <a:rPr lang="ko-KR" altLang="en-US" sz="1400" dirty="0" smtClean="0"/>
              <a:t>가 필요한 상황임</a:t>
            </a:r>
            <a:endParaRPr lang="en-US" altLang="ko-KR" sz="1400" dirty="0" smtClean="0"/>
          </a:p>
          <a:p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en-US" altLang="ko-KR" sz="1400" dirty="0" smtClean="0"/>
              <a:t>SUN/</a:t>
            </a:r>
            <a:r>
              <a:rPr lang="en-US" altLang="ko-KR" sz="1400" dirty="0" err="1" smtClean="0"/>
              <a:t>LoRa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등 센서 모듈을 개발하고 다양한 사업에 적용을 추진하고 있으나 </a:t>
            </a:r>
            <a:r>
              <a:rPr lang="ko-KR" altLang="en-US" sz="1400" dirty="0" err="1" smtClean="0"/>
              <a:t>서비스별</a:t>
            </a:r>
            <a:r>
              <a:rPr lang="ko-KR" altLang="en-US" sz="1400" dirty="0" smtClean="0"/>
              <a:t> 필요한 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Customize</a:t>
            </a:r>
            <a:r>
              <a:rPr lang="ko-KR" altLang="en-US" sz="1400" dirty="0" smtClean="0"/>
              <a:t>를 직접 수행하기는 역부족</a:t>
            </a:r>
            <a:r>
              <a:rPr lang="ko-KR" altLang="en-US" sz="1400" dirty="0"/>
              <a:t>인</a:t>
            </a:r>
            <a:r>
              <a:rPr lang="ko-KR" altLang="en-US" sz="1400" dirty="0" smtClean="0"/>
              <a:t> 상황</a:t>
            </a:r>
            <a:r>
              <a:rPr lang="en-US" altLang="ko-KR" sz="1400" dirty="0" smtClean="0"/>
              <a:t>  </a:t>
            </a:r>
          </a:p>
          <a:p>
            <a:endParaRPr lang="en-US" altLang="ko-KR" sz="1400" dirty="0" smtClean="0"/>
          </a:p>
          <a:p>
            <a:pPr marL="285750" indent="-285750">
              <a:buFontTx/>
              <a:buChar char="-"/>
            </a:pPr>
            <a:r>
              <a:rPr lang="en-US" altLang="ko-KR" sz="1400" dirty="0" smtClean="0"/>
              <a:t>Arduino, </a:t>
            </a:r>
            <a:r>
              <a:rPr lang="ko-KR" altLang="en-US" sz="1400" dirty="0" err="1" smtClean="0"/>
              <a:t>라즈베리</a:t>
            </a:r>
            <a:r>
              <a:rPr lang="ko-KR" altLang="en-US" sz="1400" dirty="0" smtClean="0"/>
              <a:t> 파이 등 </a:t>
            </a:r>
            <a:r>
              <a:rPr lang="en-US" altLang="ko-KR" sz="1400" dirty="0" smtClean="0"/>
              <a:t>Hardware </a:t>
            </a:r>
            <a:r>
              <a:rPr lang="ko-KR" altLang="en-US" sz="1400" dirty="0" smtClean="0"/>
              <a:t>및 관련 </a:t>
            </a:r>
            <a:r>
              <a:rPr lang="en-US" altLang="ko-KR" sz="1400" dirty="0" smtClean="0"/>
              <a:t>Software</a:t>
            </a:r>
            <a:r>
              <a:rPr lang="ko-KR" altLang="en-US" sz="1400" dirty="0"/>
              <a:t>의</a:t>
            </a:r>
            <a:r>
              <a:rPr lang="ko-KR" altLang="en-US" sz="1400" dirty="0" smtClean="0"/>
              <a:t> </a:t>
            </a:r>
            <a:r>
              <a:rPr lang="ko-KR" altLang="en-US" sz="1400" dirty="0" smtClean="0"/>
              <a:t>공개를 통해 다양한 응용 개발을 지원하는 </a:t>
            </a:r>
            <a:endParaRPr lang="en-US" altLang="ko-KR" sz="1400" dirty="0" smtClean="0"/>
          </a:p>
          <a:p>
            <a:r>
              <a:rPr lang="en-US" altLang="ko-KR" sz="1400" dirty="0" smtClean="0"/>
              <a:t>     OSHW </a:t>
            </a:r>
            <a:r>
              <a:rPr lang="ko-KR" altLang="en-US" sz="1400" dirty="0" smtClean="0"/>
              <a:t>플랫폼 활용이 증가하고 있음</a:t>
            </a:r>
            <a:r>
              <a:rPr lang="en-US" altLang="ko-KR" sz="1400" dirty="0" smtClean="0"/>
              <a:t>, </a:t>
            </a:r>
          </a:p>
          <a:p>
            <a:endParaRPr lang="en-US" altLang="ko-KR" sz="1400" dirty="0" smtClean="0"/>
          </a:p>
          <a:p>
            <a:pPr marL="285750" indent="-285750">
              <a:buFontTx/>
              <a:buChar char="-"/>
            </a:pPr>
            <a:r>
              <a:rPr lang="ko-KR" altLang="en-US" sz="1400" dirty="0" smtClean="0"/>
              <a:t>최근에 </a:t>
            </a:r>
            <a:r>
              <a:rPr lang="en-US" altLang="ko-KR" sz="1400" dirty="0" smtClean="0"/>
              <a:t>ARM</a:t>
            </a:r>
            <a:r>
              <a:rPr lang="ko-KR" altLang="en-US" sz="1400" dirty="0" smtClean="0"/>
              <a:t>사는 자사가 </a:t>
            </a:r>
            <a:r>
              <a:rPr lang="ko-KR" altLang="en-US" sz="1400" dirty="0" smtClean="0"/>
              <a:t>보유하고 있는 </a:t>
            </a:r>
            <a:r>
              <a:rPr lang="en-US" altLang="ko-KR" sz="1400" dirty="0" smtClean="0"/>
              <a:t>MCU</a:t>
            </a:r>
            <a:r>
              <a:rPr lang="ko-KR" altLang="en-US" sz="1400" dirty="0"/>
              <a:t> </a:t>
            </a:r>
            <a:r>
              <a:rPr lang="ko-KR" altLang="en-US" sz="1400" dirty="0" smtClean="0"/>
              <a:t>및 </a:t>
            </a:r>
            <a:r>
              <a:rPr lang="en-US" altLang="ko-KR" sz="1400" dirty="0" smtClean="0"/>
              <a:t>Embedded SW</a:t>
            </a:r>
            <a:r>
              <a:rPr lang="ko-KR" altLang="en-US" sz="1400" dirty="0" smtClean="0"/>
              <a:t>의 강점을 활용 </a:t>
            </a:r>
            <a:r>
              <a:rPr lang="en-US" altLang="ko-KR" sz="1400" dirty="0" err="1" smtClean="0"/>
              <a:t>mbed</a:t>
            </a:r>
            <a:r>
              <a:rPr lang="ko-KR" altLang="en-US" sz="1400" dirty="0" smtClean="0"/>
              <a:t>라는 개발 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</a:t>
            </a:r>
            <a:r>
              <a:rPr lang="en-US" altLang="ko-KR" sz="1400" dirty="0" smtClean="0"/>
              <a:t>community</a:t>
            </a:r>
            <a:r>
              <a:rPr lang="ko-KR" altLang="en-US" sz="1400" dirty="0" smtClean="0"/>
              <a:t>를 구성하여 </a:t>
            </a:r>
            <a:r>
              <a:rPr lang="en-US" altLang="ko-KR" sz="1400" dirty="0" err="1" smtClean="0"/>
              <a:t>IoT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디바이스 </a:t>
            </a:r>
            <a:r>
              <a:rPr lang="en-US" altLang="ko-KR" sz="1400" dirty="0" smtClean="0"/>
              <a:t>Ecosystem</a:t>
            </a:r>
            <a:r>
              <a:rPr lang="ko-KR" altLang="en-US" sz="1400" dirty="0" smtClean="0"/>
              <a:t>형성을 도모하고 있음</a:t>
            </a:r>
            <a:r>
              <a:rPr lang="en-US" altLang="ko-KR" sz="1400" dirty="0" smtClean="0"/>
              <a:t>, </a:t>
            </a:r>
            <a:endParaRPr lang="en-US" altLang="ko-KR" sz="1400" dirty="0"/>
          </a:p>
          <a:p>
            <a:r>
              <a:rPr lang="en-US" altLang="ko-KR" sz="1400" dirty="0" smtClean="0"/>
              <a:t>     Arduino</a:t>
            </a:r>
            <a:r>
              <a:rPr lang="ko-KR" altLang="en-US" sz="1400" dirty="0" smtClean="0"/>
              <a:t>등의 </a:t>
            </a:r>
            <a:r>
              <a:rPr lang="en-US" altLang="ko-KR" sz="1400" dirty="0" smtClean="0"/>
              <a:t>OSHW</a:t>
            </a:r>
            <a:r>
              <a:rPr lang="ko-KR" altLang="en-US" sz="1400" dirty="0" smtClean="0"/>
              <a:t>대비 후발 </a:t>
            </a:r>
            <a:r>
              <a:rPr lang="ko-KR" altLang="en-US" sz="1400" dirty="0" smtClean="0"/>
              <a:t>주자인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mbed</a:t>
            </a:r>
            <a:r>
              <a:rPr lang="ko-KR" altLang="en-US" sz="1400" dirty="0" smtClean="0"/>
              <a:t>는 별도의 </a:t>
            </a:r>
            <a:r>
              <a:rPr lang="en-US" altLang="ko-KR" sz="1400" dirty="0" smtClean="0"/>
              <a:t>IDE </a:t>
            </a:r>
            <a:r>
              <a:rPr lang="ko-KR" altLang="en-US" sz="1400" dirty="0" smtClean="0"/>
              <a:t>설치 없이 </a:t>
            </a:r>
            <a:r>
              <a:rPr lang="en-US" altLang="ko-KR" sz="1400" dirty="0" smtClean="0"/>
              <a:t>web</a:t>
            </a:r>
            <a:r>
              <a:rPr lang="ko-KR" altLang="en-US" sz="1400" dirty="0" smtClean="0"/>
              <a:t>을 통해 바로 개발을 수행할 </a:t>
            </a:r>
            <a:r>
              <a:rPr lang="ko-KR" altLang="en-US" sz="1400" dirty="0" smtClean="0"/>
              <a:t>수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</a:t>
            </a:r>
            <a:r>
              <a:rPr lang="ko-KR" altLang="en-US" sz="1400" dirty="0" smtClean="0"/>
              <a:t> </a:t>
            </a:r>
            <a:r>
              <a:rPr lang="ko-KR" altLang="en-US" sz="1400" dirty="0" smtClean="0"/>
              <a:t>있고 다양한 </a:t>
            </a:r>
            <a:r>
              <a:rPr lang="en-US" altLang="ko-KR" sz="1400" dirty="0" smtClean="0"/>
              <a:t>Component </a:t>
            </a:r>
            <a:r>
              <a:rPr lang="ko-KR" altLang="en-US" sz="1400" dirty="0" smtClean="0"/>
              <a:t>및 리소스를 </a:t>
            </a:r>
            <a:r>
              <a:rPr lang="ko-KR" altLang="en-US" sz="1400" dirty="0" smtClean="0"/>
              <a:t>한곳에서 </a:t>
            </a:r>
            <a:r>
              <a:rPr lang="ko-KR" altLang="en-US" sz="1400" dirty="0" smtClean="0"/>
              <a:t>검색하고 </a:t>
            </a:r>
            <a:r>
              <a:rPr lang="en-US" altLang="ko-KR" sz="1400" dirty="0" smtClean="0"/>
              <a:t>Import</a:t>
            </a:r>
            <a:r>
              <a:rPr lang="ko-KR" altLang="en-US" sz="1400" dirty="0" smtClean="0"/>
              <a:t>할 수 있는 강점을 내세워 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</a:t>
            </a:r>
            <a:r>
              <a:rPr lang="en-US" altLang="ko-KR" sz="1400" dirty="0" smtClean="0"/>
              <a:t>Embedded </a:t>
            </a:r>
            <a:r>
              <a:rPr lang="ko-KR" altLang="en-US" sz="1400" dirty="0" smtClean="0"/>
              <a:t>개발의 진입 장벽을 낮추는데 성공하였음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pPr marL="285750" indent="-285750">
              <a:buFontTx/>
              <a:buChar char="-"/>
            </a:pPr>
            <a:r>
              <a:rPr lang="ko-KR" altLang="en-US" sz="1400" dirty="0" smtClean="0"/>
              <a:t>당사가 개발한 차별화된 센서 </a:t>
            </a:r>
            <a:r>
              <a:rPr lang="en-US" altLang="ko-KR" sz="1400" dirty="0" smtClean="0"/>
              <a:t>NW</a:t>
            </a:r>
            <a:r>
              <a:rPr lang="ko-KR" altLang="en-US" sz="1400" dirty="0" smtClean="0"/>
              <a:t>기술</a:t>
            </a:r>
            <a:r>
              <a:rPr lang="en-US" altLang="ko-KR" sz="1400" dirty="0" smtClean="0"/>
              <a:t>(SUN/</a:t>
            </a:r>
            <a:r>
              <a:rPr lang="en-US" altLang="ko-KR" sz="1400" dirty="0" err="1" smtClean="0"/>
              <a:t>LoRa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과 </a:t>
            </a:r>
            <a:r>
              <a:rPr lang="en-US" altLang="ko-KR" sz="1400" dirty="0" err="1" smtClean="0"/>
              <a:t>mbed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기술을 접목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 폭넓은 개발자가 센서를 개발하고 당사의 플랫폼에 간편히 연결할 수 있는 </a:t>
            </a:r>
            <a:r>
              <a:rPr lang="en-US" altLang="ko-KR" sz="1400" dirty="0" smtClean="0"/>
              <a:t>Programmable Sensor </a:t>
            </a:r>
            <a:r>
              <a:rPr lang="ko-KR" altLang="en-US" sz="1400" dirty="0" smtClean="0"/>
              <a:t>플랫폼을 개발하여 다양한 센서와 서비스가 </a:t>
            </a:r>
            <a:r>
              <a:rPr lang="en-US" altLang="ko-KR" sz="1400" dirty="0" smtClean="0"/>
              <a:t>Mesh-up</a:t>
            </a:r>
            <a:r>
              <a:rPr lang="ko-KR" altLang="en-US" sz="1400" dirty="0" smtClean="0"/>
              <a:t>할 수 있는 </a:t>
            </a:r>
            <a:r>
              <a:rPr lang="en-US" altLang="ko-KR" sz="1400" dirty="0" smtClean="0"/>
              <a:t>Ecosystem </a:t>
            </a:r>
            <a:r>
              <a:rPr lang="ko-KR" altLang="en-US" sz="1400" dirty="0" smtClean="0"/>
              <a:t>환경을 제공하고자 함</a:t>
            </a:r>
            <a:endParaRPr lang="en-US" altLang="ko-KR" sz="1400" dirty="0" smtClean="0"/>
          </a:p>
          <a:p>
            <a:pPr marL="285750" indent="-285750">
              <a:buFontTx/>
              <a:buChar char="-"/>
            </a:pPr>
            <a:endParaRPr lang="en-US" altLang="ko-KR" sz="1400" dirty="0" smtClean="0"/>
          </a:p>
          <a:p>
            <a:pPr marL="285750" indent="-285750">
              <a:buFontTx/>
              <a:buChar char="-"/>
            </a:pPr>
            <a:r>
              <a:rPr lang="ko-KR" altLang="en-US" sz="1400" dirty="0" smtClean="0"/>
              <a:t>이와 유사한 제품인 </a:t>
            </a:r>
            <a:r>
              <a:rPr lang="en-US" altLang="ko-KR" sz="1400" dirty="0" smtClean="0"/>
              <a:t>Digi</a:t>
            </a:r>
            <a:r>
              <a:rPr lang="ko-KR" altLang="en-US" sz="1400" dirty="0" smtClean="0"/>
              <a:t>사의 </a:t>
            </a:r>
            <a:r>
              <a:rPr lang="en-US" altLang="ko-KR" sz="1400" dirty="0" err="1" smtClean="0"/>
              <a:t>zigbee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모듈</a:t>
            </a:r>
            <a:r>
              <a:rPr lang="en-US" altLang="ko-KR" sz="1400" dirty="0" smtClean="0"/>
              <a:t>, </a:t>
            </a:r>
            <a:r>
              <a:rPr lang="en-US" altLang="ko-KR" sz="1400" dirty="0" err="1" smtClean="0"/>
              <a:t>Xbee</a:t>
            </a:r>
            <a:r>
              <a:rPr lang="ko-KR" altLang="en-US" sz="1400" dirty="0" smtClean="0"/>
              <a:t>는 </a:t>
            </a:r>
            <a:r>
              <a:rPr lang="en-US" altLang="ko-KR" sz="1400" dirty="0" err="1" smtClean="0"/>
              <a:t>FreeScale</a:t>
            </a:r>
            <a:r>
              <a:rPr lang="ko-KR" altLang="en-US" sz="1400" dirty="0" smtClean="0"/>
              <a:t>사의 </a:t>
            </a:r>
            <a:r>
              <a:rPr lang="en-US" altLang="ko-KR" sz="1400" dirty="0" smtClean="0"/>
              <a:t>IDE</a:t>
            </a:r>
            <a:r>
              <a:rPr lang="ko-KR" altLang="en-US" sz="1400" dirty="0" smtClean="0"/>
              <a:t>를 통해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센서 장착과 함께 </a:t>
            </a:r>
            <a:endParaRPr lang="en-US" altLang="ko-KR" sz="1400" dirty="0" smtClean="0"/>
          </a:p>
          <a:p>
            <a:r>
              <a:rPr lang="ko-KR" altLang="en-US" sz="1400" dirty="0" smtClean="0"/>
              <a:t>     자사의 </a:t>
            </a:r>
            <a:r>
              <a:rPr lang="en-US" altLang="ko-KR" sz="1400" dirty="0" smtClean="0"/>
              <a:t>Cloud </a:t>
            </a:r>
            <a:r>
              <a:rPr lang="ko-KR" altLang="en-US" sz="1400" dirty="0" smtClean="0"/>
              <a:t>플랫폼을 연계한 서비스 확대 기반을 제공하고 있어 다양한 </a:t>
            </a:r>
            <a:r>
              <a:rPr lang="en-US" altLang="ko-KR" sz="1400" dirty="0" smtClean="0"/>
              <a:t>OSHW</a:t>
            </a:r>
            <a:r>
              <a:rPr lang="ko-KR" altLang="en-US" sz="1400" dirty="0" smtClean="0"/>
              <a:t>에 </a:t>
            </a:r>
            <a:r>
              <a:rPr lang="en-US" altLang="ko-KR" sz="1400" dirty="0" smtClean="0"/>
              <a:t>Connectivity </a:t>
            </a:r>
            <a:r>
              <a:rPr lang="ko-KR" altLang="en-US" sz="1400" dirty="0" smtClean="0"/>
              <a:t>제공하는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</a:t>
            </a:r>
            <a:r>
              <a:rPr lang="ko-KR" altLang="en-US" sz="1400" dirty="0" smtClean="0"/>
              <a:t>대표적인 </a:t>
            </a:r>
            <a:r>
              <a:rPr lang="en-US" altLang="ko-KR" sz="1400" dirty="0" smtClean="0"/>
              <a:t>Tool</a:t>
            </a:r>
            <a:r>
              <a:rPr lang="ko-KR" altLang="en-US" sz="1400" dirty="0" smtClean="0"/>
              <a:t>로 자리잡고 있음</a:t>
            </a:r>
            <a:endParaRPr lang="en-US" altLang="ko-KR" sz="1400" dirty="0" smtClean="0"/>
          </a:p>
          <a:p>
            <a:pPr marL="285750" indent="-285750">
              <a:buFontTx/>
              <a:buChar char="-"/>
            </a:pPr>
            <a:endParaRPr lang="en-US" altLang="ko-KR" sz="1400" dirty="0" smtClean="0"/>
          </a:p>
          <a:p>
            <a:pPr marL="285750" indent="-285750">
              <a:buFontTx/>
              <a:buChar char="-"/>
            </a:pPr>
            <a:r>
              <a:rPr lang="en-US" altLang="ko-KR" sz="1400" dirty="0" smtClean="0"/>
              <a:t>Programmable Sensor </a:t>
            </a:r>
            <a:r>
              <a:rPr lang="ko-KR" altLang="en-US" sz="1400" dirty="0" smtClean="0"/>
              <a:t>플랫폼은 </a:t>
            </a:r>
            <a:r>
              <a:rPr lang="en-US" altLang="ko-KR" sz="1400" dirty="0" err="1"/>
              <a:t>Xbee</a:t>
            </a:r>
            <a:r>
              <a:rPr lang="ko-KR" altLang="en-US" sz="1400" dirty="0"/>
              <a:t>와 </a:t>
            </a:r>
            <a:r>
              <a:rPr lang="ko-KR" altLang="en-US" sz="1400" dirty="0" smtClean="0"/>
              <a:t>동일한 </a:t>
            </a:r>
            <a:r>
              <a:rPr lang="en-US" altLang="ko-KR" sz="1400" dirty="0" smtClean="0"/>
              <a:t>Form Factor</a:t>
            </a:r>
            <a:r>
              <a:rPr lang="ko-KR" altLang="en-US" sz="1400" dirty="0" smtClean="0"/>
              <a:t>와 </a:t>
            </a:r>
            <a:r>
              <a:rPr lang="en-US" altLang="ko-KR" sz="1400" dirty="0" smtClean="0"/>
              <a:t>interface</a:t>
            </a:r>
            <a:r>
              <a:rPr lang="ko-KR" altLang="en-US" sz="1400" dirty="0" smtClean="0"/>
              <a:t>를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지원하여 기존 </a:t>
            </a:r>
            <a:r>
              <a:rPr lang="en-US" altLang="ko-KR" sz="1400" dirty="0" smtClean="0"/>
              <a:t>OSHW</a:t>
            </a:r>
            <a:r>
              <a:rPr lang="ko-KR" altLang="en-US" sz="1400" dirty="0" smtClean="0"/>
              <a:t>와의 호환성을 유지하며 폭넓은 </a:t>
            </a:r>
            <a:r>
              <a:rPr lang="en-US" altLang="ko-KR" sz="1400" dirty="0" smtClean="0"/>
              <a:t>Industry </a:t>
            </a:r>
            <a:r>
              <a:rPr lang="ko-KR" altLang="en-US" sz="1400" dirty="0" err="1" smtClean="0"/>
              <a:t>센싱</a:t>
            </a:r>
            <a:r>
              <a:rPr lang="ko-KR" altLang="en-US" sz="1400" dirty="0" smtClean="0"/>
              <a:t> 소자</a:t>
            </a:r>
            <a:r>
              <a:rPr lang="ko-KR" altLang="en-US" sz="1400" dirty="0"/>
              <a:t>와</a:t>
            </a:r>
            <a:r>
              <a:rPr lang="ko-KR" altLang="en-US" sz="1400" dirty="0" smtClean="0"/>
              <a:t>의 연결을 위해 최적의 </a:t>
            </a:r>
            <a:r>
              <a:rPr lang="en-US" altLang="ko-KR" sz="1400" dirty="0" smtClean="0"/>
              <a:t>Shield(</a:t>
            </a:r>
            <a:r>
              <a:rPr lang="ko-KR" altLang="en-US" sz="1400" dirty="0" smtClean="0"/>
              <a:t>인터페이스 보드</a:t>
            </a:r>
            <a:r>
              <a:rPr lang="en-US" altLang="ko-KR" sz="1400" dirty="0" smtClean="0"/>
              <a:t>)</a:t>
            </a:r>
            <a:r>
              <a:rPr lang="ko-KR" altLang="en-US" sz="1400" dirty="0"/>
              <a:t> </a:t>
            </a:r>
            <a:r>
              <a:rPr lang="en-US" altLang="ko-KR" sz="1400" dirty="0" smtClean="0"/>
              <a:t>Line-Up</a:t>
            </a:r>
            <a:r>
              <a:rPr lang="ko-KR" altLang="en-US" sz="1400" dirty="0" smtClean="0"/>
              <a:t>과</a:t>
            </a:r>
            <a:endParaRPr lang="en-US" altLang="ko-KR" sz="1400" dirty="0" smtClean="0"/>
          </a:p>
          <a:p>
            <a:r>
              <a:rPr lang="ko-KR" altLang="en-US" sz="1400" dirty="0" smtClean="0"/>
              <a:t>     </a:t>
            </a:r>
            <a:r>
              <a:rPr lang="en-US" altLang="ko-KR" sz="1400" dirty="0" err="1" smtClean="0"/>
              <a:t>IoT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플랫폼 연동 </a:t>
            </a:r>
            <a:r>
              <a:rPr lang="en-US" altLang="ko-KR" sz="1400" dirty="0" smtClean="0"/>
              <a:t>SDK</a:t>
            </a:r>
            <a:r>
              <a:rPr lang="ko-KR" altLang="en-US" sz="1400" dirty="0" smtClean="0"/>
              <a:t>를 함께 개발</a:t>
            </a:r>
            <a:r>
              <a:rPr lang="en-US" altLang="ko-KR" sz="1400" dirty="0" smtClean="0"/>
              <a:t>, HW </a:t>
            </a:r>
            <a:r>
              <a:rPr lang="ko-KR" altLang="en-US" sz="1400" dirty="0" smtClean="0"/>
              <a:t>및 </a:t>
            </a:r>
            <a:r>
              <a:rPr lang="en-US" altLang="ko-KR" sz="1400" dirty="0" smtClean="0"/>
              <a:t>SDK</a:t>
            </a:r>
            <a:r>
              <a:rPr lang="ko-KR" altLang="en-US" sz="1400" dirty="0" smtClean="0"/>
              <a:t>를 </a:t>
            </a:r>
            <a:r>
              <a:rPr lang="en-US" altLang="ko-KR" sz="1400" dirty="0" err="1" smtClean="0"/>
              <a:t>mbed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Component</a:t>
            </a:r>
            <a:r>
              <a:rPr lang="ko-KR" altLang="en-US" sz="1400" dirty="0" smtClean="0"/>
              <a:t>화 하여 </a:t>
            </a:r>
            <a:r>
              <a:rPr lang="ko-KR" altLang="en-US" sz="1400" dirty="0" err="1" smtClean="0"/>
              <a:t>활용성</a:t>
            </a:r>
            <a:r>
              <a:rPr lang="ko-KR" altLang="en-US" sz="1400" dirty="0" smtClean="0"/>
              <a:t> </a:t>
            </a:r>
            <a:r>
              <a:rPr lang="ko-KR" altLang="en-US" sz="1400" dirty="0" smtClean="0"/>
              <a:t>강화</a:t>
            </a:r>
            <a:endParaRPr lang="en-US" altLang="ko-KR" sz="1400" dirty="0" smtClean="0"/>
          </a:p>
          <a:p>
            <a:r>
              <a:rPr lang="en-US" altLang="ko-KR" sz="1400" dirty="0" smtClean="0"/>
              <a:t>     </a:t>
            </a:r>
            <a:endParaRPr lang="ko-KR" altLang="en-US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323528" y="260648"/>
            <a:ext cx="5105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Programmable Sensor </a:t>
            </a:r>
            <a:r>
              <a:rPr lang="ko-KR" altLang="en-US" dirty="0" smtClean="0"/>
              <a:t>플랫폼</a:t>
            </a:r>
            <a:r>
              <a:rPr lang="en-US" altLang="ko-KR" dirty="0" smtClean="0"/>
              <a:t>(SUN/</a:t>
            </a:r>
            <a:r>
              <a:rPr lang="en-US" altLang="ko-KR" dirty="0" err="1" smtClean="0"/>
              <a:t>LoRa</a:t>
            </a:r>
            <a:r>
              <a:rPr lang="en-US" altLang="ko-KR" dirty="0" smtClean="0"/>
              <a:t>) </a:t>
            </a:r>
            <a:r>
              <a:rPr lang="ko-KR" altLang="en-US" dirty="0" smtClean="0"/>
              <a:t>개발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3830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530" y="1357159"/>
            <a:ext cx="2019294" cy="2431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 descr="http://38.media.tumblr.com/tumblr_lz9gql9NO31qf00w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5" y="3933056"/>
            <a:ext cx="2661716" cy="2239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38.media.tumblr.com/tumblr_lzaqddZaSl1qf00w4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9301" y="1118789"/>
            <a:ext cx="5197127" cy="5046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23528" y="260648"/>
            <a:ext cx="3987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첨부</a:t>
            </a:r>
            <a:r>
              <a:rPr lang="en-US" altLang="ko-KR" dirty="0" smtClean="0"/>
              <a:t>] </a:t>
            </a:r>
            <a:r>
              <a:rPr lang="en-US" altLang="ko-KR" dirty="0" err="1" smtClean="0"/>
              <a:t>XBee</a:t>
            </a:r>
            <a:r>
              <a:rPr lang="en-US" altLang="ko-KR" dirty="0" smtClean="0"/>
              <a:t> </a:t>
            </a:r>
            <a:r>
              <a:rPr lang="en-US" altLang="ko-KR" dirty="0" smtClean="0"/>
              <a:t>Form Factor &amp; Interface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7996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6249" y="2823938"/>
            <a:ext cx="1248812" cy="15039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23528" y="260648"/>
            <a:ext cx="4145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Xbee</a:t>
            </a:r>
            <a:r>
              <a:rPr lang="en-US" altLang="ko-KR" dirty="0" smtClean="0"/>
              <a:t> </a:t>
            </a:r>
            <a:r>
              <a:rPr lang="en-US" altLang="ko-KR" dirty="0" smtClean="0"/>
              <a:t>Usage 1 : Interwork with OSHW</a:t>
            </a:r>
            <a:endParaRPr lang="ko-KR" altLang="en-US" dirty="0"/>
          </a:p>
        </p:txBody>
      </p:sp>
      <p:pic>
        <p:nvPicPr>
          <p:cNvPr id="6" name="Picture 2" descr="Mbed Shield.jpg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0640" y="2893747"/>
            <a:ext cx="1949564" cy="1462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4" descr="xbee gateway에 대한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" name="AutoShape 6" descr="xbee gateway에 대한 이미지 검색결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AutoShape 8" descr="xbee gateway에 대한 이미지 검색결과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34" name="Picture 10" descr="http://www.faludi.com/wp-content/uploads/2009/02/digix2-sg1-300x300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303" y="3113926"/>
            <a:ext cx="1224136" cy="1224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그룹 9"/>
          <p:cNvGrpSpPr/>
          <p:nvPr/>
        </p:nvGrpSpPr>
        <p:grpSpPr>
          <a:xfrm>
            <a:off x="318145" y="1240790"/>
            <a:ext cx="2373688" cy="810767"/>
            <a:chOff x="2771800" y="1268760"/>
            <a:chExt cx="3096344" cy="1314823"/>
          </a:xfrm>
        </p:grpSpPr>
        <p:pic>
          <p:nvPicPr>
            <p:cNvPr id="1026" name="Picture 2" descr="http://m2mworldnews.com/WordPress/wp-content/uploads/2011/12/iDigi.jp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03848" y="1573727"/>
              <a:ext cx="2476650" cy="577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구름 2"/>
            <p:cNvSpPr/>
            <p:nvPr/>
          </p:nvSpPr>
          <p:spPr>
            <a:xfrm>
              <a:off x="2771800" y="1268760"/>
              <a:ext cx="3096344" cy="1314823"/>
            </a:xfrm>
            <a:prstGeom prst="cloud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613157" y="4396462"/>
            <a:ext cx="1570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Digi Gateway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363673" y="4338062"/>
            <a:ext cx="1592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Xbee</a:t>
            </a:r>
            <a:r>
              <a:rPr lang="en-US" altLang="ko-KR" dirty="0" smtClean="0"/>
              <a:t> Module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368610" y="4365104"/>
            <a:ext cx="1510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Shield board</a:t>
            </a:r>
            <a:endParaRPr lang="ko-KR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2996307"/>
            <a:ext cx="1084199" cy="13298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6531" y="980728"/>
            <a:ext cx="1597782" cy="1106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5654696" y="2087340"/>
            <a:ext cx="1014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Arduino</a:t>
            </a:r>
            <a:endParaRPr lang="ko-KR" altLang="en-US" dirty="0"/>
          </a:p>
        </p:txBody>
      </p:sp>
      <p:sp>
        <p:nvSpPr>
          <p:cNvPr id="12" name="AutoShape 6" descr="라즈베리파이에 대한 이미지 검색결과"/>
          <p:cNvSpPr>
            <a:spLocks noChangeAspect="1" noChangeArrowheads="1"/>
          </p:cNvSpPr>
          <p:nvPr/>
        </p:nvSpPr>
        <p:spPr bwMode="auto">
          <a:xfrm>
            <a:off x="6254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3" name="AutoShape 8" descr="라즈베리파이에 대한 이미지 검색결과"/>
          <p:cNvSpPr>
            <a:spLocks noChangeAspect="1" noChangeArrowheads="1"/>
          </p:cNvSpPr>
          <p:nvPr/>
        </p:nvSpPr>
        <p:spPr bwMode="auto">
          <a:xfrm>
            <a:off x="7778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36" name="Picture 12" descr="Raspberry Pi B+ top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8610" y="5157192"/>
            <a:ext cx="1501201" cy="1005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5364088" y="6162997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라즈베리파</a:t>
            </a:r>
            <a:r>
              <a:rPr lang="ko-KR" altLang="en-US"/>
              <a:t>이</a:t>
            </a:r>
            <a:endParaRPr lang="ko-KR" altLang="en-US" dirty="0"/>
          </a:p>
        </p:txBody>
      </p:sp>
      <p:sp>
        <p:nvSpPr>
          <p:cNvPr id="26" name="십자형 25"/>
          <p:cNvSpPr/>
          <p:nvPr/>
        </p:nvSpPr>
        <p:spPr>
          <a:xfrm>
            <a:off x="5868144" y="4725144"/>
            <a:ext cx="395082" cy="418496"/>
          </a:xfrm>
          <a:prstGeom prst="plus">
            <a:avLst>
              <a:gd name="adj" fmla="val 4479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십자형 26"/>
          <p:cNvSpPr/>
          <p:nvPr/>
        </p:nvSpPr>
        <p:spPr>
          <a:xfrm>
            <a:off x="7105134" y="3415585"/>
            <a:ext cx="395082" cy="418496"/>
          </a:xfrm>
          <a:prstGeom prst="plus">
            <a:avLst>
              <a:gd name="adj" fmla="val 4479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십자형 27"/>
          <p:cNvSpPr/>
          <p:nvPr/>
        </p:nvSpPr>
        <p:spPr>
          <a:xfrm>
            <a:off x="5964634" y="2475251"/>
            <a:ext cx="395082" cy="418496"/>
          </a:xfrm>
          <a:prstGeom prst="plus">
            <a:avLst>
              <a:gd name="adj" fmla="val 4479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십자형 28"/>
          <p:cNvSpPr/>
          <p:nvPr/>
        </p:nvSpPr>
        <p:spPr>
          <a:xfrm>
            <a:off x="4715061" y="3451998"/>
            <a:ext cx="395082" cy="418496"/>
          </a:xfrm>
          <a:prstGeom prst="plus">
            <a:avLst>
              <a:gd name="adj" fmla="val 4479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2915815" y="769938"/>
            <a:ext cx="5472609" cy="3995856"/>
          </a:xfrm>
          <a:prstGeom prst="roundRect">
            <a:avLst>
              <a:gd name="adj" fmla="val 12209"/>
            </a:avLst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3203848" y="2893746"/>
            <a:ext cx="5479262" cy="3775613"/>
          </a:xfrm>
          <a:prstGeom prst="roundRect">
            <a:avLst>
              <a:gd name="adj" fmla="val 12209"/>
            </a:avLst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AutoShape 14" descr="wireless에 대한 이미지 검색결과"/>
          <p:cNvSpPr>
            <a:spLocks noChangeAspect="1" noChangeArrowheads="1"/>
          </p:cNvSpPr>
          <p:nvPr/>
        </p:nvSpPr>
        <p:spPr bwMode="auto">
          <a:xfrm>
            <a:off x="9302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1" name="AutoShape 16" descr="wireless에 대한 이미지 검색결과"/>
          <p:cNvSpPr>
            <a:spLocks noChangeAspect="1" noChangeArrowheads="1"/>
          </p:cNvSpPr>
          <p:nvPr/>
        </p:nvSpPr>
        <p:spPr bwMode="auto">
          <a:xfrm>
            <a:off x="10826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42" name="Picture 18" descr="http://appliedmicrophone.com/wp-content/uploads/2012/06/Wireless_icon2.jp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2041630" y="3522751"/>
            <a:ext cx="957780" cy="672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위쪽/아래쪽 화살표 21"/>
          <p:cNvSpPr/>
          <p:nvPr/>
        </p:nvSpPr>
        <p:spPr>
          <a:xfrm>
            <a:off x="1024203" y="2183299"/>
            <a:ext cx="523461" cy="885661"/>
          </a:xfrm>
          <a:prstGeom prst="upDownArrow">
            <a:avLst>
              <a:gd name="adj1" fmla="val 50000"/>
              <a:gd name="adj2" fmla="val 4092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2172778" y="4077072"/>
            <a:ext cx="6591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ZigBee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900557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260648"/>
            <a:ext cx="5882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SKT Programmable Sensor Usage 1 : Interwork OSHW</a:t>
            </a:r>
            <a:endParaRPr lang="ko-KR" altLang="en-US" dirty="0"/>
          </a:p>
        </p:txBody>
      </p:sp>
      <p:pic>
        <p:nvPicPr>
          <p:cNvPr id="6" name="Picture 2" descr="Mbed Shield.jp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0640" y="2893747"/>
            <a:ext cx="1949564" cy="1462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4" descr="xbee gateway에 대한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" name="AutoShape 6" descr="xbee gateway에 대한 이미지 검색결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AutoShape 8" descr="xbee gateway에 대한 이미지 검색결과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774187" y="4293096"/>
            <a:ext cx="10469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rgbClr val="FF0000"/>
                </a:solidFill>
              </a:rPr>
              <a:t>SKT Plug</a:t>
            </a:r>
          </a:p>
          <a:p>
            <a:r>
              <a:rPr lang="en-US" altLang="ko-KR" sz="1600" dirty="0" smtClean="0">
                <a:solidFill>
                  <a:srgbClr val="FF0000"/>
                </a:solidFill>
              </a:rPr>
              <a:t>Gateway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363673" y="4221088"/>
            <a:ext cx="13204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Programmable </a:t>
            </a:r>
          </a:p>
          <a:p>
            <a:pPr algn="ctr"/>
            <a:r>
              <a:rPr lang="en-US" altLang="ko-KR" sz="1200" b="1" dirty="0" smtClean="0">
                <a:solidFill>
                  <a:srgbClr val="FF0000"/>
                </a:solidFill>
              </a:rPr>
              <a:t>Sensor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368610" y="4365104"/>
            <a:ext cx="1510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Shield board</a:t>
            </a:r>
            <a:endParaRPr lang="ko-KR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2996307"/>
            <a:ext cx="1084199" cy="13298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6531" y="980728"/>
            <a:ext cx="1597782" cy="1106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5654696" y="2087340"/>
            <a:ext cx="1014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Arduino</a:t>
            </a:r>
            <a:endParaRPr lang="ko-KR" altLang="en-US" dirty="0"/>
          </a:p>
        </p:txBody>
      </p:sp>
      <p:sp>
        <p:nvSpPr>
          <p:cNvPr id="12" name="AutoShape 6" descr="라즈베리파이에 대한 이미지 검색결과"/>
          <p:cNvSpPr>
            <a:spLocks noChangeAspect="1" noChangeArrowheads="1"/>
          </p:cNvSpPr>
          <p:nvPr/>
        </p:nvSpPr>
        <p:spPr bwMode="auto">
          <a:xfrm>
            <a:off x="6254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3" name="AutoShape 8" descr="라즈베리파이에 대한 이미지 검색결과"/>
          <p:cNvSpPr>
            <a:spLocks noChangeAspect="1" noChangeArrowheads="1"/>
          </p:cNvSpPr>
          <p:nvPr/>
        </p:nvSpPr>
        <p:spPr bwMode="auto">
          <a:xfrm>
            <a:off x="7778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36" name="Picture 12" descr="Raspberry Pi B+ top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8610" y="5157192"/>
            <a:ext cx="1501201" cy="1005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5364088" y="6162997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라즈베리파</a:t>
            </a:r>
            <a:r>
              <a:rPr lang="ko-KR" altLang="en-US"/>
              <a:t>이</a:t>
            </a:r>
            <a:endParaRPr lang="ko-KR" altLang="en-US" dirty="0"/>
          </a:p>
        </p:txBody>
      </p:sp>
      <p:sp>
        <p:nvSpPr>
          <p:cNvPr id="26" name="십자형 25"/>
          <p:cNvSpPr/>
          <p:nvPr/>
        </p:nvSpPr>
        <p:spPr>
          <a:xfrm>
            <a:off x="5868144" y="4725144"/>
            <a:ext cx="395082" cy="418496"/>
          </a:xfrm>
          <a:prstGeom prst="plus">
            <a:avLst>
              <a:gd name="adj" fmla="val 4479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십자형 26"/>
          <p:cNvSpPr/>
          <p:nvPr/>
        </p:nvSpPr>
        <p:spPr>
          <a:xfrm>
            <a:off x="7105134" y="3415585"/>
            <a:ext cx="395082" cy="418496"/>
          </a:xfrm>
          <a:prstGeom prst="plus">
            <a:avLst>
              <a:gd name="adj" fmla="val 4479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십자형 27"/>
          <p:cNvSpPr/>
          <p:nvPr/>
        </p:nvSpPr>
        <p:spPr>
          <a:xfrm>
            <a:off x="5964634" y="2475251"/>
            <a:ext cx="395082" cy="418496"/>
          </a:xfrm>
          <a:prstGeom prst="plus">
            <a:avLst>
              <a:gd name="adj" fmla="val 4479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십자형 28"/>
          <p:cNvSpPr/>
          <p:nvPr/>
        </p:nvSpPr>
        <p:spPr>
          <a:xfrm>
            <a:off x="4715061" y="3451998"/>
            <a:ext cx="395082" cy="418496"/>
          </a:xfrm>
          <a:prstGeom prst="plus">
            <a:avLst>
              <a:gd name="adj" fmla="val 4479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2915815" y="769938"/>
            <a:ext cx="5472609" cy="3995856"/>
          </a:xfrm>
          <a:prstGeom prst="roundRect">
            <a:avLst>
              <a:gd name="adj" fmla="val 12209"/>
            </a:avLst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3203848" y="2893746"/>
            <a:ext cx="5479262" cy="3775613"/>
          </a:xfrm>
          <a:prstGeom prst="roundRect">
            <a:avLst>
              <a:gd name="adj" fmla="val 12209"/>
            </a:avLst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AutoShape 14" descr="wireless에 대한 이미지 검색결과"/>
          <p:cNvSpPr>
            <a:spLocks noChangeAspect="1" noChangeArrowheads="1"/>
          </p:cNvSpPr>
          <p:nvPr/>
        </p:nvSpPr>
        <p:spPr bwMode="auto">
          <a:xfrm>
            <a:off x="9302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1" name="AutoShape 16" descr="wireless에 대한 이미지 검색결과"/>
          <p:cNvSpPr>
            <a:spLocks noChangeAspect="1" noChangeArrowheads="1"/>
          </p:cNvSpPr>
          <p:nvPr/>
        </p:nvSpPr>
        <p:spPr bwMode="auto">
          <a:xfrm>
            <a:off x="10826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42" name="Picture 18" descr="http://appliedmicrophone.com/wp-content/uploads/2012/06/Wireless_icon2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2041630" y="3522751"/>
            <a:ext cx="957780" cy="672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위쪽/아래쪽 화살표 21"/>
          <p:cNvSpPr/>
          <p:nvPr/>
        </p:nvSpPr>
        <p:spPr>
          <a:xfrm>
            <a:off x="1024203" y="2183299"/>
            <a:ext cx="523461" cy="885661"/>
          </a:xfrm>
          <a:prstGeom prst="upDownArrow">
            <a:avLst>
              <a:gd name="adj1" fmla="val 50000"/>
              <a:gd name="adj2" fmla="val 4092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2" name="그룹 31"/>
          <p:cNvGrpSpPr/>
          <p:nvPr/>
        </p:nvGrpSpPr>
        <p:grpSpPr>
          <a:xfrm>
            <a:off x="3617816" y="3212976"/>
            <a:ext cx="810168" cy="1063252"/>
            <a:chOff x="2411760" y="1556792"/>
            <a:chExt cx="1620336" cy="1951407"/>
          </a:xfrm>
        </p:grpSpPr>
        <p:pic>
          <p:nvPicPr>
            <p:cNvPr id="33" name="Picture 2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11760" y="1556792"/>
              <a:ext cx="1620336" cy="1951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4" name="TextBox 33"/>
            <p:cNvSpPr txBox="1"/>
            <p:nvPr/>
          </p:nvSpPr>
          <p:spPr>
            <a:xfrm rot="19281106">
              <a:off x="2959142" y="2707365"/>
              <a:ext cx="782908" cy="39540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/>
                  </a:solidFill>
                </a:rPr>
                <a:t>SUN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2172778" y="4077072"/>
            <a:ext cx="5533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rgbClr val="FF0000"/>
                </a:solidFill>
              </a:rPr>
              <a:t>SUN/</a:t>
            </a:r>
          </a:p>
          <a:p>
            <a:r>
              <a:rPr lang="en-US" altLang="ko-KR" sz="1200" dirty="0" err="1" smtClean="0">
                <a:solidFill>
                  <a:srgbClr val="FF0000"/>
                </a:solidFill>
              </a:rPr>
              <a:t>LoRa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318145" y="1240790"/>
            <a:ext cx="2373688" cy="810767"/>
            <a:chOff x="318145" y="1240790"/>
            <a:chExt cx="2373688" cy="810767"/>
          </a:xfrm>
        </p:grpSpPr>
        <p:sp>
          <p:nvSpPr>
            <p:cNvPr id="3" name="구름 2"/>
            <p:cNvSpPr/>
            <p:nvPr/>
          </p:nvSpPr>
          <p:spPr>
            <a:xfrm>
              <a:off x="318145" y="1240790"/>
              <a:ext cx="2373688" cy="810767"/>
            </a:xfrm>
            <a:prstGeom prst="cloud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052" name="Picture 4" descr="SKT IoT에 대한 이미지 검색결과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283" y="1394620"/>
              <a:ext cx="1285445" cy="5222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9" name="그림 11" descr="MPU100ZW_2.jpg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907" t="27386" r="21184" b="29500"/>
          <a:stretch/>
        </p:blipFill>
        <p:spPr bwMode="auto">
          <a:xfrm>
            <a:off x="959149" y="3380281"/>
            <a:ext cx="691583" cy="8631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81627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23528" y="332656"/>
            <a:ext cx="3688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Use Case </a:t>
            </a:r>
            <a:r>
              <a:rPr lang="en-US" altLang="ko-KR" dirty="0" smtClean="0"/>
              <a:t>2. Programming Sensor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80914" y="1322774"/>
            <a:ext cx="2971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FreeScale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CodeWarrier</a:t>
            </a:r>
            <a:r>
              <a:rPr lang="en-US" altLang="ko-KR" dirty="0" smtClean="0"/>
              <a:t> IDE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725280"/>
            <a:ext cx="2461487" cy="1847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1898838"/>
            <a:ext cx="1248812" cy="15039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십자형 11"/>
          <p:cNvSpPr/>
          <p:nvPr/>
        </p:nvSpPr>
        <p:spPr>
          <a:xfrm>
            <a:off x="5796136" y="2568036"/>
            <a:ext cx="395082" cy="418496"/>
          </a:xfrm>
          <a:prstGeom prst="plus">
            <a:avLst>
              <a:gd name="adj" fmla="val 4479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368" y="2042854"/>
            <a:ext cx="1084199" cy="13298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AutoShape 4" descr="data:image/jpeg;base64,/9j/4AAQSkZJRgABAQAAAQABAAD/2wCEAAkGBxQTEBQUExQVFhUVFBwYFhgYFB4UFhcUGRcWFhwTGRYYHSggGBolHxUWIjIhJSksLi4uGh8zODMsNygtLisBCgoKDg0OGhAQGi8kHCQsLCwsLCwtMCwsLDIsLCwsLSwsLSwwLSwsLCwsLCwsLCwsLCwsLCwsLCwsLCwsLCwsLP/AABEIAOEA4QMBIgACEQEDEQH/xAAbAAEAAwEBAQEAAAAAAAAAAAAAAwQFAgEGB//EAEEQAAEDAwEFBQQIBAYCAwEAAAEAAhEDEiETBBQiMUEjMlFSkgVhgdEVJDNCU3GTopHB0+NDgqGx4eJiwjRy8Ab/xAAXAQEBAQEAAAAAAAAAAAAAAAAAAQID/8QAKBEBAAECBQMFAAMBAAAAAAAAAAECEhETUVKhYZHRAyExQfBCgbEy/9oADAMBAAIRAxEAPwD9xREQEREBERAREQEREBERAREQEREBERAREQEREBERAREQEREBERAREQEREBERAREQEREBERAREQEREBERAREQEREBERAREQEREBERAREQEREBERAREQEREBERAREQEREBERAREQEREBERAREQEREBERAREQFGa7fM3+IXT3gCSQB4kwFkabZAtbkE8h0j5okzg1N5Z52+oLzemedvqCxK7qeoKYNIPLS4NIBcWiAXBsgwJGfeFAdppWvffQsYSHugWsI5hxuhpHvSMNWZqmJ+Jb9Tax9wtcf/ALdPhK8b7QpwJewHqC8SPccrGFdrXMbfSDqgJYIgvAyS0XS4CRy8V3Sc15cGmk4tMOAaCWu5w7OD+auEal86Tw2Bt1P8RnrHzTfqX4jPWPmsesWNLQ40Wl5hoLQC484bLsn3BeNqMLnNmjcwAvAaJaCJBcJxjxTCNS+dJbO/U/xGesfNN9p/iM9Y+axt4pWtddRteQGOxa5x5BpmCTBwFI0sLyzsrwJLbRcG+MTMe9PbUunRq77T/EZ6x8032n+Iz1j5rL2gsY255pNbIEuaGiSYAknxXJLbwzsryLg20XFvK6JmPentqXTpLX32n+Iz1j5pvtP8RnrHzWJvFO1z7qFrCQ52LWkYIcZgEe9SFzLmtJpXPBLRaJcBzIE5iQntqXTpLX3yn+Iz1D5pvlP8RnqHzWZVpta0ucKYaBJJbAAGSSZwFGXs4c0uPuYHF14c5+CntqXdGvvlP8RnqHzXu90/Oz1BY4ewlzQaVzMvECWgiRcJx8VzrU7Wumja4w04hxPIA9Sntqt3Rs73T87PUPmo6e3AycBsxdd4GJ8APiqWh/4s9KgO3M0776OnMXXCyZiJmOeE/su6S19/pfiU/WPmm/UvxGesfNZJqNvDOyvIuDfvFowXBvOM81wNpplrnB1C1hLXOkQ1w5tcehEjBT+y7pLa32n+Iz1j5qZrgRIMhZTmsDC61phs8hnE81d2JoExjl/NSJaWURFQREQEREEG10LwBMQZ8VlHbWB4p3C8iQJzAj5rcWHu4uDrZcBAOORj3+4LFeP03Rb/ACVqr/rLRok9mTrQ2G5HZTN0nn4YVI1Bu9c7o7FR00rWTX5doBMEOxzzjMLQ2rZnPIzUbHleG/zVb6Pd5q36o+azdLcUUTHvU9qv7bZxu5dLXRUhsUOEcJJyLu7w+GVL7NcL60UDSOpl5AGtj7QEZI6ZzhQj2c7z1v1R816PZ7vPX/Ub80uq0Mv093Cb2g8alGaJqzUw4AHRx9oZMgdMZyo6Thq7R9XIIa2aloiuLe6DzdHLK5+j3eev+o35r36Pd56/6jUuq0XL9PdwrB7N32b6k6DUbbSsZOzni7UtmGhuctk5wr1Jzd7f2BDtITXtbDm3HsbpuJHODjKi3F3nrfqNTcX+ev62JdOhl+nu4T+26gFLiomuLm9mGhx7w4odjh73wXNSoN7aNAk6ROvaLWi77G7vSeccsKLcn+ev62JuL/PX9bEunQy/T38SrB7Bs20EbE63VfdR02TXdcJqhs2uuOZdkxlW6xbr7POzFzrH21bWkUBaJYXEy27A4ecZXG5O/Er+ti93J/4lf1s+SXToZfp7+JXfaTxo1JpmqNN00wATUFp7MA4Jdyg4yqD6jY2T6q4yRaLW/VuHm7PDHd4Z/gut0f8AiV/XTTdH/iV/XT+Sl06GXRv/ANKDm6+1fVi0hrbqlrQNp4DDQQZdb3eLlOFWvZu2zfUnW6jbaOmydnMmKpbNrQ3xbkThWTsb/wASv6qfyTc3/iV/VT+SXTouXRv/ANa1y+d1W7lO4Pt1P/jWMum/7S2befHM/wCqtnZH+ev6qfyTc3/iV/VT+SXToZVG+OUlRw3xg3cl2iY2i1trRd9jd3gTzjkqTHs3baPqLg0VXg0dNk7QZaTWDZtcHEzLoJgyrG51PxK/qpfJG7I/8Wv6qXyS6dFyqN8ctI7Q1lMOdwNDRg/dEd2B/CAr2wumSM8v5rNq0RUaWvZIPMEj+RwtH2c2LsRygfx8FaMcXOqKbfb5XERF1chERAREQFjuqEQLSZ6iIH5yZ/gthYpmRkR1EZ+BnH8FmoZr9rfo1H6FQuDyBTvFzwHwHgzAaRxR4Y9ykqPdq0m6bi0tJL7sMIiGuEySf5FVHNfu1Ub2A7UdFa1kUxqYpEd0lo4JOevNW6oOvSOuGtsdNKGzVPDD5PELc8vNlSIEQ2h9u0O0KksJDW35rBrZBp5hkkkdMhSVHumiNJ5Djkh5Ap4nizxZx1UFr9PafrYkudY+GfVuEQ0jkbTxcXjnCnqB11D6wB5hDe34enhni4UHbKzi+sNN4DYtN2KktnhE8MclXdWcKVHsKpveA5upxUgQ4l73XZAiMTzCmptdfXnaAQYtbDew4eZ8ZPFxKGo1+ns/1sAio299rfrDbXTTHRpcYMtzwoLLHONdwNNwDWgh+LXEzIHWQqrKz93a40Hgl2aZLS4cUXHpECfyKt0wdd/bAttbFKBLDmXzzz7/AAVRjH7uwb2C68TWtZDxceCBwjHDjw8UwFnOu1umbRTkPxaDJFnjMZ8Mqq6q4UKzxs7y693Zi0OqQ6LgeWRnP+6uEHeB2ot0/soEzJ7Se97o5YVR7X7tVG9gOvdFa1kUxfhlp4TA4coJ6oOpRbpuIgm7EMIAInrmOijdVeG7SdF5LbrWi2a3CTwfmccXU+CnqB2tSisALTNOBNTlxAnIj3eKhex9m0xtIBN1jrWnd+ExI5Og54kHlUH6u3RcWuJui2KXCXcYPMTjHWF2wu1ax03i0Q04ipLWnh6iC2M9fhHlRrp2eNoAAPGLW/WOCIB+7ni4f9l1Ta6/aJ2gEGLG2t7DgHOMuky7i8Y5JgK5LtGkNGpxvgtls0ha7jd0IwPEy4Ky2TtBFjgGsBFTFpORZ4zxFQuY/TofWgCKgLn2tiu21/Zjo2ZBlueH3lWKYdvDzrAtsEUYEsM/aT3s+/CmCs+i927Ndu9QOqVG3UiWXtlwBe4jBAAuPPHLoFbLTrsbY6G0wRUxbMuFkRM4B+Ijqq9KnU3WmDtjS8ObdXsYBUAcJZb3RcOHGROMq7Dt4nWFumOygTdLu0nvZwI5cKuAplztCq40akl5bpy25wvi8EdCDOeg8VM6mdSizTcQGl1+LWEFsNIjmc8vArix+g8b0LtTFW1kMF47OO7gSzOc+Knc12tSOsA2x11OGzUPDFQHmLc4GOLPRTBcUns8kuqk03MIeWi4gh7RBD2xyGTzzha/s5xMyI5Y5+PgsjYpBq3VtQahIENGk2B2eOcQTLs5Wr7MODmcDOM884wlPyT8LyIi6MiIiAiIgL5ivVaKtOWvLiIDh3Wg+In/AFg9PcvpalQNEuIAHUmAsJodIy22PA3T+cxHLos1DFmnulb6o+zVddRsF1R2pmqGzBDjxz1GVerW7zRmi5zrH21bZbTHDLC7mC7GOtp8F6Nl2jRe3Wbql5LH6YhrLpDC2ckNxPXmrFSjU1WEPAphrr22yXOMWkO+6BnHWVBlzT0ts+qvtufqMsE7TwCXME8YcOHMTEKxUcy7ZZoPJPcNs6PB98/dxj81Nu9eysNVt7nO0XaeKbSBaHCeODJ6SpX0as0YqNAb9qLPtOGOHPBnKCtTLL9p7BwOLzbitwfdP3oHD+eFXrOp6WyzsryNVum2zNB1r4qvBPAGiQT0uA6rSZRq3VSagtdGkLcs4YMmePOVwaFeyiNVtzXA1jZio2CC1ongJJaZzER1VHNEt3ipFJwdY2akQ14zDQ7qR1/MKkx1PdKf1WoGagijZxsN5h5aDgTxT4GVq06VTVeS8GmWi1tsFrsyS7qDhVxs+0aLW6zNUOlz9PhLbpgMnBtgT45UA270Oydfpfa28Ntx7O7x5mPeqFU0t0rTslRzL3XUdMF1Q35eGE8QJ4p6jK2NJ+tN407IstzfJ4rvCIEKs7Z6+i9oqs1S4lj9Pha26WgsniIbiZzzQeVS3eKM0XF1jralstpjEtLuhOMdYVeo+mKe1ndqhAu1Ghku2iGmbBPHIwFovpVNRhDwGBpvbbJc7EEO6AZx71E+hWsrAVWhzp0TZIp44bhPHBz0lBUrGndsk7O85OmQwEbP2Zy8zwY4cTkwuqJZqbXGzvBxqOLIG0dmO4Z44EM/MQrVShVmjFRoDT2wsnUFpHCZ4OKD18F6yjVurE1Glro0RZBp8MG4zx8UnpjCDNcaejsv1WpbqCxlgnZ3WPio8TwACWyJ74HVW6Nm91IouD9Jk1i2GvbLoph/UtyY6XLvd6+nSGq29rhqusw9sEENE8Em0znkpmUqms5xeDSLQGsthzXibnF05BxjpB8UGLRNLcqUbHUFPUZbQNIB9M3iHlk8IaYdPQCVpy3evsnX6Q7W3htud2d3iMmP/IeK5GzbRoNbrM1g5pe/T4XNDpc0MnBLcTOOas6T9W68adgFlub5Muu8IgR7kVmTT3ap9VfbqmaVgue7VHahoOQTxz4Z5qzVt3ij2Li7TfbVt4abZZNMu5guxjrafBdbtX0Xt1m6heS1+nhrL5DC2ckN4Z8cqZ9KpqMIeBTDXB7bZLnG21wd0Ah2OsjwQV9kDfrEUC3tHXS0DWda3tB5gcNk+Va3sKpc0mws6WkR1OfyVKjSqDUuqA3OmnwRYyALTB4shxnHOOi0vZn3p546R49Ej5X6X0RFtkREQEREFfbtnvaADyM55f8A7KynUTGCf4rdXzxqPvbAbZBuM8U9AByWahE/Z6nifUuRstTzO9QUbxtOi8CpS1bzY4sNgZdIDmzJNuCZ55Uz9XVYQ5mlabwRxl+LS08gO9PwUiB6NkqeZ3qC7Gxv87vV/wAKtG06dbjpXku0DabWtgWioJlxmZiMKV2tNKHU4H20tMu4fuZ4eKDmcKpgk3N/md6v+F4dkqeZ3qHyXLNea0upwfscHAtH2njxScdIXDhtFlGH0rw5uubTa5kG4U84MxEziUMHZ2Wr5j6lzu1XzH1KWnq6r7nM0rW2AA3h2brjyI5RHvVcDatFgvo61wvNp0yy7iDRMg24BPVQd7tW8x9QTdq3ifUFLNXWm5mjZyg36k855WxHvlV42nReL6WtcbDadMMvwHCZLrcH3pgrvdq3ifUE3et4n1BTPNXUZBZp2m8EG8vxaWnlHen4KN+vZVh1O83aJINrccN4mTnnCYDjdq3ifUE3at4n1BS1Na6lDmW51ZBk4xZ4Z8ei8ZrXVpcy0xow0y3hE354uKTiMJgI92reJ9QTdq3ifUujr2UuKncHDWNphzbXTYJ4TdbznEqZmpqulzdOBaAOIHqSeUc1MBW3at4n1Ju1bxPqXjBtOgwF9LWubqODSKZbPFa2ZBI5Sp+11puZo2DEG/UkyZ5Wxbj80wEO7VvMfUvW7NW8T6lyRtOi4X0tW/gNpsDLhgjmXWyPzUrzW1WEOZpWO1AQby+W2lp5Bven4JgrptCp1J/itP2S0gOB5yP4LLoGrFS97JLnaZDYtZ90OnmR1Wl7FutNxDnQJIEAnPRKflZ+GkiIujIiIgIiIC+VqUmazXEw8NgDGRDuZifN1/kvql8u5ztRoDOGDLsY54GZ6Dp19yzUsMWs3ZdzrA06mjrO1G2uvNTVyQO8RfnGI5YV3aBR3ygXNfrab9MgG0MNt4cRwgmGxOecdV04bVoPjR1rzZ3tOy7hu63W846+5T1NbWp26eja7UmdS/FtvSO9M+5IRmW7Lu+28NTTL6m8CH3F1oDyyM8oi34K1W0L9klr7s6EB0N7MzfHLh83X3qX6zp1sUdSXaHOwtjg1OszzhTP17qMacf40zI4caf+bx6IKlLd7tshr5n6xh2eyHc8eCO7198qvGymhsWKunqM3fv3B9jrTUnMW3Tf1icwtNmvNeRSj/AiZPCPtP8ANPLpHVRztWnQxR1Lm7wJNobBu0upMxE9JQc7Po73XtD9bTZqTdZZxW2zwzzmM8p6LPbum40eGroarNMQ++/U4S6eKLuc4jnhbNPW1qlwp6NrdMidQvzcHDlHKI96rTtWgzho617dQS7Tsu4i3rNvKeqDrsd95O19D32aV5/y3TPv+Cz42Xcq2KuhqPvEPvv1eKB3ou5RiOWFsdrr8maOnzzqak8vC2PjKrA7VoPxR1rnWCXaZbdwl3WbYmOqD2ro71RkP1dJ+n3rbJZdMcM92Jzzjqq1UbNobZIqac1NeA+4m3jLI4jjlb8Fou1dVkBmlYbzm8PxaG9Le9PwUTjtGnWgUtSXaAMhpEcOoefPnCCHaNDU2W4Pu4tGJjuiboxyjmvKOhqbXAfdjXw6D2YiwnB4Y7vX3q1U1rqUCnbnVmZGBFnxnmvGa11aRTt/wYmTwidT/NPLogoOOz6OyGKlmo00BDwQ7TfF45gW3d7Ex1hXaOlvVWA7VsbeYNtpGACcE46fzQnaLKOKV1w1+cBtpk0/fdbz6Spmauq+bNO0WETfd967pHKIUGNSGy7lQhtTQvp6Yh94dcLLp4omJu+KvjR33k7W0BmDZpXugT3bpJ96NO1aDJFHWubqAF2nbPFb1mOUqaa2vyZo6fPOpqyceFsR75VVluGynZKnDU0dXjEOu1NUZA70XwfCPcrVcUd7oEh2tpP0zm0U5ZfMcMzZzzzjqu52nRdilq38IzZZcMnrdbPxUrzW1acaelYdSZvvlttvS3vTPuUEHs9tC3aLWkA1X6twIBfAucJ5j3jGFuewA0NIZ3cR/F381l0DVAqXhhNx0w3Es+7dP3vHotb2ETDrhBgSPV7z/uUj5X6aiIi2yIiICIiAvmzTlwMnHScHn0+P+gX0NWqGtLnEADmSYA+K+eY4YHUif4R81JjExwZ7/ZdI0H0u1te8uPE6+5z7ja7mBPhgD3Kd+zMdWpVe0uY0hvMNh8Tc3kTgc8jKnqujkJ/zQuBVPl/ekUSzNcRr2lV3Cnp7QyasVS4vMuuBcIOmRkcsW8lLU2VhdQcdSachkXRkWnUAwceP5qYVD5P3rsVD5P3q2T+lMyOvaUNPYmB1czUmrl0lxAhobweXA5DrlQDYaYpUGzWii8FmX3khrm9p1cIJmesK7qHy/uTUPk/clk/pTMjr2lDToNG0vfx3PY0HilgDZghs4Jk5jMe5Vfo+nuzKc1rWPa4HU4yQ64S+eIE4icjC0NQ+X9y9D3eX9yWT+kzI69pQ6Ld4bU47jSti7gAkuksnvTiVU3Gnu9WlNa0vdJ1OOXOuNj7paJMDIiIWiXu8v7l5qO8v7ksn9JmR17ShfSbq0n8dwYWgXcMG2S5swTgQemfFRu2NmntDJqRULi43w4XDNjp4McuUK1qO8v7l6Hny/uSyTMjr2lUqUWnQcdSWSGi6JmBxiYdyXrNnYKtcS+aol0vkCGtbwCeHBHLrnrm0XO8v7lyXny/uSyVzI69pUn7PT0qImpFFwLe04iWscIebuMQTgnnB6KwxjBXc7iue0Ay7hEAxDZwcGYCk1HeH7l5efD9yWSZkde0s9myU92bTBq20ntgmp2hLSCCX3S4HEzzCnsZvDKvHc6kGAX9nbJcOGYu946K0XO8v7lGah8P3JZJmR17SpHZKejUpzVi+48fHN8w104Et5eEhSPYw1aNXjkNLBDuGHFuXNmHGQIP5+KnNR3h+7/heCqfAev8A4TLn9JmR17S82Ki1pqtbfxPLiS6eJ3O3wA8Oi2/YjYuEzy/9ln9J9y0fYpkOPjH81mI+28fppoiLQIiICIiCj7W2I1WACMOnPLkR/NY9NwkDExjxjE/7hfTL5X6KOo2oWOua0jrGY+X+qzVj9N0RTP8A0pV9HfWS12voutdabdO7Iu7sz05rNDNk3bauCppartYab7nVOG4tbFzgcZbg9F9BtWx1yRZw+M07v/YQoPo/avEfo/8AdZxmPpuPTpmMbojv4U6o2fX2SWv1LXaJDHFrRYJD3AQ3Ed7n0Vj2SKOptGmHB2p2tzSAXxzaXYcI6jCmHs/avMP0f+66Hs/avM39H/ul06LlU7458IPa+jqbPqhxdq9laHEB8HLi3AETk4UNDd9faoa/UtbrEtcGltptsJEOxPd+OVe3DavM39H+4vPo/avM39H+4l06GVTvjnwx42Tddl4Kulqt0Rp1Lm1JdaXNi5oBnLsDqtOkKO+vhrtbRFxtdZpzgB3dJnpzU30ftXmb+j/cXQ2DavMz9L+4rdOhlU7458K//wDSaO7nXDjTubIa1zjdcLcMzzhc1BR31ktdr6JtdabRTuyC7ugz054VvcNq8zP0v7ifR+1eZn6X9xLp0MqnfHPhiBmybptXZ1NLWdrN033OqXC4tbEvBMZbg9FdrChvGyy12pY7RNji1rbRdc4CGyI581e+j9q8zP0v7ifR+1eLP0v7iXTomVTvjnwe17N3q6oJp6brwASSy03AAZJicDKyKg2W3YZpviRu/ZulhtEF4jgxji/Ja59n7X5mfp/3Vz9HbX4s/T/updOhlU7458Myi3Z942y2m8VCxuu6xwD22G0NccPhs93lKqWbJumyjRqaOszQbpOuZUBcWuc2JYAZyeS3vo3a/Fn6Y/qL36N2rxZ6B/UTGdDKp3xz4TuXyTW7H9HiKFTd9XFPSdffqd6w8UXZn4r6V3s3a/FnoH9Rcn2Vtfiz0D+omM6GVTvjnwzntob+06btfQxUsNuld3C/lM5hUBT2Pc9oG7v0dVxq09Jxc+peJcGc3AkAyOcLe+itr8zPQP6i9Hsra/Mz0D+omM6LlU7458J2vaGAnDQ3riBHVansf73w/ms3avY76lMsc3BEYcB0581qeyNkNNpBEcoEzgKxji5zFNuOPu0ERFpgREQEREBERAREQEREBERAREQEREBERAREQEREBERAREQEREBERAREQEREBERAREQEREBERAREQEREBERAREQEREBERAREQEREBERAREQEREBERAREQEREBERAREQEREBERAREQEREBERAREQEREBERAREQEREBERAREQEREBERAREQEREBERAREQEREBERAREQEREBERAREQf/9k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" name="AutoShape 6" descr="data:image/jpeg;base64,/9j/4AAQSkZJRgABAQAAAQABAAD/2wCEAAkGBxQTEBQUExQVFhUVFBwYFhgYFB4UFhcUGRcWFhwTGRYYHSggGBolHxUWIjIhJSksLi4uGh8zODMsNygtLisBCgoKDg0OGhAQGi8kHCQsLCwsLCwtMCwsLDIsLCwsLSwsLSwwLSwsLCwsLCwsLCwsLCwsLCwsLCwsLCwsLCwsLP/AABEIAOEA4QMBIgACEQEDEQH/xAAbAAEAAwEBAQEAAAAAAAAAAAAAAwQFAgEGB//EAEEQAAEDAwEFBQQIBAYCAwEAAAEAAhEDEiETBBQiMUEjMlFSkgVhgdEVJDNCU3GTopHB0+NDgqGx4eJiwjRy8Ab/xAAXAQEBAQEAAAAAAAAAAAAAAAAAAQID/8QAKBEBAAECBQMFAAMBAAAAAAAAAAECEhETUVKhYZHRAyExQfBCgbEy/9oADAMBAAIRAxEAPwD9xREQEREBERAREQEREBERAREQEREBERAREQEREBERAREQEREBERAREQEREBERAREQEREBERAREQEREBERAREQEREBERAREQEREBERAREQEREBERAREQEREBERAREQEREBERAREQEREBERAREQEREBERAREQFGa7fM3+IXT3gCSQB4kwFkabZAtbkE8h0j5okzg1N5Z52+oLzemedvqCxK7qeoKYNIPLS4NIBcWiAXBsgwJGfeFAdppWvffQsYSHugWsI5hxuhpHvSMNWZqmJ+Jb9Tax9wtcf/ALdPhK8b7QpwJewHqC8SPccrGFdrXMbfSDqgJYIgvAyS0XS4CRy8V3Sc15cGmk4tMOAaCWu5w7OD+auEal86Tw2Bt1P8RnrHzTfqX4jPWPmsesWNLQ40Wl5hoLQC484bLsn3BeNqMLnNmjcwAvAaJaCJBcJxjxTCNS+dJbO/U/xGesfNN9p/iM9Y+axt4pWtddRteQGOxa5x5BpmCTBwFI0sLyzsrwJLbRcG+MTMe9PbUunRq77T/EZ6x8032n+Iz1j5rL2gsY255pNbIEuaGiSYAknxXJLbwzsryLg20XFvK6JmPentqXTpLX32n+Iz1j5pvtP8RnrHzWJvFO1z7qFrCQ52LWkYIcZgEe9SFzLmtJpXPBLRaJcBzIE5iQntqXTpLX3yn+Iz1D5pvlP8RnqHzWZVpta0ucKYaBJJbAAGSSZwFGXs4c0uPuYHF14c5+CntqXdGvvlP8RnqHzXu90/Oz1BY4ewlzQaVzMvECWgiRcJx8VzrU7Wumja4w04hxPIA9Sntqt3Rs73T87PUPmo6e3AycBsxdd4GJ8APiqWh/4s9KgO3M0776OnMXXCyZiJmOeE/su6S19/pfiU/WPmm/UvxGesfNZJqNvDOyvIuDfvFowXBvOM81wNpplrnB1C1hLXOkQ1w5tcehEjBT+y7pLa32n+Iz1j5qZrgRIMhZTmsDC61phs8hnE81d2JoExjl/NSJaWURFQREQEREEG10LwBMQZ8VlHbWB4p3C8iQJzAj5rcWHu4uDrZcBAOORj3+4LFeP03Rb/ACVqr/rLRok9mTrQ2G5HZTN0nn4YVI1Bu9c7o7FR00rWTX5doBMEOxzzjMLQ2rZnPIzUbHleG/zVb6Pd5q36o+azdLcUUTHvU9qv7bZxu5dLXRUhsUOEcJJyLu7w+GVL7NcL60UDSOpl5AGtj7QEZI6ZzhQj2c7z1v1R816PZ7vPX/Ub80uq0Mv093Cb2g8alGaJqzUw4AHRx9oZMgdMZyo6Thq7R9XIIa2aloiuLe6DzdHLK5+j3eev+o35r36Pd56/6jUuq0XL9PdwrB7N32b6k6DUbbSsZOzni7UtmGhuctk5wr1Jzd7f2BDtITXtbDm3HsbpuJHODjKi3F3nrfqNTcX+ev62JdOhl+nu4T+26gFLiomuLm9mGhx7w4odjh73wXNSoN7aNAk6ROvaLWi77G7vSeccsKLcn+ev62JuL/PX9bEunQy/T38SrB7Bs20EbE63VfdR02TXdcJqhs2uuOZdkxlW6xbr7POzFzrH21bWkUBaJYXEy27A4ecZXG5O/Er+ti93J/4lf1s+SXToZfp7+JXfaTxo1JpmqNN00wATUFp7MA4Jdyg4yqD6jY2T6q4yRaLW/VuHm7PDHd4Z/gut0f8AiV/XTTdH/iV/XT+Sl06GXRv/ANKDm6+1fVi0hrbqlrQNp4DDQQZdb3eLlOFWvZu2zfUnW6jbaOmydnMmKpbNrQ3xbkThWTsb/wASv6qfyTc3/iV/VT+SXTouXRv/ANa1y+d1W7lO4Pt1P/jWMum/7S2befHM/wCqtnZH+ev6qfyTc3/iV/VT+SXToZVG+OUlRw3xg3cl2iY2i1trRd9jd3gTzjkqTHs3baPqLg0VXg0dNk7QZaTWDZtcHEzLoJgyrG51PxK/qpfJG7I/8Wv6qXyS6dFyqN8ctI7Q1lMOdwNDRg/dEd2B/CAr2wumSM8v5rNq0RUaWvZIPMEj+RwtH2c2LsRygfx8FaMcXOqKbfb5XERF1chERAREQFjuqEQLSZ6iIH5yZ/gthYpmRkR1EZ+BnH8FmoZr9rfo1H6FQuDyBTvFzwHwHgzAaRxR4Y9ykqPdq0m6bi0tJL7sMIiGuEySf5FVHNfu1Ub2A7UdFa1kUxqYpEd0lo4JOevNW6oOvSOuGtsdNKGzVPDD5PELc8vNlSIEQ2h9u0O0KksJDW35rBrZBp5hkkkdMhSVHumiNJ5Djkh5Ap4nizxZx1UFr9PafrYkudY+GfVuEQ0jkbTxcXjnCnqB11D6wB5hDe34enhni4UHbKzi+sNN4DYtN2KktnhE8MclXdWcKVHsKpveA5upxUgQ4l73XZAiMTzCmptdfXnaAQYtbDew4eZ8ZPFxKGo1+ns/1sAio299rfrDbXTTHRpcYMtzwoLLHONdwNNwDWgh+LXEzIHWQqrKz93a40Hgl2aZLS4cUXHpECfyKt0wdd/bAttbFKBLDmXzzz7/AAVRjH7uwb2C68TWtZDxceCBwjHDjw8UwFnOu1umbRTkPxaDJFnjMZ8Mqq6q4UKzxs7y693Zi0OqQ6LgeWRnP+6uEHeB2ot0/soEzJ7Se97o5YVR7X7tVG9gOvdFa1kUxfhlp4TA4coJ6oOpRbpuIgm7EMIAInrmOijdVeG7SdF5LbrWi2a3CTwfmccXU+CnqB2tSisALTNOBNTlxAnIj3eKhex9m0xtIBN1jrWnd+ExI5Og54kHlUH6u3RcWuJui2KXCXcYPMTjHWF2wu1ax03i0Q04ipLWnh6iC2M9fhHlRrp2eNoAAPGLW/WOCIB+7ni4f9l1Ta6/aJ2gEGLG2t7DgHOMuky7i8Y5JgK5LtGkNGpxvgtls0ha7jd0IwPEy4Ky2TtBFjgGsBFTFpORZ4zxFQuY/TofWgCKgLn2tiu21/Zjo2ZBlueH3lWKYdvDzrAtsEUYEsM/aT3s+/CmCs+i927Ndu9QOqVG3UiWXtlwBe4jBAAuPPHLoFbLTrsbY6G0wRUxbMuFkRM4B+Ijqq9KnU3WmDtjS8ObdXsYBUAcJZb3RcOHGROMq7Dt4nWFumOygTdLu0nvZwI5cKuAplztCq40akl5bpy25wvi8EdCDOeg8VM6mdSizTcQGl1+LWEFsNIjmc8vArix+g8b0LtTFW1kMF47OO7gSzOc+Knc12tSOsA2x11OGzUPDFQHmLc4GOLPRTBcUns8kuqk03MIeWi4gh7RBD2xyGTzzha/s5xMyI5Y5+PgsjYpBq3VtQahIENGk2B2eOcQTLs5Wr7MODmcDOM884wlPyT8LyIi6MiIiAiIgL5ivVaKtOWvLiIDh3Wg+In/AFg9PcvpalQNEuIAHUmAsJodIy22PA3T+cxHLos1DFmnulb6o+zVddRsF1R2pmqGzBDjxz1GVerW7zRmi5zrH21bZbTHDLC7mC7GOtp8F6Nl2jRe3Wbql5LH6YhrLpDC2ckNxPXmrFSjU1WEPAphrr22yXOMWkO+6BnHWVBlzT0ts+qvtufqMsE7TwCXME8YcOHMTEKxUcy7ZZoPJPcNs6PB98/dxj81Nu9eysNVt7nO0XaeKbSBaHCeODJ6SpX0as0YqNAb9qLPtOGOHPBnKCtTLL9p7BwOLzbitwfdP3oHD+eFXrOp6WyzsryNVum2zNB1r4qvBPAGiQT0uA6rSZRq3VSagtdGkLcs4YMmePOVwaFeyiNVtzXA1jZio2CC1ongJJaZzER1VHNEt3ipFJwdY2akQ14zDQ7qR1/MKkx1PdKf1WoGagijZxsN5h5aDgTxT4GVq06VTVeS8GmWi1tsFrsyS7qDhVxs+0aLW6zNUOlz9PhLbpgMnBtgT45UA270Oydfpfa28Ntx7O7x5mPeqFU0t0rTslRzL3XUdMF1Q35eGE8QJ4p6jK2NJ+tN407IstzfJ4rvCIEKs7Z6+i9oqs1S4lj9Pha26WgsniIbiZzzQeVS3eKM0XF1jralstpjEtLuhOMdYVeo+mKe1ndqhAu1Ghku2iGmbBPHIwFovpVNRhDwGBpvbbJc7EEO6AZx71E+hWsrAVWhzp0TZIp44bhPHBz0lBUrGndsk7O85OmQwEbP2Zy8zwY4cTkwuqJZqbXGzvBxqOLIG0dmO4Z44EM/MQrVShVmjFRoDT2wsnUFpHCZ4OKD18F6yjVurE1Glro0RZBp8MG4zx8UnpjCDNcaejsv1WpbqCxlgnZ3WPio8TwACWyJ74HVW6Nm91IouD9Jk1i2GvbLoph/UtyY6XLvd6+nSGq29rhqusw9sEENE8Em0znkpmUqms5xeDSLQGsthzXibnF05BxjpB8UGLRNLcqUbHUFPUZbQNIB9M3iHlk8IaYdPQCVpy3evsnX6Q7W3htud2d3iMmP/IeK5GzbRoNbrM1g5pe/T4XNDpc0MnBLcTOOas6T9W68adgFlub5Muu8IgR7kVmTT3ap9VfbqmaVgue7VHahoOQTxz4Z5qzVt3ij2Li7TfbVt4abZZNMu5guxjrafBdbtX0Xt1m6heS1+nhrL5DC2ckN4Z8cqZ9KpqMIeBTDXB7bZLnG21wd0Ah2OsjwQV9kDfrEUC3tHXS0DWda3tB5gcNk+Va3sKpc0mws6WkR1OfyVKjSqDUuqA3OmnwRYyALTB4shxnHOOi0vZn3p546R49Ej5X6X0RFtkREQEREFfbtnvaADyM55f8A7KynUTGCf4rdXzxqPvbAbZBuM8U9AByWahE/Z6nifUuRstTzO9QUbxtOi8CpS1bzY4sNgZdIDmzJNuCZ55Uz9XVYQ5mlabwRxl+LS08gO9PwUiB6NkqeZ3qC7Gxv87vV/wAKtG06dbjpXku0DabWtgWioJlxmZiMKV2tNKHU4H20tMu4fuZ4eKDmcKpgk3N/md6v+F4dkqeZ3qHyXLNea0upwfscHAtH2njxScdIXDhtFlGH0rw5uubTa5kG4U84MxEziUMHZ2Wr5j6lzu1XzH1KWnq6r7nM0rW2AA3h2brjyI5RHvVcDatFgvo61wvNp0yy7iDRMg24BPVQd7tW8x9QTdq3ifUFLNXWm5mjZyg36k855WxHvlV42nReL6WtcbDadMMvwHCZLrcH3pgrvdq3ifUE3et4n1BTPNXUZBZp2m8EG8vxaWnlHen4KN+vZVh1O83aJINrccN4mTnnCYDjdq3ifUE3at4n1BS1Na6lDmW51ZBk4xZ4Z8ei8ZrXVpcy0xow0y3hE354uKTiMJgI92reJ9QTdq3ifUujr2UuKncHDWNphzbXTYJ4TdbznEqZmpqulzdOBaAOIHqSeUc1MBW3at4n1Ju1bxPqXjBtOgwF9LWubqODSKZbPFa2ZBI5Sp+11puZo2DEG/UkyZ5Wxbj80wEO7VvMfUvW7NW8T6lyRtOi4X0tW/gNpsDLhgjmXWyPzUrzW1WEOZpWO1AQby+W2lp5Bven4JgrptCp1J/itP2S0gOB5yP4LLoGrFS97JLnaZDYtZ90OnmR1Wl7FutNxDnQJIEAnPRKflZ+GkiIujIiIgIiIC+VqUmazXEw8NgDGRDuZifN1/kvql8u5ztRoDOGDLsY54GZ6Dp19yzUsMWs3ZdzrA06mjrO1G2uvNTVyQO8RfnGI5YV3aBR3ygXNfrab9MgG0MNt4cRwgmGxOecdV04bVoPjR1rzZ3tOy7hu63W846+5T1NbWp26eja7UmdS/FtvSO9M+5IRmW7Lu+28NTTL6m8CH3F1oDyyM8oi34K1W0L9klr7s6EB0N7MzfHLh83X3qX6zp1sUdSXaHOwtjg1OszzhTP17qMacf40zI4caf+bx6IKlLd7tshr5n6xh2eyHc8eCO7198qvGymhsWKunqM3fv3B9jrTUnMW3Tf1icwtNmvNeRSj/AiZPCPtP8ANPLpHVRztWnQxR1Lm7wJNobBu0upMxE9JQc7Po73XtD9bTZqTdZZxW2zwzzmM8p6LPbum40eGroarNMQ++/U4S6eKLuc4jnhbNPW1qlwp6NrdMidQvzcHDlHKI96rTtWgzho617dQS7Tsu4i3rNvKeqDrsd95O19D32aV5/y3TPv+Cz42Xcq2KuhqPvEPvv1eKB3ou5RiOWFsdrr8maOnzzqak8vC2PjKrA7VoPxR1rnWCXaZbdwl3WbYmOqD2ro71RkP1dJ+n3rbJZdMcM92Jzzjqq1UbNobZIqac1NeA+4m3jLI4jjlb8Fou1dVkBmlYbzm8PxaG9Le9PwUTjtGnWgUtSXaAMhpEcOoefPnCCHaNDU2W4Pu4tGJjuiboxyjmvKOhqbXAfdjXw6D2YiwnB4Y7vX3q1U1rqUCnbnVmZGBFnxnmvGa11aRTt/wYmTwidT/NPLogoOOz6OyGKlmo00BDwQ7TfF45gW3d7Ex1hXaOlvVWA7VsbeYNtpGACcE46fzQnaLKOKV1w1+cBtpk0/fdbz6Spmauq+bNO0WETfd967pHKIUGNSGy7lQhtTQvp6Yh94dcLLp4omJu+KvjR33k7W0BmDZpXugT3bpJ96NO1aDJFHWubqAF2nbPFb1mOUqaa2vyZo6fPOpqyceFsR75VVluGynZKnDU0dXjEOu1NUZA70XwfCPcrVcUd7oEh2tpP0zm0U5ZfMcMzZzzzjqu52nRdilq38IzZZcMnrdbPxUrzW1acaelYdSZvvlttvS3vTPuUEHs9tC3aLWkA1X6twIBfAucJ5j3jGFuewA0NIZ3cR/F381l0DVAqXhhNx0w3Es+7dP3vHotb2ETDrhBgSPV7z/uUj5X6aiIi2yIiICIiAvmzTlwMnHScHn0+P+gX0NWqGtLnEADmSYA+K+eY4YHUif4R81JjExwZ7/ZdI0H0u1te8uPE6+5z7ja7mBPhgD3Kd+zMdWpVe0uY0hvMNh8Tc3kTgc8jKnqujkJ/zQuBVPl/ekUSzNcRr2lV3Cnp7QyasVS4vMuuBcIOmRkcsW8lLU2VhdQcdSachkXRkWnUAwceP5qYVD5P3rsVD5P3q2T+lMyOvaUNPYmB1czUmrl0lxAhobweXA5DrlQDYaYpUGzWii8FmX3khrm9p1cIJmesK7qHy/uTUPk/clk/pTMjr2lDToNG0vfx3PY0HilgDZghs4Jk5jMe5Vfo+nuzKc1rWPa4HU4yQ64S+eIE4icjC0NQ+X9y9D3eX9yWT+kzI69pQ6Ld4bU47jSti7gAkuksnvTiVU3Gnu9WlNa0vdJ1OOXOuNj7paJMDIiIWiXu8v7l5qO8v7ksn9JmR17ShfSbq0n8dwYWgXcMG2S5swTgQemfFRu2NmntDJqRULi43w4XDNjp4McuUK1qO8v7l6Hny/uSyTMjr2lUqUWnQcdSWSGi6JmBxiYdyXrNnYKtcS+aol0vkCGtbwCeHBHLrnrm0XO8v7lyXny/uSyVzI69pUn7PT0qImpFFwLe04iWscIebuMQTgnnB6KwxjBXc7iue0Ay7hEAxDZwcGYCk1HeH7l5efD9yWSZkde0s9myU92bTBq20ntgmp2hLSCCX3S4HEzzCnsZvDKvHc6kGAX9nbJcOGYu946K0XO8v7lGah8P3JZJmR17SpHZKejUpzVi+48fHN8w104Et5eEhSPYw1aNXjkNLBDuGHFuXNmHGQIP5+KnNR3h+7/heCqfAev8A4TLn9JmR17S82Ki1pqtbfxPLiS6eJ3O3wA8Oi2/YjYuEzy/9ln9J9y0fYpkOPjH81mI+28fppoiLQIiICIiCj7W2I1WACMOnPLkR/NY9NwkDExjxjE/7hfTL5X6KOo2oWOua0jrGY+X+qzVj9N0RTP8A0pV9HfWS12voutdabdO7Iu7sz05rNDNk3bauCppartYab7nVOG4tbFzgcZbg9F9BtWx1yRZw+M07v/YQoPo/avEfo/8AdZxmPpuPTpmMbojv4U6o2fX2SWv1LXaJDHFrRYJD3AQ3Ed7n0Vj2SKOptGmHB2p2tzSAXxzaXYcI6jCmHs/avMP0f+66Hs/avM39H/ul06LlU7458IPa+jqbPqhxdq9laHEB8HLi3AETk4UNDd9faoa/UtbrEtcGltptsJEOxPd+OVe3DavM39H+4vPo/avM39H+4l06GVTvjnwx42Tddl4Kulqt0Rp1Lm1JdaXNi5oBnLsDqtOkKO+vhrtbRFxtdZpzgB3dJnpzU30ftXmb+j/cXQ2DavMz9L+4rdOhlU7458K//wDSaO7nXDjTubIa1zjdcLcMzzhc1BR31ktdr6JtdabRTuyC7ugz054VvcNq8zP0v7ifR+1eZn6X9xLp0MqnfHPhiBmybptXZ1NLWdrN033OqXC4tbEvBMZbg9FdrChvGyy12pY7RNji1rbRdc4CGyI581e+j9q8zP0v7ifR+1eLP0v7iXTomVTvjnwe17N3q6oJp6brwASSy03AAZJicDKyKg2W3YZpviRu/ZulhtEF4jgxji/Ja59n7X5mfp/3Vz9HbX4s/T/updOhlU7458Myi3Z942y2m8VCxuu6xwD22G0NccPhs93lKqWbJumyjRqaOszQbpOuZUBcWuc2JYAZyeS3vo3a/Fn6Y/qL36N2rxZ6B/UTGdDKp3xz4TuXyTW7H9HiKFTd9XFPSdffqd6w8UXZn4r6V3s3a/FnoH9Rcn2Vtfiz0D+omM6GVTvjnwzntob+06btfQxUsNuld3C/lM5hUBT2Pc9oG7v0dVxq09Jxc+peJcGc3AkAyOcLe+itr8zPQP6i9Hsra/Mz0D+omM6LlU7458J2vaGAnDQ3riBHVansf73w/ms3avY76lMsc3BEYcB0581qeyNkNNpBEcoEzgKxji5zFNuOPu0ERFpgREQEREBERAREQEREBERAREQEREBERAREQEREBERAREQEREBERAREQEREBERAREQEREBERAREQEREBERAREQEREBERAREQEREBERAREQEREBERAREQEREBERAREQEREBERAREQEREBERAREQEREBERAREQEREBERAREQEREBERAREQEREBERAREQEREBERAREQEREBERAREQf/9k=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4" name="AutoShape 10" descr="Breadboard에 대한 이미지 검색결과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3084" name="Picture 12" descr="Breadboard에 대한 이미지 검색결과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7252" y="2292240"/>
            <a:ext cx="1352550" cy="842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십자형 18"/>
          <p:cNvSpPr/>
          <p:nvPr/>
        </p:nvSpPr>
        <p:spPr>
          <a:xfrm>
            <a:off x="7686827" y="2575102"/>
            <a:ext cx="395082" cy="418496"/>
          </a:xfrm>
          <a:prstGeom prst="plus">
            <a:avLst>
              <a:gd name="adj" fmla="val 4479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/>
          <p:cNvCxnSpPr>
            <a:stCxn id="3074" idx="3"/>
            <a:endCxn id="11" idx="1"/>
          </p:cNvCxnSpPr>
          <p:nvPr/>
        </p:nvCxnSpPr>
        <p:spPr>
          <a:xfrm>
            <a:off x="3505095" y="2649148"/>
            <a:ext cx="1138913" cy="167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359123" y="4201129"/>
            <a:ext cx="1773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m</a:t>
            </a:r>
            <a:r>
              <a:rPr lang="en-US" altLang="ko-KR" dirty="0" err="1" smtClean="0"/>
              <a:t>bed</a:t>
            </a:r>
            <a:r>
              <a:rPr lang="en-US" altLang="ko-KR" dirty="0" smtClean="0"/>
              <a:t> Web IDE</a:t>
            </a:r>
            <a:endParaRPr lang="ko-KR" altLang="en-US" dirty="0"/>
          </a:p>
        </p:txBody>
      </p:sp>
      <p:sp>
        <p:nvSpPr>
          <p:cNvPr id="25" name="십자형 24"/>
          <p:cNvSpPr/>
          <p:nvPr/>
        </p:nvSpPr>
        <p:spPr>
          <a:xfrm>
            <a:off x="5864065" y="5446391"/>
            <a:ext cx="395082" cy="418496"/>
          </a:xfrm>
          <a:prstGeom prst="plus">
            <a:avLst>
              <a:gd name="adj" fmla="val 4479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2297" y="4921209"/>
            <a:ext cx="1084199" cy="13298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12" descr="Breadboard에 대한 이미지 검색결과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5181" y="5170595"/>
            <a:ext cx="1352550" cy="842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십자형 27"/>
          <p:cNvSpPr/>
          <p:nvPr/>
        </p:nvSpPr>
        <p:spPr>
          <a:xfrm>
            <a:off x="7754756" y="5453457"/>
            <a:ext cx="395082" cy="418496"/>
          </a:xfrm>
          <a:prstGeom prst="plus">
            <a:avLst>
              <a:gd name="adj" fmla="val 4479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직선 연결선 28"/>
          <p:cNvCxnSpPr/>
          <p:nvPr/>
        </p:nvCxnSpPr>
        <p:spPr>
          <a:xfrm>
            <a:off x="3212984" y="5527503"/>
            <a:ext cx="1498953" cy="167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86" name="Picture 14" descr="http://i.imgur.com/w4Z3wPM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910" y="4596036"/>
            <a:ext cx="2746469" cy="185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1" name="그룹 30"/>
          <p:cNvGrpSpPr/>
          <p:nvPr/>
        </p:nvGrpSpPr>
        <p:grpSpPr>
          <a:xfrm>
            <a:off x="4747330" y="4921209"/>
            <a:ext cx="1076803" cy="1186995"/>
            <a:chOff x="2411760" y="1556792"/>
            <a:chExt cx="1620336" cy="1951407"/>
          </a:xfrm>
        </p:grpSpPr>
        <p:pic>
          <p:nvPicPr>
            <p:cNvPr id="32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11760" y="1556792"/>
              <a:ext cx="1620336" cy="1951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3" name="TextBox 32"/>
            <p:cNvSpPr txBox="1"/>
            <p:nvPr/>
          </p:nvSpPr>
          <p:spPr>
            <a:xfrm rot="19281106">
              <a:off x="2959142" y="2707365"/>
              <a:ext cx="782908" cy="39540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/>
                  </a:solidFill>
                </a:rPr>
                <a:t>SUN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6210875" y="3165813"/>
            <a:ext cx="1391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Breadboard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355976" y="3645024"/>
            <a:ext cx="542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VS</a:t>
            </a:r>
            <a:endParaRPr lang="ko-KR" altLang="en-US" sz="2400" dirty="0"/>
          </a:p>
        </p:txBody>
      </p:sp>
      <p:sp>
        <p:nvSpPr>
          <p:cNvPr id="36" name="TextBox 35"/>
          <p:cNvSpPr txBox="1"/>
          <p:nvPr/>
        </p:nvSpPr>
        <p:spPr>
          <a:xfrm>
            <a:off x="395536" y="971436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Digi</a:t>
            </a:r>
            <a:r>
              <a:rPr lang="ko-KR" altLang="en-US" dirty="0" smtClean="0"/>
              <a:t>사</a:t>
            </a:r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474221" y="3995772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SKT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20371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23528" y="332656"/>
            <a:ext cx="3957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Use Case </a:t>
            </a:r>
            <a:r>
              <a:rPr lang="en-US" altLang="ko-KR" dirty="0" smtClean="0"/>
              <a:t>3 : Programming Gateway</a:t>
            </a:r>
            <a:endParaRPr lang="ko-KR" altLang="en-US" dirty="0"/>
          </a:p>
        </p:txBody>
      </p:sp>
      <p:sp>
        <p:nvSpPr>
          <p:cNvPr id="8" name="AutoShape 4" descr="data:image/jpeg;base64,/9j/4AAQSkZJRgABAQAAAQABAAD/2wCEAAkGBxQTEBQUExQVFhUVFBwYFhgYFB4UFhcUGRcWFhwTGRYYHSggGBolHxUWIjIhJSksLi4uGh8zODMsNygtLisBCgoKDg0OGhAQGi8kHCQsLCwsLCwtMCwsLDIsLCwsLSwsLSwwLSwsLCwsLCwsLCwsLCwsLCwsLCwsLCwsLCwsLP/AABEIAOEA4QMBIgACEQEDEQH/xAAbAAEAAwEBAQEAAAAAAAAAAAAAAwQFAgEGB//EAEEQAAEDAwEFBQQIBAYCAwEAAAEAAhEDEiETBBQiMUEjMlFSkgVhgdEVJDNCU3GTopHB0+NDgqGx4eJiwjRy8Ab/xAAXAQEBAQEAAAAAAAAAAAAAAAAAAQID/8QAKBEBAAECBQMFAAMBAAAAAAAAAAECEhETUVKhYZHRAyExQfBCgbEy/9oADAMBAAIRAxEAPwD9xREQEREBERAREQEREBERAREQEREBERAREQEREBERAREQEREBERAREQEREBERAREQEREBERAREQEREBERAREQEREBERAREQEREBERAREQEREBERAREQEREBERAREQEREBERAREQEREBERAREQEREBERAREQFGa7fM3+IXT3gCSQB4kwFkabZAtbkE8h0j5okzg1N5Z52+oLzemedvqCxK7qeoKYNIPLS4NIBcWiAXBsgwJGfeFAdppWvffQsYSHugWsI5hxuhpHvSMNWZqmJ+Jb9Tax9wtcf/ALdPhK8b7QpwJewHqC8SPccrGFdrXMbfSDqgJYIgvAyS0XS4CRy8V3Sc15cGmk4tMOAaCWu5w7OD+auEal86Tw2Bt1P8RnrHzTfqX4jPWPmsesWNLQ40Wl5hoLQC484bLsn3BeNqMLnNmjcwAvAaJaCJBcJxjxTCNS+dJbO/U/xGesfNN9p/iM9Y+axt4pWtddRteQGOxa5x5BpmCTBwFI0sLyzsrwJLbRcG+MTMe9PbUunRq77T/EZ6x8032n+Iz1j5rL2gsY255pNbIEuaGiSYAknxXJLbwzsryLg20XFvK6JmPentqXTpLX32n+Iz1j5pvtP8RnrHzWJvFO1z7qFrCQ52LWkYIcZgEe9SFzLmtJpXPBLRaJcBzIE5iQntqXTpLX3yn+Iz1D5pvlP8RnqHzWZVpta0ucKYaBJJbAAGSSZwFGXs4c0uPuYHF14c5+CntqXdGvvlP8RnqHzXu90/Oz1BY4ewlzQaVzMvECWgiRcJx8VzrU7Wumja4w04hxPIA9Sntqt3Rs73T87PUPmo6e3AycBsxdd4GJ8APiqWh/4s9KgO3M0776OnMXXCyZiJmOeE/su6S19/pfiU/WPmm/UvxGesfNZJqNvDOyvIuDfvFowXBvOM81wNpplrnB1C1hLXOkQ1w5tcehEjBT+y7pLa32n+Iz1j5qZrgRIMhZTmsDC61phs8hnE81d2JoExjl/NSJaWURFQREQEREEG10LwBMQZ8VlHbWB4p3C8iQJzAj5rcWHu4uDrZcBAOORj3+4LFeP03Rb/ACVqr/rLRok9mTrQ2G5HZTN0nn4YVI1Bu9c7o7FR00rWTX5doBMEOxzzjMLQ2rZnPIzUbHleG/zVb6Pd5q36o+azdLcUUTHvU9qv7bZxu5dLXRUhsUOEcJJyLu7w+GVL7NcL60UDSOpl5AGtj7QEZI6ZzhQj2c7z1v1R816PZ7vPX/Ub80uq0Mv093Cb2g8alGaJqzUw4AHRx9oZMgdMZyo6Thq7R9XIIa2aloiuLe6DzdHLK5+j3eev+o35r36Pd56/6jUuq0XL9PdwrB7N32b6k6DUbbSsZOzni7UtmGhuctk5wr1Jzd7f2BDtITXtbDm3HsbpuJHODjKi3F3nrfqNTcX+ev62JdOhl+nu4T+26gFLiomuLm9mGhx7w4odjh73wXNSoN7aNAk6ROvaLWi77G7vSeccsKLcn+ev62JuL/PX9bEunQy/T38SrB7Bs20EbE63VfdR02TXdcJqhs2uuOZdkxlW6xbr7POzFzrH21bWkUBaJYXEy27A4ecZXG5O/Er+ti93J/4lf1s+SXToZfp7+JXfaTxo1JpmqNN00wATUFp7MA4Jdyg4yqD6jY2T6q4yRaLW/VuHm7PDHd4Z/gut0f8AiV/XTTdH/iV/XT+Sl06GXRv/ANKDm6+1fVi0hrbqlrQNp4DDQQZdb3eLlOFWvZu2zfUnW6jbaOmydnMmKpbNrQ3xbkThWTsb/wASv6qfyTc3/iV/VT+SXTouXRv/ANa1y+d1W7lO4Pt1P/jWMum/7S2befHM/wCqtnZH+ev6qfyTc3/iV/VT+SXToZVG+OUlRw3xg3cl2iY2i1trRd9jd3gTzjkqTHs3baPqLg0VXg0dNk7QZaTWDZtcHEzLoJgyrG51PxK/qpfJG7I/8Wv6qXyS6dFyqN8ctI7Q1lMOdwNDRg/dEd2B/CAr2wumSM8v5rNq0RUaWvZIPMEj+RwtH2c2LsRygfx8FaMcXOqKbfb5XERF1chERAREQFjuqEQLSZ6iIH5yZ/gthYpmRkR1EZ+BnH8FmoZr9rfo1H6FQuDyBTvFzwHwHgzAaRxR4Y9ykqPdq0m6bi0tJL7sMIiGuEySf5FVHNfu1Ub2A7UdFa1kUxqYpEd0lo4JOevNW6oOvSOuGtsdNKGzVPDD5PELc8vNlSIEQ2h9u0O0KksJDW35rBrZBp5hkkkdMhSVHumiNJ5Djkh5Ap4nizxZx1UFr9PafrYkudY+GfVuEQ0jkbTxcXjnCnqB11D6wB5hDe34enhni4UHbKzi+sNN4DYtN2KktnhE8MclXdWcKVHsKpveA5upxUgQ4l73XZAiMTzCmptdfXnaAQYtbDew4eZ8ZPFxKGo1+ns/1sAio299rfrDbXTTHRpcYMtzwoLLHONdwNNwDWgh+LXEzIHWQqrKz93a40Hgl2aZLS4cUXHpECfyKt0wdd/bAttbFKBLDmXzzz7/AAVRjH7uwb2C68TWtZDxceCBwjHDjw8UwFnOu1umbRTkPxaDJFnjMZ8Mqq6q4UKzxs7y693Zi0OqQ6LgeWRnP+6uEHeB2ot0/soEzJ7Se97o5YVR7X7tVG9gOvdFa1kUxfhlp4TA4coJ6oOpRbpuIgm7EMIAInrmOijdVeG7SdF5LbrWi2a3CTwfmccXU+CnqB2tSisALTNOBNTlxAnIj3eKhex9m0xtIBN1jrWnd+ExI5Og54kHlUH6u3RcWuJui2KXCXcYPMTjHWF2wu1ax03i0Q04ipLWnh6iC2M9fhHlRrp2eNoAAPGLW/WOCIB+7ni4f9l1Ta6/aJ2gEGLG2t7DgHOMuky7i8Y5JgK5LtGkNGpxvgtls0ha7jd0IwPEy4Ky2TtBFjgGsBFTFpORZ4zxFQuY/TofWgCKgLn2tiu21/Zjo2ZBlueH3lWKYdvDzrAtsEUYEsM/aT3s+/CmCs+i927Ndu9QOqVG3UiWXtlwBe4jBAAuPPHLoFbLTrsbY6G0wRUxbMuFkRM4B+Ijqq9KnU3WmDtjS8ObdXsYBUAcJZb3RcOHGROMq7Dt4nWFumOygTdLu0nvZwI5cKuAplztCq40akl5bpy25wvi8EdCDOeg8VM6mdSizTcQGl1+LWEFsNIjmc8vArix+g8b0LtTFW1kMF47OO7gSzOc+Knc12tSOsA2x11OGzUPDFQHmLc4GOLPRTBcUns8kuqk03MIeWi4gh7RBD2xyGTzzha/s5xMyI5Y5+PgsjYpBq3VtQahIENGk2B2eOcQTLs5Wr7MODmcDOM884wlPyT8LyIi6MiIiAiIgL5ivVaKtOWvLiIDh3Wg+In/AFg9PcvpalQNEuIAHUmAsJodIy22PA3T+cxHLos1DFmnulb6o+zVddRsF1R2pmqGzBDjxz1GVerW7zRmi5zrH21bZbTHDLC7mC7GOtp8F6Nl2jRe3Wbql5LH6YhrLpDC2ckNxPXmrFSjU1WEPAphrr22yXOMWkO+6BnHWVBlzT0ts+qvtufqMsE7TwCXME8YcOHMTEKxUcy7ZZoPJPcNs6PB98/dxj81Nu9eysNVt7nO0XaeKbSBaHCeODJ6SpX0as0YqNAb9qLPtOGOHPBnKCtTLL9p7BwOLzbitwfdP3oHD+eFXrOp6WyzsryNVum2zNB1r4qvBPAGiQT0uA6rSZRq3VSagtdGkLcs4YMmePOVwaFeyiNVtzXA1jZio2CC1ongJJaZzER1VHNEt3ipFJwdY2akQ14zDQ7qR1/MKkx1PdKf1WoGagijZxsN5h5aDgTxT4GVq06VTVeS8GmWi1tsFrsyS7qDhVxs+0aLW6zNUOlz9PhLbpgMnBtgT45UA270Oydfpfa28Ntx7O7x5mPeqFU0t0rTslRzL3XUdMF1Q35eGE8QJ4p6jK2NJ+tN407IstzfJ4rvCIEKs7Z6+i9oqs1S4lj9Pha26WgsniIbiZzzQeVS3eKM0XF1jralstpjEtLuhOMdYVeo+mKe1ndqhAu1Ghku2iGmbBPHIwFovpVNRhDwGBpvbbJc7EEO6AZx71E+hWsrAVWhzp0TZIp44bhPHBz0lBUrGndsk7O85OmQwEbP2Zy8zwY4cTkwuqJZqbXGzvBxqOLIG0dmO4Z44EM/MQrVShVmjFRoDT2wsnUFpHCZ4OKD18F6yjVurE1Glro0RZBp8MG4zx8UnpjCDNcaejsv1WpbqCxlgnZ3WPio8TwACWyJ74HVW6Nm91IouD9Jk1i2GvbLoph/UtyY6XLvd6+nSGq29rhqusw9sEENE8Em0znkpmUqms5xeDSLQGsthzXibnF05BxjpB8UGLRNLcqUbHUFPUZbQNIB9M3iHlk8IaYdPQCVpy3evsnX6Q7W3htud2d3iMmP/IeK5GzbRoNbrM1g5pe/T4XNDpc0MnBLcTOOas6T9W68adgFlub5Muu8IgR7kVmTT3ap9VfbqmaVgue7VHahoOQTxz4Z5qzVt3ij2Li7TfbVt4abZZNMu5guxjrafBdbtX0Xt1m6heS1+nhrL5DC2ckN4Z8cqZ9KpqMIeBTDXB7bZLnG21wd0Ah2OsjwQV9kDfrEUC3tHXS0DWda3tB5gcNk+Va3sKpc0mws6WkR1OfyVKjSqDUuqA3OmnwRYyALTB4shxnHOOi0vZn3p546R49Ej5X6X0RFtkREQEREFfbtnvaADyM55f8A7KynUTGCf4rdXzxqPvbAbZBuM8U9AByWahE/Z6nifUuRstTzO9QUbxtOi8CpS1bzY4sNgZdIDmzJNuCZ55Uz9XVYQ5mlabwRxl+LS08gO9PwUiB6NkqeZ3qC7Gxv87vV/wAKtG06dbjpXku0DabWtgWioJlxmZiMKV2tNKHU4H20tMu4fuZ4eKDmcKpgk3N/md6v+F4dkqeZ3qHyXLNea0upwfscHAtH2njxScdIXDhtFlGH0rw5uubTa5kG4U84MxEziUMHZ2Wr5j6lzu1XzH1KWnq6r7nM0rW2AA3h2brjyI5RHvVcDatFgvo61wvNp0yy7iDRMg24BPVQd7tW8x9QTdq3ifUFLNXWm5mjZyg36k855WxHvlV42nReL6WtcbDadMMvwHCZLrcH3pgrvdq3ifUE3et4n1BTPNXUZBZp2m8EG8vxaWnlHen4KN+vZVh1O83aJINrccN4mTnnCYDjdq3ifUE3at4n1BS1Na6lDmW51ZBk4xZ4Z8ei8ZrXVpcy0xow0y3hE354uKTiMJgI92reJ9QTdq3ifUujr2UuKncHDWNphzbXTYJ4TdbznEqZmpqulzdOBaAOIHqSeUc1MBW3at4n1Ju1bxPqXjBtOgwF9LWubqODSKZbPFa2ZBI5Sp+11puZo2DEG/UkyZ5Wxbj80wEO7VvMfUvW7NW8T6lyRtOi4X0tW/gNpsDLhgjmXWyPzUrzW1WEOZpWO1AQby+W2lp5Bven4JgrptCp1J/itP2S0gOB5yP4LLoGrFS97JLnaZDYtZ90OnmR1Wl7FutNxDnQJIEAnPRKflZ+GkiIujIiIgIiIC+VqUmazXEw8NgDGRDuZifN1/kvql8u5ztRoDOGDLsY54GZ6Dp19yzUsMWs3ZdzrA06mjrO1G2uvNTVyQO8RfnGI5YV3aBR3ygXNfrab9MgG0MNt4cRwgmGxOecdV04bVoPjR1rzZ3tOy7hu63W846+5T1NbWp26eja7UmdS/FtvSO9M+5IRmW7Lu+28NTTL6m8CH3F1oDyyM8oi34K1W0L9klr7s6EB0N7MzfHLh83X3qX6zp1sUdSXaHOwtjg1OszzhTP17qMacf40zI4caf+bx6IKlLd7tshr5n6xh2eyHc8eCO7198qvGymhsWKunqM3fv3B9jrTUnMW3Tf1icwtNmvNeRSj/AiZPCPtP8ANPLpHVRztWnQxR1Lm7wJNobBu0upMxE9JQc7Po73XtD9bTZqTdZZxW2zwzzmM8p6LPbum40eGroarNMQ++/U4S6eKLuc4jnhbNPW1qlwp6NrdMidQvzcHDlHKI96rTtWgzho617dQS7Tsu4i3rNvKeqDrsd95O19D32aV5/y3TPv+Cz42Xcq2KuhqPvEPvv1eKB3ou5RiOWFsdrr8maOnzzqak8vC2PjKrA7VoPxR1rnWCXaZbdwl3WbYmOqD2ro71RkP1dJ+n3rbJZdMcM92Jzzjqq1UbNobZIqac1NeA+4m3jLI4jjlb8Fou1dVkBmlYbzm8PxaG9Le9PwUTjtGnWgUtSXaAMhpEcOoefPnCCHaNDU2W4Pu4tGJjuiboxyjmvKOhqbXAfdjXw6D2YiwnB4Y7vX3q1U1rqUCnbnVmZGBFnxnmvGa11aRTt/wYmTwidT/NPLogoOOz6OyGKlmo00BDwQ7TfF45gW3d7Ex1hXaOlvVWA7VsbeYNtpGACcE46fzQnaLKOKV1w1+cBtpk0/fdbz6Spmauq+bNO0WETfd967pHKIUGNSGy7lQhtTQvp6Yh94dcLLp4omJu+KvjR33k7W0BmDZpXugT3bpJ96NO1aDJFHWubqAF2nbPFb1mOUqaa2vyZo6fPOpqyceFsR75VVluGynZKnDU0dXjEOu1NUZA70XwfCPcrVcUd7oEh2tpP0zm0U5ZfMcMzZzzzjqu52nRdilq38IzZZcMnrdbPxUrzW1acaelYdSZvvlttvS3vTPuUEHs9tC3aLWkA1X6twIBfAucJ5j3jGFuewA0NIZ3cR/F381l0DVAqXhhNx0w3Es+7dP3vHotb2ETDrhBgSPV7z/uUj5X6aiIi2yIiICIiAvmzTlwMnHScHn0+P+gX0NWqGtLnEADmSYA+K+eY4YHUif4R81JjExwZ7/ZdI0H0u1te8uPE6+5z7ja7mBPhgD3Kd+zMdWpVe0uY0hvMNh8Tc3kTgc8jKnqujkJ/zQuBVPl/ekUSzNcRr2lV3Cnp7QyasVS4vMuuBcIOmRkcsW8lLU2VhdQcdSachkXRkWnUAwceP5qYVD5P3rsVD5P3q2T+lMyOvaUNPYmB1czUmrl0lxAhobweXA5DrlQDYaYpUGzWii8FmX3khrm9p1cIJmesK7qHy/uTUPk/clk/pTMjr2lDToNG0vfx3PY0HilgDZghs4Jk5jMe5Vfo+nuzKc1rWPa4HU4yQ64S+eIE4icjC0NQ+X9y9D3eX9yWT+kzI69pQ6Ld4bU47jSti7gAkuksnvTiVU3Gnu9WlNa0vdJ1OOXOuNj7paJMDIiIWiXu8v7l5qO8v7ksn9JmR17ShfSbq0n8dwYWgXcMG2S5swTgQemfFRu2NmntDJqRULi43w4XDNjp4McuUK1qO8v7l6Hny/uSyTMjr2lUqUWnQcdSWSGi6JmBxiYdyXrNnYKtcS+aol0vkCGtbwCeHBHLrnrm0XO8v7lyXny/uSyVzI69pUn7PT0qImpFFwLe04iWscIebuMQTgnnB6KwxjBXc7iue0Ay7hEAxDZwcGYCk1HeH7l5efD9yWSZkde0s9myU92bTBq20ntgmp2hLSCCX3S4HEzzCnsZvDKvHc6kGAX9nbJcOGYu946K0XO8v7lGah8P3JZJmR17SpHZKejUpzVi+48fHN8w104Et5eEhSPYw1aNXjkNLBDuGHFuXNmHGQIP5+KnNR3h+7/heCqfAev8A4TLn9JmR17S82Ki1pqtbfxPLiS6eJ3O3wA8Oi2/YjYuEzy/9ln9J9y0fYpkOPjH81mI+28fppoiLQIiICIiCj7W2I1WACMOnPLkR/NY9NwkDExjxjE/7hfTL5X6KOo2oWOua0jrGY+X+qzVj9N0RTP8A0pV9HfWS12voutdabdO7Iu7sz05rNDNk3bauCppartYab7nVOG4tbFzgcZbg9F9BtWx1yRZw+M07v/YQoPo/avEfo/8AdZxmPpuPTpmMbojv4U6o2fX2SWv1LXaJDHFrRYJD3AQ3Ed7n0Vj2SKOptGmHB2p2tzSAXxzaXYcI6jCmHs/avMP0f+66Hs/avM39H/ul06LlU7458IPa+jqbPqhxdq9laHEB8HLi3AETk4UNDd9faoa/UtbrEtcGltptsJEOxPd+OVe3DavM39H+4vPo/avM39H+4l06GVTvjnwx42Tddl4Kulqt0Rp1Lm1JdaXNi5oBnLsDqtOkKO+vhrtbRFxtdZpzgB3dJnpzU30ftXmb+j/cXQ2DavMz9L+4rdOhlU7458K//wDSaO7nXDjTubIa1zjdcLcMzzhc1BR31ktdr6JtdabRTuyC7ugz054VvcNq8zP0v7ifR+1eZn6X9xLp0MqnfHPhiBmybptXZ1NLWdrN033OqXC4tbEvBMZbg9FdrChvGyy12pY7RNji1rbRdc4CGyI581e+j9q8zP0v7ifR+1eLP0v7iXTomVTvjnwe17N3q6oJp6brwASSy03AAZJicDKyKg2W3YZpviRu/ZulhtEF4jgxji/Ja59n7X5mfp/3Vz9HbX4s/T/updOhlU7458Myi3Z942y2m8VCxuu6xwD22G0NccPhs93lKqWbJumyjRqaOszQbpOuZUBcWuc2JYAZyeS3vo3a/Fn6Y/qL36N2rxZ6B/UTGdDKp3xz4TuXyTW7H9HiKFTd9XFPSdffqd6w8UXZn4r6V3s3a/FnoH9Rcn2Vtfiz0D+omM6GVTvjnwzntob+06btfQxUsNuld3C/lM5hUBT2Pc9oG7v0dVxq09Jxc+peJcGc3AkAyOcLe+itr8zPQP6i9Hsra/Mz0D+omM6LlU7458J2vaGAnDQ3riBHVansf73w/ms3avY76lMsc3BEYcB0581qeyNkNNpBEcoEzgKxji5zFNuOPu0ERFpgREQEREBERAREQEREBERAREQEREBERAREQEREBERAREQEREBERAREQEREBERAREQEREBERAREQEREBERAREQEREBERAREQEREBERAREQEREBERAREQEREBERAREQEREBERAREQEREBERAREQEREBERAREQEREBERAREQEREBERAREQEREBERAREQEREBERAREQEREBERAREQf/9k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" name="AutoShape 6" descr="data:image/jpeg;base64,/9j/4AAQSkZJRgABAQAAAQABAAD/2wCEAAkGBxQTEBQUExQVFhUVFBwYFhgYFB4UFhcUGRcWFhwTGRYYHSggGBolHxUWIjIhJSksLi4uGh8zODMsNygtLisBCgoKDg0OGhAQGi8kHCQsLCwsLCwtMCwsLDIsLCwsLSwsLSwwLSwsLCwsLCwsLCwsLCwsLCwsLCwsLCwsLCwsLP/AABEIAOEA4QMBIgACEQEDEQH/xAAbAAEAAwEBAQEAAAAAAAAAAAAAAwQFAgEGB//EAEEQAAEDAwEFBQQIBAYCAwEAAAEAAhEDEiETBBQiMUEjMlFSkgVhgdEVJDNCU3GTopHB0+NDgqGx4eJiwjRy8Ab/xAAXAQEBAQEAAAAAAAAAAAAAAAAAAQID/8QAKBEBAAECBQMFAAMBAAAAAAAAAAECEhETUVKhYZHRAyExQfBCgbEy/9oADAMBAAIRAxEAPwD9xREQEREBERAREQEREBERAREQEREBERAREQEREBERAREQEREBERAREQEREBERAREQEREBERAREQEREBERAREQEREBERAREQEREBERAREQEREBERAREQEREBERAREQEREBERAREQEREBERAREQEREBERAREQFGa7fM3+IXT3gCSQB4kwFkabZAtbkE8h0j5okzg1N5Z52+oLzemedvqCxK7qeoKYNIPLS4NIBcWiAXBsgwJGfeFAdppWvffQsYSHugWsI5hxuhpHvSMNWZqmJ+Jb9Tax9wtcf/ALdPhK8b7QpwJewHqC8SPccrGFdrXMbfSDqgJYIgvAyS0XS4CRy8V3Sc15cGmk4tMOAaCWu5w7OD+auEal86Tw2Bt1P8RnrHzTfqX4jPWPmsesWNLQ40Wl5hoLQC484bLsn3BeNqMLnNmjcwAvAaJaCJBcJxjxTCNS+dJbO/U/xGesfNN9p/iM9Y+axt4pWtddRteQGOxa5x5BpmCTBwFI0sLyzsrwJLbRcG+MTMe9PbUunRq77T/EZ6x8032n+Iz1j5rL2gsY255pNbIEuaGiSYAknxXJLbwzsryLg20XFvK6JmPentqXTpLX32n+Iz1j5pvtP8RnrHzWJvFO1z7qFrCQ52LWkYIcZgEe9SFzLmtJpXPBLRaJcBzIE5iQntqXTpLX3yn+Iz1D5pvlP8RnqHzWZVpta0ucKYaBJJbAAGSSZwFGXs4c0uPuYHF14c5+CntqXdGvvlP8RnqHzXu90/Oz1BY4ewlzQaVzMvECWgiRcJx8VzrU7Wumja4w04hxPIA9Sntqt3Rs73T87PUPmo6e3AycBsxdd4GJ8APiqWh/4s9KgO3M0776OnMXXCyZiJmOeE/su6S19/pfiU/WPmm/UvxGesfNZJqNvDOyvIuDfvFowXBvOM81wNpplrnB1C1hLXOkQ1w5tcehEjBT+y7pLa32n+Iz1j5qZrgRIMhZTmsDC61phs8hnE81d2JoExjl/NSJaWURFQREQEREEG10LwBMQZ8VlHbWB4p3C8iQJzAj5rcWHu4uDrZcBAOORj3+4LFeP03Rb/ACVqr/rLRok9mTrQ2G5HZTN0nn4YVI1Bu9c7o7FR00rWTX5doBMEOxzzjMLQ2rZnPIzUbHleG/zVb6Pd5q36o+azdLcUUTHvU9qv7bZxu5dLXRUhsUOEcJJyLu7w+GVL7NcL60UDSOpl5AGtj7QEZI6ZzhQj2c7z1v1R816PZ7vPX/Ub80uq0Mv093Cb2g8alGaJqzUw4AHRx9oZMgdMZyo6Thq7R9XIIa2aloiuLe6DzdHLK5+j3eev+o35r36Pd56/6jUuq0XL9PdwrB7N32b6k6DUbbSsZOzni7UtmGhuctk5wr1Jzd7f2BDtITXtbDm3HsbpuJHODjKi3F3nrfqNTcX+ev62JdOhl+nu4T+26gFLiomuLm9mGhx7w4odjh73wXNSoN7aNAk6ROvaLWi77G7vSeccsKLcn+ev62JuL/PX9bEunQy/T38SrB7Bs20EbE63VfdR02TXdcJqhs2uuOZdkxlW6xbr7POzFzrH21bWkUBaJYXEy27A4ecZXG5O/Er+ti93J/4lf1s+SXToZfp7+JXfaTxo1JpmqNN00wATUFp7MA4Jdyg4yqD6jY2T6q4yRaLW/VuHm7PDHd4Z/gut0f8AiV/XTTdH/iV/XT+Sl06GXRv/ANKDm6+1fVi0hrbqlrQNp4DDQQZdb3eLlOFWvZu2zfUnW6jbaOmydnMmKpbNrQ3xbkThWTsb/wASv6qfyTc3/iV/VT+SXTouXRv/ANa1y+d1W7lO4Pt1P/jWMum/7S2befHM/wCqtnZH+ev6qfyTc3/iV/VT+SXToZVG+OUlRw3xg3cl2iY2i1trRd9jd3gTzjkqTHs3baPqLg0VXg0dNk7QZaTWDZtcHEzLoJgyrG51PxK/qpfJG7I/8Wv6qXyS6dFyqN8ctI7Q1lMOdwNDRg/dEd2B/CAr2wumSM8v5rNq0RUaWvZIPMEj+RwtH2c2LsRygfx8FaMcXOqKbfb5XERF1chERAREQFjuqEQLSZ6iIH5yZ/gthYpmRkR1EZ+BnH8FmoZr9rfo1H6FQuDyBTvFzwHwHgzAaRxR4Y9ykqPdq0m6bi0tJL7sMIiGuEySf5FVHNfu1Ub2A7UdFa1kUxqYpEd0lo4JOevNW6oOvSOuGtsdNKGzVPDD5PELc8vNlSIEQ2h9u0O0KksJDW35rBrZBp5hkkkdMhSVHumiNJ5Djkh5Ap4nizxZx1UFr9PafrYkudY+GfVuEQ0jkbTxcXjnCnqB11D6wB5hDe34enhni4UHbKzi+sNN4DYtN2KktnhE8MclXdWcKVHsKpveA5upxUgQ4l73XZAiMTzCmptdfXnaAQYtbDew4eZ8ZPFxKGo1+ns/1sAio299rfrDbXTTHRpcYMtzwoLLHONdwNNwDWgh+LXEzIHWQqrKz93a40Hgl2aZLS4cUXHpECfyKt0wdd/bAttbFKBLDmXzzz7/AAVRjH7uwb2C68TWtZDxceCBwjHDjw8UwFnOu1umbRTkPxaDJFnjMZ8Mqq6q4UKzxs7y693Zi0OqQ6LgeWRnP+6uEHeB2ot0/soEzJ7Se97o5YVR7X7tVG9gOvdFa1kUxfhlp4TA4coJ6oOpRbpuIgm7EMIAInrmOijdVeG7SdF5LbrWi2a3CTwfmccXU+CnqB2tSisALTNOBNTlxAnIj3eKhex9m0xtIBN1jrWnd+ExI5Og54kHlUH6u3RcWuJui2KXCXcYPMTjHWF2wu1ax03i0Q04ipLWnh6iC2M9fhHlRrp2eNoAAPGLW/WOCIB+7ni4f9l1Ta6/aJ2gEGLG2t7DgHOMuky7i8Y5JgK5LtGkNGpxvgtls0ha7jd0IwPEy4Ky2TtBFjgGsBFTFpORZ4zxFQuY/TofWgCKgLn2tiu21/Zjo2ZBlueH3lWKYdvDzrAtsEUYEsM/aT3s+/CmCs+i927Ndu9QOqVG3UiWXtlwBe4jBAAuPPHLoFbLTrsbY6G0wRUxbMuFkRM4B+Ijqq9KnU3WmDtjS8ObdXsYBUAcJZb3RcOHGROMq7Dt4nWFumOygTdLu0nvZwI5cKuAplztCq40akl5bpy25wvi8EdCDOeg8VM6mdSizTcQGl1+LWEFsNIjmc8vArix+g8b0LtTFW1kMF47OO7gSzOc+Knc12tSOsA2x11OGzUPDFQHmLc4GOLPRTBcUns8kuqk03MIeWi4gh7RBD2xyGTzzha/s5xMyI5Y5+PgsjYpBq3VtQahIENGk2B2eOcQTLs5Wr7MODmcDOM884wlPyT8LyIi6MiIiAiIgL5ivVaKtOWvLiIDh3Wg+In/AFg9PcvpalQNEuIAHUmAsJodIy22PA3T+cxHLos1DFmnulb6o+zVddRsF1R2pmqGzBDjxz1GVerW7zRmi5zrH21bZbTHDLC7mC7GOtp8F6Nl2jRe3Wbql5LH6YhrLpDC2ckNxPXmrFSjU1WEPAphrr22yXOMWkO+6BnHWVBlzT0ts+qvtufqMsE7TwCXME8YcOHMTEKxUcy7ZZoPJPcNs6PB98/dxj81Nu9eysNVt7nO0XaeKbSBaHCeODJ6SpX0as0YqNAb9qLPtOGOHPBnKCtTLL9p7BwOLzbitwfdP3oHD+eFXrOp6WyzsryNVum2zNB1r4qvBPAGiQT0uA6rSZRq3VSagtdGkLcs4YMmePOVwaFeyiNVtzXA1jZio2CC1ongJJaZzER1VHNEt3ipFJwdY2akQ14zDQ7qR1/MKkx1PdKf1WoGagijZxsN5h5aDgTxT4GVq06VTVeS8GmWi1tsFrsyS7qDhVxs+0aLW6zNUOlz9PhLbpgMnBtgT45UA270Oydfpfa28Ntx7O7x5mPeqFU0t0rTslRzL3XUdMF1Q35eGE8QJ4p6jK2NJ+tN407IstzfJ4rvCIEKs7Z6+i9oqs1S4lj9Pha26WgsniIbiZzzQeVS3eKM0XF1jralstpjEtLuhOMdYVeo+mKe1ndqhAu1Ghku2iGmbBPHIwFovpVNRhDwGBpvbbJc7EEO6AZx71E+hWsrAVWhzp0TZIp44bhPHBz0lBUrGndsk7O85OmQwEbP2Zy8zwY4cTkwuqJZqbXGzvBxqOLIG0dmO4Z44EM/MQrVShVmjFRoDT2wsnUFpHCZ4OKD18F6yjVurE1Glro0RZBp8MG4zx8UnpjCDNcaejsv1WpbqCxlgnZ3WPio8TwACWyJ74HVW6Nm91IouD9Jk1i2GvbLoph/UtyY6XLvd6+nSGq29rhqusw9sEENE8Em0znkpmUqms5xeDSLQGsthzXibnF05BxjpB8UGLRNLcqUbHUFPUZbQNIB9M3iHlk8IaYdPQCVpy3evsnX6Q7W3htud2d3iMmP/IeK5GzbRoNbrM1g5pe/T4XNDpc0MnBLcTOOas6T9W68adgFlub5Muu8IgR7kVmTT3ap9VfbqmaVgue7VHahoOQTxz4Z5qzVt3ij2Li7TfbVt4abZZNMu5guxjrafBdbtX0Xt1m6heS1+nhrL5DC2ckN4Z8cqZ9KpqMIeBTDXB7bZLnG21wd0Ah2OsjwQV9kDfrEUC3tHXS0DWda3tB5gcNk+Va3sKpc0mws6WkR1OfyVKjSqDUuqA3OmnwRYyALTB4shxnHOOi0vZn3p546R49Ej5X6X0RFtkREQEREFfbtnvaADyM55f8A7KynUTGCf4rdXzxqPvbAbZBuM8U9AByWahE/Z6nifUuRstTzO9QUbxtOi8CpS1bzY4sNgZdIDmzJNuCZ55Uz9XVYQ5mlabwRxl+LS08gO9PwUiB6NkqeZ3qC7Gxv87vV/wAKtG06dbjpXku0DabWtgWioJlxmZiMKV2tNKHU4H20tMu4fuZ4eKDmcKpgk3N/md6v+F4dkqeZ3qHyXLNea0upwfscHAtH2njxScdIXDhtFlGH0rw5uubTa5kG4U84MxEziUMHZ2Wr5j6lzu1XzH1KWnq6r7nM0rW2AA3h2brjyI5RHvVcDatFgvo61wvNp0yy7iDRMg24BPVQd7tW8x9QTdq3ifUFLNXWm5mjZyg36k855WxHvlV42nReL6WtcbDadMMvwHCZLrcH3pgrvdq3ifUE3et4n1BTPNXUZBZp2m8EG8vxaWnlHen4KN+vZVh1O83aJINrccN4mTnnCYDjdq3ifUE3at4n1BS1Na6lDmW51ZBk4xZ4Z8ei8ZrXVpcy0xow0y3hE354uKTiMJgI92reJ9QTdq3ifUujr2UuKncHDWNphzbXTYJ4TdbznEqZmpqulzdOBaAOIHqSeUc1MBW3at4n1Ju1bxPqXjBtOgwF9LWubqODSKZbPFa2ZBI5Sp+11puZo2DEG/UkyZ5Wxbj80wEO7VvMfUvW7NW8T6lyRtOi4X0tW/gNpsDLhgjmXWyPzUrzW1WEOZpWO1AQby+W2lp5Bven4JgrptCp1J/itP2S0gOB5yP4LLoGrFS97JLnaZDYtZ90OnmR1Wl7FutNxDnQJIEAnPRKflZ+GkiIujIiIgIiIC+VqUmazXEw8NgDGRDuZifN1/kvql8u5ztRoDOGDLsY54GZ6Dp19yzUsMWs3ZdzrA06mjrO1G2uvNTVyQO8RfnGI5YV3aBR3ygXNfrab9MgG0MNt4cRwgmGxOecdV04bVoPjR1rzZ3tOy7hu63W846+5T1NbWp26eja7UmdS/FtvSO9M+5IRmW7Lu+28NTTL6m8CH3F1oDyyM8oi34K1W0L9klr7s6EB0N7MzfHLh83X3qX6zp1sUdSXaHOwtjg1OszzhTP17qMacf40zI4caf+bx6IKlLd7tshr5n6xh2eyHc8eCO7198qvGymhsWKunqM3fv3B9jrTUnMW3Tf1icwtNmvNeRSj/AiZPCPtP8ANPLpHVRztWnQxR1Lm7wJNobBu0upMxE9JQc7Po73XtD9bTZqTdZZxW2zwzzmM8p6LPbum40eGroarNMQ++/U4S6eKLuc4jnhbNPW1qlwp6NrdMidQvzcHDlHKI96rTtWgzho617dQS7Tsu4i3rNvKeqDrsd95O19D32aV5/y3TPv+Cz42Xcq2KuhqPvEPvv1eKB3ou5RiOWFsdrr8maOnzzqak8vC2PjKrA7VoPxR1rnWCXaZbdwl3WbYmOqD2ro71RkP1dJ+n3rbJZdMcM92Jzzjqq1UbNobZIqac1NeA+4m3jLI4jjlb8Fou1dVkBmlYbzm8PxaG9Le9PwUTjtGnWgUtSXaAMhpEcOoefPnCCHaNDU2W4Pu4tGJjuiboxyjmvKOhqbXAfdjXw6D2YiwnB4Y7vX3q1U1rqUCnbnVmZGBFnxnmvGa11aRTt/wYmTwidT/NPLogoOOz6OyGKlmo00BDwQ7TfF45gW3d7Ex1hXaOlvVWA7VsbeYNtpGACcE46fzQnaLKOKV1w1+cBtpk0/fdbz6Spmauq+bNO0WETfd967pHKIUGNSGy7lQhtTQvp6Yh94dcLLp4omJu+KvjR33k7W0BmDZpXugT3bpJ96NO1aDJFHWubqAF2nbPFb1mOUqaa2vyZo6fPOpqyceFsR75VVluGynZKnDU0dXjEOu1NUZA70XwfCPcrVcUd7oEh2tpP0zm0U5ZfMcMzZzzzjqu52nRdilq38IzZZcMnrdbPxUrzW1acaelYdSZvvlttvS3vTPuUEHs9tC3aLWkA1X6twIBfAucJ5j3jGFuewA0NIZ3cR/F381l0DVAqXhhNx0w3Es+7dP3vHotb2ETDrhBgSPV7z/uUj5X6aiIi2yIiICIiAvmzTlwMnHScHn0+P+gX0NWqGtLnEADmSYA+K+eY4YHUif4R81JjExwZ7/ZdI0H0u1te8uPE6+5z7ja7mBPhgD3Kd+zMdWpVe0uY0hvMNh8Tc3kTgc8jKnqujkJ/zQuBVPl/ekUSzNcRr2lV3Cnp7QyasVS4vMuuBcIOmRkcsW8lLU2VhdQcdSachkXRkWnUAwceP5qYVD5P3rsVD5P3q2T+lMyOvaUNPYmB1czUmrl0lxAhobweXA5DrlQDYaYpUGzWii8FmX3khrm9p1cIJmesK7qHy/uTUPk/clk/pTMjr2lDToNG0vfx3PY0HilgDZghs4Jk5jMe5Vfo+nuzKc1rWPa4HU4yQ64S+eIE4icjC0NQ+X9y9D3eX9yWT+kzI69pQ6Ld4bU47jSti7gAkuksnvTiVU3Gnu9WlNa0vdJ1OOXOuNj7paJMDIiIWiXu8v7l5qO8v7ksn9JmR17ShfSbq0n8dwYWgXcMG2S5swTgQemfFRu2NmntDJqRULi43w4XDNjp4McuUK1qO8v7l6Hny/uSyTMjr2lUqUWnQcdSWSGi6JmBxiYdyXrNnYKtcS+aol0vkCGtbwCeHBHLrnrm0XO8v7lyXny/uSyVzI69pUn7PT0qImpFFwLe04iWscIebuMQTgnnB6KwxjBXc7iue0Ay7hEAxDZwcGYCk1HeH7l5efD9yWSZkde0s9myU92bTBq20ntgmp2hLSCCX3S4HEzzCnsZvDKvHc6kGAX9nbJcOGYu946K0XO8v7lGah8P3JZJmR17SpHZKejUpzVi+48fHN8w104Et5eEhSPYw1aNXjkNLBDuGHFuXNmHGQIP5+KnNR3h+7/heCqfAev8A4TLn9JmR17S82Ki1pqtbfxPLiS6eJ3O3wA8Oi2/YjYuEzy/9ln9J9y0fYpkOPjH81mI+28fppoiLQIiICIiCj7W2I1WACMOnPLkR/NY9NwkDExjxjE/7hfTL5X6KOo2oWOua0jrGY+X+qzVj9N0RTP8A0pV9HfWS12voutdabdO7Iu7sz05rNDNk3bauCppartYab7nVOG4tbFzgcZbg9F9BtWx1yRZw+M07v/YQoPo/avEfo/8AdZxmPpuPTpmMbojv4U6o2fX2SWv1LXaJDHFrRYJD3AQ3Ed7n0Vj2SKOptGmHB2p2tzSAXxzaXYcI6jCmHs/avMP0f+66Hs/avM39H/ul06LlU7458IPa+jqbPqhxdq9laHEB8HLi3AETk4UNDd9faoa/UtbrEtcGltptsJEOxPd+OVe3DavM39H+4vPo/avM39H+4l06GVTvjnwx42Tddl4Kulqt0Rp1Lm1JdaXNi5oBnLsDqtOkKO+vhrtbRFxtdZpzgB3dJnpzU30ftXmb+j/cXQ2DavMz9L+4rdOhlU7458K//wDSaO7nXDjTubIa1zjdcLcMzzhc1BR31ktdr6JtdabRTuyC7ugz054VvcNq8zP0v7ifR+1eZn6X9xLp0MqnfHPhiBmybptXZ1NLWdrN033OqXC4tbEvBMZbg9FdrChvGyy12pY7RNji1rbRdc4CGyI581e+j9q8zP0v7ifR+1eLP0v7iXTomVTvjnwe17N3q6oJp6brwASSy03AAZJicDKyKg2W3YZpviRu/ZulhtEF4jgxji/Ja59n7X5mfp/3Vz9HbX4s/T/updOhlU7458Myi3Z942y2m8VCxuu6xwD22G0NccPhs93lKqWbJumyjRqaOszQbpOuZUBcWuc2JYAZyeS3vo3a/Fn6Y/qL36N2rxZ6B/UTGdDKp3xz4TuXyTW7H9HiKFTd9XFPSdffqd6w8UXZn4r6V3s3a/FnoH9Rcn2Vtfiz0D+omM6GVTvjnwzntob+06btfQxUsNuld3C/lM5hUBT2Pc9oG7v0dVxq09Jxc+peJcGc3AkAyOcLe+itr8zPQP6i9Hsra/Mz0D+omM6LlU7458J2vaGAnDQ3riBHVansf73w/ms3avY76lMsc3BEYcB0581qeyNkNNpBEcoEzgKxji5zFNuOPu0ERFpgREQEREBERAREQEREBERAREQEREBERAREQEREBERAREQEREBERAREQEREBERAREQEREBERAREQEREBERAREQEREBERAREQEREBERAREQEREBERAREQEREBERAREQEREBERAREQEREBERAREQEREBERAREQEREBERAREQEREBERAREQEREBERAREQEREBERAREQEREBERAREQf/9k=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4" name="AutoShape 10" descr="Breadboard에 대한 이미지 검색결과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4" name="그림 11" descr="MPU100ZW_2.jp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907" t="27386" r="21184" b="29500"/>
          <a:stretch/>
        </p:blipFill>
        <p:spPr bwMode="auto">
          <a:xfrm>
            <a:off x="6096146" y="2780928"/>
            <a:ext cx="924126" cy="1153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2" name="Picture 2" descr="https://www.digi.com/wiki/developer/images/d/d2/X2_python_star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523" y="1916832"/>
            <a:ext cx="4248165" cy="2892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이등변 삼각형 8"/>
          <p:cNvSpPr/>
          <p:nvPr/>
        </p:nvSpPr>
        <p:spPr>
          <a:xfrm rot="5400000">
            <a:off x="4338228" y="3144295"/>
            <a:ext cx="2771800" cy="43204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899592" y="1345988"/>
            <a:ext cx="52975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400" dirty="0" smtClean="0"/>
              <a:t>Gateway</a:t>
            </a:r>
            <a:r>
              <a:rPr lang="ko-KR" altLang="en-US" sz="1400" dirty="0" smtClean="0"/>
              <a:t>는 </a:t>
            </a:r>
            <a:r>
              <a:rPr lang="en-US" altLang="ko-KR" sz="1400" dirty="0" smtClean="0"/>
              <a:t>Python </a:t>
            </a:r>
            <a:r>
              <a:rPr lang="ko-KR" altLang="en-US" sz="1400" dirty="0" smtClean="0"/>
              <a:t>인터프리터 내장</a:t>
            </a:r>
            <a:endParaRPr lang="en-US" altLang="ko-KR" sz="1400" dirty="0" smtClean="0"/>
          </a:p>
          <a:p>
            <a:pPr marL="285750" indent="-285750">
              <a:buFontTx/>
              <a:buChar char="-"/>
            </a:pPr>
            <a:r>
              <a:rPr lang="en-US" altLang="ko-KR" sz="1400" dirty="0" smtClean="0"/>
              <a:t>Auto-Start Python App.</a:t>
            </a:r>
            <a:r>
              <a:rPr lang="ko-KR" altLang="en-US" sz="1400" dirty="0" smtClean="0"/>
              <a:t>을 </a:t>
            </a:r>
            <a:r>
              <a:rPr lang="en-US" altLang="ko-KR" sz="1400" dirty="0" smtClean="0"/>
              <a:t>Web Browser</a:t>
            </a:r>
            <a:r>
              <a:rPr lang="ko-KR" altLang="en-US" sz="1400" dirty="0" smtClean="0"/>
              <a:t>를 통해 </a:t>
            </a:r>
            <a:r>
              <a:rPr lang="en-US" altLang="ko-KR" sz="1400" dirty="0" smtClean="0"/>
              <a:t>GW</a:t>
            </a:r>
            <a:r>
              <a:rPr lang="ko-KR" altLang="en-US" sz="1400" dirty="0" smtClean="0"/>
              <a:t>로 </a:t>
            </a:r>
            <a:r>
              <a:rPr lang="en-US" altLang="ko-KR" sz="1400" dirty="0" smtClean="0"/>
              <a:t>Push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2107302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26644" y="332656"/>
            <a:ext cx="76080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Use Case </a:t>
            </a:r>
            <a:r>
              <a:rPr lang="en-US" altLang="ko-KR" dirty="0" smtClean="0"/>
              <a:t>4 : </a:t>
            </a:r>
            <a:r>
              <a:rPr lang="ko-KR" altLang="en-US" dirty="0" smtClean="0"/>
              <a:t>다양한 </a:t>
            </a:r>
            <a:r>
              <a:rPr lang="en-US" altLang="ko-KR" dirty="0" err="1" smtClean="0"/>
              <a:t>IIoT</a:t>
            </a:r>
            <a:r>
              <a:rPr lang="en-US" altLang="ko-KR" dirty="0" smtClean="0"/>
              <a:t> </a:t>
            </a:r>
            <a:r>
              <a:rPr lang="ko-KR" altLang="en-US" dirty="0" smtClean="0"/>
              <a:t>용 인터페이스를 지원하는 </a:t>
            </a:r>
            <a:r>
              <a:rPr lang="en-US" altLang="ko-KR" dirty="0" smtClean="0"/>
              <a:t>Shield board </a:t>
            </a:r>
            <a:r>
              <a:rPr lang="ko-KR" altLang="en-US" dirty="0" smtClean="0"/>
              <a:t>개발 </a:t>
            </a:r>
            <a:r>
              <a:rPr lang="en-US" altLang="ko-KR" dirty="0" smtClean="0"/>
              <a:t>!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         &lt; Programmable Sensor</a:t>
            </a:r>
            <a:r>
              <a:rPr lang="ko-KR" altLang="en-US" dirty="0" smtClean="0"/>
              <a:t>플랫폼과 </a:t>
            </a:r>
            <a:r>
              <a:rPr lang="en-US" altLang="ko-KR" dirty="0" smtClean="0"/>
              <a:t>Shield</a:t>
            </a:r>
            <a:r>
              <a:rPr lang="ko-KR" altLang="en-US" dirty="0" smtClean="0"/>
              <a:t>를 </a:t>
            </a:r>
            <a:r>
              <a:rPr lang="en-US" altLang="ko-KR" dirty="0" err="1" smtClean="0"/>
              <a:t>mbed</a:t>
            </a:r>
            <a:r>
              <a:rPr lang="ko-KR" altLang="en-US" dirty="0" smtClean="0"/>
              <a:t>에 등록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sp>
        <p:nvSpPr>
          <p:cNvPr id="8" name="AutoShape 4" descr="data:image/jpeg;base64,/9j/4AAQSkZJRgABAQAAAQABAAD/2wCEAAkGBxQTEBQUExQVFhUVFBwYFhgYFB4UFhcUGRcWFhwTGRYYHSggGBolHxUWIjIhJSksLi4uGh8zODMsNygtLisBCgoKDg0OGhAQGi8kHCQsLCwsLCwtMCwsLDIsLCwsLSwsLSwwLSwsLCwsLCwsLCwsLCwsLCwsLCwsLCwsLCwsLP/AABEIAOEA4QMBIgACEQEDEQH/xAAbAAEAAwEBAQEAAAAAAAAAAAAAAwQFAgEGB//EAEEQAAEDAwEFBQQIBAYCAwEAAAEAAhEDEiETBBQiMUEjMlFSkgVhgdEVJDNCU3GTopHB0+NDgqGx4eJiwjRy8Ab/xAAXAQEBAQEAAAAAAAAAAAAAAAAAAQID/8QAKBEBAAECBQMFAAMBAAAAAAAAAAECEhETUVKhYZHRAyExQfBCgbEy/9oADAMBAAIRAxEAPwD9xREQEREBERAREQEREBERAREQEREBERAREQEREBERAREQEREBERAREQEREBERAREQEREBERAREQEREBERAREQEREBERAREQEREBERAREQEREBERAREQEREBERAREQEREBERAREQEREBERAREQEREBERAREQFGa7fM3+IXT3gCSQB4kwFkabZAtbkE8h0j5okzg1N5Z52+oLzemedvqCxK7qeoKYNIPLS4NIBcWiAXBsgwJGfeFAdppWvffQsYSHugWsI5hxuhpHvSMNWZqmJ+Jb9Tax9wtcf/ALdPhK8b7QpwJewHqC8SPccrGFdrXMbfSDqgJYIgvAyS0XS4CRy8V3Sc15cGmk4tMOAaCWu5w7OD+auEal86Tw2Bt1P8RnrHzTfqX4jPWPmsesWNLQ40Wl5hoLQC484bLsn3BeNqMLnNmjcwAvAaJaCJBcJxjxTCNS+dJbO/U/xGesfNN9p/iM9Y+axt4pWtddRteQGOxa5x5BpmCTBwFI0sLyzsrwJLbRcG+MTMe9PbUunRq77T/EZ6x8032n+Iz1j5rL2gsY255pNbIEuaGiSYAknxXJLbwzsryLg20XFvK6JmPentqXTpLX32n+Iz1j5pvtP8RnrHzWJvFO1z7qFrCQ52LWkYIcZgEe9SFzLmtJpXPBLRaJcBzIE5iQntqXTpLX3yn+Iz1D5pvlP8RnqHzWZVpta0ucKYaBJJbAAGSSZwFGXs4c0uPuYHF14c5+CntqXdGvvlP8RnqHzXu90/Oz1BY4ewlzQaVzMvECWgiRcJx8VzrU7Wumja4w04hxPIA9Sntqt3Rs73T87PUPmo6e3AycBsxdd4GJ8APiqWh/4s9KgO3M0776OnMXXCyZiJmOeE/su6S19/pfiU/WPmm/UvxGesfNZJqNvDOyvIuDfvFowXBvOM81wNpplrnB1C1hLXOkQ1w5tcehEjBT+y7pLa32n+Iz1j5qZrgRIMhZTmsDC61phs8hnE81d2JoExjl/NSJaWURFQREQEREEG10LwBMQZ8VlHbWB4p3C8iQJzAj5rcWHu4uDrZcBAOORj3+4LFeP03Rb/ACVqr/rLRok9mTrQ2G5HZTN0nn4YVI1Bu9c7o7FR00rWTX5doBMEOxzzjMLQ2rZnPIzUbHleG/zVb6Pd5q36o+azdLcUUTHvU9qv7bZxu5dLXRUhsUOEcJJyLu7w+GVL7NcL60UDSOpl5AGtj7QEZI6ZzhQj2c7z1v1R816PZ7vPX/Ub80uq0Mv093Cb2g8alGaJqzUw4AHRx9oZMgdMZyo6Thq7R9XIIa2aloiuLe6DzdHLK5+j3eev+o35r36Pd56/6jUuq0XL9PdwrB7N32b6k6DUbbSsZOzni7UtmGhuctk5wr1Jzd7f2BDtITXtbDm3HsbpuJHODjKi3F3nrfqNTcX+ev62JdOhl+nu4T+26gFLiomuLm9mGhx7w4odjh73wXNSoN7aNAk6ROvaLWi77G7vSeccsKLcn+ev62JuL/PX9bEunQy/T38SrB7Bs20EbE63VfdR02TXdcJqhs2uuOZdkxlW6xbr7POzFzrH21bWkUBaJYXEy27A4ecZXG5O/Er+ti93J/4lf1s+SXToZfp7+JXfaTxo1JpmqNN00wATUFp7MA4Jdyg4yqD6jY2T6q4yRaLW/VuHm7PDHd4Z/gut0f8AiV/XTTdH/iV/XT+Sl06GXRv/ANKDm6+1fVi0hrbqlrQNp4DDQQZdb3eLlOFWvZu2zfUnW6jbaOmydnMmKpbNrQ3xbkThWTsb/wASv6qfyTc3/iV/VT+SXTouXRv/ANa1y+d1W7lO4Pt1P/jWMum/7S2befHM/wCqtnZH+ev6qfyTc3/iV/VT+SXToZVG+OUlRw3xg3cl2iY2i1trRd9jd3gTzjkqTHs3baPqLg0VXg0dNk7QZaTWDZtcHEzLoJgyrG51PxK/qpfJG7I/8Wv6qXyS6dFyqN8ctI7Q1lMOdwNDRg/dEd2B/CAr2wumSM8v5rNq0RUaWvZIPMEj+RwtH2c2LsRygfx8FaMcXOqKbfb5XERF1chERAREQFjuqEQLSZ6iIH5yZ/gthYpmRkR1EZ+BnH8FmoZr9rfo1H6FQuDyBTvFzwHwHgzAaRxR4Y9ykqPdq0m6bi0tJL7sMIiGuEySf5FVHNfu1Ub2A7UdFa1kUxqYpEd0lo4JOevNW6oOvSOuGtsdNKGzVPDD5PELc8vNlSIEQ2h9u0O0KksJDW35rBrZBp5hkkkdMhSVHumiNJ5Djkh5Ap4nizxZx1UFr9PafrYkudY+GfVuEQ0jkbTxcXjnCnqB11D6wB5hDe34enhni4UHbKzi+sNN4DYtN2KktnhE8MclXdWcKVHsKpveA5upxUgQ4l73XZAiMTzCmptdfXnaAQYtbDew4eZ8ZPFxKGo1+ns/1sAio299rfrDbXTTHRpcYMtzwoLLHONdwNNwDWgh+LXEzIHWQqrKz93a40Hgl2aZLS4cUXHpECfyKt0wdd/bAttbFKBLDmXzzz7/AAVRjH7uwb2C68TWtZDxceCBwjHDjw8UwFnOu1umbRTkPxaDJFnjMZ8Mqq6q4UKzxs7y693Zi0OqQ6LgeWRnP+6uEHeB2ot0/soEzJ7Se97o5YVR7X7tVG9gOvdFa1kUxfhlp4TA4coJ6oOpRbpuIgm7EMIAInrmOijdVeG7SdF5LbrWi2a3CTwfmccXU+CnqB2tSisALTNOBNTlxAnIj3eKhex9m0xtIBN1jrWnd+ExI5Og54kHlUH6u3RcWuJui2KXCXcYPMTjHWF2wu1ax03i0Q04ipLWnh6iC2M9fhHlRrp2eNoAAPGLW/WOCIB+7ni4f9l1Ta6/aJ2gEGLG2t7DgHOMuky7i8Y5JgK5LtGkNGpxvgtls0ha7jd0IwPEy4Ky2TtBFjgGsBFTFpORZ4zxFQuY/TofWgCKgLn2tiu21/Zjo2ZBlueH3lWKYdvDzrAtsEUYEsM/aT3s+/CmCs+i927Ndu9QOqVG3UiWXtlwBe4jBAAuPPHLoFbLTrsbY6G0wRUxbMuFkRM4B+Ijqq9KnU3WmDtjS8ObdXsYBUAcJZb3RcOHGROMq7Dt4nWFumOygTdLu0nvZwI5cKuAplztCq40akl5bpy25wvi8EdCDOeg8VM6mdSizTcQGl1+LWEFsNIjmc8vArix+g8b0LtTFW1kMF47OO7gSzOc+Knc12tSOsA2x11OGzUPDFQHmLc4GOLPRTBcUns8kuqk03MIeWi4gh7RBD2xyGTzzha/s5xMyI5Y5+PgsjYpBq3VtQahIENGk2B2eOcQTLs5Wr7MODmcDOM884wlPyT8LyIi6MiIiAiIgL5ivVaKtOWvLiIDh3Wg+In/AFg9PcvpalQNEuIAHUmAsJodIy22PA3T+cxHLos1DFmnulb6o+zVddRsF1R2pmqGzBDjxz1GVerW7zRmi5zrH21bZbTHDLC7mC7GOtp8F6Nl2jRe3Wbql5LH6YhrLpDC2ckNxPXmrFSjU1WEPAphrr22yXOMWkO+6BnHWVBlzT0ts+qvtufqMsE7TwCXME8YcOHMTEKxUcy7ZZoPJPcNs6PB98/dxj81Nu9eysNVt7nO0XaeKbSBaHCeODJ6SpX0as0YqNAb9qLPtOGOHPBnKCtTLL9p7BwOLzbitwfdP3oHD+eFXrOp6WyzsryNVum2zNB1r4qvBPAGiQT0uA6rSZRq3VSagtdGkLcs4YMmePOVwaFeyiNVtzXA1jZio2CC1ongJJaZzER1VHNEt3ipFJwdY2akQ14zDQ7qR1/MKkx1PdKf1WoGagijZxsN5h5aDgTxT4GVq06VTVeS8GmWi1tsFrsyS7qDhVxs+0aLW6zNUOlz9PhLbpgMnBtgT45UA270Oydfpfa28Ntx7O7x5mPeqFU0t0rTslRzL3XUdMF1Q35eGE8QJ4p6jK2NJ+tN407IstzfJ4rvCIEKs7Z6+i9oqs1S4lj9Pha26WgsniIbiZzzQeVS3eKM0XF1jralstpjEtLuhOMdYVeo+mKe1ndqhAu1Ghku2iGmbBPHIwFovpVNRhDwGBpvbbJc7EEO6AZx71E+hWsrAVWhzp0TZIp44bhPHBz0lBUrGndsk7O85OmQwEbP2Zy8zwY4cTkwuqJZqbXGzvBxqOLIG0dmO4Z44EM/MQrVShVmjFRoDT2wsnUFpHCZ4OKD18F6yjVurE1Glro0RZBp8MG4zx8UnpjCDNcaejsv1WpbqCxlgnZ3WPio8TwACWyJ74HVW6Nm91IouD9Jk1i2GvbLoph/UtyY6XLvd6+nSGq29rhqusw9sEENE8Em0znkpmUqms5xeDSLQGsthzXibnF05BxjpB8UGLRNLcqUbHUFPUZbQNIB9M3iHlk8IaYdPQCVpy3evsnX6Q7W3htud2d3iMmP/IeK5GzbRoNbrM1g5pe/T4XNDpc0MnBLcTOOas6T9W68adgFlub5Muu8IgR7kVmTT3ap9VfbqmaVgue7VHahoOQTxz4Z5qzVt3ij2Li7TfbVt4abZZNMu5guxjrafBdbtX0Xt1m6heS1+nhrL5DC2ckN4Z8cqZ9KpqMIeBTDXB7bZLnG21wd0Ah2OsjwQV9kDfrEUC3tHXS0DWda3tB5gcNk+Va3sKpc0mws6WkR1OfyVKjSqDUuqA3OmnwRYyALTB4shxnHOOi0vZn3p546R49Ej5X6X0RFtkREQEREFfbtnvaADyM55f8A7KynUTGCf4rdXzxqPvbAbZBuM8U9AByWahE/Z6nifUuRstTzO9QUbxtOi8CpS1bzY4sNgZdIDmzJNuCZ55Uz9XVYQ5mlabwRxl+LS08gO9PwUiB6NkqeZ3qC7Gxv87vV/wAKtG06dbjpXku0DabWtgWioJlxmZiMKV2tNKHU4H20tMu4fuZ4eKDmcKpgk3N/md6v+F4dkqeZ3qHyXLNea0upwfscHAtH2njxScdIXDhtFlGH0rw5uubTa5kG4U84MxEziUMHZ2Wr5j6lzu1XzH1KWnq6r7nM0rW2AA3h2brjyI5RHvVcDatFgvo61wvNp0yy7iDRMg24BPVQd7tW8x9QTdq3ifUFLNXWm5mjZyg36k855WxHvlV42nReL6WtcbDadMMvwHCZLrcH3pgrvdq3ifUE3et4n1BTPNXUZBZp2m8EG8vxaWnlHen4KN+vZVh1O83aJINrccN4mTnnCYDjdq3ifUE3at4n1BS1Na6lDmW51ZBk4xZ4Z8ei8ZrXVpcy0xow0y3hE354uKTiMJgI92reJ9QTdq3ifUujr2UuKncHDWNphzbXTYJ4TdbznEqZmpqulzdOBaAOIHqSeUc1MBW3at4n1Ju1bxPqXjBtOgwF9LWubqODSKZbPFa2ZBI5Sp+11puZo2DEG/UkyZ5Wxbj80wEO7VvMfUvW7NW8T6lyRtOi4X0tW/gNpsDLhgjmXWyPzUrzW1WEOZpWO1AQby+W2lp5Bven4JgrptCp1J/itP2S0gOB5yP4LLoGrFS97JLnaZDYtZ90OnmR1Wl7FutNxDnQJIEAnPRKflZ+GkiIujIiIgIiIC+VqUmazXEw8NgDGRDuZifN1/kvql8u5ztRoDOGDLsY54GZ6Dp19yzUsMWs3ZdzrA06mjrO1G2uvNTVyQO8RfnGI5YV3aBR3ygXNfrab9MgG0MNt4cRwgmGxOecdV04bVoPjR1rzZ3tOy7hu63W846+5T1NbWp26eja7UmdS/FtvSO9M+5IRmW7Lu+28NTTL6m8CH3F1oDyyM8oi34K1W0L9klr7s6EB0N7MzfHLh83X3qX6zp1sUdSXaHOwtjg1OszzhTP17qMacf40zI4caf+bx6IKlLd7tshr5n6xh2eyHc8eCO7198qvGymhsWKunqM3fv3B9jrTUnMW3Tf1icwtNmvNeRSj/AiZPCPtP8ANPLpHVRztWnQxR1Lm7wJNobBu0upMxE9JQc7Po73XtD9bTZqTdZZxW2zwzzmM8p6LPbum40eGroarNMQ++/U4S6eKLuc4jnhbNPW1qlwp6NrdMidQvzcHDlHKI96rTtWgzho617dQS7Tsu4i3rNvKeqDrsd95O19D32aV5/y3TPv+Cz42Xcq2KuhqPvEPvv1eKB3ou5RiOWFsdrr8maOnzzqak8vC2PjKrA7VoPxR1rnWCXaZbdwl3WbYmOqD2ro71RkP1dJ+n3rbJZdMcM92Jzzjqq1UbNobZIqac1NeA+4m3jLI4jjlb8Fou1dVkBmlYbzm8PxaG9Le9PwUTjtGnWgUtSXaAMhpEcOoefPnCCHaNDU2W4Pu4tGJjuiboxyjmvKOhqbXAfdjXw6D2YiwnB4Y7vX3q1U1rqUCnbnVmZGBFnxnmvGa11aRTt/wYmTwidT/NPLogoOOz6OyGKlmo00BDwQ7TfF45gW3d7Ex1hXaOlvVWA7VsbeYNtpGACcE46fzQnaLKOKV1w1+cBtpk0/fdbz6Spmauq+bNO0WETfd967pHKIUGNSGy7lQhtTQvp6Yh94dcLLp4omJu+KvjR33k7W0BmDZpXugT3bpJ96NO1aDJFHWubqAF2nbPFb1mOUqaa2vyZo6fPOpqyceFsR75VVluGynZKnDU0dXjEOu1NUZA70XwfCPcrVcUd7oEh2tpP0zm0U5ZfMcMzZzzzjqu52nRdilq38IzZZcMnrdbPxUrzW1acaelYdSZvvlttvS3vTPuUEHs9tC3aLWkA1X6twIBfAucJ5j3jGFuewA0NIZ3cR/F381l0DVAqXhhNx0w3Es+7dP3vHotb2ETDrhBgSPV7z/uUj5X6aiIi2yIiICIiAvmzTlwMnHScHn0+P+gX0NWqGtLnEADmSYA+K+eY4YHUif4R81JjExwZ7/ZdI0H0u1te8uPE6+5z7ja7mBPhgD3Kd+zMdWpVe0uY0hvMNh8Tc3kTgc8jKnqujkJ/zQuBVPl/ekUSzNcRr2lV3Cnp7QyasVS4vMuuBcIOmRkcsW8lLU2VhdQcdSachkXRkWnUAwceP5qYVD5P3rsVD5P3q2T+lMyOvaUNPYmB1czUmrl0lxAhobweXA5DrlQDYaYpUGzWii8FmX3khrm9p1cIJmesK7qHy/uTUPk/clk/pTMjr2lDToNG0vfx3PY0HilgDZghs4Jk5jMe5Vfo+nuzKc1rWPa4HU4yQ64S+eIE4icjC0NQ+X9y9D3eX9yWT+kzI69pQ6Ld4bU47jSti7gAkuksnvTiVU3Gnu9WlNa0vdJ1OOXOuNj7paJMDIiIWiXu8v7l5qO8v7ksn9JmR17ShfSbq0n8dwYWgXcMG2S5swTgQemfFRu2NmntDJqRULi43w4XDNjp4McuUK1qO8v7l6Hny/uSyTMjr2lUqUWnQcdSWSGi6JmBxiYdyXrNnYKtcS+aol0vkCGtbwCeHBHLrnrm0XO8v7lyXny/uSyVzI69pUn7PT0qImpFFwLe04iWscIebuMQTgnnB6KwxjBXc7iue0Ay7hEAxDZwcGYCk1HeH7l5efD9yWSZkde0s9myU92bTBq20ntgmp2hLSCCX3S4HEzzCnsZvDKvHc6kGAX9nbJcOGYu946K0XO8v7lGah8P3JZJmR17SpHZKejUpzVi+48fHN8w104Et5eEhSPYw1aNXjkNLBDuGHFuXNmHGQIP5+KnNR3h+7/heCqfAev8A4TLn9JmR17S82Ki1pqtbfxPLiS6eJ3O3wA8Oi2/YjYuEzy/9ln9J9y0fYpkOPjH81mI+28fppoiLQIiICIiCj7W2I1WACMOnPLkR/NY9NwkDExjxjE/7hfTL5X6KOo2oWOua0jrGY+X+qzVj9N0RTP8A0pV9HfWS12voutdabdO7Iu7sz05rNDNk3bauCppartYab7nVOG4tbFzgcZbg9F9BtWx1yRZw+M07v/YQoPo/avEfo/8AdZxmPpuPTpmMbojv4U6o2fX2SWv1LXaJDHFrRYJD3AQ3Ed7n0Vj2SKOptGmHB2p2tzSAXxzaXYcI6jCmHs/avMP0f+66Hs/avM39H/ul06LlU7458IPa+jqbPqhxdq9laHEB8HLi3AETk4UNDd9faoa/UtbrEtcGltptsJEOxPd+OVe3DavM39H+4vPo/avM39H+4l06GVTvjnwx42Tddl4Kulqt0Rp1Lm1JdaXNi5oBnLsDqtOkKO+vhrtbRFxtdZpzgB3dJnpzU30ftXmb+j/cXQ2DavMz9L+4rdOhlU7458K//wDSaO7nXDjTubIa1zjdcLcMzzhc1BR31ktdr6JtdabRTuyC7ugz054VvcNq8zP0v7ifR+1eZn6X9xLp0MqnfHPhiBmybptXZ1NLWdrN033OqXC4tbEvBMZbg9FdrChvGyy12pY7RNji1rbRdc4CGyI581e+j9q8zP0v7ifR+1eLP0v7iXTomVTvjnwe17N3q6oJp6brwASSy03AAZJicDKyKg2W3YZpviRu/ZulhtEF4jgxji/Ja59n7X5mfp/3Vz9HbX4s/T/updOhlU7458Myi3Z942y2m8VCxuu6xwD22G0NccPhs93lKqWbJumyjRqaOszQbpOuZUBcWuc2JYAZyeS3vo3a/Fn6Y/qL36N2rxZ6B/UTGdDKp3xz4TuXyTW7H9HiKFTd9XFPSdffqd6w8UXZn4r6V3s3a/FnoH9Rcn2Vtfiz0D+omM6GVTvjnwzntob+06btfQxUsNuld3C/lM5hUBT2Pc9oG7v0dVxq09Jxc+peJcGc3AkAyOcLe+itr8zPQP6i9Hsra/Mz0D+omM6LlU7458J2vaGAnDQ3riBHVansf73w/ms3avY76lMsc3BEYcB0581qeyNkNNpBEcoEzgKxji5zFNuOPu0ERFpgREQEREBERAREQEREBERAREQEREBERAREQEREBERAREQEREBERAREQEREBERAREQEREBERAREQEREBERAREQEREBERAREQEREBERAREQEREBERAREQEREBERAREQEREBERAREQEREBERAREQEREBERAREQEREBERAREQEREBERAREQEREBERAREQEREBERAREQEREBERAREQf/9k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" name="AutoShape 6" descr="data:image/jpeg;base64,/9j/4AAQSkZJRgABAQAAAQABAAD/2wCEAAkGBxQTEBQUExQVFhUVFBwYFhgYFB4UFhcUGRcWFhwTGRYYHSggGBolHxUWIjIhJSksLi4uGh8zODMsNygtLisBCgoKDg0OGhAQGi8kHCQsLCwsLCwtMCwsLDIsLCwsLSwsLSwwLSwsLCwsLCwsLCwsLCwsLCwsLCwsLCwsLCwsLP/AABEIAOEA4QMBIgACEQEDEQH/xAAbAAEAAwEBAQEAAAAAAAAAAAAAAwQFAgEGB//EAEEQAAEDAwEFBQQIBAYCAwEAAAEAAhEDEiETBBQiMUEjMlFSkgVhgdEVJDNCU3GTopHB0+NDgqGx4eJiwjRy8Ab/xAAXAQEBAQEAAAAAAAAAAAAAAAAAAQID/8QAKBEBAAECBQMFAAMBAAAAAAAAAAECEhETUVKhYZHRAyExQfBCgbEy/9oADAMBAAIRAxEAPwD9xREQEREBERAREQEREBERAREQEREBERAREQEREBERAREQEREBERAREQEREBERAREQEREBERAREQEREBERAREQEREBERAREQEREBERAREQEREBERAREQEREBERAREQEREBERAREQEREBERAREQEREBERAREQFGa7fM3+IXT3gCSQB4kwFkabZAtbkE8h0j5okzg1N5Z52+oLzemedvqCxK7qeoKYNIPLS4NIBcWiAXBsgwJGfeFAdppWvffQsYSHugWsI5hxuhpHvSMNWZqmJ+Jb9Tax9wtcf/ALdPhK8b7QpwJewHqC8SPccrGFdrXMbfSDqgJYIgvAyS0XS4CRy8V3Sc15cGmk4tMOAaCWu5w7OD+auEal86Tw2Bt1P8RnrHzTfqX4jPWPmsesWNLQ40Wl5hoLQC484bLsn3BeNqMLnNmjcwAvAaJaCJBcJxjxTCNS+dJbO/U/xGesfNN9p/iM9Y+axt4pWtddRteQGOxa5x5BpmCTBwFI0sLyzsrwJLbRcG+MTMe9PbUunRq77T/EZ6x8032n+Iz1j5rL2gsY255pNbIEuaGiSYAknxXJLbwzsryLg20XFvK6JmPentqXTpLX32n+Iz1j5pvtP8RnrHzWJvFO1z7qFrCQ52LWkYIcZgEe9SFzLmtJpXPBLRaJcBzIE5iQntqXTpLX3yn+Iz1D5pvlP8RnqHzWZVpta0ucKYaBJJbAAGSSZwFGXs4c0uPuYHF14c5+CntqXdGvvlP8RnqHzXu90/Oz1BY4ewlzQaVzMvECWgiRcJx8VzrU7Wumja4w04hxPIA9Sntqt3Rs73T87PUPmo6e3AycBsxdd4GJ8APiqWh/4s9KgO3M0776OnMXXCyZiJmOeE/su6S19/pfiU/WPmm/UvxGesfNZJqNvDOyvIuDfvFowXBvOM81wNpplrnB1C1hLXOkQ1w5tcehEjBT+y7pLa32n+Iz1j5qZrgRIMhZTmsDC61phs8hnE81d2JoExjl/NSJaWURFQREQEREEG10LwBMQZ8VlHbWB4p3C8iQJzAj5rcWHu4uDrZcBAOORj3+4LFeP03Rb/ACVqr/rLRok9mTrQ2G5HZTN0nn4YVI1Bu9c7o7FR00rWTX5doBMEOxzzjMLQ2rZnPIzUbHleG/zVb6Pd5q36o+azdLcUUTHvU9qv7bZxu5dLXRUhsUOEcJJyLu7w+GVL7NcL60UDSOpl5AGtj7QEZI6ZzhQj2c7z1v1R816PZ7vPX/Ub80uq0Mv093Cb2g8alGaJqzUw4AHRx9oZMgdMZyo6Thq7R9XIIa2aloiuLe6DzdHLK5+j3eev+o35r36Pd56/6jUuq0XL9PdwrB7N32b6k6DUbbSsZOzni7UtmGhuctk5wr1Jzd7f2BDtITXtbDm3HsbpuJHODjKi3F3nrfqNTcX+ev62JdOhl+nu4T+26gFLiomuLm9mGhx7w4odjh73wXNSoN7aNAk6ROvaLWi77G7vSeccsKLcn+ev62JuL/PX9bEunQy/T38SrB7Bs20EbE63VfdR02TXdcJqhs2uuOZdkxlW6xbr7POzFzrH21bWkUBaJYXEy27A4ecZXG5O/Er+ti93J/4lf1s+SXToZfp7+JXfaTxo1JpmqNN00wATUFp7MA4Jdyg4yqD6jY2T6q4yRaLW/VuHm7PDHd4Z/gut0f8AiV/XTTdH/iV/XT+Sl06GXRv/ANKDm6+1fVi0hrbqlrQNp4DDQQZdb3eLlOFWvZu2zfUnW6jbaOmydnMmKpbNrQ3xbkThWTsb/wASv6qfyTc3/iV/VT+SXTouXRv/ANa1y+d1W7lO4Pt1P/jWMum/7S2befHM/wCqtnZH+ev6qfyTc3/iV/VT+SXToZVG+OUlRw3xg3cl2iY2i1trRd9jd3gTzjkqTHs3baPqLg0VXg0dNk7QZaTWDZtcHEzLoJgyrG51PxK/qpfJG7I/8Wv6qXyS6dFyqN8ctI7Q1lMOdwNDRg/dEd2B/CAr2wumSM8v5rNq0RUaWvZIPMEj+RwtH2c2LsRygfx8FaMcXOqKbfb5XERF1chERAREQFjuqEQLSZ6iIH5yZ/gthYpmRkR1EZ+BnH8FmoZr9rfo1H6FQuDyBTvFzwHwHgzAaRxR4Y9ykqPdq0m6bi0tJL7sMIiGuEySf5FVHNfu1Ub2A7UdFa1kUxqYpEd0lo4JOevNW6oOvSOuGtsdNKGzVPDD5PELc8vNlSIEQ2h9u0O0KksJDW35rBrZBp5hkkkdMhSVHumiNJ5Djkh5Ap4nizxZx1UFr9PafrYkudY+GfVuEQ0jkbTxcXjnCnqB11D6wB5hDe34enhni4UHbKzi+sNN4DYtN2KktnhE8MclXdWcKVHsKpveA5upxUgQ4l73XZAiMTzCmptdfXnaAQYtbDew4eZ8ZPFxKGo1+ns/1sAio299rfrDbXTTHRpcYMtzwoLLHONdwNNwDWgh+LXEzIHWQqrKz93a40Hgl2aZLS4cUXHpECfyKt0wdd/bAttbFKBLDmXzzz7/AAVRjH7uwb2C68TWtZDxceCBwjHDjw8UwFnOu1umbRTkPxaDJFnjMZ8Mqq6q4UKzxs7y693Zi0OqQ6LgeWRnP+6uEHeB2ot0/soEzJ7Se97o5YVR7X7tVG9gOvdFa1kUxfhlp4TA4coJ6oOpRbpuIgm7EMIAInrmOijdVeG7SdF5LbrWi2a3CTwfmccXU+CnqB2tSisALTNOBNTlxAnIj3eKhex9m0xtIBN1jrWnd+ExI5Og54kHlUH6u3RcWuJui2KXCXcYPMTjHWF2wu1ax03i0Q04ipLWnh6iC2M9fhHlRrp2eNoAAPGLW/WOCIB+7ni4f9l1Ta6/aJ2gEGLG2t7DgHOMuky7i8Y5JgK5LtGkNGpxvgtls0ha7jd0IwPEy4Ky2TtBFjgGsBFTFpORZ4zxFQuY/TofWgCKgLn2tiu21/Zjo2ZBlueH3lWKYdvDzrAtsEUYEsM/aT3s+/CmCs+i927Ndu9QOqVG3UiWXtlwBe4jBAAuPPHLoFbLTrsbY6G0wRUxbMuFkRM4B+Ijqq9KnU3WmDtjS8ObdXsYBUAcJZb3RcOHGROMq7Dt4nWFumOygTdLu0nvZwI5cKuAplztCq40akl5bpy25wvi8EdCDOeg8VM6mdSizTcQGl1+LWEFsNIjmc8vArix+g8b0LtTFW1kMF47OO7gSzOc+Knc12tSOsA2x11OGzUPDFQHmLc4GOLPRTBcUns8kuqk03MIeWi4gh7RBD2xyGTzzha/s5xMyI5Y5+PgsjYpBq3VtQahIENGk2B2eOcQTLs5Wr7MODmcDOM884wlPyT8LyIi6MiIiAiIgL5ivVaKtOWvLiIDh3Wg+In/AFg9PcvpalQNEuIAHUmAsJodIy22PA3T+cxHLos1DFmnulb6o+zVddRsF1R2pmqGzBDjxz1GVerW7zRmi5zrH21bZbTHDLC7mC7GOtp8F6Nl2jRe3Wbql5LH6YhrLpDC2ckNxPXmrFSjU1WEPAphrr22yXOMWkO+6BnHWVBlzT0ts+qvtufqMsE7TwCXME8YcOHMTEKxUcy7ZZoPJPcNs6PB98/dxj81Nu9eysNVt7nO0XaeKbSBaHCeODJ6SpX0as0YqNAb9qLPtOGOHPBnKCtTLL9p7BwOLzbitwfdP3oHD+eFXrOp6WyzsryNVum2zNB1r4qvBPAGiQT0uA6rSZRq3VSagtdGkLcs4YMmePOVwaFeyiNVtzXA1jZio2CC1ongJJaZzER1VHNEt3ipFJwdY2akQ14zDQ7qR1/MKkx1PdKf1WoGagijZxsN5h5aDgTxT4GVq06VTVeS8GmWi1tsFrsyS7qDhVxs+0aLW6zNUOlz9PhLbpgMnBtgT45UA270Oydfpfa28Ntx7O7x5mPeqFU0t0rTslRzL3XUdMF1Q35eGE8QJ4p6jK2NJ+tN407IstzfJ4rvCIEKs7Z6+i9oqs1S4lj9Pha26WgsniIbiZzzQeVS3eKM0XF1jralstpjEtLuhOMdYVeo+mKe1ndqhAu1Ghku2iGmbBPHIwFovpVNRhDwGBpvbbJc7EEO6AZx71E+hWsrAVWhzp0TZIp44bhPHBz0lBUrGndsk7O85OmQwEbP2Zy8zwY4cTkwuqJZqbXGzvBxqOLIG0dmO4Z44EM/MQrVShVmjFRoDT2wsnUFpHCZ4OKD18F6yjVurE1Glro0RZBp8MG4zx8UnpjCDNcaejsv1WpbqCxlgnZ3WPio8TwACWyJ74HVW6Nm91IouD9Jk1i2GvbLoph/UtyY6XLvd6+nSGq29rhqusw9sEENE8Em0znkpmUqms5xeDSLQGsthzXibnF05BxjpB8UGLRNLcqUbHUFPUZbQNIB9M3iHlk8IaYdPQCVpy3evsnX6Q7W3htud2d3iMmP/IeK5GzbRoNbrM1g5pe/T4XNDpc0MnBLcTOOas6T9W68adgFlub5Muu8IgR7kVmTT3ap9VfbqmaVgue7VHahoOQTxz4Z5qzVt3ij2Li7TfbVt4abZZNMu5guxjrafBdbtX0Xt1m6heS1+nhrL5DC2ckN4Z8cqZ9KpqMIeBTDXB7bZLnG21wd0Ah2OsjwQV9kDfrEUC3tHXS0DWda3tB5gcNk+Va3sKpc0mws6WkR1OfyVKjSqDUuqA3OmnwRYyALTB4shxnHOOi0vZn3p546R49Ej5X6X0RFtkREQEREFfbtnvaADyM55f8A7KynUTGCf4rdXzxqPvbAbZBuM8U9AByWahE/Z6nifUuRstTzO9QUbxtOi8CpS1bzY4sNgZdIDmzJNuCZ55Uz9XVYQ5mlabwRxl+LS08gO9PwUiB6NkqeZ3qC7Gxv87vV/wAKtG06dbjpXku0DabWtgWioJlxmZiMKV2tNKHU4H20tMu4fuZ4eKDmcKpgk3N/md6v+F4dkqeZ3qHyXLNea0upwfscHAtH2njxScdIXDhtFlGH0rw5uubTa5kG4U84MxEziUMHZ2Wr5j6lzu1XzH1KWnq6r7nM0rW2AA3h2brjyI5RHvVcDatFgvo61wvNp0yy7iDRMg24BPVQd7tW8x9QTdq3ifUFLNXWm5mjZyg36k855WxHvlV42nReL6WtcbDadMMvwHCZLrcH3pgrvdq3ifUE3et4n1BTPNXUZBZp2m8EG8vxaWnlHen4KN+vZVh1O83aJINrccN4mTnnCYDjdq3ifUE3at4n1BS1Na6lDmW51ZBk4xZ4Z8ei8ZrXVpcy0xow0y3hE354uKTiMJgI92reJ9QTdq3ifUujr2UuKncHDWNphzbXTYJ4TdbznEqZmpqulzdOBaAOIHqSeUc1MBW3at4n1Ju1bxPqXjBtOgwF9LWubqODSKZbPFa2ZBI5Sp+11puZo2DEG/UkyZ5Wxbj80wEO7VvMfUvW7NW8T6lyRtOi4X0tW/gNpsDLhgjmXWyPzUrzW1WEOZpWO1AQby+W2lp5Bven4JgrptCp1J/itP2S0gOB5yP4LLoGrFS97JLnaZDYtZ90OnmR1Wl7FutNxDnQJIEAnPRKflZ+GkiIujIiIgIiIC+VqUmazXEw8NgDGRDuZifN1/kvql8u5ztRoDOGDLsY54GZ6Dp19yzUsMWs3ZdzrA06mjrO1G2uvNTVyQO8RfnGI5YV3aBR3ygXNfrab9MgG0MNt4cRwgmGxOecdV04bVoPjR1rzZ3tOy7hu63W846+5T1NbWp26eja7UmdS/FtvSO9M+5IRmW7Lu+28NTTL6m8CH3F1oDyyM8oi34K1W0L9klr7s6EB0N7MzfHLh83X3qX6zp1sUdSXaHOwtjg1OszzhTP17qMacf40zI4caf+bx6IKlLd7tshr5n6xh2eyHc8eCO7198qvGymhsWKunqM3fv3B9jrTUnMW3Tf1icwtNmvNeRSj/AiZPCPtP8ANPLpHVRztWnQxR1Lm7wJNobBu0upMxE9JQc7Po73XtD9bTZqTdZZxW2zwzzmM8p6LPbum40eGroarNMQ++/U4S6eKLuc4jnhbNPW1qlwp6NrdMidQvzcHDlHKI96rTtWgzho617dQS7Tsu4i3rNvKeqDrsd95O19D32aV5/y3TPv+Cz42Xcq2KuhqPvEPvv1eKB3ou5RiOWFsdrr8maOnzzqak8vC2PjKrA7VoPxR1rnWCXaZbdwl3WbYmOqD2ro71RkP1dJ+n3rbJZdMcM92Jzzjqq1UbNobZIqac1NeA+4m3jLI4jjlb8Fou1dVkBmlYbzm8PxaG9Le9PwUTjtGnWgUtSXaAMhpEcOoefPnCCHaNDU2W4Pu4tGJjuiboxyjmvKOhqbXAfdjXw6D2YiwnB4Y7vX3q1U1rqUCnbnVmZGBFnxnmvGa11aRTt/wYmTwidT/NPLogoOOz6OyGKlmo00BDwQ7TfF45gW3d7Ex1hXaOlvVWA7VsbeYNtpGACcE46fzQnaLKOKV1w1+cBtpk0/fdbz6Spmauq+bNO0WETfd967pHKIUGNSGy7lQhtTQvp6Yh94dcLLp4omJu+KvjR33k7W0BmDZpXugT3bpJ96NO1aDJFHWubqAF2nbPFb1mOUqaa2vyZo6fPOpqyceFsR75VVluGynZKnDU0dXjEOu1NUZA70XwfCPcrVcUd7oEh2tpP0zm0U5ZfMcMzZzzzjqu52nRdilq38IzZZcMnrdbPxUrzW1acaelYdSZvvlttvS3vTPuUEHs9tC3aLWkA1X6twIBfAucJ5j3jGFuewA0NIZ3cR/F381l0DVAqXhhNx0w3Es+7dP3vHotb2ETDrhBgSPV7z/uUj5X6aiIi2yIiICIiAvmzTlwMnHScHn0+P+gX0NWqGtLnEADmSYA+K+eY4YHUif4R81JjExwZ7/ZdI0H0u1te8uPE6+5z7ja7mBPhgD3Kd+zMdWpVe0uY0hvMNh8Tc3kTgc8jKnqujkJ/zQuBVPl/ekUSzNcRr2lV3Cnp7QyasVS4vMuuBcIOmRkcsW8lLU2VhdQcdSachkXRkWnUAwceP5qYVD5P3rsVD5P3q2T+lMyOvaUNPYmB1czUmrl0lxAhobweXA5DrlQDYaYpUGzWii8FmX3khrm9p1cIJmesK7qHy/uTUPk/clk/pTMjr2lDToNG0vfx3PY0HilgDZghs4Jk5jMe5Vfo+nuzKc1rWPa4HU4yQ64S+eIE4icjC0NQ+X9y9D3eX9yWT+kzI69pQ6Ld4bU47jSti7gAkuksnvTiVU3Gnu9WlNa0vdJ1OOXOuNj7paJMDIiIWiXu8v7l5qO8v7ksn9JmR17ShfSbq0n8dwYWgXcMG2S5swTgQemfFRu2NmntDJqRULi43w4XDNjp4McuUK1qO8v7l6Hny/uSyTMjr2lUqUWnQcdSWSGi6JmBxiYdyXrNnYKtcS+aol0vkCGtbwCeHBHLrnrm0XO8v7lyXny/uSyVzI69pUn7PT0qImpFFwLe04iWscIebuMQTgnnB6KwxjBXc7iue0Ay7hEAxDZwcGYCk1HeH7l5efD9yWSZkde0s9myU92bTBq20ntgmp2hLSCCX3S4HEzzCnsZvDKvHc6kGAX9nbJcOGYu946K0XO8v7lGah8P3JZJmR17SpHZKejUpzVi+48fHN8w104Et5eEhSPYw1aNXjkNLBDuGHFuXNmHGQIP5+KnNR3h+7/heCqfAev8A4TLn9JmR17S82Ki1pqtbfxPLiS6eJ3O3wA8Oi2/YjYuEzy/9ln9J9y0fYpkOPjH81mI+28fppoiLQIiICIiCj7W2I1WACMOnPLkR/NY9NwkDExjxjE/7hfTL5X6KOo2oWOua0jrGY+X+qzVj9N0RTP8A0pV9HfWS12voutdabdO7Iu7sz05rNDNk3bauCppartYab7nVOG4tbFzgcZbg9F9BtWx1yRZw+M07v/YQoPo/avEfo/8AdZxmPpuPTpmMbojv4U6o2fX2SWv1LXaJDHFrRYJD3AQ3Ed7n0Vj2SKOptGmHB2p2tzSAXxzaXYcI6jCmHs/avMP0f+66Hs/avM39H/ul06LlU7458IPa+jqbPqhxdq9laHEB8HLi3AETk4UNDd9faoa/UtbrEtcGltptsJEOxPd+OVe3DavM39H+4vPo/avM39H+4l06GVTvjnwx42Tddl4Kulqt0Rp1Lm1JdaXNi5oBnLsDqtOkKO+vhrtbRFxtdZpzgB3dJnpzU30ftXmb+j/cXQ2DavMz9L+4rdOhlU7458K//wDSaO7nXDjTubIa1zjdcLcMzzhc1BR31ktdr6JtdabRTuyC7ugz054VvcNq8zP0v7ifR+1eZn6X9xLp0MqnfHPhiBmybptXZ1NLWdrN033OqXC4tbEvBMZbg9FdrChvGyy12pY7RNji1rbRdc4CGyI581e+j9q8zP0v7ifR+1eLP0v7iXTomVTvjnwe17N3q6oJp6brwASSy03AAZJicDKyKg2W3YZpviRu/ZulhtEF4jgxji/Ja59n7X5mfp/3Vz9HbX4s/T/updOhlU7458Myi3Z942y2m8VCxuu6xwD22G0NccPhs93lKqWbJumyjRqaOszQbpOuZUBcWuc2JYAZyeS3vo3a/Fn6Y/qL36N2rxZ6B/UTGdDKp3xz4TuXyTW7H9HiKFTd9XFPSdffqd6w8UXZn4r6V3s3a/FnoH9Rcn2Vtfiz0D+omM6GVTvjnwzntob+06btfQxUsNuld3C/lM5hUBT2Pc9oG7v0dVxq09Jxc+peJcGc3AkAyOcLe+itr8zPQP6i9Hsra/Mz0D+omM6LlU7458J2vaGAnDQ3riBHVansf73w/ms3avY76lMsc3BEYcB0581qeyNkNNpBEcoEzgKxji5zFNuOPu0ERFpgREQEREBERAREQEREBERAREQEREBERAREQEREBERAREQEREBERAREQEREBERAREQEREBERAREQEREBERAREQEREBERAREQEREBERAREQEREBERAREQEREBERAREQEREBERAREQEREBERAREQEREBERAREQEREBERAREQEREBERAREQEREBERAREQEREBERAREQEREBERAREQf/9k=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4" name="AutoShape 10" descr="Breadboard에 대한 이미지 검색결과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4" name="Picture 2" descr="Mbed Shield.jp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9157" y="2613630"/>
            <a:ext cx="2448272" cy="1836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위쪽/아래쪽 화살표 1"/>
          <p:cNvSpPr/>
          <p:nvPr/>
        </p:nvSpPr>
        <p:spPr>
          <a:xfrm>
            <a:off x="4109257" y="4449834"/>
            <a:ext cx="648072" cy="1008112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98174" y="5554743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CAN</a:t>
            </a:r>
            <a:endParaRPr lang="ko-KR" altLang="en-US" dirty="0"/>
          </a:p>
        </p:txBody>
      </p:sp>
      <p:sp>
        <p:nvSpPr>
          <p:cNvPr id="30" name="위쪽/아래쪽 화살표 29"/>
          <p:cNvSpPr/>
          <p:nvPr/>
        </p:nvSpPr>
        <p:spPr>
          <a:xfrm rot="3072674">
            <a:off x="2688917" y="3881494"/>
            <a:ext cx="648072" cy="1008112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1923864" y="4769224"/>
            <a:ext cx="925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RS-232</a:t>
            </a:r>
            <a:endParaRPr lang="ko-KR" altLang="en-US" dirty="0"/>
          </a:p>
        </p:txBody>
      </p:sp>
      <p:sp>
        <p:nvSpPr>
          <p:cNvPr id="35" name="위쪽/아래쪽 화살표 34"/>
          <p:cNvSpPr/>
          <p:nvPr/>
        </p:nvSpPr>
        <p:spPr>
          <a:xfrm rot="18599952">
            <a:off x="5333392" y="3894381"/>
            <a:ext cx="648072" cy="1008112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5679132" y="4769224"/>
            <a:ext cx="921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SCADA</a:t>
            </a:r>
            <a:endParaRPr lang="ko-KR" altLang="en-US" dirty="0"/>
          </a:p>
        </p:txBody>
      </p:sp>
      <p:sp>
        <p:nvSpPr>
          <p:cNvPr id="37" name="위쪽/아래쪽 화살표 36"/>
          <p:cNvSpPr/>
          <p:nvPr/>
        </p:nvSpPr>
        <p:spPr>
          <a:xfrm rot="16200000">
            <a:off x="5757465" y="2807640"/>
            <a:ext cx="648072" cy="1008112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6633391" y="3127029"/>
            <a:ext cx="647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ADC</a:t>
            </a:r>
            <a:endParaRPr lang="ko-KR" altLang="en-US" dirty="0"/>
          </a:p>
        </p:txBody>
      </p:sp>
      <p:sp>
        <p:nvSpPr>
          <p:cNvPr id="39" name="위쪽/아래쪽 화살표 38"/>
          <p:cNvSpPr/>
          <p:nvPr/>
        </p:nvSpPr>
        <p:spPr>
          <a:xfrm rot="16200000">
            <a:off x="2525081" y="2947009"/>
            <a:ext cx="648072" cy="1008112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1763688" y="3266499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PLC</a:t>
            </a:r>
            <a:endParaRPr lang="ko-KR" altLang="en-US" dirty="0"/>
          </a:p>
        </p:txBody>
      </p:sp>
      <p:sp>
        <p:nvSpPr>
          <p:cNvPr id="41" name="위쪽/아래쪽 화살표 40"/>
          <p:cNvSpPr/>
          <p:nvPr/>
        </p:nvSpPr>
        <p:spPr>
          <a:xfrm>
            <a:off x="4109257" y="1772816"/>
            <a:ext cx="648072" cy="1008112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3891370" y="1376824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ModBus</a:t>
            </a:r>
            <a:endParaRPr lang="ko-KR" altLang="en-US" dirty="0"/>
          </a:p>
        </p:txBody>
      </p:sp>
      <p:sp>
        <p:nvSpPr>
          <p:cNvPr id="43" name="위쪽/아래쪽 화살표 42"/>
          <p:cNvSpPr/>
          <p:nvPr/>
        </p:nvSpPr>
        <p:spPr>
          <a:xfrm rot="12966263">
            <a:off x="5015576" y="2020840"/>
            <a:ext cx="648072" cy="1008112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5218525" y="1753375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HART</a:t>
            </a:r>
            <a:endParaRPr lang="ko-KR" altLang="en-US" dirty="0"/>
          </a:p>
        </p:txBody>
      </p:sp>
      <p:sp>
        <p:nvSpPr>
          <p:cNvPr id="45" name="위쪽/아래쪽 화살표 44"/>
          <p:cNvSpPr/>
          <p:nvPr/>
        </p:nvSpPr>
        <p:spPr>
          <a:xfrm rot="9028720">
            <a:off x="3207103" y="2109575"/>
            <a:ext cx="648072" cy="1008112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2515700" y="1830681"/>
            <a:ext cx="1045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Fieldbus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51966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927</TotalTime>
  <Words>383</Words>
  <Application>Microsoft Office PowerPoint</Application>
  <PresentationFormat>화면 슬라이드 쇼(4:3)</PresentationFormat>
  <Paragraphs>65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sktelecom</cp:lastModifiedBy>
  <cp:revision>69</cp:revision>
  <dcterms:created xsi:type="dcterms:W3CDTF">2006-10-05T04:04:58Z</dcterms:created>
  <dcterms:modified xsi:type="dcterms:W3CDTF">2015-05-12T08:55:51Z</dcterms:modified>
</cp:coreProperties>
</file>