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9"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D00786-6F48-4E59-A78D-722A6C53603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41442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298908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2393972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9281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731557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D00786-6F48-4E59-A78D-722A6C53603E}"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2034731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D00786-6F48-4E59-A78D-722A6C53603E}"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3225378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00786-6F48-4E59-A78D-722A6C53603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30552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00786-6F48-4E59-A78D-722A6C53603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73376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00786-6F48-4E59-A78D-722A6C53603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4205786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D00786-6F48-4E59-A78D-722A6C53603E}" type="datetimeFigureOut">
              <a:rPr lang="en-IN" smtClean="0"/>
              <a:t>25-07-2023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277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28793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D00786-6F48-4E59-A78D-722A6C53603E}" type="datetimeFigureOut">
              <a:rPr lang="en-IN" smtClean="0"/>
              <a:t>25-07-2023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42478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D00786-6F48-4E59-A78D-722A6C53603E}" type="datetimeFigureOut">
              <a:rPr lang="en-IN" smtClean="0"/>
              <a:t>25-07-2023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49089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00786-6F48-4E59-A78D-722A6C53603E}" type="datetimeFigureOut">
              <a:rPr lang="en-IN" smtClean="0"/>
              <a:t>25-07-2023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320574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112697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00786-6F48-4E59-A78D-722A6C53603E}" type="datetimeFigureOut">
              <a:rPr lang="en-IN" smtClean="0"/>
              <a:t>25-07-2023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5CEF-36C0-4DF6-A2E8-124E69BD125E}" type="slidenum">
              <a:rPr lang="en-IN" smtClean="0"/>
              <a:t>‹#›</a:t>
            </a:fld>
            <a:endParaRPr lang="en-IN"/>
          </a:p>
        </p:txBody>
      </p:sp>
    </p:spTree>
    <p:extLst>
      <p:ext uri="{BB962C8B-B14F-4D97-AF65-F5344CB8AC3E}">
        <p14:creationId xmlns:p14="http://schemas.microsoft.com/office/powerpoint/2010/main" val="393282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D00786-6F48-4E59-A78D-722A6C53603E}" type="datetimeFigureOut">
              <a:rPr lang="en-IN" smtClean="0"/>
              <a:t>25-07-2023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3F5CEF-36C0-4DF6-A2E8-124E69BD125E}" type="slidenum">
              <a:rPr lang="en-IN" smtClean="0"/>
              <a:t>‹#›</a:t>
            </a:fld>
            <a:endParaRPr lang="en-IN"/>
          </a:p>
        </p:txBody>
      </p:sp>
    </p:spTree>
    <p:extLst>
      <p:ext uri="{BB962C8B-B14F-4D97-AF65-F5344CB8AC3E}">
        <p14:creationId xmlns:p14="http://schemas.microsoft.com/office/powerpoint/2010/main" val="186662198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blog.toright.com/posts/1214/mysql-%E6%96%B0%E5%A2%9E%E4%BD%BF%E7%94%A8%E8%80%85%E8%88%87%E6%AC%8A%E9%99%90%E8%A8%AD%E5%AE%9A-%E7%AD%86%E8%A8%98.html" TargetMode="External"/><Relationship Id="rId7" Type="http://schemas.openxmlformats.org/officeDocument/2006/relationships/hyperlink" Target="https://ugeek.github.io/blog/post/2020-06-07-instalar-node-js-12-version-estable.html"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diegomariano.com/react/"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321dhruuv0037/Web_m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8B7F-6457-D232-3B47-F027649DD905}"/>
              </a:ext>
            </a:extLst>
          </p:cNvPr>
          <p:cNvSpPr>
            <a:spLocks noGrp="1"/>
          </p:cNvSpPr>
          <p:nvPr>
            <p:ph type="ctrTitle"/>
          </p:nvPr>
        </p:nvSpPr>
        <p:spPr>
          <a:xfrm>
            <a:off x="887506" y="1883586"/>
            <a:ext cx="10390094" cy="1696823"/>
          </a:xfrm>
        </p:spPr>
        <p:txBody>
          <a:bodyPr>
            <a:normAutofit fontScale="90000"/>
          </a:bodyPr>
          <a:lstStyle/>
          <a:p>
            <a:r>
              <a:rPr lang="en-IN" sz="6000" dirty="0"/>
              <a:t>Venue Management System</a:t>
            </a:r>
            <a:br>
              <a:rPr lang="en-IN" sz="5300" dirty="0"/>
            </a:br>
            <a:br>
              <a:rPr lang="en-IN" sz="5300" dirty="0"/>
            </a:br>
            <a:r>
              <a:rPr lang="en-IN" sz="2700" b="1" dirty="0">
                <a:latin typeface="Mercury SSm A"/>
              </a:rPr>
              <a:t>Project Guide:-</a:t>
            </a:r>
            <a:br>
              <a:rPr lang="en-IN" sz="2700" b="1" dirty="0">
                <a:latin typeface="Mercury SSm A"/>
              </a:rPr>
            </a:br>
            <a:r>
              <a:rPr lang="en-IN" sz="2700" dirty="0">
                <a:latin typeface="Mercury SSm A"/>
              </a:rPr>
              <a:t>Prof. Nilesh Ghavate</a:t>
            </a:r>
            <a:endParaRPr lang="en-IN" sz="2700" dirty="0"/>
          </a:p>
        </p:txBody>
      </p:sp>
      <p:sp>
        <p:nvSpPr>
          <p:cNvPr id="3" name="Subtitle 2">
            <a:extLst>
              <a:ext uri="{FF2B5EF4-FFF2-40B4-BE49-F238E27FC236}">
                <a16:creationId xmlns:a16="http://schemas.microsoft.com/office/drawing/2014/main" id="{A8266E9A-C181-7615-A858-EAF77ACD79AA}"/>
              </a:ext>
            </a:extLst>
          </p:cNvPr>
          <p:cNvSpPr>
            <a:spLocks noGrp="1"/>
          </p:cNvSpPr>
          <p:nvPr>
            <p:ph type="subTitle" idx="1"/>
          </p:nvPr>
        </p:nvSpPr>
        <p:spPr>
          <a:xfrm>
            <a:off x="5164988" y="3983821"/>
            <a:ext cx="1862023" cy="1861167"/>
          </a:xfrm>
        </p:spPr>
        <p:txBody>
          <a:bodyPr>
            <a:noAutofit/>
          </a:bodyPr>
          <a:lstStyle/>
          <a:p>
            <a:r>
              <a:rPr lang="en-IN" sz="1600" b="1" dirty="0">
                <a:latin typeface="Mercury SSm A"/>
              </a:rPr>
              <a:t>Team Members:-</a:t>
            </a:r>
          </a:p>
          <a:p>
            <a:r>
              <a:rPr lang="en-IN" sz="1600" dirty="0">
                <a:latin typeface="Mercury SSm A"/>
              </a:rPr>
              <a:t>Advay Gujar (25)</a:t>
            </a:r>
          </a:p>
          <a:p>
            <a:r>
              <a:rPr lang="en-IN" sz="1600" dirty="0">
                <a:latin typeface="Mercury SSm A"/>
              </a:rPr>
              <a:t>Dhruuv Naik (43)</a:t>
            </a:r>
          </a:p>
          <a:p>
            <a:r>
              <a:rPr lang="en-IN" sz="1600" dirty="0">
                <a:latin typeface="Mercury SSm A"/>
              </a:rPr>
              <a:t>Aryaan Sawant (55)</a:t>
            </a:r>
            <a:endParaRPr lang="en-IN" sz="1600" b="1" dirty="0">
              <a:latin typeface="Mercury SSm A"/>
            </a:endParaRPr>
          </a:p>
        </p:txBody>
      </p:sp>
    </p:spTree>
    <p:extLst>
      <p:ext uri="{BB962C8B-B14F-4D97-AF65-F5344CB8AC3E}">
        <p14:creationId xmlns:p14="http://schemas.microsoft.com/office/powerpoint/2010/main" val="15717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834-EE2F-E481-7C72-03F6788ED64C}"/>
              </a:ext>
            </a:extLst>
          </p:cNvPr>
          <p:cNvSpPr>
            <a:spLocks noGrp="1"/>
          </p:cNvSpPr>
          <p:nvPr>
            <p:ph type="title"/>
          </p:nvPr>
        </p:nvSpPr>
        <p:spPr>
          <a:xfrm>
            <a:off x="3541059" y="654425"/>
            <a:ext cx="4469208" cy="970450"/>
          </a:xfrm>
        </p:spPr>
        <p:txBody>
          <a:bodyPr>
            <a:noAutofit/>
          </a:bodyPr>
          <a:lstStyle/>
          <a:p>
            <a:r>
              <a:rPr lang="en-IN" dirty="0"/>
              <a:t>Technology Used</a:t>
            </a:r>
          </a:p>
        </p:txBody>
      </p:sp>
      <p:pic>
        <p:nvPicPr>
          <p:cNvPr id="5" name="Picture 4">
            <a:extLst>
              <a:ext uri="{FF2B5EF4-FFF2-40B4-BE49-F238E27FC236}">
                <a16:creationId xmlns:a16="http://schemas.microsoft.com/office/drawing/2014/main" id="{383DDADE-300F-F8B2-2C5D-5D6EE80FF54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8959" b="24135"/>
          <a:stretch/>
        </p:blipFill>
        <p:spPr>
          <a:xfrm>
            <a:off x="2312894" y="1856380"/>
            <a:ext cx="3131731" cy="1782154"/>
          </a:xfrm>
          <a:prstGeom prst="rect">
            <a:avLst/>
          </a:prstGeom>
        </p:spPr>
      </p:pic>
      <p:pic>
        <p:nvPicPr>
          <p:cNvPr id="8" name="Picture 7">
            <a:extLst>
              <a:ext uri="{FF2B5EF4-FFF2-40B4-BE49-F238E27FC236}">
                <a16:creationId xmlns:a16="http://schemas.microsoft.com/office/drawing/2014/main" id="{70377CC2-73A4-E191-9194-C19FE623114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53429" y="1852400"/>
            <a:ext cx="2286405" cy="1786134"/>
          </a:xfrm>
          <a:prstGeom prst="rect">
            <a:avLst/>
          </a:prstGeom>
        </p:spPr>
      </p:pic>
      <p:pic>
        <p:nvPicPr>
          <p:cNvPr id="11" name="Picture 10">
            <a:extLst>
              <a:ext uri="{FF2B5EF4-FFF2-40B4-BE49-F238E27FC236}">
                <a16:creationId xmlns:a16="http://schemas.microsoft.com/office/drawing/2014/main" id="{AA0BCBB1-40D3-6893-DB88-596856AF060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209366" y="4252073"/>
            <a:ext cx="1541436" cy="1821697"/>
          </a:xfrm>
          <a:prstGeom prst="rect">
            <a:avLst/>
          </a:prstGeom>
        </p:spPr>
      </p:pic>
      <p:pic>
        <p:nvPicPr>
          <p:cNvPr id="10" name="Picture 9">
            <a:extLst>
              <a:ext uri="{FF2B5EF4-FFF2-40B4-BE49-F238E27FC236}">
                <a16:creationId xmlns:a16="http://schemas.microsoft.com/office/drawing/2014/main" id="{EC9638A9-108A-143A-9419-5A111DFD602E}"/>
              </a:ext>
            </a:extLst>
          </p:cNvPr>
          <p:cNvPicPr>
            <a:picLocks noChangeAspect="1"/>
          </p:cNvPicPr>
          <p:nvPr/>
        </p:nvPicPr>
        <p:blipFill rotWithShape="1">
          <a:blip r:embed="rId8">
            <a:extLst>
              <a:ext uri="{28A0092B-C50C-407E-A947-70E740481C1C}">
                <a14:useLocalDpi xmlns:a14="http://schemas.microsoft.com/office/drawing/2010/main" val="0"/>
              </a:ext>
            </a:extLst>
          </a:blip>
          <a:srcRect r="26116"/>
          <a:stretch/>
        </p:blipFill>
        <p:spPr>
          <a:xfrm>
            <a:off x="6995796" y="4329953"/>
            <a:ext cx="2583852" cy="1586749"/>
          </a:xfrm>
          <a:prstGeom prst="rect">
            <a:avLst/>
          </a:prstGeom>
        </p:spPr>
      </p:pic>
    </p:spTree>
    <p:extLst>
      <p:ext uri="{BB962C8B-B14F-4D97-AF65-F5344CB8AC3E}">
        <p14:creationId xmlns:p14="http://schemas.microsoft.com/office/powerpoint/2010/main" val="12973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AF1-FA46-4048-472A-CCE344EDC926}"/>
              </a:ext>
            </a:extLst>
          </p:cNvPr>
          <p:cNvSpPr>
            <a:spLocks noGrp="1"/>
          </p:cNvSpPr>
          <p:nvPr>
            <p:ph type="title"/>
          </p:nvPr>
        </p:nvSpPr>
        <p:spPr/>
        <p:txBody>
          <a:bodyPr>
            <a:normAutofit/>
          </a:bodyPr>
          <a:lstStyle/>
          <a:p>
            <a:r>
              <a:rPr lang="en-IN" sz="4000" dirty="0"/>
              <a:t>References</a:t>
            </a:r>
            <a:endParaRPr lang="en-IN" dirty="0"/>
          </a:p>
        </p:txBody>
      </p:sp>
      <p:sp>
        <p:nvSpPr>
          <p:cNvPr id="3" name="Content Placeholder 2">
            <a:extLst>
              <a:ext uri="{FF2B5EF4-FFF2-40B4-BE49-F238E27FC236}">
                <a16:creationId xmlns:a16="http://schemas.microsoft.com/office/drawing/2014/main" id="{4C2E1564-A483-F57E-03A3-88D27FDBFC64}"/>
              </a:ext>
            </a:extLst>
          </p:cNvPr>
          <p:cNvSpPr>
            <a:spLocks noGrp="1"/>
          </p:cNvSpPr>
          <p:nvPr>
            <p:ph idx="1"/>
          </p:nvPr>
        </p:nvSpPr>
        <p:spPr>
          <a:xfrm>
            <a:off x="919119" y="1732449"/>
            <a:ext cx="10353762" cy="4614563"/>
          </a:xfrm>
        </p:spPr>
        <p:txBody>
          <a:bodyPr>
            <a:normAutofit fontScale="85000" lnSpcReduction="20000"/>
          </a:bodyPr>
          <a:lstStyle/>
          <a:p>
            <a:pPr marL="36900" indent="0" algn="just">
              <a:buNone/>
            </a:pPr>
            <a:r>
              <a:rPr lang="en-US" dirty="0"/>
              <a:t>[1] </a:t>
            </a:r>
            <a:r>
              <a:rPr lang="en-US" dirty="0" err="1"/>
              <a:t>KheloMore</a:t>
            </a:r>
            <a:r>
              <a:rPr lang="en-US" dirty="0"/>
              <a:t>, "</a:t>
            </a:r>
            <a:r>
              <a:rPr lang="en-US" dirty="0" err="1"/>
              <a:t>KheloMore</a:t>
            </a:r>
            <a:r>
              <a:rPr lang="en-US" dirty="0"/>
              <a:t> - India's most trusted sports platform," [Online]. Available: https://www.khelomore.com. [Accessed: July 15, 2023].</a:t>
            </a:r>
          </a:p>
          <a:p>
            <a:pPr marL="36900" indent="0" algn="just">
              <a:buNone/>
            </a:pPr>
            <a:endParaRPr lang="en-US" dirty="0"/>
          </a:p>
          <a:p>
            <a:pPr marL="36900" indent="0" algn="just">
              <a:buNone/>
            </a:pPr>
            <a:r>
              <a:rPr lang="en-US" dirty="0"/>
              <a:t>[2] </a:t>
            </a:r>
            <a:r>
              <a:rPr lang="en-US" dirty="0" err="1"/>
              <a:t>Hudle</a:t>
            </a:r>
            <a:r>
              <a:rPr lang="en-US" dirty="0"/>
              <a:t>, "</a:t>
            </a:r>
            <a:r>
              <a:rPr lang="en-US" dirty="0" err="1"/>
              <a:t>Hudle</a:t>
            </a:r>
            <a:r>
              <a:rPr lang="en-US" dirty="0"/>
              <a:t> - Sports venue booking platform," [Online]. Available: https://hudle.in. [Accessed: July 15, 2023].</a:t>
            </a:r>
          </a:p>
          <a:p>
            <a:pPr marL="36900" indent="0" algn="just">
              <a:buNone/>
            </a:pPr>
            <a:endParaRPr lang="en-US" dirty="0"/>
          </a:p>
          <a:p>
            <a:pPr marL="36900" indent="0" algn="just">
              <a:buNone/>
            </a:pPr>
            <a:r>
              <a:rPr lang="en-US" dirty="0"/>
              <a:t>[3] PhD Essay, "Facility Management: A Literature Review," [Online]. Available: https://phdessay.com/facility-management-a-literature-review/. [Accessed: July 16, 2023].</a:t>
            </a:r>
          </a:p>
          <a:p>
            <a:pPr marL="36900" indent="0" algn="just">
              <a:buNone/>
            </a:pPr>
            <a:endParaRPr lang="en-US" dirty="0"/>
          </a:p>
          <a:p>
            <a:pPr marL="36900" indent="0" algn="just">
              <a:buNone/>
            </a:pPr>
            <a:r>
              <a:rPr lang="en-US" dirty="0"/>
              <a:t>[4] L. V, M. K, S. A and K. G, "Online College Event-Hall Booking Reservation System," 2022 1st International Conference on Computational Science and Technology (ICCST), CHENNAI, India, 2022, pp. 972-975, DOI: 10.1109/ICCST55948.2022.10040388.</a:t>
            </a:r>
          </a:p>
          <a:p>
            <a:pPr marL="36900" indent="0" algn="just">
              <a:buNone/>
            </a:pPr>
            <a:endParaRPr lang="en-US" dirty="0"/>
          </a:p>
          <a:p>
            <a:pPr marL="36900" indent="0" algn="just">
              <a:buNone/>
            </a:pPr>
            <a:r>
              <a:rPr lang="en-US" dirty="0"/>
              <a:t>[5] Can  Li, Junjie  Li, </a:t>
            </a:r>
            <a:r>
              <a:rPr lang="en-US" dirty="0" err="1"/>
              <a:t>Hongxiang</a:t>
            </a:r>
            <a:r>
              <a:rPr lang="en-US" dirty="0"/>
              <a:t>  Cao, Zhan  Meng, “Design and Implementation of Online Booking System of University Sports Venues”, MATEC Web Conf. 100 02024 (2017), DOI: 10.1051/</a:t>
            </a:r>
            <a:r>
              <a:rPr lang="en-US" dirty="0" err="1"/>
              <a:t>matecconf</a:t>
            </a:r>
            <a:r>
              <a:rPr lang="en-US" dirty="0"/>
              <a:t>/201710002024</a:t>
            </a:r>
          </a:p>
          <a:p>
            <a:pPr marL="36900" indent="0" algn="just">
              <a:buNone/>
            </a:pPr>
            <a:endParaRPr lang="en-US" dirty="0"/>
          </a:p>
        </p:txBody>
      </p:sp>
    </p:spTree>
    <p:extLst>
      <p:ext uri="{BB962C8B-B14F-4D97-AF65-F5344CB8AC3E}">
        <p14:creationId xmlns:p14="http://schemas.microsoft.com/office/powerpoint/2010/main" val="285994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9918-0AB3-76CF-C8F3-011E00A0A3CD}"/>
              </a:ext>
            </a:extLst>
          </p:cNvPr>
          <p:cNvSpPr>
            <a:spLocks noGrp="1"/>
          </p:cNvSpPr>
          <p:nvPr>
            <p:ph type="title"/>
          </p:nvPr>
        </p:nvSpPr>
        <p:spPr/>
        <p:txBody>
          <a:bodyPr>
            <a:normAutofit/>
          </a:bodyPr>
          <a:lstStyle/>
          <a:p>
            <a:r>
              <a:rPr lang="en-US" dirty="0"/>
              <a:t>GitHub Repository Link</a:t>
            </a:r>
            <a:endParaRPr lang="en-IN" dirty="0"/>
          </a:p>
        </p:txBody>
      </p:sp>
      <p:sp>
        <p:nvSpPr>
          <p:cNvPr id="3" name="Content Placeholder 2">
            <a:extLst>
              <a:ext uri="{FF2B5EF4-FFF2-40B4-BE49-F238E27FC236}">
                <a16:creationId xmlns:a16="http://schemas.microsoft.com/office/drawing/2014/main" id="{B362FBA7-B4FE-E080-204B-55DD521D4A1B}"/>
              </a:ext>
            </a:extLst>
          </p:cNvPr>
          <p:cNvSpPr>
            <a:spLocks noGrp="1"/>
          </p:cNvSpPr>
          <p:nvPr>
            <p:ph idx="1"/>
          </p:nvPr>
        </p:nvSpPr>
        <p:spPr>
          <a:xfrm>
            <a:off x="3249706" y="3182471"/>
            <a:ext cx="5692588" cy="493058"/>
          </a:xfrm>
        </p:spPr>
        <p:txBody>
          <a:bodyPr>
            <a:normAutofit fontScale="92500" lnSpcReduction="10000"/>
          </a:bodyPr>
          <a:lstStyle/>
          <a:p>
            <a:pPr marL="36900" indent="0">
              <a:buNone/>
            </a:pPr>
            <a:r>
              <a:rPr lang="en-IN" sz="2400" b="0" i="0" u="none" strike="noStrike" dirty="0">
                <a:solidFill>
                  <a:srgbClr val="000000"/>
                </a:solidFill>
                <a:effectLst/>
                <a:latin typeface="Arial" panose="020B0604020202020204" pitchFamily="34" charset="0"/>
                <a:hlinkClick r:id="rId2"/>
              </a:rPr>
              <a:t>https://github.com/321dhruuv0037/Web_mp</a:t>
            </a:r>
            <a:endParaRPr lang="en-IN" sz="2400" b="0" i="0" u="none" strike="noStrike" dirty="0">
              <a:solidFill>
                <a:srgbClr val="000000"/>
              </a:solidFill>
              <a:effectLst/>
              <a:latin typeface="Arial" panose="020B0604020202020204" pitchFamily="34" charset="0"/>
            </a:endParaRPr>
          </a:p>
          <a:p>
            <a:endParaRPr lang="en-IN" sz="3600" dirty="0"/>
          </a:p>
        </p:txBody>
      </p:sp>
    </p:spTree>
    <p:extLst>
      <p:ext uri="{BB962C8B-B14F-4D97-AF65-F5344CB8AC3E}">
        <p14:creationId xmlns:p14="http://schemas.microsoft.com/office/powerpoint/2010/main" val="273228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A6FB-6E36-76AF-2F1B-F6927CE924F0}"/>
              </a:ext>
            </a:extLst>
          </p:cNvPr>
          <p:cNvSpPr>
            <a:spLocks noGrp="1"/>
          </p:cNvSpPr>
          <p:nvPr>
            <p:ph type="title"/>
          </p:nvPr>
        </p:nvSpPr>
        <p:spPr>
          <a:xfrm>
            <a:off x="919119" y="2943775"/>
            <a:ext cx="10353762" cy="970450"/>
          </a:xfrm>
        </p:spPr>
        <p:txBody>
          <a:bodyPr>
            <a:noAutofit/>
          </a:bodyPr>
          <a:lstStyle/>
          <a:p>
            <a:r>
              <a:rPr lang="en-IN" sz="6000" dirty="0"/>
              <a:t>Thank you!</a:t>
            </a:r>
          </a:p>
        </p:txBody>
      </p:sp>
    </p:spTree>
    <p:extLst>
      <p:ext uri="{BB962C8B-B14F-4D97-AF65-F5344CB8AC3E}">
        <p14:creationId xmlns:p14="http://schemas.microsoft.com/office/powerpoint/2010/main" val="18035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340C-E40D-7FAB-B137-47F053CD619B}"/>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9D5241C5-8658-A636-01B1-F5B223E8553A}"/>
              </a:ext>
            </a:extLst>
          </p:cNvPr>
          <p:cNvSpPr>
            <a:spLocks noGrp="1"/>
          </p:cNvSpPr>
          <p:nvPr>
            <p:ph idx="1"/>
          </p:nvPr>
        </p:nvSpPr>
        <p:spPr/>
        <p:txBody>
          <a:bodyPr>
            <a:noAutofit/>
          </a:bodyPr>
          <a:lstStyle/>
          <a:p>
            <a:pPr algn="just"/>
            <a:r>
              <a:rPr lang="en-IN" dirty="0"/>
              <a:t>Introduction</a:t>
            </a:r>
          </a:p>
          <a:p>
            <a:pPr algn="just"/>
            <a:r>
              <a:rPr lang="en-IN" dirty="0"/>
              <a:t>Problem Statement</a:t>
            </a:r>
          </a:p>
          <a:p>
            <a:pPr algn="just"/>
            <a:r>
              <a:rPr lang="en-IN" dirty="0"/>
              <a:t>Scope of the project</a:t>
            </a:r>
          </a:p>
          <a:p>
            <a:pPr algn="just"/>
            <a:r>
              <a:rPr lang="en-IN" dirty="0"/>
              <a:t>Current scenario</a:t>
            </a:r>
          </a:p>
          <a:p>
            <a:pPr algn="just"/>
            <a:r>
              <a:rPr lang="en-IN" dirty="0"/>
              <a:t>Need for proposed system</a:t>
            </a:r>
          </a:p>
          <a:p>
            <a:pPr algn="just"/>
            <a:r>
              <a:rPr lang="en-IN" dirty="0"/>
              <a:t>Review of literature</a:t>
            </a:r>
          </a:p>
          <a:p>
            <a:pPr algn="just"/>
            <a:r>
              <a:rPr lang="en-IN" dirty="0"/>
              <a:t>System architecture</a:t>
            </a:r>
          </a:p>
          <a:p>
            <a:pPr algn="just"/>
            <a:r>
              <a:rPr lang="en-IN" dirty="0"/>
              <a:t>Technology used</a:t>
            </a:r>
          </a:p>
          <a:p>
            <a:pPr algn="just"/>
            <a:r>
              <a:rPr lang="en-IN" dirty="0"/>
              <a:t>References</a:t>
            </a:r>
          </a:p>
          <a:p>
            <a:pPr algn="just"/>
            <a:r>
              <a:rPr lang="en-IN" dirty="0"/>
              <a:t>Github repository link</a:t>
            </a:r>
          </a:p>
        </p:txBody>
      </p:sp>
    </p:spTree>
    <p:extLst>
      <p:ext uri="{BB962C8B-B14F-4D97-AF65-F5344CB8AC3E}">
        <p14:creationId xmlns:p14="http://schemas.microsoft.com/office/powerpoint/2010/main" val="1315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C328-6EDE-7FE0-2AB9-B85D7CA0941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7229559-1AF1-59B6-0775-F84F5B00BA73}"/>
              </a:ext>
            </a:extLst>
          </p:cNvPr>
          <p:cNvSpPr>
            <a:spLocks noGrp="1"/>
          </p:cNvSpPr>
          <p:nvPr>
            <p:ph idx="1"/>
          </p:nvPr>
        </p:nvSpPr>
        <p:spPr/>
        <p:txBody>
          <a:bodyPr/>
          <a:lstStyle/>
          <a:p>
            <a:endParaRPr lang="en-US" dirty="0"/>
          </a:p>
          <a:p>
            <a:pPr algn="just"/>
            <a:r>
              <a:rPr lang="en-US" dirty="0"/>
              <a:t>There are more than 6 departments sharing the same venues (basketball court, football ground, Mondini hall, etc.) in our college campus. This leads to unnecessary crowding/clashes at times. Why not allow students to book certain venues for particular time slots so as to reduce unnecessary crowding and clashes. </a:t>
            </a:r>
          </a:p>
          <a:p>
            <a:pPr algn="just"/>
            <a:endParaRPr lang="en-US" dirty="0"/>
          </a:p>
          <a:p>
            <a:pPr algn="just"/>
            <a:r>
              <a:rPr lang="en-US" dirty="0"/>
              <a:t>As facilities like basketball court and football ground are well maintained but not often used after 5pm, why not allow non college affiliates to use these facilities by charging them on hourly basis. Many colleges having such well maintained facilities, allow outsiders to conduct coaching or use these venues by charging them on hourly basis.</a:t>
            </a:r>
          </a:p>
          <a:p>
            <a:endParaRPr lang="en-US" dirty="0"/>
          </a:p>
          <a:p>
            <a:endParaRPr lang="en-IN" dirty="0"/>
          </a:p>
        </p:txBody>
      </p:sp>
    </p:spTree>
    <p:extLst>
      <p:ext uri="{BB962C8B-B14F-4D97-AF65-F5344CB8AC3E}">
        <p14:creationId xmlns:p14="http://schemas.microsoft.com/office/powerpoint/2010/main" val="275065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CF81-078B-6605-9B07-90D8E29337D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5093C6C-ADFB-C812-44C2-D04FA19170F4}"/>
              </a:ext>
            </a:extLst>
          </p:cNvPr>
          <p:cNvSpPr>
            <a:spLocks noGrp="1"/>
          </p:cNvSpPr>
          <p:nvPr>
            <p:ph idx="1"/>
          </p:nvPr>
        </p:nvSpPr>
        <p:spPr/>
        <p:txBody>
          <a:bodyPr/>
          <a:lstStyle/>
          <a:p>
            <a:endParaRPr lang="en-US" dirty="0"/>
          </a:p>
          <a:p>
            <a:pPr algn="just"/>
            <a:r>
              <a:rPr lang="en-US" dirty="0"/>
              <a:t>To create an intuitive and user-friendly web application that streamlines the booking process, improves accessibility and ensures optimum utilization of </a:t>
            </a:r>
            <a:r>
              <a:rPr lang="en-US"/>
              <a:t>the college’s facilities</a:t>
            </a:r>
            <a:r>
              <a:rPr lang="en-US" dirty="0"/>
              <a:t>.</a:t>
            </a:r>
            <a:endParaRPr lang="en-IN" dirty="0"/>
          </a:p>
        </p:txBody>
      </p:sp>
    </p:spTree>
    <p:extLst>
      <p:ext uri="{BB962C8B-B14F-4D97-AF65-F5344CB8AC3E}">
        <p14:creationId xmlns:p14="http://schemas.microsoft.com/office/powerpoint/2010/main" val="122280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317F-3E7A-2EFB-3069-7C1F7E644113}"/>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15F88710-3BB9-5FB7-15E9-0596C7AB8C28}"/>
              </a:ext>
            </a:extLst>
          </p:cNvPr>
          <p:cNvSpPr>
            <a:spLocks noGrp="1"/>
          </p:cNvSpPr>
          <p:nvPr>
            <p:ph idx="1"/>
          </p:nvPr>
        </p:nvSpPr>
        <p:spPr/>
        <p:txBody>
          <a:bodyPr/>
          <a:lstStyle/>
          <a:p>
            <a:endParaRPr lang="en-US" dirty="0"/>
          </a:p>
          <a:p>
            <a:pPr algn="just"/>
            <a:r>
              <a:rPr lang="en-US" dirty="0"/>
              <a:t>Our project aims to create and streamline a way to book time slots for basketball court, football ground and other venues. We will also take into consideration the hierarchy among our organization’s affiliates while designing the booking system. </a:t>
            </a:r>
            <a:endParaRPr lang="en-IN" dirty="0"/>
          </a:p>
          <a:p>
            <a:pPr algn="just"/>
            <a:endParaRPr lang="en-IN" dirty="0"/>
          </a:p>
          <a:p>
            <a:pPr algn="just"/>
            <a:r>
              <a:rPr lang="en-IN" dirty="0"/>
              <a:t>We will be using pay on spot as our payment method initially and might add payment gateway service later, if time permits. We will be catering to DBIT &amp; DBCL venues for this project duration.</a:t>
            </a:r>
          </a:p>
        </p:txBody>
      </p:sp>
    </p:spTree>
    <p:extLst>
      <p:ext uri="{BB962C8B-B14F-4D97-AF65-F5344CB8AC3E}">
        <p14:creationId xmlns:p14="http://schemas.microsoft.com/office/powerpoint/2010/main" val="31355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BBBB-4E9D-BE15-C751-F6B9DD64AE26}"/>
              </a:ext>
            </a:extLst>
          </p:cNvPr>
          <p:cNvSpPr>
            <a:spLocks noGrp="1"/>
          </p:cNvSpPr>
          <p:nvPr>
            <p:ph type="title"/>
          </p:nvPr>
        </p:nvSpPr>
        <p:spPr/>
        <p:txBody>
          <a:bodyPr/>
          <a:lstStyle/>
          <a:p>
            <a:r>
              <a:rPr lang="en-IN" dirty="0"/>
              <a:t>Current Scenario</a:t>
            </a:r>
          </a:p>
        </p:txBody>
      </p:sp>
      <p:sp>
        <p:nvSpPr>
          <p:cNvPr id="3" name="Content Placeholder 2">
            <a:extLst>
              <a:ext uri="{FF2B5EF4-FFF2-40B4-BE49-F238E27FC236}">
                <a16:creationId xmlns:a16="http://schemas.microsoft.com/office/drawing/2014/main" id="{B57796CD-9886-82E3-C4DE-979EF807F7DE}"/>
              </a:ext>
            </a:extLst>
          </p:cNvPr>
          <p:cNvSpPr>
            <a:spLocks noGrp="1"/>
          </p:cNvSpPr>
          <p:nvPr>
            <p:ph idx="1"/>
          </p:nvPr>
        </p:nvSpPr>
        <p:spPr/>
        <p:txBody>
          <a:bodyPr/>
          <a:lstStyle/>
          <a:p>
            <a:endParaRPr lang="en-IN" dirty="0"/>
          </a:p>
          <a:p>
            <a:pPr algn="just"/>
            <a:r>
              <a:rPr lang="en-IN" dirty="0"/>
              <a:t>Currently there is no quick and easily accessible system to book timeslots for facilities such as football ground, basketball court and top court. </a:t>
            </a:r>
          </a:p>
          <a:p>
            <a:pPr algn="just"/>
            <a:endParaRPr lang="en-IN" dirty="0"/>
          </a:p>
          <a:p>
            <a:pPr algn="just"/>
            <a:r>
              <a:rPr lang="en-IN" dirty="0"/>
              <a:t>These well maintained facilities are inefficiently used by not allowing non college affiliates to book them after college hours. This will generate side revenue, helping out with the high maintenance cost of such facilities.</a:t>
            </a:r>
          </a:p>
        </p:txBody>
      </p:sp>
    </p:spTree>
    <p:extLst>
      <p:ext uri="{BB962C8B-B14F-4D97-AF65-F5344CB8AC3E}">
        <p14:creationId xmlns:p14="http://schemas.microsoft.com/office/powerpoint/2010/main" val="424001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247C-197B-945E-FB19-C8B52E3EC02C}"/>
              </a:ext>
            </a:extLst>
          </p:cNvPr>
          <p:cNvSpPr>
            <a:spLocks noGrp="1"/>
          </p:cNvSpPr>
          <p:nvPr>
            <p:ph type="title"/>
          </p:nvPr>
        </p:nvSpPr>
        <p:spPr/>
        <p:txBody>
          <a:bodyPr/>
          <a:lstStyle/>
          <a:p>
            <a:r>
              <a:rPr lang="en-IN" dirty="0"/>
              <a:t>Need for Proposed System</a:t>
            </a:r>
          </a:p>
        </p:txBody>
      </p:sp>
      <p:sp>
        <p:nvSpPr>
          <p:cNvPr id="3" name="Content Placeholder 2">
            <a:extLst>
              <a:ext uri="{FF2B5EF4-FFF2-40B4-BE49-F238E27FC236}">
                <a16:creationId xmlns:a16="http://schemas.microsoft.com/office/drawing/2014/main" id="{440B5872-340D-46CB-8141-E0ECA8EDD2C4}"/>
              </a:ext>
            </a:extLst>
          </p:cNvPr>
          <p:cNvSpPr>
            <a:spLocks noGrp="1"/>
          </p:cNvSpPr>
          <p:nvPr>
            <p:ph idx="1"/>
          </p:nvPr>
        </p:nvSpPr>
        <p:spPr/>
        <p:txBody>
          <a:bodyPr>
            <a:normAutofit/>
          </a:bodyPr>
          <a:lstStyle/>
          <a:p>
            <a:endParaRPr lang="en-IN" dirty="0"/>
          </a:p>
          <a:p>
            <a:r>
              <a:rPr lang="en-US" dirty="0"/>
              <a:t>Colleges face challenges in effectively allocating resources, prioritizing bookings, and generating revenue to cover maintenance costs.</a:t>
            </a:r>
          </a:p>
          <a:p>
            <a:r>
              <a:rPr lang="en-US" dirty="0"/>
              <a:t>Some common challenges include:</a:t>
            </a:r>
            <a:br>
              <a:rPr lang="en-US" dirty="0"/>
            </a:br>
            <a:r>
              <a:rPr lang="en-US" dirty="0"/>
              <a:t>Inefficient resource allocation due to a lack of hierarchy in the booking system. </a:t>
            </a:r>
            <a:br>
              <a:rPr lang="en-US" dirty="0"/>
            </a:br>
            <a:r>
              <a:rPr lang="en-US" dirty="0"/>
              <a:t>Difficulties in managing and coordinating bookings from faculties with different levels of authority.</a:t>
            </a:r>
          </a:p>
          <a:p>
            <a:r>
              <a:rPr lang="en-US" dirty="0"/>
              <a:t>Limited revenue streams to sustain high maintenance costs.</a:t>
            </a:r>
          </a:p>
          <a:p>
            <a:r>
              <a:rPr lang="en-US" dirty="0"/>
              <a:t>Inadequate utilization of facilities during after-college hours.</a:t>
            </a:r>
            <a:endParaRPr lang="en-IN" dirty="0"/>
          </a:p>
          <a:p>
            <a:endParaRPr lang="en-IN" dirty="0"/>
          </a:p>
        </p:txBody>
      </p:sp>
    </p:spTree>
    <p:extLst>
      <p:ext uri="{BB962C8B-B14F-4D97-AF65-F5344CB8AC3E}">
        <p14:creationId xmlns:p14="http://schemas.microsoft.com/office/powerpoint/2010/main" val="363083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4C44-BC23-FB8D-3F5E-DE5A71DC123C}"/>
              </a:ext>
            </a:extLst>
          </p:cNvPr>
          <p:cNvSpPr>
            <a:spLocks noGrp="1"/>
          </p:cNvSpPr>
          <p:nvPr>
            <p:ph type="title"/>
          </p:nvPr>
        </p:nvSpPr>
        <p:spPr>
          <a:xfrm>
            <a:off x="919119" y="376520"/>
            <a:ext cx="10353762" cy="618565"/>
          </a:xfrm>
        </p:spPr>
        <p:txBody>
          <a:bodyPr>
            <a:noAutofit/>
          </a:bodyPr>
          <a:lstStyle/>
          <a:p>
            <a:r>
              <a:rPr lang="en-IN" dirty="0"/>
              <a:t>Review of Literature</a:t>
            </a:r>
          </a:p>
        </p:txBody>
      </p:sp>
      <p:graphicFrame>
        <p:nvGraphicFramePr>
          <p:cNvPr id="4" name="Table 4">
            <a:extLst>
              <a:ext uri="{FF2B5EF4-FFF2-40B4-BE49-F238E27FC236}">
                <a16:creationId xmlns:a16="http://schemas.microsoft.com/office/drawing/2014/main" id="{69865F9E-37E5-F37C-3BA3-117164B4A2D2}"/>
              </a:ext>
            </a:extLst>
          </p:cNvPr>
          <p:cNvGraphicFramePr>
            <a:graphicFrameLocks noGrp="1"/>
          </p:cNvGraphicFramePr>
          <p:nvPr>
            <p:ph idx="1"/>
            <p:extLst>
              <p:ext uri="{D42A27DB-BD31-4B8C-83A1-F6EECF244321}">
                <p14:modId xmlns:p14="http://schemas.microsoft.com/office/powerpoint/2010/main" val="1383209504"/>
              </p:ext>
            </p:extLst>
          </p:nvPr>
        </p:nvGraphicFramePr>
        <p:xfrm>
          <a:off x="349625" y="1362635"/>
          <a:ext cx="11474822" cy="5118845"/>
        </p:xfrm>
        <a:graphic>
          <a:graphicData uri="http://schemas.openxmlformats.org/drawingml/2006/table">
            <a:tbl>
              <a:tblPr firstRow="1" bandRow="1">
                <a:tableStyleId>{F5AB1C69-6EDB-4FF4-983F-18BD219EF322}</a:tableStyleId>
              </a:tblPr>
              <a:tblGrid>
                <a:gridCol w="2185798">
                  <a:extLst>
                    <a:ext uri="{9D8B030D-6E8A-4147-A177-3AD203B41FA5}">
                      <a16:colId xmlns:a16="http://schemas.microsoft.com/office/drawing/2014/main" val="2830819458"/>
                    </a:ext>
                  </a:extLst>
                </a:gridCol>
                <a:gridCol w="1803495">
                  <a:extLst>
                    <a:ext uri="{9D8B030D-6E8A-4147-A177-3AD203B41FA5}">
                      <a16:colId xmlns:a16="http://schemas.microsoft.com/office/drawing/2014/main" val="2692482195"/>
                    </a:ext>
                  </a:extLst>
                </a:gridCol>
                <a:gridCol w="4604870">
                  <a:extLst>
                    <a:ext uri="{9D8B030D-6E8A-4147-A177-3AD203B41FA5}">
                      <a16:colId xmlns:a16="http://schemas.microsoft.com/office/drawing/2014/main" val="3549383030"/>
                    </a:ext>
                  </a:extLst>
                </a:gridCol>
                <a:gridCol w="2880659">
                  <a:extLst>
                    <a:ext uri="{9D8B030D-6E8A-4147-A177-3AD203B41FA5}">
                      <a16:colId xmlns:a16="http://schemas.microsoft.com/office/drawing/2014/main" val="2323818978"/>
                    </a:ext>
                  </a:extLst>
                </a:gridCol>
              </a:tblGrid>
              <a:tr h="394871">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Description</a:t>
                      </a:r>
                      <a:endParaRPr lang="en-IN" dirty="0"/>
                    </a:p>
                  </a:txBody>
                  <a:tcPr/>
                </a:tc>
                <a:tc>
                  <a:txBody>
                    <a:bodyPr/>
                    <a:lstStyle/>
                    <a:p>
                      <a:r>
                        <a:rPr lang="en-US" dirty="0"/>
                        <a:t>Gap</a:t>
                      </a:r>
                      <a:endParaRPr lang="en-IN" dirty="0"/>
                    </a:p>
                  </a:txBody>
                  <a:tcPr/>
                </a:tc>
                <a:extLst>
                  <a:ext uri="{0D108BD9-81ED-4DB2-BD59-A6C34878D82A}">
                    <a16:rowId xmlns:a16="http://schemas.microsoft.com/office/drawing/2014/main" val="1226252963"/>
                  </a:ext>
                </a:extLst>
              </a:tr>
              <a:tr h="2176762">
                <a:tc>
                  <a:txBody>
                    <a:bodyPr/>
                    <a:lstStyle/>
                    <a:p>
                      <a:r>
                        <a:rPr lang="en-US" sz="1800" dirty="0"/>
                        <a:t>Lalitha V, Mangesh K, </a:t>
                      </a:r>
                      <a:r>
                        <a:rPr lang="en-US" sz="1800" dirty="0" err="1"/>
                        <a:t>Selvanarayanan</a:t>
                      </a:r>
                      <a:r>
                        <a:rPr lang="en-US" sz="1800" dirty="0"/>
                        <a:t> A, </a:t>
                      </a:r>
                      <a:r>
                        <a:rPr lang="en-US" sz="1800" dirty="0" err="1"/>
                        <a:t>Keertheshwaran</a:t>
                      </a:r>
                      <a:r>
                        <a:rPr lang="en-US" sz="1800" dirty="0"/>
                        <a:t> G</a:t>
                      </a:r>
                      <a:endParaRPr lang="en-IN" sz="18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Online College Event-Hall Booking Reservation System</a:t>
                      </a:r>
                      <a:endParaRPr lang="en-IN" sz="1800" dirty="0"/>
                    </a:p>
                  </a:txBody>
                  <a:tcPr/>
                </a:tc>
                <a:tc>
                  <a:txBody>
                    <a:bodyPr/>
                    <a:lstStyle/>
                    <a:p>
                      <a:pPr algn="just"/>
                      <a:r>
                        <a:rPr lang="en-US" sz="1800" dirty="0"/>
                        <a:t>This system is a comprehensive hall management software with an administrator account for overseeing operations, enabling advance reservations, and tracking hall status. It offers user-friendly access for departments to reserve halls, view amenities, and receive notifications for upcoming events.</a:t>
                      </a:r>
                      <a:endParaRPr lang="en-IN" sz="1800" dirty="0"/>
                    </a:p>
                  </a:txBody>
                  <a:tcPr/>
                </a:tc>
                <a:tc>
                  <a:txBody>
                    <a:bodyPr/>
                    <a:lstStyle/>
                    <a:p>
                      <a:pPr algn="just"/>
                      <a:r>
                        <a:rPr lang="en-US" sz="1800" dirty="0"/>
                        <a:t>Only departments are allowed to book halls/venues. They haven’t considered allowing faculties or student chapters and other higher authorities to book facilities as users. [4]</a:t>
                      </a:r>
                      <a:endParaRPr lang="en-IN" sz="1800" dirty="0"/>
                    </a:p>
                  </a:txBody>
                  <a:tcPr/>
                </a:tc>
                <a:extLst>
                  <a:ext uri="{0D108BD9-81ED-4DB2-BD59-A6C34878D82A}">
                    <a16:rowId xmlns:a16="http://schemas.microsoft.com/office/drawing/2014/main" val="3063768929"/>
                  </a:ext>
                </a:extLst>
              </a:tr>
              <a:tr h="2437974">
                <a:tc>
                  <a:txBody>
                    <a:bodyPr/>
                    <a:lstStyle/>
                    <a:p>
                      <a:r>
                        <a:rPr lang="en-IN" sz="1800" dirty="0"/>
                        <a:t>Can Li, Junjie Li, </a:t>
                      </a:r>
                      <a:r>
                        <a:rPr lang="en-IN" sz="1800" dirty="0" err="1"/>
                        <a:t>Hongxiang</a:t>
                      </a:r>
                      <a:r>
                        <a:rPr lang="en-IN" sz="1800" dirty="0"/>
                        <a:t> Cao and Zhan Meng</a:t>
                      </a:r>
                    </a:p>
                  </a:txBody>
                  <a:tcPr/>
                </a:tc>
                <a:tc>
                  <a:txBody>
                    <a:bodyPr/>
                    <a:lstStyle/>
                    <a:p>
                      <a:pPr algn="l"/>
                      <a:r>
                        <a:rPr lang="en-US" sz="1800" dirty="0"/>
                        <a:t>Design and Implementation of Online Booking System of University Sports Venues</a:t>
                      </a:r>
                      <a:endParaRPr lang="en-IN" sz="1800" dirty="0"/>
                    </a:p>
                  </a:txBody>
                  <a:tcPr/>
                </a:tc>
                <a:tc>
                  <a:txBody>
                    <a:bodyPr/>
                    <a:lstStyle/>
                    <a:p>
                      <a:pPr algn="just"/>
                      <a:r>
                        <a:rPr lang="en-US" sz="1800" dirty="0"/>
                        <a:t>To solve the imbalanced use of university sports venues, the online booking system of university sports venues based on the table tennis hall of Zhengzhou University is designed, combining the experience of the existing online booking systems, the main methods and the major ideal of building these systems both at home and aboard.</a:t>
                      </a:r>
                      <a:endParaRPr lang="en-IN" sz="1800" dirty="0"/>
                    </a:p>
                  </a:txBody>
                  <a:tcPr/>
                </a:tc>
                <a:tc>
                  <a:txBody>
                    <a:bodyPr/>
                    <a:lstStyle/>
                    <a:p>
                      <a:pPr algn="just"/>
                      <a:r>
                        <a:rPr lang="en-US" sz="1800" dirty="0"/>
                        <a:t>The system does not follow hierarchy that is present in an organization. [5]</a:t>
                      </a:r>
                      <a:endParaRPr lang="en-IN" sz="1800" dirty="0"/>
                    </a:p>
                  </a:txBody>
                  <a:tcPr/>
                </a:tc>
                <a:extLst>
                  <a:ext uri="{0D108BD9-81ED-4DB2-BD59-A6C34878D82A}">
                    <a16:rowId xmlns:a16="http://schemas.microsoft.com/office/drawing/2014/main" val="2846134630"/>
                  </a:ext>
                </a:extLst>
              </a:tr>
            </a:tbl>
          </a:graphicData>
        </a:graphic>
      </p:graphicFrame>
    </p:spTree>
    <p:extLst>
      <p:ext uri="{BB962C8B-B14F-4D97-AF65-F5344CB8AC3E}">
        <p14:creationId xmlns:p14="http://schemas.microsoft.com/office/powerpoint/2010/main" val="17966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864D-18FC-2C1C-1F53-C12221F83066}"/>
              </a:ext>
            </a:extLst>
          </p:cNvPr>
          <p:cNvSpPr>
            <a:spLocks noGrp="1"/>
          </p:cNvSpPr>
          <p:nvPr>
            <p:ph type="title"/>
          </p:nvPr>
        </p:nvSpPr>
        <p:spPr/>
        <p:txBody>
          <a:bodyPr>
            <a:normAutofit/>
          </a:bodyPr>
          <a:lstStyle/>
          <a:p>
            <a:r>
              <a:rPr lang="en-IN" dirty="0"/>
              <a:t>System Design</a:t>
            </a:r>
          </a:p>
        </p:txBody>
      </p:sp>
      <p:pic>
        <p:nvPicPr>
          <p:cNvPr id="5" name="Content Placeholder 4">
            <a:extLst>
              <a:ext uri="{FF2B5EF4-FFF2-40B4-BE49-F238E27FC236}">
                <a16:creationId xmlns:a16="http://schemas.microsoft.com/office/drawing/2014/main" id="{D70244F2-37C2-338B-9DF8-36E3D02778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9" t="7466" r="-8" b="6625"/>
          <a:stretch/>
        </p:blipFill>
        <p:spPr>
          <a:xfrm>
            <a:off x="2501153" y="2043953"/>
            <a:ext cx="7198295" cy="3487272"/>
          </a:xfrm>
        </p:spPr>
      </p:pic>
    </p:spTree>
    <p:extLst>
      <p:ext uri="{BB962C8B-B14F-4D97-AF65-F5344CB8AC3E}">
        <p14:creationId xmlns:p14="http://schemas.microsoft.com/office/powerpoint/2010/main" val="3074785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414</TotalTime>
  <Words>841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Calisto MT</vt:lpstr>
      <vt:lpstr>Mercury SSm A</vt:lpstr>
      <vt:lpstr>Wingdings 2</vt:lpstr>
      <vt:lpstr>Slate</vt:lpstr>
      <vt:lpstr>Venue Management System  Project Guide:- Prof. Nilesh Ghavate</vt:lpstr>
      <vt:lpstr>Outline</vt:lpstr>
      <vt:lpstr>Introduction</vt:lpstr>
      <vt:lpstr>Problem Statement</vt:lpstr>
      <vt:lpstr>Scope of the Project</vt:lpstr>
      <vt:lpstr>Current Scenario</vt:lpstr>
      <vt:lpstr>Need for Proposed System</vt:lpstr>
      <vt:lpstr>Review of Literature</vt:lpstr>
      <vt:lpstr>System Design</vt:lpstr>
      <vt:lpstr>Technology Used</vt:lpstr>
      <vt:lpstr>References</vt:lpstr>
      <vt:lpstr>GitHub Repository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Venue management system  Project Guide:- Prof. Nilesh Ghavate</dc:title>
  <dc:creator>Advay Gujar</dc:creator>
  <cp:lastModifiedBy>Dhruuv Naik</cp:lastModifiedBy>
  <cp:revision>19</cp:revision>
  <dcterms:created xsi:type="dcterms:W3CDTF">2023-07-17T09:52:29Z</dcterms:created>
  <dcterms:modified xsi:type="dcterms:W3CDTF">2023-07-25T10:40:56Z</dcterms:modified>
</cp:coreProperties>
</file>