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5" r:id="rId10"/>
    <p:sldId id="266" r:id="rId11"/>
    <p:sldId id="269" r:id="rId12"/>
    <p:sldId id="270" r:id="rId13"/>
    <p:sldId id="263" r:id="rId14"/>
    <p:sldId id="264" r:id="rId15"/>
    <p:sldId id="278" r:id="rId16"/>
    <p:sldId id="273" r:id="rId17"/>
    <p:sldId id="274" r:id="rId18"/>
    <p:sldId id="267" r:id="rId19"/>
    <p:sldId id="268" r:id="rId20"/>
    <p:sldId id="277" r:id="rId21"/>
    <p:sldId id="271" r:id="rId22"/>
    <p:sldId id="272"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943B93D3-E438-4FE4-A36B-DEF33DC7EB92}">
          <p14:sldIdLst>
            <p14:sldId id="256"/>
            <p14:sldId id="279"/>
          </p14:sldIdLst>
        </p14:section>
        <p14:section name="1" id="{8DD71DC6-C461-4CBD-84E7-A41B21490A51}">
          <p14:sldIdLst>
            <p14:sldId id="257"/>
            <p14:sldId id="258"/>
          </p14:sldIdLst>
        </p14:section>
        <p14:section name="2" id="{D799889D-E9AB-4684-B1CB-E335B35F4DB1}">
          <p14:sldIdLst>
            <p14:sldId id="259"/>
            <p14:sldId id="260"/>
          </p14:sldIdLst>
        </p14:section>
        <p14:section name="3" id="{91D09963-28A0-461A-91DE-A2255DDC7807}">
          <p14:sldIdLst>
            <p14:sldId id="261"/>
            <p14:sldId id="262"/>
          </p14:sldIdLst>
        </p14:section>
        <p14:section name="4" id="{FBBD705F-C4EF-444A-B22B-A4009E5A8FF7}">
          <p14:sldIdLst>
            <p14:sldId id="265"/>
            <p14:sldId id="266"/>
          </p14:sldIdLst>
        </p14:section>
        <p14:section name="5" id="{CAFA22DD-0F8E-4F4E-87D0-E9C4EFFDB993}">
          <p14:sldIdLst>
            <p14:sldId id="269"/>
            <p14:sldId id="270"/>
          </p14:sldIdLst>
        </p14:section>
        <p14:section name="6" id="{0524FD49-644F-479C-97B7-43CA901F857E}">
          <p14:sldIdLst>
            <p14:sldId id="263"/>
            <p14:sldId id="264"/>
            <p14:sldId id="278"/>
          </p14:sldIdLst>
        </p14:section>
        <p14:section name="7" id="{F83C527A-D334-4DCF-8768-5DDD49926591}">
          <p14:sldIdLst>
            <p14:sldId id="273"/>
            <p14:sldId id="274"/>
            <p14:sldId id="267"/>
          </p14:sldIdLst>
        </p14:section>
        <p14:section name="8" id="{380A8370-6BAE-4993-96CA-DA0042ACA411}">
          <p14:sldIdLst>
            <p14:sldId id="268"/>
            <p14:sldId id="277"/>
          </p14:sldIdLst>
        </p14:section>
        <p14:section name="9" id="{CE341C96-FD5F-4C22-9265-9E4BB8558042}">
          <p14:sldIdLst>
            <p14:sldId id="271"/>
            <p14:sldId id="272"/>
          </p14:sldIdLst>
        </p14:section>
        <p14:section name="10" id="{66F06561-B157-4CC1-AF2F-25EEFA810C9A}">
          <p14:sldIdLst>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4AA"/>
    <a:srgbClr val="B5F1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B4F8-8283-94DB-516E-663ABA79E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90AA93-FDC4-4D4F-9916-BBDE9F780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20A7E-F862-8393-5A23-1EC02F3A8FD8}"/>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547175D6-9A26-A960-4CC0-184428906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7D9EE-74EA-3CDE-BC5B-D73DF243E49C}"/>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134802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5276-3A51-6293-D02A-5683CA8E2D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6F791-8DF4-24B2-3455-5A5B369D4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4870A-4E87-C627-3E4C-D1F86605104C}"/>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E239F07D-BEC8-6CEF-D889-39E107E4A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A51AB-70C2-8060-FF01-7CDC64C33C9A}"/>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151659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8F8C2-E2FA-23B8-0F98-763C58258F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2D8879-7D0B-9A1B-FB22-6B78C056F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77607-F7C9-2D00-26F2-CD749337337E}"/>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B44A43B8-00EE-ADA9-DDC5-40F1BE0BC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D3BFE-1E17-5C2C-11D0-ACF657D5203F}"/>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118544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2CCF-C34A-98D0-2642-3432348E6C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BAAA3-56E6-C6EC-7A3F-39E239B13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CB7FF-D85D-A3C6-2ADC-BBBCC62C64CE}"/>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C6C88FEE-7856-D135-52ED-A60B1115A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119AA-EA66-D999-0976-9C9B7777251D}"/>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155673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F3A9-F229-72A5-4D06-B43E74495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951599-1B83-AA6B-558F-26B9F6CCE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C1CCD-2765-AA1A-AB68-2FC2DA1353D7}"/>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467AC1A9-AD0F-334F-DFDD-DEFAEC339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0A07A-1A65-B732-CC43-B589DC900CCF}"/>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293460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C662-F032-9F33-EE5F-916BF2C24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FE8D25-02AB-A5E5-780E-0079D8018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16A609-C827-80F3-BF5A-FB6F4C2F35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295EFF-473D-74AD-4F0A-B0E4666D4153}"/>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6" name="Footer Placeholder 5">
            <a:extLst>
              <a:ext uri="{FF2B5EF4-FFF2-40B4-BE49-F238E27FC236}">
                <a16:creationId xmlns:a16="http://schemas.microsoft.com/office/drawing/2014/main" id="{AA43658C-EDE4-39B2-AFF3-6E4A105D5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82D1E-17C6-33CC-BD6A-E50449D470A7}"/>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321876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C3F7-61C5-CE9C-84DA-6B1A00F7A9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BDCB2-A76C-29C0-05DB-2BB825720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A3AE6-110E-A3B1-ADBD-85B428D25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6F10B3-5AD2-8B47-E7B0-5E6FFC4B4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21718-786D-F295-5050-595FA43F3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F80CC4-D5E7-AADF-C7C4-8D10E77B213E}"/>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8" name="Footer Placeholder 7">
            <a:extLst>
              <a:ext uri="{FF2B5EF4-FFF2-40B4-BE49-F238E27FC236}">
                <a16:creationId xmlns:a16="http://schemas.microsoft.com/office/drawing/2014/main" id="{BF60BBEC-A76A-461F-7E1C-DF8B32AD08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07FB7E-80B5-C5C8-58F2-2FE36022E3A6}"/>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388308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E1E9-4944-21C9-58E6-FB7848ECB3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7D8585-08CB-CA4E-4017-9B8E9EF1FD78}"/>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4" name="Footer Placeholder 3">
            <a:extLst>
              <a:ext uri="{FF2B5EF4-FFF2-40B4-BE49-F238E27FC236}">
                <a16:creationId xmlns:a16="http://schemas.microsoft.com/office/drawing/2014/main" id="{233E01EB-71D4-84D9-833D-29B02503CD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A0294C-3A58-1271-637E-83B592DB426E}"/>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337911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1AB22-3A5F-0102-CD8C-F6ABFF765A67}"/>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3" name="Footer Placeholder 2">
            <a:extLst>
              <a:ext uri="{FF2B5EF4-FFF2-40B4-BE49-F238E27FC236}">
                <a16:creationId xmlns:a16="http://schemas.microsoft.com/office/drawing/2014/main" id="{D5150192-105C-D79B-BDA9-3973AFD102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96B7CD-F5A5-8BCD-A87F-23024A3CB154}"/>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204267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9905-9663-6335-0499-ED3A96F63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2E9478-1C0E-6089-B4EA-CF56CCCE9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D43FF-A2B6-EBDC-80FB-DE1EC74B7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72F1F-0417-81E5-244D-FB74A0A00DAA}"/>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6" name="Footer Placeholder 5">
            <a:extLst>
              <a:ext uri="{FF2B5EF4-FFF2-40B4-BE49-F238E27FC236}">
                <a16:creationId xmlns:a16="http://schemas.microsoft.com/office/drawing/2014/main" id="{A23F9D67-1A71-6F97-467E-7C3F940816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BAB04-97E4-C7D8-A161-E33AD88970DF}"/>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6996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5A9-C6E4-727C-E1C6-60D80E21F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137A5E-3D88-6584-CFBE-D70666C5C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32FCCD-5DB3-6A7B-8B97-0677F4E09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773F1-DAEA-A1DA-5A47-53BB2DF9566E}"/>
              </a:ext>
            </a:extLst>
          </p:cNvPr>
          <p:cNvSpPr>
            <a:spLocks noGrp="1"/>
          </p:cNvSpPr>
          <p:nvPr>
            <p:ph type="dt" sz="half" idx="10"/>
          </p:nvPr>
        </p:nvSpPr>
        <p:spPr/>
        <p:txBody>
          <a:bodyPr/>
          <a:lstStyle/>
          <a:p>
            <a:fld id="{5C81BAD8-3060-40C1-8603-2A6301670D77}" type="datetimeFigureOut">
              <a:rPr lang="en-IN" smtClean="0"/>
              <a:t>09-02-2023</a:t>
            </a:fld>
            <a:endParaRPr lang="en-IN"/>
          </a:p>
        </p:txBody>
      </p:sp>
      <p:sp>
        <p:nvSpPr>
          <p:cNvPr id="6" name="Footer Placeholder 5">
            <a:extLst>
              <a:ext uri="{FF2B5EF4-FFF2-40B4-BE49-F238E27FC236}">
                <a16:creationId xmlns:a16="http://schemas.microsoft.com/office/drawing/2014/main" id="{BB5EDEB5-A4D3-B51C-3C2C-9568EFF1DD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4863F9-D398-F7D2-CBA4-C9D0DEDAD26D}"/>
              </a:ext>
            </a:extLst>
          </p:cNvPr>
          <p:cNvSpPr>
            <a:spLocks noGrp="1"/>
          </p:cNvSpPr>
          <p:nvPr>
            <p:ph type="sldNum" sz="quarter" idx="12"/>
          </p:nvPr>
        </p:nvSpPr>
        <p:spPr/>
        <p:txBody>
          <a:bodyPr/>
          <a:lstStyle/>
          <a:p>
            <a:fld id="{8A4E19FA-3778-4806-93AD-F24CF5A6DA34}" type="slidenum">
              <a:rPr lang="en-IN" smtClean="0"/>
              <a:t>‹#›</a:t>
            </a:fld>
            <a:endParaRPr lang="en-IN"/>
          </a:p>
        </p:txBody>
      </p:sp>
    </p:spTree>
    <p:extLst>
      <p:ext uri="{BB962C8B-B14F-4D97-AF65-F5344CB8AC3E}">
        <p14:creationId xmlns:p14="http://schemas.microsoft.com/office/powerpoint/2010/main" val="98868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1D1BC-5EE7-6AF8-2832-EA714B2AE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E7D39-ED6A-91F3-B571-2F9DB7939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EF2D9-0092-A58E-B7F7-80F74D3F2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1BAD8-3060-40C1-8603-2A6301670D77}" type="datetimeFigureOut">
              <a:rPr lang="en-IN" smtClean="0"/>
              <a:t>09-02-2023</a:t>
            </a:fld>
            <a:endParaRPr lang="en-IN"/>
          </a:p>
        </p:txBody>
      </p:sp>
      <p:sp>
        <p:nvSpPr>
          <p:cNvPr id="5" name="Footer Placeholder 4">
            <a:extLst>
              <a:ext uri="{FF2B5EF4-FFF2-40B4-BE49-F238E27FC236}">
                <a16:creationId xmlns:a16="http://schemas.microsoft.com/office/drawing/2014/main" id="{804E8564-E7D0-DDDC-137C-4507903B8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B2137-875E-C501-5D2A-0ED62F3CC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E19FA-3778-4806-93AD-F24CF5A6DA34}" type="slidenum">
              <a:rPr lang="en-IN" smtClean="0"/>
              <a:t>‹#›</a:t>
            </a:fld>
            <a:endParaRPr lang="en-IN"/>
          </a:p>
        </p:txBody>
      </p:sp>
    </p:spTree>
    <p:extLst>
      <p:ext uri="{BB962C8B-B14F-4D97-AF65-F5344CB8AC3E}">
        <p14:creationId xmlns:p14="http://schemas.microsoft.com/office/powerpoint/2010/main" val="235971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sh.plotly.com/ml-and-ai-templates" TargetMode="External"/><Relationship Id="rId2" Type="http://schemas.openxmlformats.org/officeDocument/2006/relationships/hyperlink" Target="https://www.udemy.com/course/python-for-data-science-and-machine-learning-bootcamp/learn/lecture/5733420#overview" TargetMode="External"/><Relationship Id="rId1" Type="http://schemas.openxmlformats.org/officeDocument/2006/relationships/slideLayout" Target="../slideLayouts/slideLayout2.xml"/><Relationship Id="rId6" Type="http://schemas.openxmlformats.org/officeDocument/2006/relationships/hyperlink" Target="https://www.w3schools.com/python/numpy/numpy_random.asp" TargetMode="External"/><Relationship Id="rId5" Type="http://schemas.openxmlformats.org/officeDocument/2006/relationships/hyperlink" Target="https://fakerjs.dev/" TargetMode="External"/><Relationship Id="rId4" Type="http://schemas.openxmlformats.org/officeDocument/2006/relationships/hyperlink" Target="https://www.geeksforgeeks.org/ml-linear-regres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7B33CAC-CC9E-21FE-D0EA-721E26B97A98}"/>
              </a:ext>
            </a:extLst>
          </p:cNvPr>
          <p:cNvSpPr/>
          <p:nvPr/>
        </p:nvSpPr>
        <p:spPr>
          <a:xfrm>
            <a:off x="-3363346" y="0"/>
            <a:ext cx="7194682" cy="68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58873100-F25E-46B9-BC04-1FA055756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159" y="2156481"/>
            <a:ext cx="5150841" cy="1102319"/>
          </a:xfrm>
          <a:prstGeom prst="rect">
            <a:avLst/>
          </a:prstGeom>
        </p:spPr>
      </p:pic>
      <p:sp>
        <p:nvSpPr>
          <p:cNvPr id="2" name="TextBox 1"/>
          <p:cNvSpPr txBox="1"/>
          <p:nvPr/>
        </p:nvSpPr>
        <p:spPr>
          <a:xfrm>
            <a:off x="7457440" y="4200144"/>
            <a:ext cx="4734560" cy="2585323"/>
          </a:xfrm>
          <a:prstGeom prst="rect">
            <a:avLst/>
          </a:prstGeom>
          <a:noFill/>
        </p:spPr>
        <p:txBody>
          <a:bodyPr wrap="square" rtlCol="0">
            <a:spAutoFit/>
          </a:bodyPr>
          <a:lstStyle/>
          <a:p>
            <a:r>
              <a:rPr lang="en-IN" b="1" dirty="0" smtClean="0">
                <a:latin typeface="Mercury SSm A"/>
              </a:rPr>
              <a:t>Team Members:-</a:t>
            </a:r>
          </a:p>
          <a:p>
            <a:r>
              <a:rPr lang="en-IN" dirty="0" smtClean="0">
                <a:latin typeface="Mercury SSm A"/>
              </a:rPr>
              <a:t>Aditya Gothiwarekar (24)</a:t>
            </a:r>
            <a:endParaRPr lang="en-IN" dirty="0">
              <a:latin typeface="Mercury SSm A"/>
            </a:endParaRPr>
          </a:p>
          <a:p>
            <a:r>
              <a:rPr lang="en-IN" dirty="0" err="1">
                <a:latin typeface="Mercury SSm A"/>
              </a:rPr>
              <a:t>Dhruuv</a:t>
            </a:r>
            <a:r>
              <a:rPr lang="en-IN" dirty="0">
                <a:latin typeface="Mercury SSm A"/>
              </a:rPr>
              <a:t> </a:t>
            </a:r>
            <a:r>
              <a:rPr lang="en-IN" dirty="0" err="1" smtClean="0">
                <a:latin typeface="Mercury SSm A"/>
              </a:rPr>
              <a:t>Naik</a:t>
            </a:r>
            <a:r>
              <a:rPr lang="en-IN" dirty="0" smtClean="0">
                <a:latin typeface="Mercury SSm A"/>
              </a:rPr>
              <a:t> (43)</a:t>
            </a:r>
            <a:endParaRPr lang="en-IN" dirty="0">
              <a:latin typeface="Mercury SSm A"/>
            </a:endParaRPr>
          </a:p>
          <a:p>
            <a:r>
              <a:rPr lang="en-IN" dirty="0" err="1">
                <a:latin typeface="Mercury SSm A"/>
              </a:rPr>
              <a:t>Pratham</a:t>
            </a:r>
            <a:r>
              <a:rPr lang="en-IN" dirty="0">
                <a:latin typeface="Mercury SSm A"/>
              </a:rPr>
              <a:t> </a:t>
            </a:r>
            <a:r>
              <a:rPr lang="en-IN" dirty="0" err="1" smtClean="0">
                <a:latin typeface="Mercury SSm A"/>
              </a:rPr>
              <a:t>Junghare</a:t>
            </a:r>
            <a:r>
              <a:rPr lang="en-IN" dirty="0" smtClean="0">
                <a:latin typeface="Mercury SSm A"/>
              </a:rPr>
              <a:t> (30)</a:t>
            </a:r>
            <a:endParaRPr lang="en-IN" dirty="0">
              <a:latin typeface="Mercury SSm A"/>
            </a:endParaRPr>
          </a:p>
          <a:p>
            <a:r>
              <a:rPr lang="en-IN" dirty="0" err="1">
                <a:latin typeface="Mercury SSm A"/>
              </a:rPr>
              <a:t>Yashas</a:t>
            </a:r>
            <a:r>
              <a:rPr lang="en-IN" dirty="0">
                <a:latin typeface="Mercury SSm A"/>
              </a:rPr>
              <a:t> </a:t>
            </a:r>
            <a:r>
              <a:rPr lang="en-IN" dirty="0" err="1" smtClean="0">
                <a:latin typeface="Mercury SSm A"/>
              </a:rPr>
              <a:t>Khot</a:t>
            </a:r>
            <a:r>
              <a:rPr lang="en-IN" dirty="0" smtClean="0">
                <a:latin typeface="Mercury SSm A"/>
              </a:rPr>
              <a:t> (35)</a:t>
            </a:r>
            <a:endParaRPr lang="en-IN" dirty="0">
              <a:latin typeface="Mercury SSm A"/>
            </a:endParaRPr>
          </a:p>
          <a:p>
            <a:endParaRPr lang="en-IN" b="1" dirty="0">
              <a:latin typeface="Mercury SSm A"/>
            </a:endParaRPr>
          </a:p>
          <a:p>
            <a:r>
              <a:rPr lang="en-IN" b="1" dirty="0" smtClean="0">
                <a:latin typeface="Mercury SSm A"/>
              </a:rPr>
              <a:t>Project Guide:-</a:t>
            </a:r>
          </a:p>
          <a:p>
            <a:r>
              <a:rPr lang="en-IN" dirty="0" err="1" smtClean="0">
                <a:latin typeface="Mercury SSm A"/>
              </a:rPr>
              <a:t>Prof</a:t>
            </a:r>
            <a:r>
              <a:rPr lang="en-IN" dirty="0" err="1">
                <a:latin typeface="Mercury SSm A"/>
              </a:rPr>
              <a:t>.</a:t>
            </a:r>
            <a:r>
              <a:rPr lang="en-IN" dirty="0">
                <a:latin typeface="Mercury SSm A"/>
              </a:rPr>
              <a:t> Shiv </a:t>
            </a:r>
            <a:r>
              <a:rPr lang="en-IN" dirty="0" err="1">
                <a:latin typeface="Mercury SSm A"/>
              </a:rPr>
              <a:t>Negi</a:t>
            </a:r>
            <a:endParaRPr lang="en-IN" dirty="0">
              <a:latin typeface="Mercury SSm A"/>
            </a:endParaRPr>
          </a:p>
          <a:p>
            <a:endParaRPr lang="en-IN" b="1" dirty="0">
              <a:latin typeface="Mercury SSm A"/>
            </a:endParaRPr>
          </a:p>
        </p:txBody>
      </p:sp>
    </p:spTree>
    <p:extLst>
      <p:ext uri="{BB962C8B-B14F-4D97-AF65-F5344CB8AC3E}">
        <p14:creationId xmlns:p14="http://schemas.microsoft.com/office/powerpoint/2010/main" val="393554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00B05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1102407" y="268962"/>
            <a:ext cx="10373313" cy="2123658"/>
          </a:xfrm>
          <a:prstGeom prst="rect">
            <a:avLst/>
          </a:prstGeom>
          <a:noFill/>
        </p:spPr>
        <p:txBody>
          <a:bodyPr wrap="square" rtlCol="0">
            <a:spAutoFit/>
          </a:bodyPr>
          <a:lstStyle/>
          <a:p>
            <a:pPr algn="ctr"/>
            <a:r>
              <a:rPr lang="en-IN" sz="6600" b="1" dirty="0">
                <a:solidFill>
                  <a:schemeClr val="bg1"/>
                </a:solidFill>
              </a:rPr>
              <a:t>PROPOSED SOLUTION </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1162228" y="2074783"/>
            <a:ext cx="9867544" cy="3477875"/>
          </a:xfrm>
          <a:prstGeom prst="rect">
            <a:avLst/>
          </a:prstGeom>
          <a:noFill/>
        </p:spPr>
        <p:txBody>
          <a:bodyPr wrap="square" rtlCol="0">
            <a:spAutoFit/>
          </a:bodyPr>
          <a:lstStyle/>
          <a:p>
            <a:pPr algn="ctr"/>
            <a:endParaRPr lang="en-IN" sz="2000" dirty="0">
              <a:solidFill>
                <a:schemeClr val="bg1"/>
              </a:solidFill>
              <a:latin typeface="Mercury SSm A"/>
            </a:endParaRPr>
          </a:p>
          <a:p>
            <a:pPr algn="ctr"/>
            <a:endParaRPr lang="en-IN"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Our project aims </a:t>
            </a:r>
            <a:r>
              <a:rPr lang="en-US" sz="2000" dirty="0">
                <a:solidFill>
                  <a:schemeClr val="bg1"/>
                </a:solidFill>
                <a:latin typeface="Mercury SSm A"/>
              </a:rPr>
              <a:t>to present s</a:t>
            </a:r>
            <a:r>
              <a:rPr lang="en-US" sz="2000" dirty="0">
                <a:solidFill>
                  <a:schemeClr val="bg1"/>
                </a:solidFill>
                <a:latin typeface="Mercury SSm A"/>
              </a:rPr>
              <a:t>tudent </a:t>
            </a:r>
            <a:r>
              <a:rPr lang="en-US" sz="2000" dirty="0" smtClean="0">
                <a:solidFill>
                  <a:schemeClr val="bg1"/>
                </a:solidFill>
                <a:latin typeface="Mercury SSm A"/>
              </a:rPr>
              <a:t>data</a:t>
            </a:r>
            <a:r>
              <a:rPr lang="en-US" sz="2000" dirty="0">
                <a:solidFill>
                  <a:schemeClr val="bg1"/>
                </a:solidFill>
                <a:latin typeface="Mercury SSm A"/>
              </a:rPr>
              <a:t>(academic performance, </a:t>
            </a:r>
            <a:r>
              <a:rPr lang="en-US" sz="2000" dirty="0" err="1">
                <a:solidFill>
                  <a:schemeClr val="bg1"/>
                </a:solidFill>
                <a:latin typeface="Mercury SSm A"/>
              </a:rPr>
              <a:t>demographic,etc</a:t>
            </a:r>
            <a:r>
              <a:rPr lang="en-US" sz="2000" dirty="0">
                <a:solidFill>
                  <a:schemeClr val="bg1"/>
                </a:solidFill>
                <a:latin typeface="Mercury SSm A"/>
              </a:rPr>
              <a:t>.)</a:t>
            </a:r>
            <a:r>
              <a:rPr lang="en-US" sz="2000" dirty="0" smtClean="0">
                <a:solidFill>
                  <a:schemeClr val="bg1"/>
                </a:solidFill>
                <a:latin typeface="Mercury SSm A"/>
              </a:rPr>
              <a:t> </a:t>
            </a:r>
            <a:r>
              <a:rPr lang="en-US" sz="2000" dirty="0">
                <a:solidFill>
                  <a:schemeClr val="bg1"/>
                </a:solidFill>
                <a:latin typeface="Mercury SSm A"/>
              </a:rPr>
              <a:t>in a clear and effective manner</a:t>
            </a:r>
            <a:r>
              <a:rPr lang="en-US" sz="2000" dirty="0" smtClean="0">
                <a:solidFill>
                  <a:schemeClr val="bg1"/>
                </a:solidFill>
                <a:latin typeface="Mercury SSm A"/>
              </a:rPr>
              <a:t>.</a:t>
            </a:r>
          </a:p>
          <a:p>
            <a:endParaRPr lang="en-US"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Data will be presented in form of </a:t>
            </a:r>
            <a:r>
              <a:rPr lang="en-US" sz="2000" dirty="0">
                <a:solidFill>
                  <a:schemeClr val="bg1"/>
                </a:solidFill>
                <a:latin typeface="Mercury SSm A"/>
              </a:rPr>
              <a:t>graphs </a:t>
            </a:r>
            <a:r>
              <a:rPr lang="en-US" sz="2000" dirty="0">
                <a:solidFill>
                  <a:schemeClr val="bg1"/>
                </a:solidFill>
                <a:latin typeface="Mercury SSm A"/>
              </a:rPr>
              <a:t>&amp; </a:t>
            </a:r>
            <a:r>
              <a:rPr lang="en-US" sz="2000" dirty="0">
                <a:solidFill>
                  <a:schemeClr val="bg1"/>
                </a:solidFill>
                <a:latin typeface="Mercury SSm A"/>
              </a:rPr>
              <a:t>pie </a:t>
            </a:r>
            <a:r>
              <a:rPr lang="en-US" sz="2000" dirty="0" smtClean="0">
                <a:solidFill>
                  <a:schemeClr val="bg1"/>
                </a:solidFill>
                <a:latin typeface="Mercury SSm A"/>
              </a:rPr>
              <a:t>charts. Geographical dispersion </a:t>
            </a:r>
            <a:r>
              <a:rPr lang="en-US" sz="2000" dirty="0">
                <a:solidFill>
                  <a:schemeClr val="bg1"/>
                </a:solidFill>
                <a:latin typeface="Mercury SSm A"/>
              </a:rPr>
              <a:t>will be </a:t>
            </a:r>
            <a:r>
              <a:rPr lang="en-US" sz="2000" dirty="0" smtClean="0">
                <a:solidFill>
                  <a:schemeClr val="bg1"/>
                </a:solidFill>
                <a:latin typeface="Mercury SSm A"/>
              </a:rPr>
              <a:t>displayed </a:t>
            </a:r>
            <a:r>
              <a:rPr lang="en-US" sz="2000" dirty="0">
                <a:solidFill>
                  <a:schemeClr val="bg1"/>
                </a:solidFill>
                <a:latin typeface="Mercury SSm A"/>
              </a:rPr>
              <a:t>using </a:t>
            </a:r>
            <a:r>
              <a:rPr lang="en-US" sz="2000" dirty="0">
                <a:solidFill>
                  <a:schemeClr val="bg1"/>
                </a:solidFill>
                <a:latin typeface="Mercury SSm A"/>
              </a:rPr>
              <a:t>maps.</a:t>
            </a: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30138044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7030A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3139440" y="2916947"/>
            <a:ext cx="6031684" cy="2031325"/>
          </a:xfrm>
          <a:prstGeom prst="rect">
            <a:avLst/>
          </a:prstGeom>
          <a:noFill/>
        </p:spPr>
        <p:txBody>
          <a:bodyPr wrap="square" rtlCol="0">
            <a:spAutoFit/>
          </a:bodyPr>
          <a:lstStyle/>
          <a:p>
            <a:pPr algn="ctr"/>
            <a:r>
              <a:rPr lang="en-IN" sz="6000" b="1" dirty="0"/>
              <a:t>PROJECT STATUS</a:t>
            </a:r>
          </a:p>
          <a:p>
            <a:pPr algn="ctr"/>
            <a:endParaRPr lang="en-IN" sz="6600" dirty="0">
              <a:solidFill>
                <a:schemeClr val="bg1"/>
              </a:solidFill>
            </a:endParaRPr>
          </a:p>
        </p:txBody>
      </p:sp>
    </p:spTree>
    <p:extLst>
      <p:ext uri="{BB962C8B-B14F-4D97-AF65-F5344CB8AC3E}">
        <p14:creationId xmlns:p14="http://schemas.microsoft.com/office/powerpoint/2010/main" val="4030049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7030A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786213" y="268962"/>
            <a:ext cx="10605331" cy="2123658"/>
          </a:xfrm>
          <a:prstGeom prst="rect">
            <a:avLst/>
          </a:prstGeom>
          <a:noFill/>
        </p:spPr>
        <p:txBody>
          <a:bodyPr wrap="square" rtlCol="0">
            <a:spAutoFit/>
          </a:bodyPr>
          <a:lstStyle/>
          <a:p>
            <a:pPr algn="ctr"/>
            <a:r>
              <a:rPr lang="en-IN" sz="6600" b="1" dirty="0">
                <a:solidFill>
                  <a:schemeClr val="bg1"/>
                </a:solidFill>
              </a:rPr>
              <a:t>PROJECT STATUS</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2276094" y="2028617"/>
            <a:ext cx="7639812" cy="3785652"/>
          </a:xfrm>
          <a:prstGeom prst="rect">
            <a:avLst/>
          </a:prstGeom>
          <a:noFill/>
        </p:spPr>
        <p:txBody>
          <a:bodyPr wrap="square" rtlCol="0">
            <a:spAutoFit/>
          </a:bodyPr>
          <a:lstStyle/>
          <a:p>
            <a:endParaRPr lang="en-IN" sz="2000" dirty="0">
              <a:solidFill>
                <a:schemeClr val="bg1"/>
              </a:solidFill>
              <a:latin typeface="Mercury SSm A"/>
            </a:endParaRPr>
          </a:p>
          <a:p>
            <a:pPr marL="285750" indent="-285750">
              <a:buFont typeface="Arial" panose="020B0604020202020204" pitchFamily="34" charset="0"/>
              <a:buChar char="•"/>
            </a:pPr>
            <a:r>
              <a:rPr lang="en-IN" sz="2000" dirty="0">
                <a:solidFill>
                  <a:schemeClr val="bg1"/>
                </a:solidFill>
                <a:latin typeface="Mercury SSm A"/>
              </a:rPr>
              <a:t>The </a:t>
            </a:r>
            <a:r>
              <a:rPr lang="en-IN" sz="2000" dirty="0" smtClean="0">
                <a:solidFill>
                  <a:schemeClr val="bg1"/>
                </a:solidFill>
                <a:latin typeface="Mercury SSm A"/>
              </a:rPr>
              <a:t>graphs displaying JEE/MHCET percentile, parent income, sex ratio, etc. have </a:t>
            </a:r>
            <a:r>
              <a:rPr lang="en-IN" sz="2000" dirty="0">
                <a:solidFill>
                  <a:schemeClr val="bg1"/>
                </a:solidFill>
                <a:latin typeface="Mercury SSm A"/>
              </a:rPr>
              <a:t>been </a:t>
            </a:r>
            <a:r>
              <a:rPr lang="en-IN" sz="2000" dirty="0" smtClean="0">
                <a:solidFill>
                  <a:schemeClr val="bg1"/>
                </a:solidFill>
                <a:latin typeface="Mercury SSm A"/>
              </a:rPr>
              <a:t>created that will help management make appropriate decisions that will benefit the organization.</a:t>
            </a:r>
          </a:p>
          <a:p>
            <a:endParaRPr lang="en-IN" sz="2000" dirty="0">
              <a:solidFill>
                <a:schemeClr val="bg1"/>
              </a:solidFill>
              <a:latin typeface="Mercury SSm A"/>
            </a:endParaRPr>
          </a:p>
          <a:p>
            <a:pPr marL="285750" indent="-285750">
              <a:buFont typeface="Arial" panose="020B0604020202020204" pitchFamily="34" charset="0"/>
              <a:buChar char="•"/>
            </a:pPr>
            <a:r>
              <a:rPr lang="en-IN" sz="2000" dirty="0">
                <a:solidFill>
                  <a:schemeClr val="bg1"/>
                </a:solidFill>
                <a:latin typeface="Mercury SSm A"/>
              </a:rPr>
              <a:t>Data </a:t>
            </a:r>
            <a:r>
              <a:rPr lang="en-IN" sz="2000" dirty="0" smtClean="0">
                <a:solidFill>
                  <a:schemeClr val="bg1"/>
                </a:solidFill>
                <a:latin typeface="Mercury SSm A"/>
              </a:rPr>
              <a:t>has been </a:t>
            </a:r>
            <a:r>
              <a:rPr lang="en-IN" sz="2000" dirty="0">
                <a:solidFill>
                  <a:schemeClr val="bg1"/>
                </a:solidFill>
                <a:latin typeface="Mercury SSm A"/>
              </a:rPr>
              <a:t>generated via </a:t>
            </a:r>
            <a:r>
              <a:rPr lang="en-IN" sz="2000" dirty="0">
                <a:solidFill>
                  <a:schemeClr val="bg1"/>
                </a:solidFill>
                <a:latin typeface="Mercury SSm A"/>
              </a:rPr>
              <a:t>S</a:t>
            </a:r>
            <a:r>
              <a:rPr lang="en-IN" sz="2000" dirty="0">
                <a:solidFill>
                  <a:schemeClr val="bg1"/>
                </a:solidFill>
                <a:latin typeface="Mercury SSm A"/>
              </a:rPr>
              <a:t>ynthetic Data </a:t>
            </a:r>
            <a:r>
              <a:rPr lang="en-IN" sz="2000" dirty="0" smtClean="0">
                <a:solidFill>
                  <a:schemeClr val="bg1"/>
                </a:solidFill>
                <a:latin typeface="Mercury SSm A"/>
              </a:rPr>
              <a:t>Generation method.</a:t>
            </a:r>
          </a:p>
          <a:p>
            <a:endParaRPr lang="en-IN" sz="2000" dirty="0">
              <a:solidFill>
                <a:schemeClr val="bg1"/>
              </a:solidFill>
              <a:latin typeface="Mercury SSm A"/>
            </a:endParaRPr>
          </a:p>
          <a:p>
            <a:pPr marL="285750" indent="-285750">
              <a:buFont typeface="Arial" panose="020B0604020202020204" pitchFamily="34" charset="0"/>
              <a:buChar char="•"/>
            </a:pPr>
            <a:r>
              <a:rPr lang="en-IN" sz="2000" dirty="0" smtClean="0">
                <a:solidFill>
                  <a:schemeClr val="bg1"/>
                </a:solidFill>
                <a:latin typeface="Mercury SSm A"/>
              </a:rPr>
              <a:t>We have tried to implement a machine learning </a:t>
            </a:r>
            <a:r>
              <a:rPr lang="en-IN" sz="2000" dirty="0">
                <a:solidFill>
                  <a:schemeClr val="bg1"/>
                </a:solidFill>
                <a:latin typeface="Mercury SSm A"/>
              </a:rPr>
              <a:t>model </a:t>
            </a:r>
            <a:r>
              <a:rPr lang="en-IN" sz="2000" dirty="0" smtClean="0">
                <a:solidFill>
                  <a:schemeClr val="bg1"/>
                </a:solidFill>
                <a:latin typeface="Mercury SSm A"/>
              </a:rPr>
              <a:t>into our project.</a:t>
            </a: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908359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chemeClr val="accent4">
              <a:alpha val="7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2072081" y="2875002"/>
            <a:ext cx="8112154" cy="1107996"/>
          </a:xfrm>
          <a:prstGeom prst="rect">
            <a:avLst/>
          </a:prstGeom>
          <a:noFill/>
        </p:spPr>
        <p:txBody>
          <a:bodyPr wrap="square" rtlCol="0">
            <a:spAutoFit/>
          </a:bodyPr>
          <a:lstStyle/>
          <a:p>
            <a:pPr algn="ctr"/>
            <a:r>
              <a:rPr lang="en-US" sz="6600" b="1" dirty="0"/>
              <a:t>SCREENSHOTS</a:t>
            </a:r>
            <a:endParaRPr lang="en-IN" sz="6600" b="1" dirty="0"/>
          </a:p>
        </p:txBody>
      </p:sp>
    </p:spTree>
    <p:extLst>
      <p:ext uri="{BB962C8B-B14F-4D97-AF65-F5344CB8AC3E}">
        <p14:creationId xmlns:p14="http://schemas.microsoft.com/office/powerpoint/2010/main" val="96912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chemeClr val="accent4">
              <a:alpha val="2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1410056" y="268962"/>
            <a:ext cx="8964538" cy="2123658"/>
          </a:xfrm>
          <a:prstGeom prst="rect">
            <a:avLst/>
          </a:prstGeom>
          <a:noFill/>
        </p:spPr>
        <p:txBody>
          <a:bodyPr wrap="square" rtlCol="0">
            <a:spAutoFit/>
          </a:bodyPr>
          <a:lstStyle/>
          <a:p>
            <a:pPr algn="ctr"/>
            <a:r>
              <a:rPr lang="en-US" sz="6600" b="1" dirty="0">
                <a:solidFill>
                  <a:schemeClr val="bg1"/>
                </a:solidFill>
              </a:rPr>
              <a:t>SCREENSHOTS</a:t>
            </a:r>
            <a:endParaRPr lang="en-IN" sz="6600" b="1" dirty="0">
              <a:solidFill>
                <a:schemeClr val="bg1"/>
              </a:solidFill>
            </a:endParaRP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2484120" y="1564481"/>
            <a:ext cx="7330440" cy="1477328"/>
          </a:xfrm>
          <a:prstGeom prst="rect">
            <a:avLst/>
          </a:prstGeom>
          <a:noFill/>
        </p:spPr>
        <p:txBody>
          <a:bodyPr wrap="square" rtlCol="0">
            <a:spAutoFit/>
          </a:bodyPr>
          <a:lstStyle/>
          <a:p>
            <a:pPr algn="ctr"/>
            <a:endParaRPr lang="en-IN" b="0" i="0" dirty="0">
              <a:solidFill>
                <a:schemeClr val="bg1"/>
              </a:solidFill>
              <a:effectLst/>
              <a:latin typeface="Mercury SSm A"/>
            </a:endParaRPr>
          </a:p>
          <a:p>
            <a:pPr algn="ctr"/>
            <a:endParaRPr lang="en-IN" dirty="0">
              <a:solidFill>
                <a:schemeClr val="bg1"/>
              </a:solidFill>
              <a:latin typeface="Mercury SSm A"/>
            </a:endParaRPr>
          </a:p>
          <a:p>
            <a:pPr algn="ctr"/>
            <a:endParaRPr lang="en-IN" b="0" i="0" dirty="0">
              <a:solidFill>
                <a:schemeClr val="bg1"/>
              </a:solidFill>
              <a:effectLst/>
              <a:latin typeface="Mercury SSm A"/>
            </a:endParaRPr>
          </a:p>
          <a:p>
            <a:pPr algn="ctr"/>
            <a:endParaRPr lang="en-IN" dirty="0">
              <a:solidFill>
                <a:schemeClr val="bg1"/>
              </a:solidFill>
              <a:latin typeface="Mercury SSm A"/>
            </a:endParaRPr>
          </a:p>
          <a:p>
            <a:pPr algn="ctr"/>
            <a:endParaRPr lang="en-IN" dirty="0">
              <a:solidFill>
                <a:schemeClr val="bg1"/>
              </a:solidFill>
            </a:endParaRPr>
          </a:p>
        </p:txBody>
      </p:sp>
      <p:pic>
        <p:nvPicPr>
          <p:cNvPr id="9" name="Picture 8">
            <a:extLst>
              <a:ext uri="{FF2B5EF4-FFF2-40B4-BE49-F238E27FC236}">
                <a16:creationId xmlns:a16="http://schemas.microsoft.com/office/drawing/2014/main" id="{78335C46-52FA-47CC-9B23-1CD358B37AE7}"/>
              </a:ext>
            </a:extLst>
          </p:cNvPr>
          <p:cNvPicPr>
            <a:picLocks noChangeAspect="1"/>
          </p:cNvPicPr>
          <p:nvPr/>
        </p:nvPicPr>
        <p:blipFill rotWithShape="1">
          <a:blip r:embed="rId2">
            <a:extLst>
              <a:ext uri="{28A0092B-C50C-407E-A947-70E740481C1C}">
                <a14:useLocalDpi xmlns:a14="http://schemas.microsoft.com/office/drawing/2010/main" val="0"/>
              </a:ext>
            </a:extLst>
          </a:blip>
          <a:srcRect l="1" r="-715" b="6123"/>
          <a:stretch/>
        </p:blipFill>
        <p:spPr>
          <a:xfrm>
            <a:off x="547918" y="1469571"/>
            <a:ext cx="5024252" cy="2883159"/>
          </a:xfrm>
          <a:prstGeom prst="rect">
            <a:avLst/>
          </a:prstGeom>
        </p:spPr>
      </p:pic>
      <p:pic>
        <p:nvPicPr>
          <p:cNvPr id="11" name="Picture 10">
            <a:extLst>
              <a:ext uri="{FF2B5EF4-FFF2-40B4-BE49-F238E27FC236}">
                <a16:creationId xmlns:a16="http://schemas.microsoft.com/office/drawing/2014/main" id="{06C49E36-818B-4B02-BB07-204951FF4FE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7153"/>
          <a:stretch/>
        </p:blipFill>
        <p:spPr>
          <a:xfrm>
            <a:off x="6277198" y="2911151"/>
            <a:ext cx="5234656" cy="2733869"/>
          </a:xfrm>
          <a:prstGeom prst="rect">
            <a:avLst/>
          </a:prstGeom>
        </p:spPr>
      </p:pic>
    </p:spTree>
    <p:extLst>
      <p:ext uri="{BB962C8B-B14F-4D97-AF65-F5344CB8AC3E}">
        <p14:creationId xmlns:p14="http://schemas.microsoft.com/office/powerpoint/2010/main" val="69237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750820"/>
            <a:ext cx="15621000" cy="12359640"/>
          </a:xfrm>
          <a:prstGeom prst="ellipse">
            <a:avLst/>
          </a:prstGeom>
          <a:solidFill>
            <a:schemeClr val="accent4">
              <a:alpha val="2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1716964" y="268962"/>
            <a:ext cx="8758072" cy="2123658"/>
          </a:xfrm>
          <a:prstGeom prst="rect">
            <a:avLst/>
          </a:prstGeom>
          <a:noFill/>
        </p:spPr>
        <p:txBody>
          <a:bodyPr wrap="square" rtlCol="0">
            <a:spAutoFit/>
          </a:bodyPr>
          <a:lstStyle/>
          <a:p>
            <a:pPr algn="ctr"/>
            <a:r>
              <a:rPr lang="en-US" sz="6600" b="1" dirty="0" smtClean="0">
                <a:solidFill>
                  <a:schemeClr val="bg1"/>
                </a:solidFill>
              </a:rPr>
              <a:t>MACHINE LEARNING</a:t>
            </a:r>
            <a:endParaRPr lang="en-IN" sz="6600" b="1" dirty="0">
              <a:solidFill>
                <a:schemeClr val="bg1"/>
              </a:solidFill>
            </a:endParaRP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1965960" y="1792224"/>
            <a:ext cx="8260080" cy="1477328"/>
          </a:xfrm>
          <a:prstGeom prst="rect">
            <a:avLst/>
          </a:prstGeom>
          <a:noFill/>
        </p:spPr>
        <p:txBody>
          <a:bodyPr wrap="square" rtlCol="0">
            <a:spAutoFit/>
          </a:bodyPr>
          <a:lstStyle/>
          <a:p>
            <a:r>
              <a:rPr lang="en-US" dirty="0">
                <a:solidFill>
                  <a:schemeClr val="bg1"/>
                </a:solidFill>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r>
              <a:rPr lang="en-US" dirty="0" smtClean="0">
                <a:solidFill>
                  <a:schemeClr val="bg1"/>
                </a:solidFill>
              </a:rPr>
              <a:t>.</a:t>
            </a:r>
          </a:p>
          <a:p>
            <a:endParaRPr lang="en-IN" dirty="0">
              <a:solidFill>
                <a:schemeClr val="bg1"/>
              </a:solidFill>
            </a:endParaRPr>
          </a:p>
        </p:txBody>
      </p:sp>
      <p:pic>
        <p:nvPicPr>
          <p:cNvPr id="2" name="Picture 1"/>
          <p:cNvPicPr>
            <a:picLocks noChangeAspect="1"/>
          </p:cNvPicPr>
          <p:nvPr/>
        </p:nvPicPr>
        <p:blipFill>
          <a:blip r:embed="rId2"/>
          <a:stretch>
            <a:fillRect/>
          </a:stretch>
        </p:blipFill>
        <p:spPr>
          <a:xfrm>
            <a:off x="6816233" y="3914633"/>
            <a:ext cx="4544567" cy="2298286"/>
          </a:xfrm>
          <a:prstGeom prst="rect">
            <a:avLst/>
          </a:prstGeom>
        </p:spPr>
      </p:pic>
      <p:pic>
        <p:nvPicPr>
          <p:cNvPr id="3" name="Picture 2"/>
          <p:cNvPicPr>
            <a:picLocks noChangeAspect="1"/>
          </p:cNvPicPr>
          <p:nvPr/>
        </p:nvPicPr>
        <p:blipFill>
          <a:blip r:embed="rId3"/>
          <a:stretch>
            <a:fillRect/>
          </a:stretch>
        </p:blipFill>
        <p:spPr>
          <a:xfrm>
            <a:off x="1410056" y="3914632"/>
            <a:ext cx="4798720" cy="2298287"/>
          </a:xfrm>
          <a:prstGeom prst="rect">
            <a:avLst/>
          </a:prstGeom>
        </p:spPr>
      </p:pic>
    </p:spTree>
    <p:extLst>
      <p:ext uri="{BB962C8B-B14F-4D97-AF65-F5344CB8AC3E}">
        <p14:creationId xmlns:p14="http://schemas.microsoft.com/office/powerpoint/2010/main" val="1242634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FF000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2572624" y="2405218"/>
            <a:ext cx="7046752" cy="2954655"/>
          </a:xfrm>
          <a:prstGeom prst="rect">
            <a:avLst/>
          </a:prstGeom>
          <a:noFill/>
        </p:spPr>
        <p:txBody>
          <a:bodyPr wrap="square" rtlCol="0">
            <a:spAutoFit/>
          </a:bodyPr>
          <a:lstStyle/>
          <a:p>
            <a:pPr algn="ctr"/>
            <a:r>
              <a:rPr lang="en-IN" sz="6000" b="1" dirty="0"/>
              <a:t>FEASIBILITY &amp; REQUIREMENTS</a:t>
            </a:r>
          </a:p>
          <a:p>
            <a:pPr algn="ctr"/>
            <a:endParaRPr lang="en-IN" sz="6600" dirty="0">
              <a:solidFill>
                <a:schemeClr val="bg1"/>
              </a:solidFill>
            </a:endParaRPr>
          </a:p>
        </p:txBody>
      </p:sp>
    </p:spTree>
    <p:extLst>
      <p:ext uri="{BB962C8B-B14F-4D97-AF65-F5344CB8AC3E}">
        <p14:creationId xmlns:p14="http://schemas.microsoft.com/office/powerpoint/2010/main" val="3074535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138DD8-F405-B781-8A29-D57D7B9E5BF0}"/>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FF000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7" name="TextBox 6">
            <a:extLst>
              <a:ext uri="{FF2B5EF4-FFF2-40B4-BE49-F238E27FC236}">
                <a16:creationId xmlns:a16="http://schemas.microsoft.com/office/drawing/2014/main" id="{3484ECDF-06FF-7084-D7EE-8E157EA26963}"/>
              </a:ext>
            </a:extLst>
          </p:cNvPr>
          <p:cNvSpPr txBox="1"/>
          <p:nvPr/>
        </p:nvSpPr>
        <p:spPr>
          <a:xfrm>
            <a:off x="0" y="268962"/>
            <a:ext cx="12545225" cy="2031325"/>
          </a:xfrm>
          <a:prstGeom prst="rect">
            <a:avLst/>
          </a:prstGeom>
          <a:noFill/>
        </p:spPr>
        <p:txBody>
          <a:bodyPr wrap="square" rtlCol="0">
            <a:spAutoFit/>
          </a:bodyPr>
          <a:lstStyle/>
          <a:p>
            <a:pPr algn="ctr"/>
            <a:r>
              <a:rPr lang="en-IN" sz="6000" b="1" dirty="0">
                <a:solidFill>
                  <a:schemeClr val="bg1"/>
                </a:solidFill>
              </a:rPr>
              <a:t>FEASIBILITY &amp; REQUIREMENTS</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237858" y="1443841"/>
            <a:ext cx="11716284" cy="4708981"/>
          </a:xfrm>
          <a:prstGeom prst="rect">
            <a:avLst/>
          </a:prstGeom>
          <a:noFill/>
        </p:spPr>
        <p:txBody>
          <a:bodyPr wrap="square" rtlCol="0">
            <a:spAutoFit/>
          </a:bodyPr>
          <a:lstStyle/>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The proposed project is highly feasible, as it utilizes well-established libraries and techniques in python such as </a:t>
            </a:r>
            <a:r>
              <a:rPr lang="en-US" sz="2000" dirty="0" err="1">
                <a:solidFill>
                  <a:schemeClr val="bg1"/>
                </a:solidFill>
                <a:latin typeface="Mercury SSm A"/>
              </a:rPr>
              <a:t>plotly</a:t>
            </a:r>
            <a:r>
              <a:rPr lang="en-US" sz="2000" dirty="0">
                <a:solidFill>
                  <a:schemeClr val="bg1"/>
                </a:solidFill>
                <a:latin typeface="Mercury SSm A"/>
              </a:rPr>
              <a:t> , seaborn, NumPy, pandas, and matplotlib for data visualization, and synthetic data generation techniques such as Random Number Generation and Monte Carlo Simulation for generating data. </a:t>
            </a:r>
          </a:p>
          <a:p>
            <a:pPr marL="285750" indent="-285750">
              <a:buFont typeface="Arial" panose="020B0604020202020204" pitchFamily="34" charset="0"/>
              <a:buChar char="•"/>
            </a:pPr>
            <a:endParaRPr lang="en-US"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Additionally, the use of synthetic data generation techniques allows for a more comprehensive analysis of the student's performance. This is because it can be used to generate a large amount of data that can be used to identify patterns and trends.</a:t>
            </a: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40381586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00B0F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4E5D3F6-D91E-4925-9DD6-B5B5382CEF03}"/>
              </a:ext>
            </a:extLst>
          </p:cNvPr>
          <p:cNvSpPr txBox="1"/>
          <p:nvPr/>
        </p:nvSpPr>
        <p:spPr>
          <a:xfrm>
            <a:off x="2101267" y="2536448"/>
            <a:ext cx="7989465" cy="1446550"/>
          </a:xfrm>
          <a:prstGeom prst="rect">
            <a:avLst/>
          </a:prstGeom>
          <a:noFill/>
        </p:spPr>
        <p:txBody>
          <a:bodyPr wrap="square" rtlCol="0">
            <a:spAutoFit/>
          </a:bodyPr>
          <a:lstStyle/>
          <a:p>
            <a:pPr algn="ctr"/>
            <a:r>
              <a:rPr lang="en-IN" sz="4400" b="1" dirty="0"/>
              <a:t>GROUP MEMBERS :</a:t>
            </a:r>
          </a:p>
          <a:p>
            <a:pPr algn="ctr"/>
            <a:r>
              <a:rPr lang="en-IN" sz="4400" b="1" dirty="0"/>
              <a:t>ROLE &amp; RESPONSIBILITY</a:t>
            </a:r>
          </a:p>
        </p:txBody>
      </p:sp>
    </p:spTree>
    <p:extLst>
      <p:ext uri="{BB962C8B-B14F-4D97-AF65-F5344CB8AC3E}">
        <p14:creationId xmlns:p14="http://schemas.microsoft.com/office/powerpoint/2010/main" val="1850151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00B0F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8" name="TextBox 7">
            <a:extLst>
              <a:ext uri="{FF2B5EF4-FFF2-40B4-BE49-F238E27FC236}">
                <a16:creationId xmlns:a16="http://schemas.microsoft.com/office/drawing/2014/main" id="{40F4750F-5344-176D-9B64-74C79FF0E118}"/>
              </a:ext>
            </a:extLst>
          </p:cNvPr>
          <p:cNvSpPr txBox="1"/>
          <p:nvPr/>
        </p:nvSpPr>
        <p:spPr>
          <a:xfrm>
            <a:off x="1551432" y="2367171"/>
            <a:ext cx="9089136" cy="2123658"/>
          </a:xfrm>
          <a:prstGeom prst="rect">
            <a:avLst/>
          </a:prstGeom>
          <a:noFill/>
        </p:spPr>
        <p:txBody>
          <a:bodyPr wrap="square" rtlCol="0">
            <a:spAutoFit/>
          </a:bodyPr>
          <a:lstStyle/>
          <a:p>
            <a:pPr algn="ctr"/>
            <a:endParaRPr lang="en-IN" b="0" i="0" dirty="0">
              <a:solidFill>
                <a:schemeClr val="bg1"/>
              </a:solidFill>
              <a:effectLst/>
              <a:latin typeface="Mercury SSm A"/>
            </a:endParaRPr>
          </a:p>
          <a:p>
            <a:pPr marL="285750" indent="-285750">
              <a:buFont typeface="Arial" panose="020B0604020202020204" pitchFamily="34" charset="0"/>
              <a:buChar char="•"/>
            </a:pPr>
            <a:r>
              <a:rPr lang="en-IN" sz="2400" dirty="0" err="1" smtClean="0">
                <a:solidFill>
                  <a:schemeClr val="bg1"/>
                </a:solidFill>
                <a:latin typeface="Mercury SSm A"/>
              </a:rPr>
              <a:t>Dhruuv</a:t>
            </a:r>
            <a:r>
              <a:rPr lang="en-IN" sz="2400" dirty="0" smtClean="0">
                <a:solidFill>
                  <a:schemeClr val="bg1"/>
                </a:solidFill>
                <a:latin typeface="Mercury SSm A"/>
              </a:rPr>
              <a:t> </a:t>
            </a:r>
            <a:r>
              <a:rPr lang="en-IN" sz="2400" dirty="0" err="1" smtClean="0">
                <a:solidFill>
                  <a:schemeClr val="bg1"/>
                </a:solidFill>
                <a:latin typeface="Mercury SSm A"/>
              </a:rPr>
              <a:t>Naik</a:t>
            </a:r>
            <a:r>
              <a:rPr lang="en-IN" sz="2400" dirty="0" smtClean="0">
                <a:solidFill>
                  <a:schemeClr val="bg1"/>
                </a:solidFill>
                <a:latin typeface="Mercury SSm A"/>
              </a:rPr>
              <a:t> - Synthetic Data Generation</a:t>
            </a:r>
          </a:p>
          <a:p>
            <a:pPr marL="285750" indent="-285750">
              <a:buFont typeface="Arial" panose="020B0604020202020204" pitchFamily="34" charset="0"/>
              <a:buChar char="•"/>
            </a:pPr>
            <a:r>
              <a:rPr lang="en-IN" sz="2400" dirty="0" err="1" smtClean="0">
                <a:solidFill>
                  <a:schemeClr val="bg1"/>
                </a:solidFill>
                <a:latin typeface="Mercury SSm A"/>
              </a:rPr>
              <a:t>Pratham</a:t>
            </a:r>
            <a:r>
              <a:rPr lang="en-IN" sz="2400" dirty="0" smtClean="0">
                <a:solidFill>
                  <a:schemeClr val="bg1"/>
                </a:solidFill>
                <a:latin typeface="Mercury SSm A"/>
              </a:rPr>
              <a:t> </a:t>
            </a:r>
            <a:r>
              <a:rPr lang="en-IN" sz="2400" dirty="0" err="1" smtClean="0">
                <a:solidFill>
                  <a:schemeClr val="bg1"/>
                </a:solidFill>
                <a:latin typeface="Mercury SSm A"/>
              </a:rPr>
              <a:t>Junghare</a:t>
            </a:r>
            <a:r>
              <a:rPr lang="en-IN" sz="2400" dirty="0" smtClean="0">
                <a:solidFill>
                  <a:schemeClr val="bg1"/>
                </a:solidFill>
                <a:latin typeface="Mercury SSm A"/>
              </a:rPr>
              <a:t> – User Interface</a:t>
            </a:r>
            <a:r>
              <a:rPr lang="en-IN" sz="2400" dirty="0">
                <a:solidFill>
                  <a:schemeClr val="bg1"/>
                </a:solidFill>
                <a:latin typeface="Mercury SSm A"/>
              </a:rPr>
              <a:t> and Research</a:t>
            </a:r>
            <a:endParaRPr lang="en-IN" sz="2400" dirty="0" smtClean="0">
              <a:solidFill>
                <a:schemeClr val="bg1"/>
              </a:solidFill>
              <a:latin typeface="Mercury SSm A"/>
            </a:endParaRPr>
          </a:p>
          <a:p>
            <a:pPr marL="285750" indent="-285750">
              <a:buFont typeface="Arial" panose="020B0604020202020204" pitchFamily="34" charset="0"/>
              <a:buChar char="•"/>
            </a:pPr>
            <a:r>
              <a:rPr lang="en-IN" sz="2400" dirty="0" err="1" smtClean="0">
                <a:solidFill>
                  <a:schemeClr val="bg1"/>
                </a:solidFill>
                <a:latin typeface="Mercury SSm A"/>
              </a:rPr>
              <a:t>Yashas</a:t>
            </a:r>
            <a:r>
              <a:rPr lang="en-IN" sz="2400" dirty="0" smtClean="0">
                <a:solidFill>
                  <a:schemeClr val="bg1"/>
                </a:solidFill>
                <a:latin typeface="Mercury SSm A"/>
              </a:rPr>
              <a:t> </a:t>
            </a:r>
            <a:r>
              <a:rPr lang="en-IN" sz="2400" dirty="0" err="1" smtClean="0">
                <a:solidFill>
                  <a:schemeClr val="bg1"/>
                </a:solidFill>
                <a:latin typeface="Mercury SSm A"/>
              </a:rPr>
              <a:t>Khot</a:t>
            </a:r>
            <a:r>
              <a:rPr lang="en-IN" sz="2400" dirty="0" smtClean="0">
                <a:solidFill>
                  <a:schemeClr val="bg1"/>
                </a:solidFill>
                <a:latin typeface="Mercury SSm A"/>
              </a:rPr>
              <a:t> - </a:t>
            </a:r>
            <a:r>
              <a:rPr lang="en-IN" sz="2400" dirty="0">
                <a:solidFill>
                  <a:schemeClr val="bg1"/>
                </a:solidFill>
                <a:latin typeface="Mercury SSm A"/>
              </a:rPr>
              <a:t>Data </a:t>
            </a:r>
            <a:r>
              <a:rPr lang="en-IN" sz="2400" dirty="0" smtClean="0">
                <a:solidFill>
                  <a:schemeClr val="bg1"/>
                </a:solidFill>
                <a:latin typeface="Mercury SSm A"/>
              </a:rPr>
              <a:t>Analysis and Research</a:t>
            </a:r>
          </a:p>
          <a:p>
            <a:pPr marL="285750" indent="-285750">
              <a:buFont typeface="Arial" panose="020B0604020202020204" pitchFamily="34" charset="0"/>
              <a:buChar char="•"/>
            </a:pPr>
            <a:r>
              <a:rPr lang="en-IN" sz="2400" dirty="0" smtClean="0">
                <a:solidFill>
                  <a:schemeClr val="bg1"/>
                </a:solidFill>
                <a:latin typeface="Mercury SSm A"/>
              </a:rPr>
              <a:t>Aditya Gothiwarekar - Data Visualization and Machine Learning</a:t>
            </a:r>
            <a:endParaRPr lang="en-IN" sz="2400" dirty="0">
              <a:solidFill>
                <a:schemeClr val="bg1"/>
              </a:solidFill>
              <a:latin typeface="Mercury SSm A"/>
            </a:endParaRPr>
          </a:p>
          <a:p>
            <a:pPr algn="ctr"/>
            <a:endParaRPr lang="en-IN" dirty="0">
              <a:solidFill>
                <a:schemeClr val="bg1"/>
              </a:solidFill>
            </a:endParaRPr>
          </a:p>
        </p:txBody>
      </p:sp>
      <p:sp>
        <p:nvSpPr>
          <p:cNvPr id="9" name="TextBox 8">
            <a:extLst>
              <a:ext uri="{FF2B5EF4-FFF2-40B4-BE49-F238E27FC236}">
                <a16:creationId xmlns:a16="http://schemas.microsoft.com/office/drawing/2014/main" id="{6A44ADA5-C88D-4E40-9C75-4E3561621FAD}"/>
              </a:ext>
            </a:extLst>
          </p:cNvPr>
          <p:cNvSpPr txBox="1"/>
          <p:nvPr/>
        </p:nvSpPr>
        <p:spPr>
          <a:xfrm>
            <a:off x="2085175" y="340771"/>
            <a:ext cx="8332148" cy="1200329"/>
          </a:xfrm>
          <a:prstGeom prst="rect">
            <a:avLst/>
          </a:prstGeom>
          <a:noFill/>
        </p:spPr>
        <p:txBody>
          <a:bodyPr wrap="square" rtlCol="0">
            <a:spAutoFit/>
          </a:bodyPr>
          <a:lstStyle/>
          <a:p>
            <a:pPr algn="ctr"/>
            <a:r>
              <a:rPr lang="en-IN" sz="3600" b="1" dirty="0">
                <a:solidFill>
                  <a:schemeClr val="bg1"/>
                </a:solidFill>
              </a:rPr>
              <a:t>GROUP MEMBERS :</a:t>
            </a:r>
          </a:p>
          <a:p>
            <a:pPr algn="ctr"/>
            <a:r>
              <a:rPr lang="en-IN" sz="3600" b="1" dirty="0">
                <a:solidFill>
                  <a:schemeClr val="bg1"/>
                </a:solidFill>
              </a:rPr>
              <a:t>ROLE &amp; RESPONSIBILITY</a:t>
            </a:r>
          </a:p>
        </p:txBody>
      </p:sp>
    </p:spTree>
    <p:extLst>
      <p:ext uri="{BB962C8B-B14F-4D97-AF65-F5344CB8AC3E}">
        <p14:creationId xmlns:p14="http://schemas.microsoft.com/office/powerpoint/2010/main" val="3381405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a:latin typeface="+mn-lt"/>
                <a:ea typeface="+mn-ea"/>
                <a:cs typeface="+mn-cs"/>
              </a:rPr>
              <a:t>Outline</a:t>
            </a:r>
            <a:endParaRPr lang="en-IN" sz="6600" b="1" dirty="0">
              <a:latin typeface="+mn-lt"/>
              <a:ea typeface="+mn-ea"/>
              <a:cs typeface="+mn-cs"/>
            </a:endParaRPr>
          </a:p>
        </p:txBody>
      </p:sp>
      <p:sp>
        <p:nvSpPr>
          <p:cNvPr id="3" name="Content Placeholder 2"/>
          <p:cNvSpPr>
            <a:spLocks noGrp="1"/>
          </p:cNvSpPr>
          <p:nvPr>
            <p:ph idx="1"/>
          </p:nvPr>
        </p:nvSpPr>
        <p:spPr/>
        <p:txBody>
          <a:bodyPr>
            <a:normAutofit/>
          </a:bodyPr>
          <a:lstStyle/>
          <a:p>
            <a:r>
              <a:rPr lang="en-IN" sz="2000" dirty="0" smtClean="0"/>
              <a:t>Introduction</a:t>
            </a:r>
          </a:p>
          <a:p>
            <a:r>
              <a:rPr lang="en-IN" sz="2000" dirty="0" smtClean="0"/>
              <a:t>Problem Statement</a:t>
            </a:r>
          </a:p>
          <a:p>
            <a:r>
              <a:rPr lang="en-IN" sz="2000" dirty="0" smtClean="0"/>
              <a:t>Scope and present scenario</a:t>
            </a:r>
          </a:p>
          <a:p>
            <a:r>
              <a:rPr lang="en-IN" sz="2000" dirty="0" smtClean="0"/>
              <a:t>Proposed solution</a:t>
            </a:r>
          </a:p>
          <a:p>
            <a:r>
              <a:rPr lang="en-IN" sz="2000" dirty="0" smtClean="0"/>
              <a:t>Project status</a:t>
            </a:r>
          </a:p>
          <a:p>
            <a:r>
              <a:rPr lang="en-IN" sz="2000" dirty="0" smtClean="0"/>
              <a:t>Screenshot/Demo</a:t>
            </a:r>
          </a:p>
          <a:p>
            <a:r>
              <a:rPr lang="en-IN" sz="2000" dirty="0" smtClean="0"/>
              <a:t>Feasibility and requirements</a:t>
            </a:r>
          </a:p>
          <a:p>
            <a:r>
              <a:rPr lang="en-IN" sz="2000" dirty="0" smtClean="0"/>
              <a:t>Group Members</a:t>
            </a:r>
          </a:p>
          <a:p>
            <a:r>
              <a:rPr lang="en-IN" sz="2000" dirty="0" smtClean="0"/>
              <a:t>References</a:t>
            </a:r>
          </a:p>
          <a:p>
            <a:endParaRPr lang="en-IN" sz="2000" dirty="0"/>
          </a:p>
        </p:txBody>
      </p:sp>
      <p:sp>
        <p:nvSpPr>
          <p:cNvPr id="4" name="Oval 3">
            <a:extLst>
              <a:ext uri="{FF2B5EF4-FFF2-40B4-BE49-F238E27FC236}">
                <a16:creationId xmlns:a16="http://schemas.microsoft.com/office/drawing/2014/main" id="{47B33CAC-CC9E-21FE-D0EA-721E26B97A98}"/>
              </a:ext>
            </a:extLst>
          </p:cNvPr>
          <p:cNvSpPr/>
          <p:nvPr/>
        </p:nvSpPr>
        <p:spPr>
          <a:xfrm>
            <a:off x="8429131" y="0"/>
            <a:ext cx="7194682" cy="6858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0372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00B0F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9" name="TextBox 8">
            <a:extLst>
              <a:ext uri="{FF2B5EF4-FFF2-40B4-BE49-F238E27FC236}">
                <a16:creationId xmlns:a16="http://schemas.microsoft.com/office/drawing/2014/main" id="{6A44ADA5-C88D-4E40-9C75-4E3561621FAD}"/>
              </a:ext>
            </a:extLst>
          </p:cNvPr>
          <p:cNvSpPr txBox="1"/>
          <p:nvPr/>
        </p:nvSpPr>
        <p:spPr>
          <a:xfrm>
            <a:off x="2085175" y="340771"/>
            <a:ext cx="8332148" cy="646331"/>
          </a:xfrm>
          <a:prstGeom prst="rect">
            <a:avLst/>
          </a:prstGeom>
          <a:noFill/>
        </p:spPr>
        <p:txBody>
          <a:bodyPr wrap="square" rtlCol="0">
            <a:spAutoFit/>
          </a:bodyPr>
          <a:lstStyle/>
          <a:p>
            <a:pPr algn="ctr"/>
            <a:r>
              <a:rPr lang="en-IN" sz="3600" b="1" dirty="0" smtClean="0">
                <a:solidFill>
                  <a:schemeClr val="bg1"/>
                </a:solidFill>
              </a:rPr>
              <a:t>Activ</a:t>
            </a:r>
            <a:r>
              <a:rPr lang="en-IN" sz="3600" b="1" dirty="0" smtClean="0">
                <a:solidFill>
                  <a:schemeClr val="bg1"/>
                </a:solidFill>
              </a:rPr>
              <a:t>ity Sheet</a:t>
            </a:r>
            <a:endParaRPr lang="en-IN" sz="3600"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946445" y="0"/>
            <a:ext cx="4299109" cy="6858000"/>
          </a:xfrm>
          <a:prstGeom prst="rect">
            <a:avLst/>
          </a:prstGeom>
        </p:spPr>
      </p:pic>
    </p:spTree>
    <p:extLst>
      <p:ext uri="{BB962C8B-B14F-4D97-AF65-F5344CB8AC3E}">
        <p14:creationId xmlns:p14="http://schemas.microsoft.com/office/powerpoint/2010/main" val="3357289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00B05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3533163" y="2765945"/>
            <a:ext cx="5125674" cy="2123658"/>
          </a:xfrm>
          <a:prstGeom prst="rect">
            <a:avLst/>
          </a:prstGeom>
          <a:noFill/>
        </p:spPr>
        <p:txBody>
          <a:bodyPr wrap="square" rtlCol="0">
            <a:spAutoFit/>
          </a:bodyPr>
          <a:lstStyle/>
          <a:p>
            <a:pPr algn="ctr"/>
            <a:r>
              <a:rPr lang="en-IN" sz="6600" b="1" dirty="0"/>
              <a:t>REFERENCES</a:t>
            </a:r>
          </a:p>
          <a:p>
            <a:pPr algn="ctr"/>
            <a:endParaRPr lang="en-IN" sz="6600" dirty="0">
              <a:solidFill>
                <a:schemeClr val="bg1"/>
              </a:solidFill>
            </a:endParaRPr>
          </a:p>
        </p:txBody>
      </p:sp>
    </p:spTree>
    <p:extLst>
      <p:ext uri="{BB962C8B-B14F-4D97-AF65-F5344CB8AC3E}">
        <p14:creationId xmlns:p14="http://schemas.microsoft.com/office/powerpoint/2010/main" val="834206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00B05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s</a:t>
            </a: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2709017" y="268962"/>
            <a:ext cx="6588807" cy="2123658"/>
          </a:xfrm>
          <a:prstGeom prst="rect">
            <a:avLst/>
          </a:prstGeom>
          <a:noFill/>
        </p:spPr>
        <p:txBody>
          <a:bodyPr wrap="square" rtlCol="0">
            <a:spAutoFit/>
          </a:bodyPr>
          <a:lstStyle/>
          <a:p>
            <a:pPr algn="ctr"/>
            <a:r>
              <a:rPr lang="en-IN" sz="6600" b="1" dirty="0">
                <a:solidFill>
                  <a:schemeClr val="bg1"/>
                </a:solidFill>
              </a:rPr>
              <a:t>REFERENCES</a:t>
            </a:r>
          </a:p>
          <a:p>
            <a:pPr algn="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2484120" y="1564481"/>
            <a:ext cx="7330440" cy="5632311"/>
          </a:xfrm>
          <a:prstGeom prst="rect">
            <a:avLst/>
          </a:prstGeom>
          <a:noFill/>
        </p:spPr>
        <p:txBody>
          <a:bodyPr wrap="square" rtlCol="0">
            <a:spAutoFit/>
          </a:bodyPr>
          <a:lstStyle/>
          <a:p>
            <a:pPr algn="ctr"/>
            <a:endParaRPr lang="en-IN" sz="2000" dirty="0">
              <a:solidFill>
                <a:schemeClr val="bg1"/>
              </a:solidFill>
              <a:latin typeface="Mercury SSm A"/>
            </a:endParaRPr>
          </a:p>
          <a:p>
            <a:pPr marL="285750" indent="-285750">
              <a:buFont typeface="Arial" panose="020B0604020202020204" pitchFamily="34" charset="0"/>
              <a:buChar char="•"/>
            </a:pPr>
            <a:r>
              <a:rPr lang="en-IN" sz="2000" dirty="0" err="1">
                <a:solidFill>
                  <a:schemeClr val="bg1"/>
                </a:solidFill>
                <a:latin typeface="Mercury SSm A"/>
              </a:rPr>
              <a:t>Udemy</a:t>
            </a:r>
            <a:r>
              <a:rPr lang="en-IN" sz="2000" dirty="0">
                <a:solidFill>
                  <a:schemeClr val="bg1"/>
                </a:solidFill>
                <a:latin typeface="Mercury SSm A"/>
              </a:rPr>
              <a:t> resources</a:t>
            </a:r>
            <a:endParaRPr lang="en-IN" sz="2000" dirty="0">
              <a:solidFill>
                <a:schemeClr val="bg1"/>
              </a:solidFill>
              <a:latin typeface="Mercury SSm A"/>
            </a:endParaRPr>
          </a:p>
          <a:p>
            <a:r>
              <a:rPr lang="en-IN" sz="2000" dirty="0">
                <a:solidFill>
                  <a:schemeClr val="bg1"/>
                </a:solidFill>
                <a:latin typeface="Mercury SSm A"/>
                <a:hlinkClick r:id="rId2"/>
              </a:rPr>
              <a:t>https://</a:t>
            </a:r>
            <a:r>
              <a:rPr lang="en-IN" sz="2000" dirty="0">
                <a:solidFill>
                  <a:schemeClr val="bg1"/>
                </a:solidFill>
                <a:latin typeface="Mercury SSm A"/>
                <a:hlinkClick r:id="rId2"/>
              </a:rPr>
              <a:t>www.udemy.com/course/python-for-data-science-and-machine-learning-bootcamp/learn/lecture/5733420#overview</a:t>
            </a:r>
            <a:endParaRPr lang="en-IN" sz="2000" dirty="0">
              <a:solidFill>
                <a:schemeClr val="bg1"/>
              </a:solidFill>
              <a:latin typeface="Mercury SSm A"/>
            </a:endParaRPr>
          </a:p>
          <a:p>
            <a:endParaRPr lang="en-IN" sz="2000" dirty="0">
              <a:solidFill>
                <a:schemeClr val="bg1"/>
              </a:solidFill>
              <a:latin typeface="Mercury SSm A"/>
            </a:endParaRPr>
          </a:p>
          <a:p>
            <a:pPr marL="285750" indent="-285750">
              <a:buFont typeface="Arial" panose="020B0604020202020204" pitchFamily="34" charset="0"/>
              <a:buChar char="•"/>
            </a:pPr>
            <a:r>
              <a:rPr lang="en-IN" sz="2000" dirty="0">
                <a:solidFill>
                  <a:schemeClr val="bg1"/>
                </a:solidFill>
                <a:latin typeface="Mercury SSm A"/>
              </a:rPr>
              <a:t>Dash app creation</a:t>
            </a:r>
          </a:p>
          <a:p>
            <a:r>
              <a:rPr lang="en-IN" sz="2000" dirty="0">
                <a:solidFill>
                  <a:schemeClr val="bg1"/>
                </a:solidFill>
                <a:latin typeface="Mercury SSm A"/>
                <a:hlinkClick r:id="rId3"/>
              </a:rPr>
              <a:t>https://dash.plotly.com/ml-and-ai-templates</a:t>
            </a:r>
            <a:endParaRPr lang="en-IN" sz="2000" dirty="0">
              <a:solidFill>
                <a:schemeClr val="bg1"/>
              </a:solidFill>
              <a:latin typeface="Mercury SSm A"/>
            </a:endParaRPr>
          </a:p>
          <a:p>
            <a:pPr marL="285750" indent="-285750">
              <a:buFont typeface="Arial" panose="020B0604020202020204" pitchFamily="34" charset="0"/>
              <a:buChar char="•"/>
            </a:pPr>
            <a:endParaRPr lang="en-IN" sz="2000" dirty="0">
              <a:solidFill>
                <a:schemeClr val="bg1"/>
              </a:solidFill>
              <a:latin typeface="Mercury SSm A"/>
            </a:endParaRPr>
          </a:p>
          <a:p>
            <a:endParaRPr lang="en-IN" sz="2000" dirty="0">
              <a:solidFill>
                <a:schemeClr val="bg1"/>
              </a:solidFill>
              <a:latin typeface="Mercury SSm A"/>
            </a:endParaRPr>
          </a:p>
          <a:p>
            <a:pPr marL="285750" indent="-285750">
              <a:buFont typeface="Arial" panose="020B0604020202020204" pitchFamily="34" charset="0"/>
              <a:buChar char="•"/>
            </a:pPr>
            <a:r>
              <a:rPr lang="en-IN" sz="2000" dirty="0" smtClean="0">
                <a:solidFill>
                  <a:schemeClr val="bg1"/>
                </a:solidFill>
                <a:latin typeface="Mercury SSm A"/>
              </a:rPr>
              <a:t>Linear Regression</a:t>
            </a:r>
          </a:p>
          <a:p>
            <a:r>
              <a:rPr lang="en-IN" sz="2000" dirty="0">
                <a:hlinkClick r:id="rId4"/>
              </a:rPr>
              <a:t>ML | Linear Regression </a:t>
            </a:r>
            <a:r>
              <a:rPr lang="en-IN" sz="2000" dirty="0" smtClean="0">
                <a:hlinkClick r:id="rId4"/>
              </a:rPr>
              <a:t>– </a:t>
            </a:r>
            <a:r>
              <a:rPr lang="en-IN" sz="2000" dirty="0" err="1" smtClean="0">
                <a:hlinkClick r:id="rId4"/>
              </a:rPr>
              <a:t>GeeksforGeeks</a:t>
            </a:r>
            <a:endParaRPr lang="en-IN" sz="2000" dirty="0" smtClean="0"/>
          </a:p>
          <a:p>
            <a:endParaRPr lang="en-IN" sz="2000" dirty="0">
              <a:solidFill>
                <a:schemeClr val="bg1"/>
              </a:solidFill>
              <a:latin typeface="Mercury SSm A"/>
            </a:endParaRPr>
          </a:p>
          <a:p>
            <a:pPr marL="285750" indent="-285750">
              <a:buFont typeface="Arial" panose="020B0604020202020204" pitchFamily="34" charset="0"/>
              <a:buChar char="•"/>
            </a:pPr>
            <a:r>
              <a:rPr lang="en-IN" sz="2000" dirty="0" smtClean="0">
                <a:solidFill>
                  <a:schemeClr val="bg1"/>
                </a:solidFill>
                <a:latin typeface="Mercury SSm A"/>
              </a:rPr>
              <a:t>Synthetic </a:t>
            </a:r>
            <a:r>
              <a:rPr lang="en-IN" sz="2000" dirty="0">
                <a:solidFill>
                  <a:schemeClr val="bg1"/>
                </a:solidFill>
                <a:latin typeface="Mercury SSm A"/>
              </a:rPr>
              <a:t>Data Generation</a:t>
            </a:r>
          </a:p>
          <a:p>
            <a:r>
              <a:rPr lang="en-IN" sz="2000" dirty="0">
                <a:solidFill>
                  <a:schemeClr val="bg1"/>
                </a:solidFill>
                <a:latin typeface="Mercury SSm A"/>
                <a:hlinkClick r:id="rId5"/>
              </a:rPr>
              <a:t>https://fakerjs.dev</a:t>
            </a:r>
            <a:r>
              <a:rPr lang="en-IN" sz="2000" dirty="0" smtClean="0">
                <a:solidFill>
                  <a:schemeClr val="bg1"/>
                </a:solidFill>
                <a:latin typeface="Mercury SSm A"/>
                <a:hlinkClick r:id="rId5"/>
              </a:rPr>
              <a:t>/</a:t>
            </a:r>
            <a:endParaRPr lang="en-IN" sz="2000" dirty="0" smtClean="0">
              <a:solidFill>
                <a:schemeClr val="bg1"/>
              </a:solidFill>
              <a:latin typeface="Mercury SSm A"/>
            </a:endParaRPr>
          </a:p>
          <a:p>
            <a:r>
              <a:rPr lang="en-US" sz="2000" dirty="0">
                <a:hlinkClick r:id="rId6"/>
              </a:rPr>
              <a:t>Introduction to Random Numbers in </a:t>
            </a:r>
            <a:r>
              <a:rPr lang="en-US" sz="2000" dirty="0" err="1">
                <a:hlinkClick r:id="rId6"/>
              </a:rPr>
              <a:t>NumPy</a:t>
            </a:r>
            <a:r>
              <a:rPr lang="en-US" sz="2000" dirty="0">
                <a:hlinkClick r:id="rId6"/>
              </a:rPr>
              <a:t> (w3schools.com)</a:t>
            </a:r>
            <a:endParaRPr lang="en-IN" sz="2000" dirty="0">
              <a:solidFill>
                <a:schemeClr val="bg1"/>
              </a:solidFill>
              <a:latin typeface="Mercury SSm A"/>
            </a:endParaRPr>
          </a:p>
          <a:p>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17781102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chemeClr val="accent4">
              <a:alpha val="2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 name="Title 1"/>
          <p:cNvSpPr>
            <a:spLocks noGrp="1"/>
          </p:cNvSpPr>
          <p:nvPr>
            <p:ph type="ctrTitle"/>
          </p:nvPr>
        </p:nvSpPr>
        <p:spPr>
          <a:xfrm>
            <a:off x="1524000" y="2944019"/>
            <a:ext cx="9144000" cy="969963"/>
          </a:xfrm>
        </p:spPr>
        <p:txBody>
          <a:bodyPr/>
          <a:lstStyle/>
          <a:p>
            <a:r>
              <a:rPr lang="en-IN" b="1" dirty="0" smtClean="0">
                <a:solidFill>
                  <a:schemeClr val="bg1"/>
                </a:solidFill>
              </a:rPr>
              <a:t>Thank You!</a:t>
            </a:r>
            <a:endParaRPr lang="en-IN" b="1" dirty="0">
              <a:solidFill>
                <a:schemeClr val="bg1"/>
              </a:solidFill>
            </a:endParaRPr>
          </a:p>
        </p:txBody>
      </p:sp>
    </p:spTree>
    <p:extLst>
      <p:ext uri="{BB962C8B-B14F-4D97-AF65-F5344CB8AC3E}">
        <p14:creationId xmlns:p14="http://schemas.microsoft.com/office/powerpoint/2010/main" val="748576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chemeClr val="accent4">
              <a:alpha val="75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3139440" y="2883391"/>
            <a:ext cx="6037918" cy="2123658"/>
          </a:xfrm>
          <a:prstGeom prst="rect">
            <a:avLst/>
          </a:prstGeom>
          <a:noFill/>
        </p:spPr>
        <p:txBody>
          <a:bodyPr wrap="square" rtlCol="0">
            <a:spAutoFit/>
          </a:bodyPr>
          <a:lstStyle/>
          <a:p>
            <a:pPr algn="ctr"/>
            <a:r>
              <a:rPr lang="en-IN" sz="6600" b="1" dirty="0"/>
              <a:t>INTRODUCTION</a:t>
            </a:r>
          </a:p>
          <a:p>
            <a:pPr algn="ctr"/>
            <a:endParaRPr lang="en-IN" sz="6600" dirty="0">
              <a:solidFill>
                <a:schemeClr val="bg1"/>
              </a:solidFill>
            </a:endParaRPr>
          </a:p>
        </p:txBody>
      </p:sp>
    </p:spTree>
    <p:extLst>
      <p:ext uri="{BB962C8B-B14F-4D97-AF65-F5344CB8AC3E}">
        <p14:creationId xmlns:p14="http://schemas.microsoft.com/office/powerpoint/2010/main" val="3596328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chemeClr val="accent4">
              <a:alpha val="20000"/>
            </a:scheme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2632105" y="268962"/>
            <a:ext cx="7182455" cy="2123658"/>
          </a:xfrm>
          <a:prstGeom prst="rect">
            <a:avLst/>
          </a:prstGeom>
          <a:noFill/>
        </p:spPr>
        <p:txBody>
          <a:bodyPr wrap="square" rtlCol="0">
            <a:spAutoFit/>
          </a:bodyPr>
          <a:lstStyle/>
          <a:p>
            <a:pPr algn="ctr"/>
            <a:r>
              <a:rPr lang="en-IN" sz="6600" b="1" dirty="0">
                <a:solidFill>
                  <a:schemeClr val="bg1"/>
                </a:solidFill>
              </a:rPr>
              <a:t>INTRODUCTION</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1912833" y="1564481"/>
            <a:ext cx="8366334" cy="4401205"/>
          </a:xfrm>
          <a:prstGeom prst="rect">
            <a:avLst/>
          </a:prstGeom>
          <a:noFill/>
        </p:spPr>
        <p:txBody>
          <a:bodyPr wrap="square" rtlCol="0">
            <a:spAutoFit/>
          </a:bodyPr>
          <a:lstStyle/>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r>
              <a:rPr lang="en-US" sz="2000" dirty="0">
                <a:solidFill>
                  <a:schemeClr val="bg1"/>
                </a:solidFill>
                <a:latin typeface="Mercury SSm A"/>
              </a:rPr>
              <a:t>This project aims to use various Python libraries such as </a:t>
            </a:r>
            <a:r>
              <a:rPr lang="en-US" sz="2000" dirty="0" err="1">
                <a:solidFill>
                  <a:schemeClr val="bg1"/>
                </a:solidFill>
                <a:latin typeface="Mercury SSm A"/>
              </a:rPr>
              <a:t>plotly</a:t>
            </a:r>
            <a:r>
              <a:rPr lang="en-US" sz="2000" dirty="0">
                <a:solidFill>
                  <a:schemeClr val="bg1"/>
                </a:solidFill>
                <a:latin typeface="Mercury SSm A"/>
              </a:rPr>
              <a:t>,  </a:t>
            </a:r>
            <a:r>
              <a:rPr lang="en-US" sz="2000" dirty="0">
                <a:solidFill>
                  <a:schemeClr val="bg1"/>
                </a:solidFill>
                <a:latin typeface="Mercury SSm A"/>
              </a:rPr>
              <a:t>seaborn, NumPy, pandas, and matplotlib</a:t>
            </a:r>
            <a:r>
              <a:rPr lang="en-US" sz="2000" dirty="0">
                <a:solidFill>
                  <a:schemeClr val="bg1"/>
                </a:solidFill>
                <a:latin typeface="Mercury SSm A"/>
              </a:rPr>
              <a:t> to visualize student </a:t>
            </a:r>
            <a:r>
              <a:rPr lang="en-US" sz="2000" dirty="0" smtClean="0">
                <a:solidFill>
                  <a:schemeClr val="bg1"/>
                </a:solidFill>
                <a:latin typeface="Mercury SSm A"/>
              </a:rPr>
              <a:t>data(academic performance, demographic </a:t>
            </a:r>
            <a:r>
              <a:rPr lang="en-US" sz="2000" smtClean="0">
                <a:solidFill>
                  <a:schemeClr val="bg1"/>
                </a:solidFill>
                <a:latin typeface="Mercury SSm A"/>
              </a:rPr>
              <a:t>information,etc</a:t>
            </a:r>
            <a:r>
              <a:rPr lang="en-US" sz="2000" dirty="0" smtClean="0">
                <a:solidFill>
                  <a:schemeClr val="bg1"/>
                </a:solidFill>
                <a:latin typeface="Mercury SSm A"/>
              </a:rPr>
              <a:t>.) </a:t>
            </a:r>
            <a:r>
              <a:rPr lang="en-US" sz="2000" dirty="0">
                <a:solidFill>
                  <a:schemeClr val="bg1"/>
                </a:solidFill>
                <a:latin typeface="Mercury SSm A"/>
              </a:rPr>
              <a:t>and </a:t>
            </a:r>
            <a:r>
              <a:rPr lang="en-US" sz="2000" dirty="0">
                <a:solidFill>
                  <a:schemeClr val="bg1"/>
                </a:solidFill>
                <a:latin typeface="Mercury SSm A"/>
              </a:rPr>
              <a:t>analyze </a:t>
            </a:r>
            <a:r>
              <a:rPr lang="en-US" sz="2000" dirty="0">
                <a:solidFill>
                  <a:schemeClr val="bg1"/>
                </a:solidFill>
                <a:latin typeface="Mercury SSm A"/>
              </a:rPr>
              <a:t>their </a:t>
            </a:r>
            <a:r>
              <a:rPr lang="en-US" sz="2000" dirty="0" smtClean="0">
                <a:solidFill>
                  <a:schemeClr val="bg1"/>
                </a:solidFill>
                <a:latin typeface="Mercury SSm A"/>
              </a:rPr>
              <a:t>performance and help make policymakers appropriate decisions. </a:t>
            </a:r>
            <a:r>
              <a:rPr lang="en-US" sz="2000" dirty="0">
                <a:solidFill>
                  <a:schemeClr val="bg1"/>
                </a:solidFill>
                <a:latin typeface="Mercury SSm A"/>
              </a:rPr>
              <a:t>The data used in this project </a:t>
            </a:r>
            <a:r>
              <a:rPr lang="en-US" sz="2000" dirty="0" smtClean="0">
                <a:solidFill>
                  <a:schemeClr val="bg1"/>
                </a:solidFill>
                <a:latin typeface="Mercury SSm A"/>
              </a:rPr>
              <a:t>has been </a:t>
            </a:r>
            <a:r>
              <a:rPr lang="en-US" sz="2000" dirty="0">
                <a:solidFill>
                  <a:schemeClr val="bg1"/>
                </a:solidFill>
                <a:latin typeface="Mercury SSm A"/>
              </a:rPr>
              <a:t>generated through synthetic data generation techniques, which will allow for a more comprehensive analysis of the </a:t>
            </a:r>
            <a:r>
              <a:rPr lang="en-US" sz="2000" dirty="0">
                <a:solidFill>
                  <a:schemeClr val="bg1"/>
                </a:solidFill>
                <a:latin typeface="Mercury SSm A"/>
              </a:rPr>
              <a:t>data. </a:t>
            </a:r>
            <a:r>
              <a:rPr lang="en-US" sz="2000" dirty="0">
                <a:solidFill>
                  <a:schemeClr val="bg1"/>
                </a:solidFill>
                <a:latin typeface="Mercury SSm A"/>
              </a:rPr>
              <a:t>It also uses </a:t>
            </a:r>
            <a:r>
              <a:rPr lang="en-US" sz="2000" dirty="0">
                <a:solidFill>
                  <a:schemeClr val="bg1"/>
                </a:solidFill>
                <a:latin typeface="Mercury SSm A"/>
              </a:rPr>
              <a:t>M</a:t>
            </a:r>
            <a:r>
              <a:rPr lang="en-US" sz="2000" dirty="0">
                <a:solidFill>
                  <a:schemeClr val="bg1"/>
                </a:solidFill>
                <a:latin typeface="Mercury SSm A"/>
              </a:rPr>
              <a:t>achine Learning.</a:t>
            </a:r>
            <a:endParaRPr lang="en-IN" sz="2000" dirty="0">
              <a:solidFill>
                <a:schemeClr val="bg1"/>
              </a:solidFill>
              <a:latin typeface="Mercury SSm A"/>
            </a:endParaRPr>
          </a:p>
          <a:p>
            <a:endParaRPr lang="en-IN" sz="2000" dirty="0">
              <a:solidFill>
                <a:schemeClr val="bg1"/>
              </a:solidFill>
              <a:latin typeface="Mercury SSm A"/>
            </a:endParaRPr>
          </a:p>
          <a:p>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37629846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FF000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2464645" y="2279384"/>
            <a:ext cx="7329822" cy="3139321"/>
          </a:xfrm>
          <a:prstGeom prst="rect">
            <a:avLst/>
          </a:prstGeom>
          <a:noFill/>
        </p:spPr>
        <p:txBody>
          <a:bodyPr wrap="square" rtlCol="0">
            <a:spAutoFit/>
          </a:bodyPr>
          <a:lstStyle/>
          <a:p>
            <a:pPr algn="ctr"/>
            <a:r>
              <a:rPr lang="en-IN" sz="6600" b="1" dirty="0"/>
              <a:t>PROBLEM STATEMENT </a:t>
            </a:r>
          </a:p>
          <a:p>
            <a:pPr algn="ctr"/>
            <a:endParaRPr lang="en-IN" sz="6600" dirty="0">
              <a:solidFill>
                <a:schemeClr val="bg1"/>
              </a:solidFill>
            </a:endParaRPr>
          </a:p>
        </p:txBody>
      </p:sp>
    </p:spTree>
    <p:extLst>
      <p:ext uri="{BB962C8B-B14F-4D97-AF65-F5344CB8AC3E}">
        <p14:creationId xmlns:p14="http://schemas.microsoft.com/office/powerpoint/2010/main" val="1085062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138DD8-F405-B781-8A29-D57D7B9E5BF0}"/>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FF000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7" name="TextBox 6">
            <a:extLst>
              <a:ext uri="{FF2B5EF4-FFF2-40B4-BE49-F238E27FC236}">
                <a16:creationId xmlns:a16="http://schemas.microsoft.com/office/drawing/2014/main" id="{3484ECDF-06FF-7084-D7EE-8E157EA26963}"/>
              </a:ext>
            </a:extLst>
          </p:cNvPr>
          <p:cNvSpPr txBox="1"/>
          <p:nvPr/>
        </p:nvSpPr>
        <p:spPr>
          <a:xfrm>
            <a:off x="2153540" y="261372"/>
            <a:ext cx="8631252" cy="2123658"/>
          </a:xfrm>
          <a:prstGeom prst="rect">
            <a:avLst/>
          </a:prstGeom>
          <a:noFill/>
        </p:spPr>
        <p:txBody>
          <a:bodyPr wrap="square" rtlCol="0">
            <a:spAutoFit/>
          </a:bodyPr>
          <a:lstStyle/>
          <a:p>
            <a:pPr algn="ctr"/>
            <a:r>
              <a:rPr lang="en-IN" sz="6600" b="1" dirty="0">
                <a:solidFill>
                  <a:schemeClr val="bg1"/>
                </a:solidFill>
              </a:rPr>
              <a:t>PROBLEM STATEMENT </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1855292" y="2551837"/>
            <a:ext cx="8481416" cy="2554545"/>
          </a:xfrm>
          <a:prstGeom prst="rect">
            <a:avLst/>
          </a:prstGeom>
          <a:noFill/>
        </p:spPr>
        <p:txBody>
          <a:bodyPr wrap="square" rtlCol="0">
            <a:spAutoFit/>
          </a:bodyPr>
          <a:lstStyle/>
          <a:p>
            <a:endParaRPr lang="en-IN" sz="2000" dirty="0" smtClean="0">
              <a:solidFill>
                <a:schemeClr val="bg1"/>
              </a:solidFill>
            </a:endParaRPr>
          </a:p>
          <a:p>
            <a:pPr marL="285750" indent="-285750">
              <a:buFont typeface="Arial" panose="020B0604020202020204" pitchFamily="34" charset="0"/>
              <a:buChar char="•"/>
            </a:pPr>
            <a:r>
              <a:rPr lang="en-IN" sz="2000" dirty="0" smtClean="0">
                <a:solidFill>
                  <a:schemeClr val="bg1"/>
                </a:solidFill>
              </a:rPr>
              <a:t>It is very difficult for a person </a:t>
            </a:r>
            <a:r>
              <a:rPr lang="en-IN" sz="2000" dirty="0" smtClean="0">
                <a:solidFill>
                  <a:schemeClr val="bg1"/>
                </a:solidFill>
              </a:rPr>
              <a:t>to interpret textual/tabular data. </a:t>
            </a:r>
          </a:p>
          <a:p>
            <a:endParaRPr lang="en-IN" sz="2000" dirty="0" smtClean="0">
              <a:solidFill>
                <a:schemeClr val="bg1"/>
              </a:solidFill>
            </a:endParaRPr>
          </a:p>
          <a:p>
            <a:pPr marL="285750" indent="-285750">
              <a:buFont typeface="Arial" panose="020B0604020202020204" pitchFamily="34" charset="0"/>
              <a:buChar char="•"/>
            </a:pPr>
            <a:r>
              <a:rPr lang="en-IN" sz="2000" dirty="0" smtClean="0">
                <a:solidFill>
                  <a:schemeClr val="bg1"/>
                </a:solidFill>
              </a:rPr>
              <a:t>We want to develop a project that will help understand student </a:t>
            </a:r>
            <a:r>
              <a:rPr lang="en-IN" sz="2000" dirty="0" smtClean="0">
                <a:solidFill>
                  <a:schemeClr val="bg1"/>
                </a:solidFill>
              </a:rPr>
              <a:t>data</a:t>
            </a:r>
            <a:r>
              <a:rPr lang="en-US" sz="2000" dirty="0">
                <a:solidFill>
                  <a:schemeClr val="bg1"/>
                </a:solidFill>
                <a:latin typeface="Mercury SSm A"/>
              </a:rPr>
              <a:t>(academic performance, </a:t>
            </a:r>
            <a:r>
              <a:rPr lang="en-US" sz="2000" dirty="0" err="1">
                <a:solidFill>
                  <a:schemeClr val="bg1"/>
                </a:solidFill>
                <a:latin typeface="Mercury SSm A"/>
              </a:rPr>
              <a:t>demographic,etc</a:t>
            </a:r>
            <a:r>
              <a:rPr lang="en-US" sz="2000" dirty="0">
                <a:solidFill>
                  <a:schemeClr val="bg1"/>
                </a:solidFill>
                <a:latin typeface="Mercury SSm A"/>
              </a:rPr>
              <a:t>.)</a:t>
            </a:r>
            <a:r>
              <a:rPr lang="en-IN" sz="2000" dirty="0" smtClean="0">
                <a:solidFill>
                  <a:schemeClr val="bg1"/>
                </a:solidFill>
              </a:rPr>
              <a:t> </a:t>
            </a:r>
            <a:r>
              <a:rPr lang="en-IN" sz="2000" dirty="0" smtClean="0">
                <a:solidFill>
                  <a:schemeClr val="bg1"/>
                </a:solidFill>
              </a:rPr>
              <a:t>more efficiently by using data </a:t>
            </a:r>
            <a:r>
              <a:rPr lang="en-IN" sz="2000" dirty="0" smtClean="0">
                <a:solidFill>
                  <a:schemeClr val="bg1"/>
                </a:solidFill>
              </a:rPr>
              <a:t>visualization, as people tend to understand information better when provided with visual data.  </a:t>
            </a:r>
            <a:endParaRPr lang="en-IN" sz="2000" dirty="0" smtClean="0">
              <a:solidFill>
                <a:schemeClr val="bg1"/>
              </a:solidFill>
            </a:endParaRPr>
          </a:p>
          <a:p>
            <a:pPr algn="ctr"/>
            <a:endParaRPr lang="en-IN" sz="2000" dirty="0">
              <a:solidFill>
                <a:schemeClr val="bg1"/>
              </a:solidFill>
            </a:endParaRPr>
          </a:p>
        </p:txBody>
      </p:sp>
    </p:spTree>
    <p:extLst>
      <p:ext uri="{BB962C8B-B14F-4D97-AF65-F5344CB8AC3E}">
        <p14:creationId xmlns:p14="http://schemas.microsoft.com/office/powerpoint/2010/main" val="12226825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00B0F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2600587" y="2254216"/>
            <a:ext cx="6904140" cy="2769989"/>
          </a:xfrm>
          <a:prstGeom prst="rect">
            <a:avLst/>
          </a:prstGeom>
          <a:noFill/>
        </p:spPr>
        <p:txBody>
          <a:bodyPr wrap="square" rtlCol="0">
            <a:spAutoFit/>
          </a:bodyPr>
          <a:lstStyle/>
          <a:p>
            <a:pPr algn="ctr"/>
            <a:r>
              <a:rPr lang="en-IN" sz="5400" b="1" dirty="0"/>
              <a:t>SCOPE &amp;</a:t>
            </a:r>
          </a:p>
          <a:p>
            <a:pPr algn="ctr"/>
            <a:r>
              <a:rPr lang="en-IN" sz="5400" b="1" dirty="0"/>
              <a:t> PRESENT SCENARIO </a:t>
            </a:r>
          </a:p>
          <a:p>
            <a:pPr algn="ctr"/>
            <a:endParaRPr lang="en-IN" sz="6600" dirty="0">
              <a:solidFill>
                <a:schemeClr val="bg1"/>
              </a:solidFill>
            </a:endParaRPr>
          </a:p>
        </p:txBody>
      </p:sp>
    </p:spTree>
    <p:extLst>
      <p:ext uri="{BB962C8B-B14F-4D97-AF65-F5344CB8AC3E}">
        <p14:creationId xmlns:p14="http://schemas.microsoft.com/office/powerpoint/2010/main" val="83602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DD4554-49FD-AF85-1AB2-C849C6B42F7B}"/>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AA6BC8-1AD4-831D-1F47-6730EF47C5D7}"/>
              </a:ext>
            </a:extLst>
          </p:cNvPr>
          <p:cNvSpPr/>
          <p:nvPr/>
        </p:nvSpPr>
        <p:spPr>
          <a:xfrm>
            <a:off x="-1661160" y="-2667000"/>
            <a:ext cx="15621000" cy="12359640"/>
          </a:xfrm>
          <a:prstGeom prst="ellipse">
            <a:avLst/>
          </a:prstGeom>
          <a:solidFill>
            <a:srgbClr val="00B0F0">
              <a:alpha val="2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TextBox 6">
            <a:extLst>
              <a:ext uri="{FF2B5EF4-FFF2-40B4-BE49-F238E27FC236}">
                <a16:creationId xmlns:a16="http://schemas.microsoft.com/office/drawing/2014/main" id="{3484ECDF-06FF-7084-D7EE-8E157EA26963}"/>
              </a:ext>
            </a:extLst>
          </p:cNvPr>
          <p:cNvSpPr txBox="1"/>
          <p:nvPr/>
        </p:nvSpPr>
        <p:spPr>
          <a:xfrm>
            <a:off x="1008403" y="268962"/>
            <a:ext cx="10665151" cy="2123658"/>
          </a:xfrm>
          <a:prstGeom prst="rect">
            <a:avLst/>
          </a:prstGeom>
          <a:noFill/>
        </p:spPr>
        <p:txBody>
          <a:bodyPr wrap="square" rtlCol="0">
            <a:spAutoFit/>
          </a:bodyPr>
          <a:lstStyle/>
          <a:p>
            <a:pPr algn="ctr"/>
            <a:r>
              <a:rPr lang="en-IN" sz="6600" b="1" dirty="0">
                <a:solidFill>
                  <a:schemeClr val="bg1"/>
                </a:solidFill>
              </a:rPr>
              <a:t>SCOPE &amp; PRESENT SCENARIO </a:t>
            </a:r>
          </a:p>
          <a:p>
            <a:pPr algn="ctr"/>
            <a:endParaRPr lang="en-IN" sz="6600" u="sng" dirty="0">
              <a:solidFill>
                <a:schemeClr val="bg1"/>
              </a:solidFill>
            </a:endParaRPr>
          </a:p>
        </p:txBody>
      </p:sp>
      <p:sp>
        <p:nvSpPr>
          <p:cNvPr id="8" name="TextBox 7">
            <a:extLst>
              <a:ext uri="{FF2B5EF4-FFF2-40B4-BE49-F238E27FC236}">
                <a16:creationId xmlns:a16="http://schemas.microsoft.com/office/drawing/2014/main" id="{40F4750F-5344-176D-9B64-74C79FF0E118}"/>
              </a:ext>
            </a:extLst>
          </p:cNvPr>
          <p:cNvSpPr txBox="1"/>
          <p:nvPr/>
        </p:nvSpPr>
        <p:spPr>
          <a:xfrm>
            <a:off x="1156531" y="2136339"/>
            <a:ext cx="9878939" cy="2862322"/>
          </a:xfrm>
          <a:prstGeom prst="rect">
            <a:avLst/>
          </a:prstGeom>
          <a:noFill/>
        </p:spPr>
        <p:txBody>
          <a:bodyPr wrap="square" rtlCol="0">
            <a:spAutoFit/>
          </a:bodyPr>
          <a:lstStyle/>
          <a:p>
            <a:endParaRPr lang="en-IN"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Data is crucial </a:t>
            </a:r>
            <a:r>
              <a:rPr lang="en-US" sz="2000" dirty="0" smtClean="0">
                <a:solidFill>
                  <a:schemeClr val="bg1"/>
                </a:solidFill>
                <a:latin typeface="Mercury SSm A"/>
              </a:rPr>
              <a:t>for policymakers </a:t>
            </a:r>
            <a:r>
              <a:rPr lang="en-US" sz="2000" dirty="0">
                <a:solidFill>
                  <a:schemeClr val="bg1"/>
                </a:solidFill>
                <a:latin typeface="Mercury SSm A"/>
              </a:rPr>
              <a:t>as it enables them to make informed decisions, drive </a:t>
            </a:r>
            <a:r>
              <a:rPr lang="en-US" sz="2000" dirty="0">
                <a:solidFill>
                  <a:schemeClr val="bg1"/>
                </a:solidFill>
                <a:latin typeface="Mercury SSm A"/>
              </a:rPr>
              <a:t>growth </a:t>
            </a:r>
            <a:r>
              <a:rPr lang="en-US" sz="2000" dirty="0">
                <a:solidFill>
                  <a:schemeClr val="bg1"/>
                </a:solidFill>
                <a:latin typeface="Mercury SSm A"/>
              </a:rPr>
              <a:t>and improve operations</a:t>
            </a:r>
            <a:r>
              <a:rPr lang="en-US" sz="2000" dirty="0">
                <a:solidFill>
                  <a:schemeClr val="bg1"/>
                </a:solidFill>
                <a:latin typeface="Mercury SSm A"/>
              </a:rPr>
              <a:t>.</a:t>
            </a:r>
          </a:p>
          <a:p>
            <a:pPr marL="285750" indent="-285750">
              <a:buFont typeface="Arial" panose="020B0604020202020204" pitchFamily="34" charset="0"/>
              <a:buChar char="•"/>
            </a:pPr>
            <a:endParaRPr lang="en-US" sz="2000" dirty="0">
              <a:solidFill>
                <a:schemeClr val="bg1"/>
              </a:solidFill>
              <a:latin typeface="Mercury SSm A"/>
            </a:endParaRPr>
          </a:p>
          <a:p>
            <a:pPr marL="285750" indent="-285750">
              <a:buFont typeface="Arial" panose="020B0604020202020204" pitchFamily="34" charset="0"/>
              <a:buChar char="•"/>
            </a:pPr>
            <a:r>
              <a:rPr lang="en-US" sz="2000" dirty="0">
                <a:solidFill>
                  <a:schemeClr val="bg1"/>
                </a:solidFill>
                <a:latin typeface="Mercury SSm A"/>
              </a:rPr>
              <a:t>We </a:t>
            </a:r>
            <a:r>
              <a:rPr lang="en-US" sz="2000" dirty="0" smtClean="0">
                <a:solidFill>
                  <a:schemeClr val="bg1"/>
                </a:solidFill>
                <a:latin typeface="Mercury SSm A"/>
              </a:rPr>
              <a:t>have used </a:t>
            </a:r>
            <a:r>
              <a:rPr lang="en-US" sz="2000" dirty="0">
                <a:solidFill>
                  <a:schemeClr val="bg1"/>
                </a:solidFill>
                <a:latin typeface="Mercury SSm A"/>
              </a:rPr>
              <a:t>libraries like </a:t>
            </a:r>
            <a:r>
              <a:rPr lang="en-US" sz="2000" dirty="0" err="1">
                <a:solidFill>
                  <a:schemeClr val="bg1"/>
                </a:solidFill>
                <a:latin typeface="Mercury SSm A"/>
              </a:rPr>
              <a:t>matplotlib</a:t>
            </a:r>
            <a:r>
              <a:rPr lang="en-US" sz="2000" dirty="0">
                <a:solidFill>
                  <a:schemeClr val="bg1"/>
                </a:solidFill>
                <a:latin typeface="Mercury SSm A"/>
              </a:rPr>
              <a:t> and </a:t>
            </a:r>
            <a:r>
              <a:rPr lang="en-US" sz="2000" dirty="0" err="1">
                <a:solidFill>
                  <a:schemeClr val="bg1"/>
                </a:solidFill>
                <a:latin typeface="Mercury SSm A"/>
              </a:rPr>
              <a:t>plotly</a:t>
            </a:r>
            <a:r>
              <a:rPr lang="en-US" sz="2000" dirty="0">
                <a:solidFill>
                  <a:schemeClr val="bg1"/>
                </a:solidFill>
                <a:latin typeface="Mercury SSm A"/>
              </a:rPr>
              <a:t> to visualize student </a:t>
            </a:r>
            <a:r>
              <a:rPr lang="en-US" sz="2000" dirty="0" smtClean="0">
                <a:solidFill>
                  <a:schemeClr val="bg1"/>
                </a:solidFill>
                <a:latin typeface="Mercury SSm A"/>
              </a:rPr>
              <a:t>database.</a:t>
            </a: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a:p>
            <a:pPr algn="ctr"/>
            <a:endParaRPr lang="en-IN" sz="2000" dirty="0">
              <a:solidFill>
                <a:schemeClr val="bg1"/>
              </a:solidFill>
              <a:latin typeface="Mercury SSm A"/>
            </a:endParaRPr>
          </a:p>
        </p:txBody>
      </p:sp>
    </p:spTree>
    <p:extLst>
      <p:ext uri="{BB962C8B-B14F-4D97-AF65-F5344CB8AC3E}">
        <p14:creationId xmlns:p14="http://schemas.microsoft.com/office/powerpoint/2010/main" val="1064982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3A7E6F7-5EAE-E63B-2406-57A9FDC5D18B}"/>
              </a:ext>
            </a:extLst>
          </p:cNvPr>
          <p:cNvSpPr/>
          <p:nvPr/>
        </p:nvSpPr>
        <p:spPr>
          <a:xfrm>
            <a:off x="3139440" y="579120"/>
            <a:ext cx="5913120" cy="5699760"/>
          </a:xfrm>
          <a:prstGeom prst="ellipse">
            <a:avLst/>
          </a:prstGeom>
          <a:solidFill>
            <a:srgbClr val="00B050">
              <a:alpha val="75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1A37A-1686-BE63-13EE-3F20D8AEC138}"/>
              </a:ext>
            </a:extLst>
          </p:cNvPr>
          <p:cNvSpPr txBox="1"/>
          <p:nvPr/>
        </p:nvSpPr>
        <p:spPr>
          <a:xfrm>
            <a:off x="2778154" y="2195494"/>
            <a:ext cx="6635692" cy="3139321"/>
          </a:xfrm>
          <a:prstGeom prst="rect">
            <a:avLst/>
          </a:prstGeom>
          <a:noFill/>
        </p:spPr>
        <p:txBody>
          <a:bodyPr wrap="square" rtlCol="0">
            <a:spAutoFit/>
          </a:bodyPr>
          <a:lstStyle/>
          <a:p>
            <a:pPr algn="ctr"/>
            <a:r>
              <a:rPr lang="en-IN" sz="6600" b="1" dirty="0"/>
              <a:t>PROPOSED SOLUTION </a:t>
            </a:r>
          </a:p>
          <a:p>
            <a:pPr algn="ctr"/>
            <a:endParaRPr lang="en-IN" sz="6600" dirty="0">
              <a:solidFill>
                <a:schemeClr val="bg1"/>
              </a:solidFill>
            </a:endParaRPr>
          </a:p>
        </p:txBody>
      </p:sp>
    </p:spTree>
    <p:extLst>
      <p:ext uri="{BB962C8B-B14F-4D97-AF65-F5344CB8AC3E}">
        <p14:creationId xmlns:p14="http://schemas.microsoft.com/office/powerpoint/2010/main" val="179937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554</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Mercury SSm A</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Data Company</dc:title>
  <dc:creator>Dhruuv Naik</dc:creator>
  <cp:lastModifiedBy>aditya</cp:lastModifiedBy>
  <cp:revision>77</cp:revision>
  <dcterms:created xsi:type="dcterms:W3CDTF">2023-02-05T14:13:18Z</dcterms:created>
  <dcterms:modified xsi:type="dcterms:W3CDTF">2023-02-09T07:30:55Z</dcterms:modified>
</cp:coreProperties>
</file>