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1" r:id="rId15"/>
    <p:sldId id="263" r:id="rId16"/>
    <p:sldId id="262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95B4B-97B8-4F78-887E-BB32A3C2AD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EE96CF-0389-4BC0-9AD0-716D3646FCDB}">
      <dgm:prSet phldrT="[文字]"/>
      <dgm:spPr/>
      <dgm:t>
        <a:bodyPr/>
        <a:lstStyle/>
        <a:p>
          <a:pPr marL="0" indent="182563"/>
          <a:r>
            <a:rPr lang="zh-TW" altLang="en-US" dirty="0"/>
            <a:t>甲建造房子時，交由丙來管理</a:t>
          </a:r>
        </a:p>
      </dgm:t>
    </dgm:pt>
    <dgm:pt modelId="{056420D4-9BBF-4B11-AF70-7D477F3DFE80}" type="parTrans" cxnId="{B2B39E96-2FD7-4575-98DA-BA2A0B8A97BB}">
      <dgm:prSet/>
      <dgm:spPr/>
      <dgm:t>
        <a:bodyPr/>
        <a:lstStyle/>
        <a:p>
          <a:endParaRPr lang="zh-TW" altLang="en-US"/>
        </a:p>
      </dgm:t>
    </dgm:pt>
    <dgm:pt modelId="{C3903629-7BFE-4E76-8ECF-9205061E7076}" type="sibTrans" cxnId="{B2B39E96-2FD7-4575-98DA-BA2A0B8A97BB}">
      <dgm:prSet/>
      <dgm:spPr/>
      <dgm:t>
        <a:bodyPr/>
        <a:lstStyle/>
        <a:p>
          <a:endParaRPr lang="zh-TW" altLang="en-US"/>
        </a:p>
      </dgm:t>
    </dgm:pt>
    <dgm:pt modelId="{95FBA455-43E3-4FB9-B453-19740E12B7F2}">
      <dgm:prSet phldrT="[文字]"/>
      <dgm:spPr/>
      <dgm:t>
        <a:bodyPr/>
        <a:lstStyle/>
        <a:p>
          <a:r>
            <a:rPr lang="zh-TW" altLang="en-US" dirty="0"/>
            <a:t>甲建造完成後，丙將房子交給乙</a:t>
          </a:r>
        </a:p>
      </dgm:t>
    </dgm:pt>
    <dgm:pt modelId="{29E8F5CD-7198-4202-AF92-382E5322C914}" type="parTrans" cxnId="{D8650827-1617-4B65-8ABA-1309A3E7997C}">
      <dgm:prSet/>
      <dgm:spPr/>
      <dgm:t>
        <a:bodyPr/>
        <a:lstStyle/>
        <a:p>
          <a:endParaRPr lang="zh-TW" altLang="en-US"/>
        </a:p>
      </dgm:t>
    </dgm:pt>
    <dgm:pt modelId="{C51588CA-8D5C-4102-9A73-89B3F3131DAD}" type="sibTrans" cxnId="{D8650827-1617-4B65-8ABA-1309A3E7997C}">
      <dgm:prSet/>
      <dgm:spPr/>
      <dgm:t>
        <a:bodyPr/>
        <a:lstStyle/>
        <a:p>
          <a:endParaRPr lang="zh-TW" altLang="en-US"/>
        </a:p>
      </dgm:t>
    </dgm:pt>
    <dgm:pt modelId="{04C3C222-D941-4E85-B6EF-6C4D1A486B3D}">
      <dgm:prSet phldrT="[文字]" custT="1"/>
      <dgm:spPr/>
      <dgm:t>
        <a:bodyPr/>
        <a:lstStyle/>
        <a:p>
          <a:r>
            <a:rPr lang="zh-TW" altLang="en-US" sz="2000" dirty="0"/>
            <a:t>乙給甲房子的價款</a:t>
          </a:r>
        </a:p>
      </dgm:t>
    </dgm:pt>
    <dgm:pt modelId="{1D94207D-3889-4667-92B6-23E19F04075E}" type="parTrans" cxnId="{39066DD5-6383-4978-80CC-19052613F2BA}">
      <dgm:prSet/>
      <dgm:spPr/>
      <dgm:t>
        <a:bodyPr/>
        <a:lstStyle/>
        <a:p>
          <a:endParaRPr lang="zh-TW" altLang="en-US"/>
        </a:p>
      </dgm:t>
    </dgm:pt>
    <dgm:pt modelId="{FA35CF05-71C9-464D-966E-3CF9D74FB8CE}" type="sibTrans" cxnId="{39066DD5-6383-4978-80CC-19052613F2BA}">
      <dgm:prSet/>
      <dgm:spPr/>
      <dgm:t>
        <a:bodyPr/>
        <a:lstStyle/>
        <a:p>
          <a:endParaRPr lang="zh-TW" altLang="en-US"/>
        </a:p>
      </dgm:t>
    </dgm:pt>
    <dgm:pt modelId="{DAD460E2-EF1C-4FDE-9815-A3CE36B802C1}" type="pres">
      <dgm:prSet presAssocID="{01695B4B-97B8-4F78-887E-BB32A3C2AD86}" presName="Name0" presStyleCnt="0">
        <dgm:presLayoutVars>
          <dgm:dir/>
          <dgm:resizeHandles val="exact"/>
        </dgm:presLayoutVars>
      </dgm:prSet>
      <dgm:spPr/>
    </dgm:pt>
    <dgm:pt modelId="{1E665623-467D-4491-9DD0-71C6324F0D4F}" type="pres">
      <dgm:prSet presAssocID="{DEEE96CF-0389-4BC0-9AD0-716D3646FC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CE9C86-4115-480A-9664-459B8847F4F8}" type="pres">
      <dgm:prSet presAssocID="{C3903629-7BFE-4E76-8ECF-9205061E707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4DDB31DC-6FBF-4800-9BA4-0A9376CFAE45}" type="pres">
      <dgm:prSet presAssocID="{C3903629-7BFE-4E76-8ECF-9205061E707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C03275FB-E4C3-4B79-A6FB-785BB9AF349A}" type="pres">
      <dgm:prSet presAssocID="{95FBA455-43E3-4FB9-B453-19740E12B7F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25063D-3E92-426D-AF47-C93C8F3CA021}" type="pres">
      <dgm:prSet presAssocID="{C51588CA-8D5C-4102-9A73-89B3F3131DAD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74CF2C0-86F5-443F-AF33-51ECBA0D331A}" type="pres">
      <dgm:prSet presAssocID="{C51588CA-8D5C-4102-9A73-89B3F3131DAD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6CFDD62-4643-48C0-BC44-D41EA11379F7}" type="pres">
      <dgm:prSet presAssocID="{04C3C222-D941-4E85-B6EF-6C4D1A486B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D8D614-925A-4DF7-ABD1-27AC3DBF7679}" type="presOf" srcId="{C51588CA-8D5C-4102-9A73-89B3F3131DAD}" destId="{C325063D-3E92-426D-AF47-C93C8F3CA021}" srcOrd="0" destOrd="0" presId="urn:microsoft.com/office/officeart/2005/8/layout/process1"/>
    <dgm:cxn modelId="{13AAACD6-6BEF-4B8A-B694-BA8741BEB501}" type="presOf" srcId="{01695B4B-97B8-4F78-887E-BB32A3C2AD86}" destId="{DAD460E2-EF1C-4FDE-9815-A3CE36B802C1}" srcOrd="0" destOrd="0" presId="urn:microsoft.com/office/officeart/2005/8/layout/process1"/>
    <dgm:cxn modelId="{589AFD62-6626-482F-B543-D45F68812EE6}" type="presOf" srcId="{C3903629-7BFE-4E76-8ECF-9205061E7076}" destId="{3BCE9C86-4115-480A-9664-459B8847F4F8}" srcOrd="0" destOrd="0" presId="urn:microsoft.com/office/officeart/2005/8/layout/process1"/>
    <dgm:cxn modelId="{7B440058-6551-40CA-BA27-CBCC9129823A}" type="presOf" srcId="{95FBA455-43E3-4FB9-B453-19740E12B7F2}" destId="{C03275FB-E4C3-4B79-A6FB-785BB9AF349A}" srcOrd="0" destOrd="0" presId="urn:microsoft.com/office/officeart/2005/8/layout/process1"/>
    <dgm:cxn modelId="{FC546059-0028-440D-8DB3-5046C2EAD464}" type="presOf" srcId="{C51588CA-8D5C-4102-9A73-89B3F3131DAD}" destId="{274CF2C0-86F5-443F-AF33-51ECBA0D331A}" srcOrd="1" destOrd="0" presId="urn:microsoft.com/office/officeart/2005/8/layout/process1"/>
    <dgm:cxn modelId="{B2B39E96-2FD7-4575-98DA-BA2A0B8A97BB}" srcId="{01695B4B-97B8-4F78-887E-BB32A3C2AD86}" destId="{DEEE96CF-0389-4BC0-9AD0-716D3646FCDB}" srcOrd="0" destOrd="0" parTransId="{056420D4-9BBF-4B11-AF70-7D477F3DFE80}" sibTransId="{C3903629-7BFE-4E76-8ECF-9205061E7076}"/>
    <dgm:cxn modelId="{5F45FD20-5A36-4FC8-87B4-646A6FB36AB0}" type="presOf" srcId="{DEEE96CF-0389-4BC0-9AD0-716D3646FCDB}" destId="{1E665623-467D-4491-9DD0-71C6324F0D4F}" srcOrd="0" destOrd="0" presId="urn:microsoft.com/office/officeart/2005/8/layout/process1"/>
    <dgm:cxn modelId="{D8650827-1617-4B65-8ABA-1309A3E7997C}" srcId="{01695B4B-97B8-4F78-887E-BB32A3C2AD86}" destId="{95FBA455-43E3-4FB9-B453-19740E12B7F2}" srcOrd="1" destOrd="0" parTransId="{29E8F5CD-7198-4202-AF92-382E5322C914}" sibTransId="{C51588CA-8D5C-4102-9A73-89B3F3131DAD}"/>
    <dgm:cxn modelId="{39066DD5-6383-4978-80CC-19052613F2BA}" srcId="{01695B4B-97B8-4F78-887E-BB32A3C2AD86}" destId="{04C3C222-D941-4E85-B6EF-6C4D1A486B3D}" srcOrd="2" destOrd="0" parTransId="{1D94207D-3889-4667-92B6-23E19F04075E}" sibTransId="{FA35CF05-71C9-464D-966E-3CF9D74FB8CE}"/>
    <dgm:cxn modelId="{EC501F79-77DA-4DFD-93B4-BE1AA60632F9}" type="presOf" srcId="{04C3C222-D941-4E85-B6EF-6C4D1A486B3D}" destId="{66CFDD62-4643-48C0-BC44-D41EA11379F7}" srcOrd="0" destOrd="0" presId="urn:microsoft.com/office/officeart/2005/8/layout/process1"/>
    <dgm:cxn modelId="{44A8A094-2A5B-4260-97E1-52769AFC5F74}" type="presOf" srcId="{C3903629-7BFE-4E76-8ECF-9205061E7076}" destId="{4DDB31DC-6FBF-4800-9BA4-0A9376CFAE45}" srcOrd="1" destOrd="0" presId="urn:microsoft.com/office/officeart/2005/8/layout/process1"/>
    <dgm:cxn modelId="{BB0A5664-D9B7-4FE2-8D46-B78941EDE0D1}" type="presParOf" srcId="{DAD460E2-EF1C-4FDE-9815-A3CE36B802C1}" destId="{1E665623-467D-4491-9DD0-71C6324F0D4F}" srcOrd="0" destOrd="0" presId="urn:microsoft.com/office/officeart/2005/8/layout/process1"/>
    <dgm:cxn modelId="{504503B8-606D-4665-B763-F8C63E85A7AD}" type="presParOf" srcId="{DAD460E2-EF1C-4FDE-9815-A3CE36B802C1}" destId="{3BCE9C86-4115-480A-9664-459B8847F4F8}" srcOrd="1" destOrd="0" presId="urn:microsoft.com/office/officeart/2005/8/layout/process1"/>
    <dgm:cxn modelId="{203E84E8-07B1-4976-A510-70B1FC90167E}" type="presParOf" srcId="{3BCE9C86-4115-480A-9664-459B8847F4F8}" destId="{4DDB31DC-6FBF-4800-9BA4-0A9376CFAE45}" srcOrd="0" destOrd="0" presId="urn:microsoft.com/office/officeart/2005/8/layout/process1"/>
    <dgm:cxn modelId="{628FB71C-77AA-41DD-8AA7-444AC5C7A9CE}" type="presParOf" srcId="{DAD460E2-EF1C-4FDE-9815-A3CE36B802C1}" destId="{C03275FB-E4C3-4B79-A6FB-785BB9AF349A}" srcOrd="2" destOrd="0" presId="urn:microsoft.com/office/officeart/2005/8/layout/process1"/>
    <dgm:cxn modelId="{F6605826-3411-411F-A2A3-7D191C7BD2FF}" type="presParOf" srcId="{DAD460E2-EF1C-4FDE-9815-A3CE36B802C1}" destId="{C325063D-3E92-426D-AF47-C93C8F3CA021}" srcOrd="3" destOrd="0" presId="urn:microsoft.com/office/officeart/2005/8/layout/process1"/>
    <dgm:cxn modelId="{F97F2FF8-8844-49DA-896D-42A35FE65108}" type="presParOf" srcId="{C325063D-3E92-426D-AF47-C93C8F3CA021}" destId="{274CF2C0-86F5-443F-AF33-51ECBA0D331A}" srcOrd="0" destOrd="0" presId="urn:microsoft.com/office/officeart/2005/8/layout/process1"/>
    <dgm:cxn modelId="{83D0E673-3894-417A-B5B0-7678B8BBFE34}" type="presParOf" srcId="{DAD460E2-EF1C-4FDE-9815-A3CE36B802C1}" destId="{66CFDD62-4643-48C0-BC44-D41EA11379F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65623-467D-4491-9DD0-71C6324F0D4F}">
      <dsp:nvSpPr>
        <dsp:cNvPr id="0" name=""/>
        <dsp:cNvSpPr/>
      </dsp:nvSpPr>
      <dsp:spPr>
        <a:xfrm>
          <a:off x="8351" y="1426818"/>
          <a:ext cx="2496167" cy="1497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182563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甲建造房子時，交由丙來管理</a:t>
          </a:r>
        </a:p>
      </dsp:txBody>
      <dsp:txXfrm>
        <a:off x="52217" y="1470684"/>
        <a:ext cx="2408435" cy="1409968"/>
      </dsp:txXfrm>
    </dsp:sp>
    <dsp:sp modelId="{3BCE9C86-4115-480A-9664-459B8847F4F8}">
      <dsp:nvSpPr>
        <dsp:cNvPr id="0" name=""/>
        <dsp:cNvSpPr/>
      </dsp:nvSpPr>
      <dsp:spPr>
        <a:xfrm>
          <a:off x="2754135" y="1866144"/>
          <a:ext cx="529187" cy="619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754135" y="1989954"/>
        <a:ext cx="370431" cy="371429"/>
      </dsp:txXfrm>
    </dsp:sp>
    <dsp:sp modelId="{C03275FB-E4C3-4B79-A6FB-785BB9AF349A}">
      <dsp:nvSpPr>
        <dsp:cNvPr id="0" name=""/>
        <dsp:cNvSpPr/>
      </dsp:nvSpPr>
      <dsp:spPr>
        <a:xfrm>
          <a:off x="3502986" y="1426818"/>
          <a:ext cx="2496167" cy="1497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甲建造完成後，丙將房子交給乙</a:t>
          </a:r>
        </a:p>
      </dsp:txBody>
      <dsp:txXfrm>
        <a:off x="3546852" y="1470684"/>
        <a:ext cx="2408435" cy="1409968"/>
      </dsp:txXfrm>
    </dsp:sp>
    <dsp:sp modelId="{C325063D-3E92-426D-AF47-C93C8F3CA021}">
      <dsp:nvSpPr>
        <dsp:cNvPr id="0" name=""/>
        <dsp:cNvSpPr/>
      </dsp:nvSpPr>
      <dsp:spPr>
        <a:xfrm>
          <a:off x="6248770" y="1866144"/>
          <a:ext cx="529187" cy="619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6248770" y="1989954"/>
        <a:ext cx="370431" cy="371429"/>
      </dsp:txXfrm>
    </dsp:sp>
    <dsp:sp modelId="{66CFDD62-4643-48C0-BC44-D41EA11379F7}">
      <dsp:nvSpPr>
        <dsp:cNvPr id="0" name=""/>
        <dsp:cNvSpPr/>
      </dsp:nvSpPr>
      <dsp:spPr>
        <a:xfrm>
          <a:off x="6997620" y="1426818"/>
          <a:ext cx="2496167" cy="1497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乙給甲房子的價款</a:t>
          </a:r>
        </a:p>
      </dsp:txBody>
      <dsp:txXfrm>
        <a:off x="7041486" y="1470684"/>
        <a:ext cx="2408435" cy="1409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556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4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3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479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5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4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1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FD2B29-7C4B-4765-ACA0-C9788071E17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1A411D-5639-4EA9-9FFA-E50E3D619D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18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7C937C-DDE6-4C63-B136-FA55BE694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應用文第四組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9FD4F5E-B153-4133-8EBE-AA831FFD0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28650" indent="-628650"/>
            <a:r>
              <a:rPr lang="zh-TW" altLang="en-US" dirty="0"/>
              <a:t>組員</a:t>
            </a:r>
            <a:r>
              <a:rPr lang="en-US" altLang="zh-TW" dirty="0"/>
              <a:t>:10843033 </a:t>
            </a:r>
            <a:r>
              <a:rPr lang="zh-TW" altLang="en-US" dirty="0"/>
              <a:t>張皓雨</a:t>
            </a:r>
            <a:r>
              <a:rPr lang="en-US" altLang="zh-TW" dirty="0"/>
              <a:t> </a:t>
            </a:r>
            <a:r>
              <a:rPr lang="en-US" altLang="zh-TW" dirty="0" smtClean="0"/>
              <a:t>N1081426 </a:t>
            </a:r>
            <a:r>
              <a:rPr lang="zh-TW" altLang="en-US" dirty="0"/>
              <a:t>蔡承霖 </a:t>
            </a:r>
            <a:r>
              <a:rPr lang="zh-TW" altLang="en-US" dirty="0" smtClean="0"/>
              <a:t>  </a:t>
            </a:r>
            <a:r>
              <a:rPr lang="en-US" altLang="zh-TW" dirty="0" smtClean="0"/>
              <a:t>10843018 </a:t>
            </a:r>
            <a:r>
              <a:rPr lang="zh-TW" altLang="en-US" dirty="0"/>
              <a:t>林廷沄 </a:t>
            </a:r>
            <a:r>
              <a:rPr lang="en-US" altLang="zh-TW" dirty="0"/>
              <a:t>10843019 </a:t>
            </a:r>
            <a:r>
              <a:rPr lang="zh-TW" altLang="en-US" dirty="0"/>
              <a:t>劉子嘉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7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6E5F06-E3A2-488A-9BE5-8C754CE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契約目的流程圖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B32B2292-2817-4E4A-99F1-BE3381CBB6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30287"/>
              </p:ext>
            </p:extLst>
          </p:nvPr>
        </p:nvGraphicFramePr>
        <p:xfrm>
          <a:off x="1344930" y="1840865"/>
          <a:ext cx="95021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12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56DD6-3799-4DDC-8245-FDEFBF8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信託財產之種類、名稱、數量及價額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B40CAF76-1A70-4BD5-96C6-6D370FE8D1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642959"/>
            <a:ext cx="5020376" cy="2534004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DAA163-4C34-4017-AB5B-11CE5A44D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信託財產之種類</a:t>
            </a:r>
            <a:r>
              <a:rPr lang="en-US" altLang="zh-TW" dirty="0"/>
              <a:t>︰</a:t>
            </a:r>
            <a:r>
              <a:rPr lang="zh-TW" altLang="en-US" dirty="0"/>
              <a:t>房子五棟</a:t>
            </a:r>
            <a:endParaRPr lang="en-US" altLang="zh-TW" dirty="0"/>
          </a:p>
          <a:p>
            <a:r>
              <a:rPr lang="zh-TW" altLang="en-US" dirty="0"/>
              <a:t>名稱如左上圖</a:t>
            </a:r>
            <a:endParaRPr lang="en-US" altLang="zh-TW" dirty="0"/>
          </a:p>
          <a:p>
            <a:r>
              <a:rPr lang="zh-TW" altLang="en-US" dirty="0"/>
              <a:t>價額</a:t>
            </a:r>
            <a:r>
              <a:rPr lang="en-US" altLang="zh-TW" dirty="0"/>
              <a:t>︰40,500,000</a:t>
            </a:r>
            <a:r>
              <a:rPr lang="zh-TW" altLang="en-US" dirty="0"/>
              <a:t>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CAD57BE-D0C3-45EC-AA00-4F4EA950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9" y="1608637"/>
            <a:ext cx="535379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56DD6-3799-4DDC-8245-FDEFBF8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簽定契約之日期及簽名和蓋章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DDD8C6BE-AF01-4DBD-B125-D0E1476AB3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348" y="1825625"/>
            <a:ext cx="4449304" cy="4351338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DAA163-4C34-4017-AB5B-11CE5A44D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契約日期</a:t>
            </a:r>
            <a:r>
              <a:rPr lang="en-US" altLang="zh-TW" dirty="0"/>
              <a:t>︰109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4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左圖中黑色區塊為立契約書人簽名及蓋章的地方。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037793D7-ECDD-4CDB-A83A-325E05AC8B67}"/>
              </a:ext>
            </a:extLst>
          </p:cNvPr>
          <p:cNvSpPr/>
          <p:nvPr/>
        </p:nvSpPr>
        <p:spPr>
          <a:xfrm>
            <a:off x="1204348" y="5775960"/>
            <a:ext cx="4061072" cy="401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231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56DD6-3799-4DDC-8245-FDEFBF8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信託存續期間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9597884F-4C05-4E00-A6E5-A577D83315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735452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DAA163-4C34-4017-AB5B-11CE5A44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566667" cy="3581401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信託關係</a:t>
            </a:r>
            <a:r>
              <a:rPr lang="en-US" altLang="zh-TW" sz="1800" dirty="0"/>
              <a:t>︰</a:t>
            </a:r>
            <a:r>
              <a:rPr lang="zh-TW" altLang="en-US" sz="1800" dirty="0"/>
              <a:t>當乙提前清償完成而消滅。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1ADDCA6E-50F2-458B-AC3D-3268011F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89020"/>
            <a:ext cx="5197919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30352"/>
            <a:ext cx="9601200" cy="722376"/>
          </a:xfrm>
        </p:spPr>
        <p:txBody>
          <a:bodyPr>
            <a:norm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36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信託契約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52728"/>
            <a:ext cx="4105656" cy="531320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82" y="1252728"/>
            <a:ext cx="4042618" cy="523162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15668" y="1828800"/>
            <a:ext cx="1508760" cy="777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4984" y="228600"/>
            <a:ext cx="9601200" cy="649224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信託契約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1072536"/>
            <a:ext cx="4242816" cy="54907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8" y="1072536"/>
            <a:ext cx="4242817" cy="54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415" y="110446"/>
            <a:ext cx="9601200" cy="621074"/>
          </a:xfrm>
        </p:spPr>
        <p:txBody>
          <a:bodyPr>
            <a:norm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TW" altLang="en-US" sz="2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僱傭契約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26" y="731520"/>
            <a:ext cx="4592788" cy="6126480"/>
          </a:xfrm>
        </p:spPr>
      </p:pic>
      <p:sp>
        <p:nvSpPr>
          <p:cNvPr id="7" name="文字方塊 6"/>
          <p:cNvSpPr txBox="1"/>
          <p:nvPr/>
        </p:nvSpPr>
        <p:spPr>
          <a:xfrm>
            <a:off x="5484876" y="1667770"/>
            <a:ext cx="1280160" cy="87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90566" y="2267712"/>
            <a:ext cx="4878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契約名稱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部分工時聘僱合約書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當事人姓名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訂立契約原因</a:t>
            </a:r>
            <a:endParaRPr lang="en-US" altLang="zh-TW" sz="2400" dirty="0"/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契約的期限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110</a:t>
            </a:r>
            <a:r>
              <a:rPr lang="zh-TW" altLang="en-US" sz="2400" dirty="0"/>
              <a:t>年</a:t>
            </a:r>
            <a:r>
              <a:rPr lang="en-US" altLang="zh-TW" sz="2400" dirty="0"/>
              <a:t>01</a:t>
            </a:r>
            <a:r>
              <a:rPr lang="zh-TW" altLang="en-US" sz="2400" dirty="0"/>
              <a:t>月</a:t>
            </a:r>
            <a:r>
              <a:rPr lang="en-US" altLang="zh-TW" sz="2400" dirty="0"/>
              <a:t>21</a:t>
            </a:r>
            <a:r>
              <a:rPr lang="zh-TW" altLang="en-US" sz="2400" dirty="0"/>
              <a:t>日至</a:t>
            </a:r>
            <a:r>
              <a:rPr lang="en-US" altLang="zh-TW" sz="2400" dirty="0"/>
              <a:t>110</a:t>
            </a:r>
            <a:r>
              <a:rPr lang="zh-TW" altLang="en-US" sz="2400" dirty="0"/>
              <a:t>年</a:t>
            </a:r>
            <a:r>
              <a:rPr lang="en-US" altLang="zh-TW" sz="2400" dirty="0"/>
              <a:t>2</a:t>
            </a:r>
            <a:r>
              <a:rPr lang="zh-TW" altLang="en-US" sz="2400" dirty="0"/>
              <a:t>月</a:t>
            </a:r>
            <a:r>
              <a:rPr lang="en-US" altLang="zh-TW" sz="2400" dirty="0"/>
              <a:t>16</a:t>
            </a:r>
            <a:r>
              <a:rPr lang="zh-TW" altLang="en-US" sz="2400" dirty="0"/>
              <a:t>日</a:t>
            </a:r>
            <a:endParaRPr lang="en-US" altLang="zh-TW" sz="2400" dirty="0"/>
          </a:p>
          <a:p>
            <a:r>
              <a:rPr lang="en-US" altLang="zh-TW" sz="2400" dirty="0"/>
              <a:t>5.</a:t>
            </a:r>
            <a:r>
              <a:rPr lang="zh-TW" altLang="en-US" sz="2400" dirty="0"/>
              <a:t>雙方應守的約束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保密、競業禁止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62344" y="2407920"/>
            <a:ext cx="1280160" cy="87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18887" y="742954"/>
            <a:ext cx="66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7539" y="86510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47539" y="162835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8468" y="173735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540" y="412673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2057400" y="2267712"/>
            <a:ext cx="190139" cy="4087368"/>
          </a:xfrm>
          <a:prstGeom prst="leftBrace">
            <a:avLst>
              <a:gd name="adj1" fmla="val 8333"/>
              <a:gd name="adj2" fmla="val 4957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6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256" y="52137"/>
            <a:ext cx="9601200" cy="484632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僱傭契約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20" y="704088"/>
            <a:ext cx="4441979" cy="5925312"/>
          </a:xfrm>
        </p:spPr>
      </p:pic>
      <p:sp>
        <p:nvSpPr>
          <p:cNvPr id="6" name="矩形 5"/>
          <p:cNvSpPr/>
          <p:nvPr/>
        </p:nvSpPr>
        <p:spPr>
          <a:xfrm>
            <a:off x="2121408" y="3718298"/>
            <a:ext cx="143560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67123" y="5419344"/>
            <a:ext cx="1435608" cy="688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02090" y="80667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197811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6.</a:t>
            </a:r>
            <a:r>
              <a:rPr lang="zh-TW" altLang="en-US" sz="2400" dirty="0"/>
              <a:t>立約後的保證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員工同意其依本合約執行職務所為之行為，如有違反法律、工作規則或其他規章等導致第三人受有損失或損害時，公司不負賠償責任；若員工之行為導致公司受有損失或損害時，公司得依法向員工請求損害賠償。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7.</a:t>
            </a:r>
            <a:r>
              <a:rPr lang="zh-TW" altLang="en-US" sz="2400" dirty="0"/>
              <a:t> 當事人簽名</a:t>
            </a:r>
            <a:endParaRPr lang="en-US" altLang="zh-TW" sz="2400" dirty="0"/>
          </a:p>
          <a:p>
            <a:r>
              <a:rPr lang="en-US" altLang="zh-TW" sz="2400" dirty="0"/>
              <a:t>8.</a:t>
            </a:r>
            <a:r>
              <a:rPr lang="zh-TW" altLang="en-US" sz="2400" dirty="0"/>
              <a:t>訂立契約的日期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454618" y="423357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9966" y="450137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000672B-4D49-4B89-A16D-1A7BD3BF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A6A00FF5-46DE-4B02-9544-30590DDB2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09495"/>
              </p:ext>
            </p:extLst>
          </p:nvPr>
        </p:nvGraphicFramePr>
        <p:xfrm>
          <a:off x="838200" y="1825624"/>
          <a:ext cx="10515600" cy="331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6079610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23152151"/>
                    </a:ext>
                  </a:extLst>
                </a:gridCol>
              </a:tblGrid>
              <a:tr h="663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3530705"/>
                  </a:ext>
                </a:extLst>
              </a:tr>
              <a:tr h="663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劉子嘉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製作打工契約報告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1757506"/>
                  </a:ext>
                </a:extLst>
              </a:tr>
              <a:tr h="663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林廷沄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報告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813148"/>
                  </a:ext>
                </a:extLst>
              </a:tr>
              <a:tr h="663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張皓雨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製作信託契約報告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574845"/>
                  </a:ext>
                </a:extLst>
              </a:tr>
              <a:tr h="6630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蔡承霖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報告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220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691AEA2-59F8-4781-B955-D1B22CE5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393192"/>
            <a:ext cx="10643616" cy="61630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zh-TW" altLang="en-US" sz="39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契約的意義</a:t>
            </a:r>
            <a:endParaRPr lang="en-US" altLang="zh-TW" sz="39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是雙方當事人基於意思表示合致而成立的法律行為，為私法自治的主要表現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TW" altLang="en-US" sz="39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契約的要件</a:t>
            </a:r>
            <a:endParaRPr lang="en-US" altLang="zh-TW" sz="39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當事人均須有行為能力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必須經過要約承諾的程序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一定要依法的方式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不得違反法律強制或禁止的規定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不得以不可能之給付為契約之標的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zh-TW" altLang="en-US" sz="39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契約的種類</a:t>
            </a:r>
            <a:endParaRPr lang="en-US" altLang="zh-TW" sz="39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(1)</a:t>
            </a:r>
            <a:r>
              <a:rPr lang="zh-TW" altLang="en-US" sz="2400" dirty="0"/>
              <a:t>買賣契約 </a:t>
            </a:r>
            <a:r>
              <a:rPr lang="en-US" altLang="zh-TW" sz="2400" dirty="0"/>
              <a:t>(2)</a:t>
            </a:r>
            <a:r>
              <a:rPr lang="zh-TW" altLang="en-US" sz="2400" dirty="0"/>
              <a:t>出典契約 </a:t>
            </a:r>
            <a:r>
              <a:rPr lang="en-US" altLang="zh-TW" sz="2400" dirty="0"/>
              <a:t>(3)</a:t>
            </a:r>
            <a:r>
              <a:rPr lang="zh-TW" altLang="en-US" sz="2400" dirty="0"/>
              <a:t>抵押契約 </a:t>
            </a:r>
            <a:r>
              <a:rPr lang="en-US" altLang="zh-TW" sz="2400" dirty="0"/>
              <a:t>(4)</a:t>
            </a:r>
            <a:r>
              <a:rPr lang="zh-TW" altLang="en-US" sz="2400" dirty="0"/>
              <a:t>租賃契約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(5)</a:t>
            </a:r>
            <a:r>
              <a:rPr lang="zh-TW" altLang="en-US" sz="2400" dirty="0"/>
              <a:t>借貸契約 </a:t>
            </a:r>
            <a:r>
              <a:rPr lang="en-US" altLang="zh-TW" sz="2400" dirty="0"/>
              <a:t>(6)</a:t>
            </a:r>
            <a:r>
              <a:rPr lang="zh-TW" altLang="en-US" sz="2400" dirty="0"/>
              <a:t>僱傭契約 </a:t>
            </a:r>
            <a:r>
              <a:rPr lang="en-US" altLang="zh-TW" sz="2400" dirty="0"/>
              <a:t>(7)</a:t>
            </a:r>
            <a:r>
              <a:rPr lang="zh-TW" altLang="en-US" sz="2400" dirty="0"/>
              <a:t>承攬契約 </a:t>
            </a:r>
            <a:r>
              <a:rPr lang="en-US" altLang="zh-TW" sz="2400" dirty="0"/>
              <a:t>(8)</a:t>
            </a:r>
            <a:r>
              <a:rPr lang="zh-TW" altLang="en-US" sz="2400" dirty="0"/>
              <a:t>合夥契約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(9)</a:t>
            </a:r>
            <a:r>
              <a:rPr lang="zh-TW" altLang="en-US" sz="2400" dirty="0"/>
              <a:t>出版契約 </a:t>
            </a:r>
            <a:r>
              <a:rPr lang="en-US" altLang="zh-TW" sz="2400" dirty="0"/>
              <a:t>(10)</a:t>
            </a:r>
            <a:r>
              <a:rPr lang="zh-TW" altLang="en-US" sz="2400" dirty="0"/>
              <a:t>和解契約 </a:t>
            </a:r>
            <a:r>
              <a:rPr lang="en-US" altLang="zh-TW" sz="2400" dirty="0"/>
              <a:t>(11)</a:t>
            </a:r>
            <a:r>
              <a:rPr lang="zh-TW" altLang="en-US" sz="2400" dirty="0"/>
              <a:t>保證契約 </a:t>
            </a:r>
            <a:r>
              <a:rPr lang="en-US" altLang="zh-TW" sz="2400" dirty="0"/>
              <a:t>(12)</a:t>
            </a:r>
            <a:r>
              <a:rPr lang="zh-TW" altLang="en-US" sz="2400" dirty="0"/>
              <a:t>其他契約</a:t>
            </a:r>
            <a:endParaRPr lang="en-US" altLang="zh-TW" sz="2400" dirty="0"/>
          </a:p>
          <a:p>
            <a:endParaRPr lang="zh-TW" altLang="en-US" sz="2400" dirty="0">
              <a:solidFill>
                <a:schemeClr val="tx1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3856" y="557784"/>
            <a:ext cx="10506456" cy="6190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契約的結構</a:t>
            </a:r>
            <a:endParaRPr lang="en-US" altLang="zh-TW" sz="36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/>
              <a:t>使用文字訂定契約 </a:t>
            </a:r>
            <a:r>
              <a:rPr lang="en-US" altLang="zh-TW" sz="2400" dirty="0"/>
              <a:t>,</a:t>
            </a:r>
            <a:r>
              <a:rPr lang="zh-TW" altLang="en-US" sz="2400" dirty="0"/>
              <a:t>其內容應有十二項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85258"/>
              </p:ext>
            </p:extLst>
          </p:nvPr>
        </p:nvGraphicFramePr>
        <p:xfrm>
          <a:off x="1298448" y="2039112"/>
          <a:ext cx="9919209" cy="397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945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64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契約內容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887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契約的名稱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在契約正文之前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以簡明文字概括標示契約的種類或性質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如「房屋租賃契約書」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887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當事人的姓名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當事人為訂立契約的主體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其姓名在契約中必須載明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887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當事人的自願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契約訂立須經要約和承諾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二者雖有主動與被動的不同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皆須出於當事人的自願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887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訂立契約的原因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訂立契約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必有其原因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如「因買賣土地房屋事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經雙方一致同意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訂立條款如後」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則「買賣土地房屋 就是訂立契約的</a:t>
                      </a:r>
                      <a:r>
                        <a:rPr lang="zh-TW" altLang="en-US" dirty="0" smtClean="0">
                          <a:effectLst/>
                        </a:rPr>
                        <a:t>原因」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808185"/>
              </p:ext>
            </p:extLst>
          </p:nvPr>
        </p:nvGraphicFramePr>
        <p:xfrm>
          <a:off x="1179576" y="1097280"/>
          <a:ext cx="10533888" cy="474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3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4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契約內容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說明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755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標的物的內容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1.</a:t>
                      </a:r>
                      <a:r>
                        <a:rPr lang="zh-TW" altLang="en-US" dirty="0">
                          <a:effectLst/>
                        </a:rPr>
                        <a:t>所謂「標的」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指訂立契約的法律行為所要發生的法律效果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如買賣房屋以產權的轉移為標的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而此物房屋即「標的物」</a:t>
                      </a:r>
                      <a:endParaRPr lang="en-US" altLang="zh-TW" dirty="0">
                        <a:effectLst/>
                      </a:endParaRPr>
                    </a:p>
                    <a:p>
                      <a:r>
                        <a:rPr lang="en-US" altLang="zh-TW" dirty="0">
                          <a:effectLst/>
                        </a:rPr>
                        <a:t>2.</a:t>
                      </a:r>
                      <a:r>
                        <a:rPr lang="zh-TW" altLang="en-US" dirty="0">
                          <a:effectLst/>
                        </a:rPr>
                        <a:t>訂定契約必須將標的或標的物內容詳細寫明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以免事後發生糾紛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373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標的物的價格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標的物無論為動產或不動產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均須將當時議定的價格用大寫數字詳細寫明。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1385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立約後的保證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即對契約標的物之權利的保證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如房地買賣契約</a:t>
                      </a:r>
                      <a:r>
                        <a:rPr lang="en-US" altLang="zh-TW" dirty="0">
                          <a:effectLst/>
                        </a:rPr>
                        <a:t>:</a:t>
                      </a:r>
                      <a:r>
                        <a:rPr lang="zh-TW" altLang="en-US" dirty="0">
                          <a:effectLst/>
                        </a:rPr>
                        <a:t>立約後的 「此自產自賣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並無爭執糾葛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亦無重疊交易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保證日後如有上項情事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概由賣主一面承當解決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買方因此所受之損害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賣方應負完全賠償責任。」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2858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雙方應守的約束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雙方應守 針對契約標的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當事人一定有一些相互同意的約定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這些約定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必須在契約中詳細載明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不可遺漏。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219978"/>
              </p:ext>
            </p:extLst>
          </p:nvPr>
        </p:nvGraphicFramePr>
        <p:xfrm>
          <a:off x="1508760" y="1042416"/>
          <a:ext cx="9720072" cy="503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5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0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54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契約內容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說明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582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契約的期限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典權、抵押、租賃、借貸、僱傭、合夥一類的契約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都有一定的期限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亦必須註明。如</a:t>
                      </a:r>
                      <a:r>
                        <a:rPr lang="en-US" altLang="zh-TW" dirty="0">
                          <a:effectLst/>
                        </a:rPr>
                        <a:t>:</a:t>
                      </a:r>
                    </a:p>
                    <a:p>
                      <a:r>
                        <a:rPr lang="zh-TW" altLang="en-US" dirty="0">
                          <a:effectLst/>
                        </a:rPr>
                        <a:t>「抵押期限自民國〇〇年〇〇月〇日起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至民國〇〇年〇〇月〇〇日止。」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582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當事人簽名蓋章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當事人在契約開端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已有書寫姓名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如「立房當事人簽名蓋屋租賃契約人〇〇〇」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這是表示契約的主體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而在契約末尾年月日之前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仍須簽名或蓋章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並寫下身分證統一編號和住址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表示信守負責。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582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見證人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保證人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  <a:r>
                        <a:rPr lang="zh-TW" altLang="en-US" dirty="0">
                          <a:effectLst/>
                        </a:rPr>
                        <a:t>簽名蓋章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當事人如果認為需要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可在契約上附上見證人或保證人的簽名、蓋章。見證人或保證人作用在於證明契約的真實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至少一人。如借貸契約中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債務保證人是保證債務的清償。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5442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訂立契約的日期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此項為法律上確定權利義務起訖的依據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關係重大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最好用大寫數字書寫</a:t>
                      </a:r>
                      <a:r>
                        <a:rPr lang="en-US" altLang="zh-TW" dirty="0">
                          <a:effectLst/>
                        </a:rPr>
                        <a:t>,</a:t>
                      </a:r>
                      <a:r>
                        <a:rPr lang="zh-TW" altLang="en-US" dirty="0">
                          <a:effectLst/>
                        </a:rPr>
                        <a:t>以防塗改。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F43C40-DBDE-4EB9-8C06-B8E6500F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信託契約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C0C0D96-531E-409C-B61F-78029B29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黑色區塊為個資，不能放在報告上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F17C9DD-9F9F-458C-9B25-AB267A86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5" y="5183326"/>
            <a:ext cx="706853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56DD6-3799-4DDC-8245-FDEFBF8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0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委託人、受託人及受益人之姓名、名稱及住所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ECA3B546-0B51-4B72-8A9B-A267A6DFD3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141" y="1825625"/>
            <a:ext cx="2900648" cy="3660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DAA163-4C34-4017-AB5B-11CE5A44D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簽立信託契約時，應記載個人的資料，如果發生問題，責任的歸屬是很重要的。</a:t>
            </a:r>
            <a:endParaRPr lang="en-US" altLang="zh-TW" dirty="0"/>
          </a:p>
          <a:p>
            <a:r>
              <a:rPr lang="zh-TW" altLang="en-US" dirty="0"/>
              <a:t>若沒有問題，需在第二頁簽名及蓋章以示同意。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3D038B5-5952-4A46-83D6-BD9CD596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40" y="1850072"/>
            <a:ext cx="2734460" cy="3157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xmlns="" id="{F3A091C6-9A06-40F9-99A0-E3CFE67CF980}"/>
              </a:ext>
            </a:extLst>
          </p:cNvPr>
          <p:cNvSpPr/>
          <p:nvPr/>
        </p:nvSpPr>
        <p:spPr>
          <a:xfrm>
            <a:off x="4457700" y="4001294"/>
            <a:ext cx="1074420" cy="1006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37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456DD6-3799-4DDC-8245-FDEFBF8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信託目的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DB56DFEC-1675-46D3-A1AC-7FEB36B150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383" y="1825625"/>
            <a:ext cx="5717418" cy="1520272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2DAA163-4C34-4017-AB5B-11CE5A44D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r>
              <a:rPr lang="en-US" altLang="zh-TW" dirty="0"/>
              <a:t>︰</a:t>
            </a:r>
            <a:r>
              <a:rPr lang="zh-TW" altLang="en-US" dirty="0"/>
              <a:t>甲方同意將受益權（自建好的房子）轉讓予乙方（受讓人），甲藉由乙方給付甲方價款時，以清償本標案的債務（一般借款）及支應本專案運作相關費用（專案借款），甲在建造房子時，將房子交給丙來管理，等到甲建造完成時才給乙。</a:t>
            </a:r>
          </a:p>
        </p:txBody>
      </p:sp>
    </p:spTree>
    <p:extLst>
      <p:ext uri="{BB962C8B-B14F-4D97-AF65-F5344CB8AC3E}">
        <p14:creationId xmlns:p14="http://schemas.microsoft.com/office/powerpoint/2010/main" val="3975072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200</TotalTime>
  <Words>1104</Words>
  <Application>Microsoft Office PowerPoint</Application>
  <PresentationFormat>自訂</PresentationFormat>
  <Paragraphs>118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Crop</vt:lpstr>
      <vt:lpstr>應用文第四組</vt:lpstr>
      <vt:lpstr>分工表</vt:lpstr>
      <vt:lpstr>PowerPoint 簡報</vt:lpstr>
      <vt:lpstr>PowerPoint 簡報</vt:lpstr>
      <vt:lpstr>PowerPoint 簡報</vt:lpstr>
      <vt:lpstr>PowerPoint 簡報</vt:lpstr>
      <vt:lpstr>信託契約</vt:lpstr>
      <vt:lpstr>委託人、受託人及受益人之姓名、名稱及住所</vt:lpstr>
      <vt:lpstr>信託目的</vt:lpstr>
      <vt:lpstr>契約目的流程圖</vt:lpstr>
      <vt:lpstr>信託財產之種類、名稱、數量及價額</vt:lpstr>
      <vt:lpstr>簽定契約之日期及簽名和蓋章</vt:lpstr>
      <vt:lpstr>信託存續期間</vt:lpstr>
      <vt:lpstr>信託契約</vt:lpstr>
      <vt:lpstr>信託契約</vt:lpstr>
      <vt:lpstr>僱傭契約</vt:lpstr>
      <vt:lpstr>僱傭契約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應用文第四組</dc:title>
  <dc:creator>chang_hao_yu</dc:creator>
  <cp:lastModifiedBy>user</cp:lastModifiedBy>
  <cp:revision>25</cp:revision>
  <dcterms:created xsi:type="dcterms:W3CDTF">2021-04-20T13:40:48Z</dcterms:created>
  <dcterms:modified xsi:type="dcterms:W3CDTF">2021-04-26T18:36:22Z</dcterms:modified>
</cp:coreProperties>
</file>