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4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ll frame shot of wall with worn-out sky blue paint">
            <a:extLst>
              <a:ext uri="{FF2B5EF4-FFF2-40B4-BE49-F238E27FC236}">
                <a16:creationId xmlns:a16="http://schemas.microsoft.com/office/drawing/2014/main" id="{A021E274-49D2-6B26-0EE5-171CF138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8EEBE-98A9-6BAB-A89C-58E65EC5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b="1" i="1" dirty="0" err="1">
                <a:effectLst/>
              </a:rPr>
              <a:t>Home_Price</a:t>
            </a:r>
            <a:endParaRPr lang="en-US" sz="8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48B96-F293-2194-D3BC-DE135A8888BC}"/>
              </a:ext>
            </a:extLst>
          </p:cNvPr>
          <p:cNvSpPr txBox="1"/>
          <p:nvPr/>
        </p:nvSpPr>
        <p:spPr>
          <a:xfrm>
            <a:off x="3880419" y="4300833"/>
            <a:ext cx="4431162" cy="11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400" cap="all"/>
              <a:t>Data Preprocessing, EDA, Feature Engineering and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284822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81A6C4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74C9-FB87-01F5-292B-3C0F747F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i="1"/>
              <a:t>Explanatory Data Analysis – </a:t>
            </a:r>
            <a:r>
              <a:rPr lang="en-US" sz="3400" b="1" i="1"/>
              <a:t>EDA </a:t>
            </a:r>
            <a:r>
              <a:rPr lang="en-US" sz="3400" i="1"/>
              <a:t>(showcasing the most affecting feature)</a:t>
            </a:r>
            <a:endParaRPr lang="en-US" sz="3400" b="1" i="1"/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F814038F-26CE-7F70-F7CB-A3224B3E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268" y="339804"/>
            <a:ext cx="4483154" cy="2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45278A5-5F5A-48EB-6259-85F236F39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32" y="3400024"/>
            <a:ext cx="4482791" cy="288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12E8CE0-9A5B-BDC2-D474-EEC4A35A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56" y="2055813"/>
            <a:ext cx="5827644" cy="4121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700" b="1" dirty="0"/>
              <a:t>Key Insights: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dirty="0"/>
              <a:t>Strong correlations identified between CSUSHPISA   and features like </a:t>
            </a:r>
            <a:r>
              <a:rPr lang="en-US" altLang="en-US" sz="1700" dirty="0" err="1"/>
              <a:t>median_sale_price</a:t>
            </a:r>
            <a:r>
              <a:rPr lang="en-US" altLang="en-US" sz="1700" dirty="0"/>
              <a:t>, inventory, and </a:t>
            </a:r>
            <a:r>
              <a:rPr lang="en-US" altLang="en-US" sz="1700" dirty="0" err="1"/>
              <a:t>homes_sold</a:t>
            </a:r>
            <a:r>
              <a:rPr lang="en-US" altLang="en-US" sz="1700" dirty="0"/>
              <a:t>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dirty="0"/>
              <a:t>Seasonal trends observed in inventory and sales  metrics.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dirty="0"/>
              <a:t>Outliers detected in </a:t>
            </a:r>
            <a:r>
              <a:rPr lang="en-US" altLang="en-US" sz="1700" dirty="0" err="1"/>
              <a:t>median_sale_price</a:t>
            </a:r>
            <a:r>
              <a:rPr lang="en-US" altLang="en-US" sz="1700" dirty="0"/>
              <a:t> and inventory.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700" dirty="0"/>
              <a:t> </a:t>
            </a:r>
            <a:r>
              <a:rPr lang="en-US" altLang="en-US" sz="1700" b="1" dirty="0"/>
              <a:t>Visualizations: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dirty="0"/>
              <a:t>Correlation heatmap for feature relationships.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dirty="0"/>
              <a:t>Time-series trends for CSUSHPISA and key     	features.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dirty="0"/>
              <a:t>Boxplots for outlier detection.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0449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5137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EB37FD8-F52E-F056-840E-E6D4CE7A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300" y="701369"/>
            <a:ext cx="4010112" cy="25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Rectangle 514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C42304-3728-3AD0-4420-E970C2F7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2695" y="701369"/>
            <a:ext cx="4010112" cy="25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4B0655CF-53BF-8C2A-1F2C-212E2AE7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216" y="3572416"/>
            <a:ext cx="4010112" cy="25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Rectangle 513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AC97C3B-4647-1750-B572-623FDE30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2734" y="3572414"/>
            <a:ext cx="4089679" cy="25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3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D99AA92-0571-4FA3-B15C-DEA7ECC2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BAD9765-04DE-47E5-9D31-2A9689C12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5" name="Freeform: Shape 3084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78914-8EE2-94E0-9989-C8183903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04"/>
            <a:ext cx="4797354" cy="34147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Feature extraction w.r.t </a:t>
            </a:r>
            <a:r>
              <a:rPr lang="en-US" sz="4800" b="0" i="1">
                <a:effectLst/>
              </a:rPr>
              <a:t>CSUSHPISA </a:t>
            </a:r>
            <a:endParaRPr lang="en-US" sz="4800" i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6345A8-C274-1E42-26E6-4E230E11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5345" y="68137"/>
            <a:ext cx="4875211" cy="427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D41F0-94AD-9307-21F1-168659F4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78" y="4653503"/>
            <a:ext cx="2446216" cy="164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AF2C0-FB74-F27C-3F48-41FA3840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799" y="4653502"/>
            <a:ext cx="1756304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5A7CD-F1A2-2CB5-9047-8DAE0C1E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en-US" b="1"/>
              <a:t>Feature Engineering Steps</a:t>
            </a:r>
            <a:endParaRPr lang="en-IN" b="1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6814D190-9D13-2283-2553-C9F70092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0D9BDE7C-A04D-EA9A-7664-6CC735924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7947" y="2401557"/>
            <a:ext cx="6116569" cy="37754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 Lagged Features: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Created 1, 3, and 6-month lags for critical metrics (e.g., </a:t>
            </a:r>
            <a:r>
              <a:rPr lang="en-US" altLang="en-US" sz="1600"/>
              <a:t>median_sale_price</a:t>
            </a:r>
            <a:r>
              <a:rPr lang="en-US" altLang="en-US" sz="1600" dirty="0"/>
              <a:t>, inventory).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lang="en-US" altLang="en-US" sz="1600" b="1" dirty="0"/>
              <a:t>Seasonality Adjustments: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Added seasonal indicators (e.g., </a:t>
            </a:r>
            <a:r>
              <a:rPr lang="en-US" altLang="en-US" sz="1600"/>
              <a:t>is_spring</a:t>
            </a:r>
            <a:r>
              <a:rPr lang="en-US" altLang="en-US" sz="1600" dirty="0"/>
              <a:t>, </a:t>
            </a:r>
            <a:r>
              <a:rPr lang="en-US" altLang="en-US" sz="1600"/>
              <a:t>is_summer</a:t>
            </a:r>
            <a:r>
              <a:rPr lang="en-US" altLang="en-US" sz="1600" dirty="0"/>
              <a:t>).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Seasonally adjusted </a:t>
            </a:r>
            <a:r>
              <a:rPr lang="en-US" altLang="en-US" sz="1600"/>
              <a:t>median_sale_price</a:t>
            </a:r>
            <a:r>
              <a:rPr lang="en-US" altLang="en-US" sz="1600" dirty="0"/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lang="en-US" altLang="en-US" sz="1600" b="1" dirty="0"/>
              <a:t>Derived Metrics: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Inventory-to-sales ratio, price-per-unit metrics, and adjusted months of supply.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lang="en-US" altLang="en-US" sz="1600" b="1" dirty="0"/>
              <a:t>Log Transformations: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Applied to skewed features like </a:t>
            </a:r>
            <a:r>
              <a:rPr lang="en-US" altLang="en-US" sz="1600"/>
              <a:t>median_sale_price</a:t>
            </a:r>
            <a:r>
              <a:rPr lang="en-US" altLang="en-US" sz="1600" dirty="0"/>
              <a:t> and inventory.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lang="en-US" altLang="en-US" sz="1600" b="1" dirty="0"/>
              <a:t>Final Features:</a:t>
            </a:r>
          </a:p>
          <a:p>
            <a:pPr marL="457200"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Selected top features using Random Forest feature importance and correlation analysis.</a:t>
            </a:r>
          </a:p>
        </p:txBody>
      </p:sp>
    </p:spTree>
    <p:extLst>
      <p:ext uri="{BB962C8B-B14F-4D97-AF65-F5344CB8AC3E}">
        <p14:creationId xmlns:p14="http://schemas.microsoft.com/office/powerpoint/2010/main" val="427233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4D3-1A9A-4341-DA85-904BB6D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 after applying </a:t>
            </a:r>
            <a:r>
              <a:rPr lang="en-US" dirty="0" err="1"/>
              <a:t>eda</a:t>
            </a:r>
            <a:r>
              <a:rPr lang="en-US" dirty="0"/>
              <a:t> and feature engineering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5C30D-03DD-F80E-3655-E82A9A09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52927"/>
              </p:ext>
            </p:extLst>
          </p:nvPr>
        </p:nvGraphicFramePr>
        <p:xfrm>
          <a:off x="796412" y="2806408"/>
          <a:ext cx="10599176" cy="3509468"/>
        </p:xfrm>
        <a:graphic>
          <a:graphicData uri="http://schemas.openxmlformats.org/drawingml/2006/table">
            <a:tbl>
              <a:tblPr/>
              <a:tblGrid>
                <a:gridCol w="757084">
                  <a:extLst>
                    <a:ext uri="{9D8B030D-6E8A-4147-A177-3AD203B41FA5}">
                      <a16:colId xmlns:a16="http://schemas.microsoft.com/office/drawing/2014/main" val="30657245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837554557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237480335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253905632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8036757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729979115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4238686312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298826749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505969708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854445488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2747659945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004152460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208959733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495304848"/>
                    </a:ext>
                  </a:extLst>
                </a:gridCol>
              </a:tblGrid>
              <a:tr h="1170038">
                <a:tc>
                  <a:txBody>
                    <a:bodyPr/>
                    <a:lstStyle/>
                    <a:p>
                      <a:pPr algn="r"/>
                      <a:r>
                        <a:rPr lang="en-IN" sz="1100" b="1" dirty="0">
                          <a:effectLst/>
                        </a:rPr>
                        <a:t>year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 dirty="0">
                          <a:effectLst/>
                        </a:rPr>
                        <a:t>median_sale_price_lag1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median_sale_price_lag3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median_sale_price_lag6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median_sale_price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median_list_price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log_median_sale_price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median_ppsf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homes_sold_lag1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homes_sold_lag3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inventory_to_sales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 dirty="0" err="1">
                          <a:effectLst/>
                        </a:rPr>
                        <a:t>inventory_to_new_listings</a:t>
                      </a:r>
                      <a:endParaRPr lang="en-IN" sz="1100" b="1" dirty="0">
                        <a:effectLst/>
                      </a:endParaRP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effectLst/>
                        </a:rPr>
                        <a:t>median_sale_price_seasonal_adjusted</a:t>
                      </a:r>
                      <a:endParaRPr lang="en-US" sz="1100" b="1" dirty="0">
                        <a:effectLst/>
                      </a:endParaRPr>
                    </a:p>
                    <a:p>
                      <a:pPr algn="r"/>
                      <a:endParaRPr lang="en-IN" sz="1100" b="1" dirty="0">
                        <a:effectLst/>
                      </a:endParaRP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effectLst/>
                        </a:rPr>
                        <a:t>CSUSHPISA</a:t>
                      </a:r>
                      <a:endParaRPr lang="en-IN" sz="1100" dirty="0"/>
                    </a:p>
                  </a:txBody>
                  <a:tcPr marL="53720" marR="53720" marT="26860" marB="2686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2995579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134703.00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170747.80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143553.55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152198.00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160420.00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11.932944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101.00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32672.00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395277.90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7.036442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4.028379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0.564327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865826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152198.00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165518.40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177702.15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148058.00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164294.00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11.905366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71.00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22090.00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31868.50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8.910852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4.598782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0.548976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8779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148058.00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134703.00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158876.00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171650.05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186478.55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12.053219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95.70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6865.00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32672.00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5.640796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4.072382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0.636452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30866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171650.05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152198.00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170747.80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165019.00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190335.00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12.013822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88.00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386652.05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22090.00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7.472938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4.260074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0.611865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6446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165019.00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148058.00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165518.40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159672.00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183524.00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11.980883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91.00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213083.00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6865.00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7.479624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4.236058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0.592039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1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CA431-94C6-C53E-FF3D-2CC588E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Correlation matrix between the final features for the model and </a:t>
            </a:r>
            <a:r>
              <a:rPr lang="en-IN" sz="3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CSUSHPISA</a:t>
            </a:r>
            <a:endParaRPr lang="en-US" sz="48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4C9353-CD0F-B45D-DE8F-55BC7A0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7513" y="1103833"/>
            <a:ext cx="6139056" cy="46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6C50E-E91D-D6C3-AA82-C9FED324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1">
                <a:effectLst/>
              </a:rPr>
              <a:t>Score comparison for all the Base models</a:t>
            </a:r>
            <a:endParaRPr lang="en-US" sz="4800" i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3CB095-1B9E-3E9A-4835-980EEF8A6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5395"/>
              </p:ext>
            </p:extLst>
          </p:nvPr>
        </p:nvGraphicFramePr>
        <p:xfrm>
          <a:off x="6606253" y="2289498"/>
          <a:ext cx="4942283" cy="22790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0603">
                  <a:extLst>
                    <a:ext uri="{9D8B030D-6E8A-4147-A177-3AD203B41FA5}">
                      <a16:colId xmlns:a16="http://schemas.microsoft.com/office/drawing/2014/main" val="1170161297"/>
                    </a:ext>
                  </a:extLst>
                </a:gridCol>
                <a:gridCol w="997082">
                  <a:extLst>
                    <a:ext uri="{9D8B030D-6E8A-4147-A177-3AD203B41FA5}">
                      <a16:colId xmlns:a16="http://schemas.microsoft.com/office/drawing/2014/main" val="3638818227"/>
                    </a:ext>
                  </a:extLst>
                </a:gridCol>
                <a:gridCol w="1367299">
                  <a:extLst>
                    <a:ext uri="{9D8B030D-6E8A-4147-A177-3AD203B41FA5}">
                      <a16:colId xmlns:a16="http://schemas.microsoft.com/office/drawing/2014/main" val="3251631380"/>
                    </a:ext>
                  </a:extLst>
                </a:gridCol>
                <a:gridCol w="1367299">
                  <a:extLst>
                    <a:ext uri="{9D8B030D-6E8A-4147-A177-3AD203B41FA5}">
                      <a16:colId xmlns:a16="http://schemas.microsoft.com/office/drawing/2014/main" val="1588481341"/>
                    </a:ext>
                  </a:extLst>
                </a:gridCol>
              </a:tblGrid>
              <a:tr h="350005">
                <a:tc>
                  <a:txBody>
                    <a:bodyPr/>
                    <a:lstStyle/>
                    <a:p>
                      <a:r>
                        <a:rPr lang="en-US" sz="1400" b="1"/>
                        <a:t>Model</a:t>
                      </a:r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400" b="1" kern="1200">
                          <a:solidFill>
                            <a:schemeClr val="tx1"/>
                          </a:solidFill>
                          <a:effectLst/>
                        </a:rPr>
                        <a:t>R²</a:t>
                      </a:r>
                      <a:endParaRPr lang="en-IN" sz="1400" b="1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400" b="1" kern="120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IN" sz="1400" b="1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400" b="1" kern="120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IN" sz="1400" b="1"/>
                    </a:p>
                  </a:txBody>
                  <a:tcPr marL="95434" marR="95434" marT="47716" marB="47716"/>
                </a:tc>
                <a:extLst>
                  <a:ext uri="{0D108BD9-81ED-4DB2-BD59-A6C34878D82A}">
                    <a16:rowId xmlns:a16="http://schemas.microsoft.com/office/drawing/2014/main" val="1085955518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en-IN" sz="1300" b="1" kern="1200">
                          <a:solidFill>
                            <a:schemeClr val="tx1"/>
                          </a:solidFill>
                          <a:effectLst/>
                        </a:rPr>
                        <a:t>Linear Regression</a:t>
                      </a:r>
                      <a:endParaRPr lang="en-IN" sz="1300" b="1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0.972525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7.280401e+00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9.396792e+00</a:t>
                      </a:r>
                      <a:endParaRPr lang="en-IN" sz="1300"/>
                    </a:p>
                  </a:txBody>
                  <a:tcPr marL="95434" marR="95434" marT="47716" marB="47716"/>
                </a:tc>
                <a:extLst>
                  <a:ext uri="{0D108BD9-81ED-4DB2-BD59-A6C34878D82A}">
                    <a16:rowId xmlns:a16="http://schemas.microsoft.com/office/drawing/2014/main" val="3959206358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en-US" sz="1300" b="1"/>
                        <a:t>Decision Tree</a:t>
                      </a:r>
                      <a:endParaRPr lang="en-IN" sz="1300" b="1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it-IT" sz="1300" b="0" kern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it-IT" sz="1300" b="0" kern="1200">
                          <a:solidFill>
                            <a:schemeClr val="tx1"/>
                          </a:solidFill>
                          <a:effectLst/>
                        </a:rPr>
                        <a:t>9.135549e-15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it-IT" sz="1300" b="0" kern="1200">
                          <a:solidFill>
                            <a:schemeClr val="tx1"/>
                          </a:solidFill>
                          <a:effectLst/>
                        </a:rPr>
                        <a:t>1.936613e-14 </a:t>
                      </a:r>
                      <a:endParaRPr lang="en-IN" sz="1300"/>
                    </a:p>
                  </a:txBody>
                  <a:tcPr marL="95434" marR="95434" marT="47716" marB="47716"/>
                </a:tc>
                <a:extLst>
                  <a:ext uri="{0D108BD9-81ED-4DB2-BD59-A6C34878D82A}">
                    <a16:rowId xmlns:a16="http://schemas.microsoft.com/office/drawing/2014/main" val="3714337822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en-US" sz="1300" b="1"/>
                        <a:t>Random Forest</a:t>
                      </a:r>
                      <a:endParaRPr lang="en-IN" sz="1300" b="1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0.999041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1.244732e+00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1.755848e+00</a:t>
                      </a:r>
                      <a:endParaRPr lang="en-IN" sz="1300"/>
                    </a:p>
                  </a:txBody>
                  <a:tcPr marL="95434" marR="95434" marT="47716" marB="47716"/>
                </a:tc>
                <a:extLst>
                  <a:ext uri="{0D108BD9-81ED-4DB2-BD59-A6C34878D82A}">
                    <a16:rowId xmlns:a16="http://schemas.microsoft.com/office/drawing/2014/main" val="1729026151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r>
                        <a:rPr lang="en-US" sz="1300" b="1"/>
                        <a:t>XGBoost</a:t>
                      </a:r>
                      <a:endParaRPr lang="en-IN" sz="1300" b="1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4.146031e-04</a:t>
                      </a:r>
                      <a:endParaRPr lang="en-IN" sz="1300"/>
                    </a:p>
                  </a:txBody>
                  <a:tcPr marL="95434" marR="95434" marT="47716" marB="47716"/>
                </a:tc>
                <a:tc>
                  <a:txBody>
                    <a:bodyPr/>
                    <a:lstStyle/>
                    <a:p>
                      <a:r>
                        <a:rPr lang="en-IN" sz="1300" b="0" kern="1200">
                          <a:solidFill>
                            <a:schemeClr val="tx1"/>
                          </a:solidFill>
                          <a:effectLst/>
                        </a:rPr>
                        <a:t>8.053193e-04</a:t>
                      </a:r>
                      <a:endParaRPr lang="en-IN" sz="1300"/>
                    </a:p>
                  </a:txBody>
                  <a:tcPr marL="95434" marR="95434" marT="47716" marB="47716"/>
                </a:tc>
                <a:extLst>
                  <a:ext uri="{0D108BD9-81ED-4DB2-BD59-A6C34878D82A}">
                    <a16:rowId xmlns:a16="http://schemas.microsoft.com/office/drawing/2014/main" val="2613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3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29007-2BB5-3CCF-346F-5BA45B8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Score on Prediction data after fine tunning the </a:t>
            </a:r>
            <a:r>
              <a:rPr lang="en-US" sz="4800" b="1" i="1"/>
              <a:t>Random Forest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9A4424-0E5A-5DAA-04CA-E6035B46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12838"/>
              </p:ext>
            </p:extLst>
          </p:nvPr>
        </p:nvGraphicFramePr>
        <p:xfrm>
          <a:off x="6606253" y="2616112"/>
          <a:ext cx="4942281" cy="162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984">
                  <a:extLst>
                    <a:ext uri="{9D8B030D-6E8A-4147-A177-3AD203B41FA5}">
                      <a16:colId xmlns:a16="http://schemas.microsoft.com/office/drawing/2014/main" val="4203401331"/>
                    </a:ext>
                  </a:extLst>
                </a:gridCol>
                <a:gridCol w="3512297">
                  <a:extLst>
                    <a:ext uri="{9D8B030D-6E8A-4147-A177-3AD203B41FA5}">
                      <a16:colId xmlns:a16="http://schemas.microsoft.com/office/drawing/2014/main" val="2894681299"/>
                    </a:ext>
                  </a:extLst>
                </a:gridCol>
              </a:tblGrid>
              <a:tr h="541926">
                <a:tc>
                  <a:txBody>
                    <a:bodyPr/>
                    <a:lstStyle/>
                    <a:p>
                      <a:pPr algn="r"/>
                      <a:r>
                        <a:rPr lang="pt-BR" sz="2500" b="1" kern="1200">
                          <a:solidFill>
                            <a:schemeClr val="tx1"/>
                          </a:solidFill>
                          <a:effectLst/>
                        </a:rPr>
                        <a:t>R²:</a:t>
                      </a:r>
                      <a:endParaRPr lang="en-IN" sz="2500" b="1">
                        <a:solidFill>
                          <a:schemeClr val="tx1"/>
                        </a:solidFill>
                      </a:endParaRPr>
                    </a:p>
                  </a:txBody>
                  <a:tcPr marL="127112" marR="127112" marT="63556" marB="635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kern="1200">
                          <a:solidFill>
                            <a:schemeClr val="tx1"/>
                          </a:solidFill>
                          <a:effectLst/>
                        </a:rPr>
                        <a:t>0.9992023730006738</a:t>
                      </a:r>
                      <a:endParaRPr lang="en-IN" sz="2500" b="1">
                        <a:solidFill>
                          <a:schemeClr val="tx1"/>
                        </a:solidFill>
                      </a:endParaRPr>
                    </a:p>
                  </a:txBody>
                  <a:tcPr marL="127112" marR="127112" marT="63556" marB="635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86724"/>
                  </a:ext>
                </a:extLst>
              </a:tr>
              <a:tr h="541926">
                <a:tc>
                  <a:txBody>
                    <a:bodyPr/>
                    <a:lstStyle/>
                    <a:p>
                      <a:pPr algn="r"/>
                      <a:r>
                        <a:rPr lang="pt-BR" sz="2500" b="1" kern="1200">
                          <a:solidFill>
                            <a:schemeClr val="tx1"/>
                          </a:solidFill>
                          <a:effectLst/>
                        </a:rPr>
                        <a:t>MAE:</a:t>
                      </a:r>
                      <a:endParaRPr lang="en-IN" sz="2500" b="1">
                        <a:solidFill>
                          <a:schemeClr val="tx1"/>
                        </a:solidFill>
                      </a:endParaRPr>
                    </a:p>
                  </a:txBody>
                  <a:tcPr marL="127112" marR="127112" marT="63556" marB="6355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kern="1200">
                          <a:solidFill>
                            <a:schemeClr val="tx1"/>
                          </a:solidFill>
                          <a:effectLst/>
                        </a:rPr>
                        <a:t>1.0771821428567907</a:t>
                      </a:r>
                      <a:endParaRPr lang="en-IN" sz="2500" b="1">
                        <a:solidFill>
                          <a:schemeClr val="tx1"/>
                        </a:solidFill>
                      </a:endParaRPr>
                    </a:p>
                  </a:txBody>
                  <a:tcPr marL="127112" marR="127112" marT="63556" marB="6355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791693"/>
                  </a:ext>
                </a:extLst>
              </a:tr>
              <a:tr h="541926">
                <a:tc>
                  <a:txBody>
                    <a:bodyPr/>
                    <a:lstStyle/>
                    <a:p>
                      <a:pPr algn="r"/>
                      <a:r>
                        <a:rPr lang="pt-BR" sz="2500" b="1" kern="1200">
                          <a:solidFill>
                            <a:schemeClr val="tx1"/>
                          </a:solidFill>
                          <a:effectLst/>
                        </a:rPr>
                        <a:t>RMSE:</a:t>
                      </a:r>
                      <a:endParaRPr lang="en-IN" sz="2500" b="1">
                        <a:solidFill>
                          <a:schemeClr val="tx1"/>
                        </a:solidFill>
                      </a:endParaRPr>
                    </a:p>
                  </a:txBody>
                  <a:tcPr marL="127112" marR="127112" marT="63556" marB="6355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500" b="1" kern="1200">
                          <a:solidFill>
                            <a:schemeClr val="tx1"/>
                          </a:solidFill>
                          <a:effectLst/>
                        </a:rPr>
                        <a:t>1.6010706066563858</a:t>
                      </a:r>
                      <a:endParaRPr lang="en-IN" sz="2500" b="1">
                        <a:solidFill>
                          <a:schemeClr val="tx1"/>
                        </a:solidFill>
                      </a:endParaRPr>
                    </a:p>
                  </a:txBody>
                  <a:tcPr marL="127112" marR="127112" marT="63556" marB="6355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4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92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429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BrushVTI</vt:lpstr>
      <vt:lpstr>Home_Price</vt:lpstr>
      <vt:lpstr>Explanatory Data Analysis – EDA (showcasing the most affecting feature)</vt:lpstr>
      <vt:lpstr>PowerPoint Presentation</vt:lpstr>
      <vt:lpstr>Feature extraction w.r.t CSUSHPISA </vt:lpstr>
      <vt:lpstr>Feature Engineering Steps</vt:lpstr>
      <vt:lpstr>Final dataset after applying eda and feature engineering</vt:lpstr>
      <vt:lpstr>Correlation matrix between the final features for the model and CSUSHPISA</vt:lpstr>
      <vt:lpstr>Score comparison for all the Base models</vt:lpstr>
      <vt:lpstr>Score on Prediction data after fine tunning the Random Forest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SATYASHEEL PANDEY</dc:creator>
  <cp:lastModifiedBy>SATYASHEEL PANDEY</cp:lastModifiedBy>
  <cp:revision>8</cp:revision>
  <dcterms:created xsi:type="dcterms:W3CDTF">2025-01-09T14:34:54Z</dcterms:created>
  <dcterms:modified xsi:type="dcterms:W3CDTF">2025-01-09T16:49:22Z</dcterms:modified>
</cp:coreProperties>
</file>