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59" r:id="rId5"/>
    <p:sldId id="257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2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2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68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3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1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3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1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5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9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ull frame shot of wall with worn-out sky blue paint">
            <a:extLst>
              <a:ext uri="{FF2B5EF4-FFF2-40B4-BE49-F238E27FC236}">
                <a16:creationId xmlns:a16="http://schemas.microsoft.com/office/drawing/2014/main" id="{A021E274-49D2-6B26-0EE5-171CF13881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28EEBE-98A9-6BAB-A89C-58E65EC5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98924"/>
            <a:ext cx="5541054" cy="221362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8000" b="1" i="1" dirty="0" err="1">
                <a:effectLst/>
              </a:rPr>
              <a:t>Home_Price</a:t>
            </a:r>
            <a:endParaRPr lang="en-US" sz="8000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748B96-F293-2194-D3BC-DE135A8888BC}"/>
              </a:ext>
            </a:extLst>
          </p:cNvPr>
          <p:cNvSpPr txBox="1"/>
          <p:nvPr/>
        </p:nvSpPr>
        <p:spPr>
          <a:xfrm>
            <a:off x="3880419" y="4300833"/>
            <a:ext cx="4431162" cy="11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US" sz="2400" cap="all"/>
              <a:t>Data Preprocessing, EDA, Feature Engineering and Model Selection </a:t>
            </a:r>
          </a:p>
        </p:txBody>
      </p:sp>
    </p:spTree>
    <p:extLst>
      <p:ext uri="{BB962C8B-B14F-4D97-AF65-F5344CB8AC3E}">
        <p14:creationId xmlns:p14="http://schemas.microsoft.com/office/powerpoint/2010/main" val="2848221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74C9-FB87-01F5-292B-3C0F747F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74793" cy="1011391"/>
          </a:xfrm>
        </p:spPr>
        <p:txBody>
          <a:bodyPr>
            <a:noAutofit/>
          </a:bodyPr>
          <a:lstStyle/>
          <a:p>
            <a:r>
              <a:rPr lang="en-US" sz="2800"/>
              <a:t>Explanatory Data Analysis – </a:t>
            </a:r>
            <a:r>
              <a:rPr lang="en-US" sz="2800" b="1" i="1"/>
              <a:t>EDA </a:t>
            </a:r>
            <a:r>
              <a:rPr lang="en-US" sz="2800" i="1"/>
              <a:t>(showcasing the most affecting feature)</a:t>
            </a:r>
            <a:endParaRPr lang="en-IN" sz="2800" b="1" i="1" dirty="0"/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4B0655CF-53BF-8C2A-1F2C-212E2AE73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70" y="1718218"/>
            <a:ext cx="4525108" cy="291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F45278A5-5F5A-48EB-6259-85F236F39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341" y="1170590"/>
            <a:ext cx="4312732" cy="277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F814038F-26CE-7F70-F7CB-A3224B3EF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572" y="3931878"/>
            <a:ext cx="4525108" cy="291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49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5437-D4D0-093F-B5E8-63E6264A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EDA Plots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9C42304-3728-3AD0-4420-E970C2F74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07" y="2066410"/>
            <a:ext cx="5304925" cy="341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EB37FD8-F52E-F056-840E-E6D4CE7A7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976" y="0"/>
            <a:ext cx="5046261" cy="300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CAC97C3B-4647-1750-B572-623FDE30D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613" y="2995017"/>
            <a:ext cx="6136988" cy="386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43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2D99AA92-0571-4FA3-B15C-DEA7ECC21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4BAD9765-04DE-47E5-9D31-2A9689C12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085" name="Freeform: Shape 3084">
            <a:extLst>
              <a:ext uri="{FF2B5EF4-FFF2-40B4-BE49-F238E27FC236}">
                <a16:creationId xmlns:a16="http://schemas.microsoft.com/office/drawing/2014/main" id="{05D27520-F270-4F3D-A46E-76A337B6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5529 w 12192000"/>
              <a:gd name="connsiteY0" fmla="*/ 4323896 h 6858000"/>
              <a:gd name="connsiteX1" fmla="*/ 6295588 w 12192000"/>
              <a:gd name="connsiteY1" fmla="*/ 4367579 h 6858000"/>
              <a:gd name="connsiteX2" fmla="*/ 6219229 w 12192000"/>
              <a:gd name="connsiteY2" fmla="*/ 4436818 h 6858000"/>
              <a:gd name="connsiteX3" fmla="*/ 6065687 w 12192000"/>
              <a:gd name="connsiteY3" fmla="*/ 4637204 h 6858000"/>
              <a:gd name="connsiteX4" fmla="*/ 5727387 w 12192000"/>
              <a:gd name="connsiteY4" fmla="*/ 5460076 h 6858000"/>
              <a:gd name="connsiteX5" fmla="*/ 5620972 w 12192000"/>
              <a:gd name="connsiteY5" fmla="*/ 5725836 h 6858000"/>
              <a:gd name="connsiteX6" fmla="*/ 5707795 w 12192000"/>
              <a:gd name="connsiteY6" fmla="*/ 5790089 h 6858000"/>
              <a:gd name="connsiteX7" fmla="*/ 5554627 w 12192000"/>
              <a:gd name="connsiteY7" fmla="*/ 6078873 h 6858000"/>
              <a:gd name="connsiteX8" fmla="*/ 5373489 w 12192000"/>
              <a:gd name="connsiteY8" fmla="*/ 6402408 h 6858000"/>
              <a:gd name="connsiteX9" fmla="*/ 5099999 w 12192000"/>
              <a:gd name="connsiteY9" fmla="*/ 6827527 h 6858000"/>
              <a:gd name="connsiteX10" fmla="*/ 5078133 w 12192000"/>
              <a:gd name="connsiteY10" fmla="*/ 6857998 h 6858000"/>
              <a:gd name="connsiteX11" fmla="*/ 9179960 w 12192000"/>
              <a:gd name="connsiteY11" fmla="*/ 6857998 h 6858000"/>
              <a:gd name="connsiteX12" fmla="*/ 9179960 w 12192000"/>
              <a:gd name="connsiteY12" fmla="*/ 4323896 h 6858000"/>
              <a:gd name="connsiteX13" fmla="*/ 0 w 12192000"/>
              <a:gd name="connsiteY13" fmla="*/ 0 h 6858000"/>
              <a:gd name="connsiteX14" fmla="*/ 5872711 w 12192000"/>
              <a:gd name="connsiteY14" fmla="*/ 0 h 6858000"/>
              <a:gd name="connsiteX15" fmla="*/ 5885421 w 12192000"/>
              <a:gd name="connsiteY15" fmla="*/ 20207 h 6858000"/>
              <a:gd name="connsiteX16" fmla="*/ 5925300 w 12192000"/>
              <a:gd name="connsiteY16" fmla="*/ 48911 h 6858000"/>
              <a:gd name="connsiteX17" fmla="*/ 5940039 w 12192000"/>
              <a:gd name="connsiteY17" fmla="*/ 101212 h 6858000"/>
              <a:gd name="connsiteX18" fmla="*/ 5969942 w 12192000"/>
              <a:gd name="connsiteY18" fmla="*/ 311282 h 6858000"/>
              <a:gd name="connsiteX19" fmla="*/ 5961238 w 12192000"/>
              <a:gd name="connsiteY19" fmla="*/ 357643 h 6858000"/>
              <a:gd name="connsiteX20" fmla="*/ 5917195 w 12192000"/>
              <a:gd name="connsiteY20" fmla="*/ 420369 h 6858000"/>
              <a:gd name="connsiteX21" fmla="*/ 5882753 w 12192000"/>
              <a:gd name="connsiteY21" fmla="*/ 556832 h 6858000"/>
              <a:gd name="connsiteX22" fmla="*/ 5814490 w 12192000"/>
              <a:gd name="connsiteY22" fmla="*/ 757416 h 6858000"/>
              <a:gd name="connsiteX23" fmla="*/ 5780064 w 12192000"/>
              <a:gd name="connsiteY23" fmla="*/ 817804 h 6858000"/>
              <a:gd name="connsiteX24" fmla="*/ 5808232 w 12192000"/>
              <a:gd name="connsiteY24" fmla="*/ 850533 h 6858000"/>
              <a:gd name="connsiteX25" fmla="*/ 5906473 w 12192000"/>
              <a:gd name="connsiteY25" fmla="*/ 1076571 h 6858000"/>
              <a:gd name="connsiteX26" fmla="*/ 5778623 w 12192000"/>
              <a:gd name="connsiteY26" fmla="*/ 1369280 h 6858000"/>
              <a:gd name="connsiteX27" fmla="*/ 5710841 w 12192000"/>
              <a:gd name="connsiteY27" fmla="*/ 1462628 h 6858000"/>
              <a:gd name="connsiteX28" fmla="*/ 5846774 w 12192000"/>
              <a:gd name="connsiteY28" fmla="*/ 1455933 h 6858000"/>
              <a:gd name="connsiteX29" fmla="*/ 5897329 w 12192000"/>
              <a:gd name="connsiteY29" fmla="*/ 1553073 h 6858000"/>
              <a:gd name="connsiteX30" fmla="*/ 5919735 w 12192000"/>
              <a:gd name="connsiteY30" fmla="*/ 1602736 h 6858000"/>
              <a:gd name="connsiteX31" fmla="*/ 6057874 w 12192000"/>
              <a:gd name="connsiteY31" fmla="*/ 1910648 h 6858000"/>
              <a:gd name="connsiteX32" fmla="*/ 6039719 w 12192000"/>
              <a:gd name="connsiteY32" fmla="*/ 2010547 h 6858000"/>
              <a:gd name="connsiteX33" fmla="*/ 5841713 w 12192000"/>
              <a:gd name="connsiteY33" fmla="*/ 2520599 h 6858000"/>
              <a:gd name="connsiteX34" fmla="*/ 6071734 w 12192000"/>
              <a:gd name="connsiteY34" fmla="*/ 2593468 h 6858000"/>
              <a:gd name="connsiteX35" fmla="*/ 6092050 w 12192000"/>
              <a:gd name="connsiteY35" fmla="*/ 2806646 h 6858000"/>
              <a:gd name="connsiteX36" fmla="*/ 6215122 w 12192000"/>
              <a:gd name="connsiteY36" fmla="*/ 3021197 h 6858000"/>
              <a:gd name="connsiteX37" fmla="*/ 6338100 w 12192000"/>
              <a:gd name="connsiteY37" fmla="*/ 3178087 h 6858000"/>
              <a:gd name="connsiteX38" fmla="*/ 6343927 w 12192000"/>
              <a:gd name="connsiteY38" fmla="*/ 3194685 h 6858000"/>
              <a:gd name="connsiteX39" fmla="*/ 6343850 w 12192000"/>
              <a:gd name="connsiteY39" fmla="*/ 3201174 h 6858000"/>
              <a:gd name="connsiteX40" fmla="*/ 6366375 w 12192000"/>
              <a:gd name="connsiteY40" fmla="*/ 3271251 h 6858000"/>
              <a:gd name="connsiteX41" fmla="*/ 6369430 w 12192000"/>
              <a:gd name="connsiteY41" fmla="*/ 3276240 h 6858000"/>
              <a:gd name="connsiteX42" fmla="*/ 6392405 w 12192000"/>
              <a:gd name="connsiteY42" fmla="*/ 3360437 h 6858000"/>
              <a:gd name="connsiteX43" fmla="*/ 6397993 w 12192000"/>
              <a:gd name="connsiteY43" fmla="*/ 3390203 h 6858000"/>
              <a:gd name="connsiteX44" fmla="*/ 6394652 w 12192000"/>
              <a:gd name="connsiteY44" fmla="*/ 3402205 h 6858000"/>
              <a:gd name="connsiteX45" fmla="*/ 6366662 w 12192000"/>
              <a:gd name="connsiteY45" fmla="*/ 3442044 h 6858000"/>
              <a:gd name="connsiteX46" fmla="*/ 6320915 w 12192000"/>
              <a:gd name="connsiteY46" fmla="*/ 3701547 h 6858000"/>
              <a:gd name="connsiteX47" fmla="*/ 6364618 w 12192000"/>
              <a:gd name="connsiteY47" fmla="*/ 3743844 h 6858000"/>
              <a:gd name="connsiteX48" fmla="*/ 6370409 w 12192000"/>
              <a:gd name="connsiteY48" fmla="*/ 3754454 h 6858000"/>
              <a:gd name="connsiteX49" fmla="*/ 6373773 w 12192000"/>
              <a:gd name="connsiteY49" fmla="*/ 3768237 h 6858000"/>
              <a:gd name="connsiteX50" fmla="*/ 6375298 w 12192000"/>
              <a:gd name="connsiteY50" fmla="*/ 3796540 h 6858000"/>
              <a:gd name="connsiteX51" fmla="*/ 6253487 w 12192000"/>
              <a:gd name="connsiteY51" fmla="*/ 3856948 h 6858000"/>
              <a:gd name="connsiteX52" fmla="*/ 6385416 w 12192000"/>
              <a:gd name="connsiteY52" fmla="*/ 4014409 h 6858000"/>
              <a:gd name="connsiteX53" fmla="*/ 6374795 w 12192000"/>
              <a:gd name="connsiteY53" fmla="*/ 4038554 h 6858000"/>
              <a:gd name="connsiteX54" fmla="*/ 6351015 w 12192000"/>
              <a:gd name="connsiteY54" fmla="*/ 4150489 h 6858000"/>
              <a:gd name="connsiteX55" fmla="*/ 6340821 w 12192000"/>
              <a:gd name="connsiteY55" fmla="*/ 4212706 h 6858000"/>
              <a:gd name="connsiteX56" fmla="*/ 12191999 w 12192000"/>
              <a:gd name="connsiteY56" fmla="*/ 4212706 h 6858000"/>
              <a:gd name="connsiteX57" fmla="*/ 12191999 w 12192000"/>
              <a:gd name="connsiteY57" fmla="*/ 0 h 6858000"/>
              <a:gd name="connsiteX58" fmla="*/ 12192000 w 12192000"/>
              <a:gd name="connsiteY58" fmla="*/ 0 h 6858000"/>
              <a:gd name="connsiteX59" fmla="*/ 12192000 w 12192000"/>
              <a:gd name="connsiteY59" fmla="*/ 6858000 h 6858000"/>
              <a:gd name="connsiteX60" fmla="*/ 12191999 w 12192000"/>
              <a:gd name="connsiteY60" fmla="*/ 6858000 h 6858000"/>
              <a:gd name="connsiteX61" fmla="*/ 12191999 w 12192000"/>
              <a:gd name="connsiteY61" fmla="*/ 4323902 h 6858000"/>
              <a:gd name="connsiteX62" fmla="*/ 9307672 w 12192000"/>
              <a:gd name="connsiteY62" fmla="*/ 4323902 h 6858000"/>
              <a:gd name="connsiteX63" fmla="*/ 9307672 w 12192000"/>
              <a:gd name="connsiteY63" fmla="*/ 6858000 h 6858000"/>
              <a:gd name="connsiteX64" fmla="*/ 0 w 12192000"/>
              <a:gd name="connsiteY6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6858000">
                <a:moveTo>
                  <a:pt x="6315529" y="4323896"/>
                </a:moveTo>
                <a:lnTo>
                  <a:pt x="6295588" y="4367579"/>
                </a:lnTo>
                <a:cubicBezTo>
                  <a:pt x="6278024" y="4397022"/>
                  <a:pt x="6253813" y="4421099"/>
                  <a:pt x="6219229" y="4436818"/>
                </a:cubicBezTo>
                <a:cubicBezTo>
                  <a:pt x="6148079" y="4469666"/>
                  <a:pt x="6116436" y="4572066"/>
                  <a:pt x="6065687" y="4637204"/>
                </a:cubicBezTo>
                <a:cubicBezTo>
                  <a:pt x="5888713" y="4862696"/>
                  <a:pt x="5773979" y="5125824"/>
                  <a:pt x="5727387" y="5460076"/>
                </a:cubicBezTo>
                <a:cubicBezTo>
                  <a:pt x="5714326" y="5552523"/>
                  <a:pt x="5656974" y="5638673"/>
                  <a:pt x="5620972" y="5725836"/>
                </a:cubicBezTo>
                <a:cubicBezTo>
                  <a:pt x="5641553" y="5779043"/>
                  <a:pt x="5738619" y="5631221"/>
                  <a:pt x="5707795" y="5790089"/>
                </a:cubicBezTo>
                <a:cubicBezTo>
                  <a:pt x="5684453" y="5909876"/>
                  <a:pt x="5617437" y="5996827"/>
                  <a:pt x="5554627" y="6078873"/>
                </a:cubicBezTo>
                <a:cubicBezTo>
                  <a:pt x="5482491" y="6172498"/>
                  <a:pt x="5402203" y="6253366"/>
                  <a:pt x="5373489" y="6402408"/>
                </a:cubicBezTo>
                <a:cubicBezTo>
                  <a:pt x="5371924" y="6410357"/>
                  <a:pt x="5276557" y="6577417"/>
                  <a:pt x="5099999" y="6827527"/>
                </a:cubicBezTo>
                <a:lnTo>
                  <a:pt x="5078133" y="6857998"/>
                </a:lnTo>
                <a:lnTo>
                  <a:pt x="9179960" y="6857998"/>
                </a:lnTo>
                <a:lnTo>
                  <a:pt x="9179960" y="4323896"/>
                </a:lnTo>
                <a:close/>
                <a:moveTo>
                  <a:pt x="0" y="0"/>
                </a:moveTo>
                <a:lnTo>
                  <a:pt x="5872711" y="0"/>
                </a:lnTo>
                <a:lnTo>
                  <a:pt x="5885421" y="20207"/>
                </a:lnTo>
                <a:cubicBezTo>
                  <a:pt x="5896481" y="32882"/>
                  <a:pt x="5909484" y="42864"/>
                  <a:pt x="5925300" y="48911"/>
                </a:cubicBezTo>
                <a:cubicBezTo>
                  <a:pt x="5940498" y="54526"/>
                  <a:pt x="5945509" y="75042"/>
                  <a:pt x="5940039" y="101212"/>
                </a:cubicBezTo>
                <a:cubicBezTo>
                  <a:pt x="5921950" y="187894"/>
                  <a:pt x="5936667" y="254951"/>
                  <a:pt x="5969942" y="311282"/>
                </a:cubicBezTo>
                <a:cubicBezTo>
                  <a:pt x="5981709" y="330926"/>
                  <a:pt x="5977292" y="344422"/>
                  <a:pt x="5961238" y="357643"/>
                </a:cubicBezTo>
                <a:cubicBezTo>
                  <a:pt x="5942802" y="372223"/>
                  <a:pt x="5928461" y="393565"/>
                  <a:pt x="5917195" y="420369"/>
                </a:cubicBezTo>
                <a:cubicBezTo>
                  <a:pt x="5898701" y="463685"/>
                  <a:pt x="5889992" y="510050"/>
                  <a:pt x="5882753" y="556832"/>
                </a:cubicBezTo>
                <a:cubicBezTo>
                  <a:pt x="5871511" y="630206"/>
                  <a:pt x="5858246" y="700969"/>
                  <a:pt x="5814490" y="757416"/>
                </a:cubicBezTo>
                <a:cubicBezTo>
                  <a:pt x="5801465" y="774559"/>
                  <a:pt x="5791019" y="796511"/>
                  <a:pt x="5780064" y="817804"/>
                </a:cubicBezTo>
                <a:cubicBezTo>
                  <a:pt x="5783558" y="836359"/>
                  <a:pt x="5792196" y="849005"/>
                  <a:pt x="5808232" y="850533"/>
                </a:cubicBezTo>
                <a:cubicBezTo>
                  <a:pt x="5910296" y="860624"/>
                  <a:pt x="5905771" y="962632"/>
                  <a:pt x="5906473" y="1076571"/>
                </a:cubicBezTo>
                <a:cubicBezTo>
                  <a:pt x="5907545" y="1217584"/>
                  <a:pt x="5849973" y="1296799"/>
                  <a:pt x="5778623" y="1369280"/>
                </a:cubicBezTo>
                <a:cubicBezTo>
                  <a:pt x="5754207" y="1393852"/>
                  <a:pt x="5718605" y="1401742"/>
                  <a:pt x="5710841" y="1462628"/>
                </a:cubicBezTo>
                <a:cubicBezTo>
                  <a:pt x="5753463" y="1508141"/>
                  <a:pt x="5802053" y="1451295"/>
                  <a:pt x="5846774" y="1455933"/>
                </a:cubicBezTo>
                <a:cubicBezTo>
                  <a:pt x="5883727" y="1460129"/>
                  <a:pt x="5943609" y="1438568"/>
                  <a:pt x="5897329" y="1553073"/>
                </a:cubicBezTo>
                <a:cubicBezTo>
                  <a:pt x="5883856" y="1586627"/>
                  <a:pt x="5901366" y="1604100"/>
                  <a:pt x="5919735" y="1602736"/>
                </a:cubicBezTo>
                <a:cubicBezTo>
                  <a:pt x="6068526" y="1589022"/>
                  <a:pt x="6006837" y="1813624"/>
                  <a:pt x="6057874" y="1910648"/>
                </a:cubicBezTo>
                <a:cubicBezTo>
                  <a:pt x="6072264" y="1936644"/>
                  <a:pt x="6059978" y="1992417"/>
                  <a:pt x="6039719" y="2010547"/>
                </a:cubicBezTo>
                <a:cubicBezTo>
                  <a:pt x="5911143" y="2127229"/>
                  <a:pt x="5899692" y="2331836"/>
                  <a:pt x="5841713" y="2520599"/>
                </a:cubicBezTo>
                <a:cubicBezTo>
                  <a:pt x="5912636" y="2572423"/>
                  <a:pt x="5995799" y="2566926"/>
                  <a:pt x="6071734" y="2593468"/>
                </a:cubicBezTo>
                <a:cubicBezTo>
                  <a:pt x="6150607" y="2620843"/>
                  <a:pt x="6151703" y="2655507"/>
                  <a:pt x="6092050" y="2806646"/>
                </a:cubicBezTo>
                <a:cubicBezTo>
                  <a:pt x="6259331" y="2795420"/>
                  <a:pt x="6259331" y="2795420"/>
                  <a:pt x="6215122" y="3021197"/>
                </a:cubicBezTo>
                <a:cubicBezTo>
                  <a:pt x="6259035" y="3016573"/>
                  <a:pt x="6302431" y="3085300"/>
                  <a:pt x="6338100" y="3178087"/>
                </a:cubicBezTo>
                <a:lnTo>
                  <a:pt x="6343927" y="3194685"/>
                </a:lnTo>
                <a:lnTo>
                  <a:pt x="6343850" y="3201174"/>
                </a:lnTo>
                <a:cubicBezTo>
                  <a:pt x="6346866" y="3232770"/>
                  <a:pt x="6355995" y="3253323"/>
                  <a:pt x="6366375" y="3271251"/>
                </a:cubicBezTo>
                <a:lnTo>
                  <a:pt x="6369430" y="3276240"/>
                </a:lnTo>
                <a:lnTo>
                  <a:pt x="6392405" y="3360437"/>
                </a:lnTo>
                <a:lnTo>
                  <a:pt x="6397993" y="3390203"/>
                </a:lnTo>
                <a:lnTo>
                  <a:pt x="6394652" y="3402205"/>
                </a:lnTo>
                <a:cubicBezTo>
                  <a:pt x="6388505" y="3414621"/>
                  <a:pt x="6379344" y="3427747"/>
                  <a:pt x="6366662" y="3442044"/>
                </a:cubicBezTo>
                <a:cubicBezTo>
                  <a:pt x="6239481" y="3584662"/>
                  <a:pt x="6224938" y="3605480"/>
                  <a:pt x="6320915" y="3701547"/>
                </a:cubicBezTo>
                <a:lnTo>
                  <a:pt x="6364618" y="3743844"/>
                </a:lnTo>
                <a:lnTo>
                  <a:pt x="6370409" y="3754454"/>
                </a:lnTo>
                <a:lnTo>
                  <a:pt x="6373773" y="3768237"/>
                </a:lnTo>
                <a:cubicBezTo>
                  <a:pt x="6374277" y="3777528"/>
                  <a:pt x="6374207" y="3788146"/>
                  <a:pt x="6375298" y="3796540"/>
                </a:cubicBezTo>
                <a:cubicBezTo>
                  <a:pt x="6339717" y="3831045"/>
                  <a:pt x="6294642" y="3774365"/>
                  <a:pt x="6253487" y="3856948"/>
                </a:cubicBezTo>
                <a:lnTo>
                  <a:pt x="6385416" y="4014409"/>
                </a:lnTo>
                <a:lnTo>
                  <a:pt x="6374795" y="4038554"/>
                </a:lnTo>
                <a:cubicBezTo>
                  <a:pt x="6363579" y="4073249"/>
                  <a:pt x="6356895" y="4111559"/>
                  <a:pt x="6351015" y="4150489"/>
                </a:cubicBezTo>
                <a:lnTo>
                  <a:pt x="6340821" y="4212706"/>
                </a:lnTo>
                <a:lnTo>
                  <a:pt x="12191999" y="4212706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4323902"/>
                </a:lnTo>
                <a:lnTo>
                  <a:pt x="9307672" y="4323902"/>
                </a:lnTo>
                <a:lnTo>
                  <a:pt x="9307672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78914-8EE2-94E0-9989-C8183903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4504"/>
            <a:ext cx="4797354" cy="34147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/>
              <a:t>Feature extraction w.r.t </a:t>
            </a:r>
            <a:r>
              <a:rPr lang="en-US" sz="4800" b="0" i="1">
                <a:effectLst/>
              </a:rPr>
              <a:t>CSUSHPISA </a:t>
            </a:r>
            <a:endParaRPr lang="en-US" sz="4800" i="1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E6345A8-C274-1E42-26E6-4E230E11E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3834" y="68137"/>
            <a:ext cx="4631674" cy="427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3D41F0-94AD-9307-21F1-168659F41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078" y="4653503"/>
            <a:ext cx="2446216" cy="1648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AAF2C0-FB74-F27C-3F48-41FA3840A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9799" y="4653502"/>
            <a:ext cx="1756304" cy="166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8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D4D3-1A9A-4341-DA85-904BB6D5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dataset after applying </a:t>
            </a:r>
            <a:r>
              <a:rPr lang="en-US" dirty="0" err="1"/>
              <a:t>eda</a:t>
            </a:r>
            <a:r>
              <a:rPr lang="en-US" dirty="0"/>
              <a:t> and feature engineering</a:t>
            </a:r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E5C30D-03DD-F80E-3655-E82A9A090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119301"/>
              </p:ext>
            </p:extLst>
          </p:nvPr>
        </p:nvGraphicFramePr>
        <p:xfrm>
          <a:off x="838200" y="3067665"/>
          <a:ext cx="10599176" cy="3509468"/>
        </p:xfrm>
        <a:graphic>
          <a:graphicData uri="http://schemas.openxmlformats.org/drawingml/2006/table">
            <a:tbl>
              <a:tblPr/>
              <a:tblGrid>
                <a:gridCol w="757084">
                  <a:extLst>
                    <a:ext uri="{9D8B030D-6E8A-4147-A177-3AD203B41FA5}">
                      <a16:colId xmlns:a16="http://schemas.microsoft.com/office/drawing/2014/main" val="306572456"/>
                    </a:ext>
                  </a:extLst>
                </a:gridCol>
                <a:gridCol w="757084">
                  <a:extLst>
                    <a:ext uri="{9D8B030D-6E8A-4147-A177-3AD203B41FA5}">
                      <a16:colId xmlns:a16="http://schemas.microsoft.com/office/drawing/2014/main" val="1837554557"/>
                    </a:ext>
                  </a:extLst>
                </a:gridCol>
                <a:gridCol w="757084">
                  <a:extLst>
                    <a:ext uri="{9D8B030D-6E8A-4147-A177-3AD203B41FA5}">
                      <a16:colId xmlns:a16="http://schemas.microsoft.com/office/drawing/2014/main" val="1237480335"/>
                    </a:ext>
                  </a:extLst>
                </a:gridCol>
                <a:gridCol w="757084">
                  <a:extLst>
                    <a:ext uri="{9D8B030D-6E8A-4147-A177-3AD203B41FA5}">
                      <a16:colId xmlns:a16="http://schemas.microsoft.com/office/drawing/2014/main" val="3253905632"/>
                    </a:ext>
                  </a:extLst>
                </a:gridCol>
                <a:gridCol w="757084">
                  <a:extLst>
                    <a:ext uri="{9D8B030D-6E8A-4147-A177-3AD203B41FA5}">
                      <a16:colId xmlns:a16="http://schemas.microsoft.com/office/drawing/2014/main" val="180367576"/>
                    </a:ext>
                  </a:extLst>
                </a:gridCol>
                <a:gridCol w="757084">
                  <a:extLst>
                    <a:ext uri="{9D8B030D-6E8A-4147-A177-3AD203B41FA5}">
                      <a16:colId xmlns:a16="http://schemas.microsoft.com/office/drawing/2014/main" val="729979115"/>
                    </a:ext>
                  </a:extLst>
                </a:gridCol>
                <a:gridCol w="757084">
                  <a:extLst>
                    <a:ext uri="{9D8B030D-6E8A-4147-A177-3AD203B41FA5}">
                      <a16:colId xmlns:a16="http://schemas.microsoft.com/office/drawing/2014/main" val="4238686312"/>
                    </a:ext>
                  </a:extLst>
                </a:gridCol>
                <a:gridCol w="757084">
                  <a:extLst>
                    <a:ext uri="{9D8B030D-6E8A-4147-A177-3AD203B41FA5}">
                      <a16:colId xmlns:a16="http://schemas.microsoft.com/office/drawing/2014/main" val="3298826749"/>
                    </a:ext>
                  </a:extLst>
                </a:gridCol>
                <a:gridCol w="757084">
                  <a:extLst>
                    <a:ext uri="{9D8B030D-6E8A-4147-A177-3AD203B41FA5}">
                      <a16:colId xmlns:a16="http://schemas.microsoft.com/office/drawing/2014/main" val="505969708"/>
                    </a:ext>
                  </a:extLst>
                </a:gridCol>
                <a:gridCol w="757084">
                  <a:extLst>
                    <a:ext uri="{9D8B030D-6E8A-4147-A177-3AD203B41FA5}">
                      <a16:colId xmlns:a16="http://schemas.microsoft.com/office/drawing/2014/main" val="1854445488"/>
                    </a:ext>
                  </a:extLst>
                </a:gridCol>
                <a:gridCol w="757084">
                  <a:extLst>
                    <a:ext uri="{9D8B030D-6E8A-4147-A177-3AD203B41FA5}">
                      <a16:colId xmlns:a16="http://schemas.microsoft.com/office/drawing/2014/main" val="2747659945"/>
                    </a:ext>
                  </a:extLst>
                </a:gridCol>
                <a:gridCol w="757084">
                  <a:extLst>
                    <a:ext uri="{9D8B030D-6E8A-4147-A177-3AD203B41FA5}">
                      <a16:colId xmlns:a16="http://schemas.microsoft.com/office/drawing/2014/main" val="3004152460"/>
                    </a:ext>
                  </a:extLst>
                </a:gridCol>
                <a:gridCol w="757084">
                  <a:extLst>
                    <a:ext uri="{9D8B030D-6E8A-4147-A177-3AD203B41FA5}">
                      <a16:colId xmlns:a16="http://schemas.microsoft.com/office/drawing/2014/main" val="2089597336"/>
                    </a:ext>
                  </a:extLst>
                </a:gridCol>
                <a:gridCol w="757084">
                  <a:extLst>
                    <a:ext uri="{9D8B030D-6E8A-4147-A177-3AD203B41FA5}">
                      <a16:colId xmlns:a16="http://schemas.microsoft.com/office/drawing/2014/main" val="1495304848"/>
                    </a:ext>
                  </a:extLst>
                </a:gridCol>
              </a:tblGrid>
              <a:tr h="1170038">
                <a:tc>
                  <a:txBody>
                    <a:bodyPr/>
                    <a:lstStyle/>
                    <a:p>
                      <a:pPr algn="r"/>
                      <a:r>
                        <a:rPr lang="en-IN" sz="1100" b="1" dirty="0">
                          <a:effectLst/>
                        </a:rPr>
                        <a:t>year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 b="1" dirty="0">
                          <a:effectLst/>
                        </a:rPr>
                        <a:t>median_sale_price_lag1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 b="1">
                          <a:effectLst/>
                        </a:rPr>
                        <a:t>median_sale_price_lag3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 b="1">
                          <a:effectLst/>
                        </a:rPr>
                        <a:t>median_sale_price_lag6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 b="1">
                          <a:effectLst/>
                        </a:rPr>
                        <a:t>median_sale_price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 b="1">
                          <a:effectLst/>
                        </a:rPr>
                        <a:t>median_list_price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 b="1">
                          <a:effectLst/>
                        </a:rPr>
                        <a:t>log_median_sale_price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 b="1">
                          <a:effectLst/>
                        </a:rPr>
                        <a:t>median_ppsf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 b="1">
                          <a:effectLst/>
                        </a:rPr>
                        <a:t>homes_sold_lag1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 b="1">
                          <a:effectLst/>
                        </a:rPr>
                        <a:t>homes_sold_lag3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 b="1">
                          <a:effectLst/>
                        </a:rPr>
                        <a:t>inventory_to_sales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 b="1" dirty="0" err="1">
                          <a:effectLst/>
                        </a:rPr>
                        <a:t>inventory_to_new_listings</a:t>
                      </a:r>
                      <a:endParaRPr lang="en-IN" sz="1100" b="1" dirty="0">
                        <a:effectLst/>
                      </a:endParaRP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>
                          <a:effectLst/>
                        </a:rPr>
                        <a:t>median_sale_price_seasonal_adjusted</a:t>
                      </a:r>
                      <a:endParaRPr lang="en-US" sz="1100" b="1" dirty="0">
                        <a:effectLst/>
                      </a:endParaRPr>
                    </a:p>
                    <a:p>
                      <a:pPr algn="r"/>
                      <a:endParaRPr lang="en-IN" sz="1100" b="1" dirty="0">
                        <a:effectLst/>
                      </a:endParaRP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effectLst/>
                        </a:rPr>
                        <a:t>CSUSHPISA</a:t>
                      </a:r>
                      <a:endParaRPr lang="en-IN" sz="1100" dirty="0"/>
                    </a:p>
                  </a:txBody>
                  <a:tcPr marL="53720" marR="53720" marT="26860" marB="2686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72995579"/>
                  </a:ext>
                </a:extLst>
              </a:tr>
              <a:tr h="467886">
                <a:tc>
                  <a:txBody>
                    <a:bodyPr/>
                    <a:lstStyle/>
                    <a:p>
                      <a:pPr algn="r"/>
                      <a:r>
                        <a:rPr lang="en-IN" sz="1100" dirty="0">
                          <a:effectLst/>
                        </a:rPr>
                        <a:t>2012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134703.00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170747.80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143553.55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152198.00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160420.00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11.932944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101.00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32672.00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395277.90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7.036442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4.028379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0.564327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136.6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865826"/>
                  </a:ext>
                </a:extLst>
              </a:tr>
              <a:tr h="467886"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2012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152198.00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165518.40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177702.15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148058.00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164294.00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11.905366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71.00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22090.00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31868.50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8.910852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4.598782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0.548976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136.6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748779"/>
                  </a:ext>
                </a:extLst>
              </a:tr>
              <a:tr h="467886"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2012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148058.00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134703.00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158876.00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171650.05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186478.55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12.053219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95.70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6865.00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32672.00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5.640796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4.072382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0.636452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136.6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730866"/>
                  </a:ext>
                </a:extLst>
              </a:tr>
              <a:tr h="467886"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2012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171650.05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152198.00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170747.80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165019.00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190335.00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12.013822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88.00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386652.05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22090.00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7.472938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4.260074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0.611865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136.6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776446"/>
                  </a:ext>
                </a:extLst>
              </a:tr>
              <a:tr h="467886">
                <a:tc>
                  <a:txBody>
                    <a:bodyPr/>
                    <a:lstStyle/>
                    <a:p>
                      <a:pPr algn="r"/>
                      <a:r>
                        <a:rPr lang="en-IN" sz="1100" dirty="0">
                          <a:effectLst/>
                        </a:rPr>
                        <a:t>2012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165019.00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148058.00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165518.40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159672.00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183524.00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11.980883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91.00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213083.00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6865.00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7.479624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4.236058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>
                          <a:effectLst/>
                        </a:rPr>
                        <a:t>0.592039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 dirty="0">
                          <a:effectLst/>
                        </a:rPr>
                        <a:t>136.6</a:t>
                      </a:r>
                    </a:p>
                  </a:txBody>
                  <a:tcPr marL="53720" marR="53720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010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36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CA431-94C6-C53E-FF3D-2CC588ED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 dirty="0"/>
              <a:t>Correlation matrix between the final features for the model and </a:t>
            </a:r>
            <a:r>
              <a:rPr lang="en-IN" sz="3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CSUSHPISA</a:t>
            </a:r>
            <a:endParaRPr lang="en-US" sz="4800" i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94C9353-CD0F-B45D-DE8F-55BC7A0CF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7513" y="1103833"/>
            <a:ext cx="6139056" cy="46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03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B3F6F06-A72D-4442-A031-E1D2004CB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81A6C4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36C50E-E91D-D6C3-AA82-C9FED324D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1142" y="630088"/>
            <a:ext cx="5602705" cy="26783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b="0" i="1" dirty="0">
                <a:effectLst/>
              </a:rPr>
              <a:t>Score comparison for all the Base models</a:t>
            </a:r>
            <a:endParaRPr lang="en-US" sz="4700" i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B3CB095-1B9E-3E9A-4835-980EEF8A6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757444"/>
              </p:ext>
            </p:extLst>
          </p:nvPr>
        </p:nvGraphicFramePr>
        <p:xfrm>
          <a:off x="542264" y="3542280"/>
          <a:ext cx="5768101" cy="2717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3061">
                  <a:extLst>
                    <a:ext uri="{9D8B030D-6E8A-4147-A177-3AD203B41FA5}">
                      <a16:colId xmlns:a16="http://schemas.microsoft.com/office/drawing/2014/main" val="1170161297"/>
                    </a:ext>
                  </a:extLst>
                </a:gridCol>
                <a:gridCol w="1165366">
                  <a:extLst>
                    <a:ext uri="{9D8B030D-6E8A-4147-A177-3AD203B41FA5}">
                      <a16:colId xmlns:a16="http://schemas.microsoft.com/office/drawing/2014/main" val="3638818227"/>
                    </a:ext>
                  </a:extLst>
                </a:gridCol>
                <a:gridCol w="1594837">
                  <a:extLst>
                    <a:ext uri="{9D8B030D-6E8A-4147-A177-3AD203B41FA5}">
                      <a16:colId xmlns:a16="http://schemas.microsoft.com/office/drawing/2014/main" val="3251631380"/>
                    </a:ext>
                  </a:extLst>
                </a:gridCol>
                <a:gridCol w="1594837">
                  <a:extLst>
                    <a:ext uri="{9D8B030D-6E8A-4147-A177-3AD203B41FA5}">
                      <a16:colId xmlns:a16="http://schemas.microsoft.com/office/drawing/2014/main" val="1588481341"/>
                    </a:ext>
                  </a:extLst>
                </a:gridCol>
              </a:tblGrid>
              <a:tr h="434857">
                <a:tc>
                  <a:txBody>
                    <a:bodyPr/>
                    <a:lstStyle/>
                    <a:p>
                      <a:r>
                        <a:rPr lang="en-US" sz="1300" b="1"/>
                        <a:t>Model</a:t>
                      </a:r>
                    </a:p>
                  </a:txBody>
                  <a:tcPr marL="87983" marR="87983" marT="43991" marB="43991"/>
                </a:tc>
                <a:tc>
                  <a:txBody>
                    <a:bodyPr/>
                    <a:lstStyle/>
                    <a:p>
                      <a:r>
                        <a:rPr lang="en-IN" sz="13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R²</a:t>
                      </a:r>
                      <a:endParaRPr lang="en-IN" sz="1300" b="1"/>
                    </a:p>
                  </a:txBody>
                  <a:tcPr marL="87983" marR="87983" marT="43991" marB="43991"/>
                </a:tc>
                <a:tc>
                  <a:txBody>
                    <a:bodyPr/>
                    <a:lstStyle/>
                    <a:p>
                      <a:r>
                        <a:rPr lang="en-IN" sz="13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MAE</a:t>
                      </a:r>
                      <a:endParaRPr lang="en-IN" sz="1300" b="1"/>
                    </a:p>
                  </a:txBody>
                  <a:tcPr marL="87983" marR="87983" marT="43991" marB="43991"/>
                </a:tc>
                <a:tc>
                  <a:txBody>
                    <a:bodyPr/>
                    <a:lstStyle/>
                    <a:p>
                      <a:r>
                        <a:rPr lang="en-IN" sz="13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RMSE</a:t>
                      </a:r>
                      <a:endParaRPr lang="en-IN" sz="1300" b="1"/>
                    </a:p>
                  </a:txBody>
                  <a:tcPr marL="87983" marR="87983" marT="43991" marB="43991"/>
                </a:tc>
                <a:extLst>
                  <a:ext uri="{0D108BD9-81ED-4DB2-BD59-A6C34878D82A}">
                    <a16:rowId xmlns:a16="http://schemas.microsoft.com/office/drawing/2014/main" val="1085955518"/>
                  </a:ext>
                </a:extLst>
              </a:tr>
              <a:tr h="628989">
                <a:tc>
                  <a:txBody>
                    <a:bodyPr/>
                    <a:lstStyle/>
                    <a:p>
                      <a:r>
                        <a:rPr lang="en-I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Regression</a:t>
                      </a:r>
                      <a:endParaRPr lang="en-IN" sz="1200" b="1" dirty="0"/>
                    </a:p>
                  </a:txBody>
                  <a:tcPr marL="87983" marR="87983" marT="43991" marB="43991"/>
                </a:tc>
                <a:tc>
                  <a:txBody>
                    <a:bodyPr/>
                    <a:lstStyle/>
                    <a:p>
                      <a:r>
                        <a:rPr lang="en-IN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0.972525</a:t>
                      </a:r>
                      <a:endParaRPr lang="en-IN" sz="1200" dirty="0"/>
                    </a:p>
                  </a:txBody>
                  <a:tcPr marL="87983" marR="87983" marT="43991" marB="43991"/>
                </a:tc>
                <a:tc>
                  <a:txBody>
                    <a:bodyPr/>
                    <a:lstStyle/>
                    <a:p>
                      <a:r>
                        <a:rPr lang="en-IN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7.280401e+00</a:t>
                      </a:r>
                      <a:endParaRPr lang="en-IN" sz="1200" dirty="0"/>
                    </a:p>
                  </a:txBody>
                  <a:tcPr marL="87983" marR="87983" marT="43991" marB="43991"/>
                </a:tc>
                <a:tc>
                  <a:txBody>
                    <a:bodyPr/>
                    <a:lstStyle/>
                    <a:p>
                      <a:r>
                        <a:rPr lang="en-IN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9.396792e+00</a:t>
                      </a:r>
                      <a:endParaRPr lang="en-IN" sz="1200" dirty="0"/>
                    </a:p>
                  </a:txBody>
                  <a:tcPr marL="87983" marR="87983" marT="43991" marB="43991"/>
                </a:tc>
                <a:extLst>
                  <a:ext uri="{0D108BD9-81ED-4DB2-BD59-A6C34878D82A}">
                    <a16:rowId xmlns:a16="http://schemas.microsoft.com/office/drawing/2014/main" val="3959206358"/>
                  </a:ext>
                </a:extLst>
              </a:tr>
              <a:tr h="628989">
                <a:tc>
                  <a:txBody>
                    <a:bodyPr/>
                    <a:lstStyle/>
                    <a:p>
                      <a:r>
                        <a:rPr lang="en-US" sz="1200" b="1" dirty="0"/>
                        <a:t>Decision Tree</a:t>
                      </a:r>
                      <a:endParaRPr lang="en-IN" sz="1200" b="1" dirty="0"/>
                    </a:p>
                  </a:txBody>
                  <a:tcPr marL="87983" marR="87983" marT="43991" marB="43991"/>
                </a:tc>
                <a:tc>
                  <a:txBody>
                    <a:bodyPr/>
                    <a:lstStyle/>
                    <a:p>
                      <a:r>
                        <a:rPr lang="it-IT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1.000000</a:t>
                      </a:r>
                      <a:endParaRPr lang="en-IN" sz="1200" dirty="0"/>
                    </a:p>
                  </a:txBody>
                  <a:tcPr marL="87983" marR="87983" marT="43991" marB="43991"/>
                </a:tc>
                <a:tc>
                  <a:txBody>
                    <a:bodyPr/>
                    <a:lstStyle/>
                    <a:p>
                      <a:r>
                        <a:rPr lang="it-IT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9.135549e-15</a:t>
                      </a:r>
                      <a:endParaRPr lang="en-IN" sz="1200" dirty="0"/>
                    </a:p>
                  </a:txBody>
                  <a:tcPr marL="87983" marR="87983" marT="43991" marB="43991"/>
                </a:tc>
                <a:tc>
                  <a:txBody>
                    <a:bodyPr/>
                    <a:lstStyle/>
                    <a:p>
                      <a:r>
                        <a:rPr lang="it-IT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1.936613e-14 </a:t>
                      </a:r>
                      <a:endParaRPr lang="en-IN" sz="1200" dirty="0"/>
                    </a:p>
                  </a:txBody>
                  <a:tcPr marL="87983" marR="87983" marT="43991" marB="43991"/>
                </a:tc>
                <a:extLst>
                  <a:ext uri="{0D108BD9-81ED-4DB2-BD59-A6C34878D82A}">
                    <a16:rowId xmlns:a16="http://schemas.microsoft.com/office/drawing/2014/main" val="3714337822"/>
                  </a:ext>
                </a:extLst>
              </a:tr>
              <a:tr h="628989">
                <a:tc>
                  <a:txBody>
                    <a:bodyPr/>
                    <a:lstStyle/>
                    <a:p>
                      <a:r>
                        <a:rPr lang="en-US" sz="1200" b="1" dirty="0"/>
                        <a:t>Random Forest</a:t>
                      </a:r>
                      <a:endParaRPr lang="en-IN" sz="1200" b="1" dirty="0"/>
                    </a:p>
                  </a:txBody>
                  <a:tcPr marL="87983" marR="87983" marT="43991" marB="43991"/>
                </a:tc>
                <a:tc>
                  <a:txBody>
                    <a:bodyPr/>
                    <a:lstStyle/>
                    <a:p>
                      <a:r>
                        <a:rPr lang="en-IN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0.999041</a:t>
                      </a:r>
                      <a:endParaRPr lang="en-IN" sz="1200" dirty="0"/>
                    </a:p>
                  </a:txBody>
                  <a:tcPr marL="87983" marR="87983" marT="43991" marB="439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1.244732e+00</a:t>
                      </a:r>
                      <a:endParaRPr lang="en-IN" sz="1200" dirty="0"/>
                    </a:p>
                  </a:txBody>
                  <a:tcPr marL="87983" marR="87983" marT="43991" marB="439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1.755848e+00</a:t>
                      </a:r>
                      <a:endParaRPr lang="en-IN" sz="1200" dirty="0"/>
                    </a:p>
                  </a:txBody>
                  <a:tcPr marL="87983" marR="87983" marT="43991" marB="43991"/>
                </a:tc>
                <a:extLst>
                  <a:ext uri="{0D108BD9-81ED-4DB2-BD59-A6C34878D82A}">
                    <a16:rowId xmlns:a16="http://schemas.microsoft.com/office/drawing/2014/main" val="1729026151"/>
                  </a:ext>
                </a:extLst>
              </a:tr>
              <a:tr h="396031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XGBoost</a:t>
                      </a:r>
                      <a:endParaRPr lang="en-IN" sz="1200" b="1" dirty="0"/>
                    </a:p>
                  </a:txBody>
                  <a:tcPr marL="87983" marR="87983" marT="43991" marB="43991"/>
                </a:tc>
                <a:tc>
                  <a:txBody>
                    <a:bodyPr/>
                    <a:lstStyle/>
                    <a:p>
                      <a:r>
                        <a:rPr lang="en-IN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1.000000</a:t>
                      </a:r>
                      <a:endParaRPr lang="en-IN" sz="1200" dirty="0"/>
                    </a:p>
                  </a:txBody>
                  <a:tcPr marL="87983" marR="87983" marT="43991" marB="439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4.146031e-04</a:t>
                      </a:r>
                      <a:endParaRPr lang="en-IN" sz="1200" dirty="0"/>
                    </a:p>
                  </a:txBody>
                  <a:tcPr marL="87983" marR="87983" marT="43991" marB="43991"/>
                </a:tc>
                <a:tc>
                  <a:txBody>
                    <a:bodyPr/>
                    <a:lstStyle/>
                    <a:p>
                      <a:r>
                        <a:rPr lang="en-IN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8.053193e-04</a:t>
                      </a:r>
                      <a:endParaRPr lang="en-IN" sz="1200" dirty="0"/>
                    </a:p>
                  </a:txBody>
                  <a:tcPr marL="87983" marR="87983" marT="43991" marB="43991"/>
                </a:tc>
                <a:extLst>
                  <a:ext uri="{0D108BD9-81ED-4DB2-BD59-A6C34878D82A}">
                    <a16:rowId xmlns:a16="http://schemas.microsoft.com/office/drawing/2014/main" val="261368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731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269BDC9-F5DC-4A16-9583-2F8CE418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29007-2BB5-3CCF-346F-5BA45B8E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063296"/>
            <a:ext cx="9144000" cy="11526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700" i="1"/>
              <a:t>Score on Prediction data after fine tunning the Random Forest model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9A4424-0E5A-5DAA-04CA-E6035B462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062312"/>
              </p:ext>
            </p:extLst>
          </p:nvPr>
        </p:nvGraphicFramePr>
        <p:xfrm>
          <a:off x="2806065" y="1116630"/>
          <a:ext cx="6579870" cy="2212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7860">
                  <a:extLst>
                    <a:ext uri="{9D8B030D-6E8A-4147-A177-3AD203B41FA5}">
                      <a16:colId xmlns:a16="http://schemas.microsoft.com/office/drawing/2014/main" val="4203401331"/>
                    </a:ext>
                  </a:extLst>
                </a:gridCol>
                <a:gridCol w="4652010">
                  <a:extLst>
                    <a:ext uri="{9D8B030D-6E8A-4147-A177-3AD203B41FA5}">
                      <a16:colId xmlns:a16="http://schemas.microsoft.com/office/drawing/2014/main" val="2894681299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pPr algn="r"/>
                      <a:r>
                        <a:rPr lang="pt-BR" sz="3300" b="1" kern="1200">
                          <a:solidFill>
                            <a:schemeClr val="tx1"/>
                          </a:solidFill>
                          <a:effectLst/>
                        </a:rPr>
                        <a:t>R²:</a:t>
                      </a:r>
                      <a:endParaRPr lang="en-IN" sz="3300" b="1">
                        <a:solidFill>
                          <a:schemeClr val="tx1"/>
                        </a:solidFill>
                      </a:endParaRPr>
                    </a:p>
                  </a:txBody>
                  <a:tcPr marL="167640" marR="167640" marT="83820" marB="838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300" b="1" kern="1200">
                          <a:solidFill>
                            <a:schemeClr val="tx1"/>
                          </a:solidFill>
                          <a:effectLst/>
                        </a:rPr>
                        <a:t>0.9992023730006738</a:t>
                      </a:r>
                      <a:endParaRPr lang="en-IN" sz="3300" b="1">
                        <a:solidFill>
                          <a:schemeClr val="tx1"/>
                        </a:solidFill>
                      </a:endParaRPr>
                    </a:p>
                  </a:txBody>
                  <a:tcPr marL="167640" marR="167640" marT="83820" marB="838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386724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algn="r"/>
                      <a:r>
                        <a:rPr lang="pt-BR" sz="3300" b="1" kern="1200">
                          <a:solidFill>
                            <a:schemeClr val="tx1"/>
                          </a:solidFill>
                          <a:effectLst/>
                        </a:rPr>
                        <a:t>MAE:</a:t>
                      </a:r>
                      <a:endParaRPr lang="en-IN" sz="3300" b="1">
                        <a:solidFill>
                          <a:schemeClr val="tx1"/>
                        </a:solidFill>
                      </a:endParaRPr>
                    </a:p>
                  </a:txBody>
                  <a:tcPr marL="167640" marR="167640" marT="83820" marB="8382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300" b="1" kern="1200">
                          <a:solidFill>
                            <a:schemeClr val="tx1"/>
                          </a:solidFill>
                          <a:effectLst/>
                        </a:rPr>
                        <a:t>1.0771821428567907</a:t>
                      </a:r>
                      <a:endParaRPr lang="en-IN" sz="3300" b="1">
                        <a:solidFill>
                          <a:schemeClr val="tx1"/>
                        </a:solidFill>
                      </a:endParaRPr>
                    </a:p>
                  </a:txBody>
                  <a:tcPr marL="167640" marR="167640" marT="83820" marB="8382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791693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algn="r"/>
                      <a:r>
                        <a:rPr lang="pt-BR" sz="3300" b="1" kern="1200">
                          <a:solidFill>
                            <a:schemeClr val="tx1"/>
                          </a:solidFill>
                          <a:effectLst/>
                        </a:rPr>
                        <a:t>RMSE:</a:t>
                      </a:r>
                      <a:endParaRPr lang="en-IN" sz="3300" b="1">
                        <a:solidFill>
                          <a:schemeClr val="tx1"/>
                        </a:solidFill>
                      </a:endParaRPr>
                    </a:p>
                  </a:txBody>
                  <a:tcPr marL="167640" marR="167640" marT="83820" marB="83820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300" b="1" kern="1200">
                          <a:solidFill>
                            <a:schemeClr val="tx1"/>
                          </a:solidFill>
                          <a:effectLst/>
                        </a:rPr>
                        <a:t>1.6010706066563858</a:t>
                      </a:r>
                      <a:endParaRPr lang="en-IN" sz="3300" b="1">
                        <a:solidFill>
                          <a:schemeClr val="tx1"/>
                        </a:solidFill>
                      </a:endParaRPr>
                    </a:p>
                  </a:txBody>
                  <a:tcPr marL="167640" marR="167640" marT="83820" marB="83820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745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5926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13A3B"/>
      </a:dk2>
      <a:lt2>
        <a:srgbClr val="E8E5E2"/>
      </a:lt2>
      <a:accent1>
        <a:srgbClr val="81A6C4"/>
      </a:accent1>
      <a:accent2>
        <a:srgbClr val="6EADAF"/>
      </a:accent2>
      <a:accent3>
        <a:srgbClr val="7BAC99"/>
      </a:accent3>
      <a:accent4>
        <a:srgbClr val="6EAF7B"/>
      </a:accent4>
      <a:accent5>
        <a:srgbClr val="86AC7B"/>
      </a:accent5>
      <a:accent6>
        <a:srgbClr val="93AA6B"/>
      </a:accent6>
      <a:hlink>
        <a:srgbClr val="9F795B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256</Words>
  <Application>Microsoft Office PowerPoint</Application>
  <PresentationFormat>Widescreen</PresentationFormat>
  <Paragraphs>119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Courier New</vt:lpstr>
      <vt:lpstr>BrushVTI</vt:lpstr>
      <vt:lpstr>Home_Price</vt:lpstr>
      <vt:lpstr>Explanatory Data Analysis – EDA (showcasing the most affecting feature)</vt:lpstr>
      <vt:lpstr>EDA Plots</vt:lpstr>
      <vt:lpstr>Feature extraction w.r.t CSUSHPISA </vt:lpstr>
      <vt:lpstr>Final dataset after applying eda and feature engineering</vt:lpstr>
      <vt:lpstr>Correlation matrix between the final features for the model and CSUSHPISA</vt:lpstr>
      <vt:lpstr>Score comparison for all the Base models</vt:lpstr>
      <vt:lpstr>Score on Prediction data after fine tunning the Random Forest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SATYASHEEL PANDEY</dc:creator>
  <cp:lastModifiedBy>SATYASHEEL PANDEY</cp:lastModifiedBy>
  <cp:revision>2</cp:revision>
  <dcterms:created xsi:type="dcterms:W3CDTF">2025-01-09T14:34:54Z</dcterms:created>
  <dcterms:modified xsi:type="dcterms:W3CDTF">2025-01-09T15:36:53Z</dcterms:modified>
</cp:coreProperties>
</file>