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BF02CA-9D2D-4D35-8FB0-063197CE91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131466-4F70-4BA9-9032-131241B3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51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31466-4F70-4BA9-9032-131241B379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A21-194D-4BB2-B8E8-B2974F9FC08C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4E5-A787-4043-B786-84FBE63D6342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C37-97BA-4A40-B17D-19E2D9B43A02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25B-EB04-4EE6-8B26-A7F8C5C1D188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05F-0A29-4B32-8400-D9E53A817CCB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95C-7C40-4B72-B6C9-EB02C182E081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0C89-159F-4269-943C-D59CE63F8AD5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907-227D-46E2-B374-8CB7CEFA69E6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FD73-7DAB-46DB-A2DE-C7394E84C892}" type="datetime1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57A-A2B4-4598-AB07-2C3FC76FFC03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4840-3635-4187-B9FA-35F0202FFD64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F02C-C1B6-4D81-BEDD-EE70582DB6A7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B351-17F3-422E-93D3-2411E697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371600"/>
            <a:ext cx="86106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zh-TW" altLang="en-US" sz="36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戲劇夢</a:t>
            </a:r>
            <a:r>
              <a:rPr lang="zh-TW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飛行」</a:t>
            </a:r>
            <a:r>
              <a:rPr lang="en-GB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GB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學生</a:t>
            </a:r>
            <a:r>
              <a:rPr lang="zh-TW" altLang="en-US" sz="36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普通話戲劇推廣大使培育</a:t>
            </a:r>
            <a:r>
              <a:rPr lang="zh-TW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計劃</a:t>
            </a:r>
            <a:r>
              <a:rPr lang="en-US" sz="36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專題培訓講座（一）</a:t>
            </a:r>
            <a:r>
              <a:rPr lang="en-US" altLang="zh-TW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TW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zh-CN" altLang="en-US" sz="3600" b="1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600" b="1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H:\SCOLAR_1718\Logo of the Co-organizer(支持機構 Logo)\戲劇夢飛行 1718\logo_a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62" y="3886200"/>
            <a:ext cx="2823475" cy="25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SCOLAR_1718\Logo of the Co-organizer(支持機構 Logo)\HKCC 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3" y="152400"/>
            <a:ext cx="2762250" cy="9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SCOLAR_1718\Logo of the Co-organizer(支持機構 Logo)\語常會\03-0816 Scolar logo_4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56"/>
            <a:ext cx="1417638" cy="136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學習表演藝術的初探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TW" altLang="en-US" b="1" u="sng" dirty="0">
                <a:latin typeface="DFKai-SB" panose="03000509000000000000" pitchFamily="65" charset="-120"/>
                <a:ea typeface="DFKai-SB" panose="03000509000000000000" pitchFamily="65" charset="-120"/>
              </a:rPr>
              <a:t>舞台語言三要素：</a:t>
            </a:r>
            <a:endParaRPr lang="en-US" altLang="zh-TW" b="1" u="sng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說什麼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台詞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─為甚麼說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目的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─怎麼說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語氣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marL="0" lvl="0" indent="0">
              <a:buNone/>
            </a:pPr>
            <a:r>
              <a:rPr lang="zh-TW" altLang="en-US" b="1" u="sng" dirty="0">
                <a:latin typeface="DFKai-SB" panose="03000509000000000000" pitchFamily="65" charset="-120"/>
                <a:ea typeface="DFKai-SB" panose="03000509000000000000" pitchFamily="65" charset="-120"/>
              </a:rPr>
              <a:t>語言交流 →真情</a:t>
            </a:r>
            <a:endParaRPr lang="en-US" u="sng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人物語言有他的目的，通過你一言我一語，構成戲劇衝突，展示事件進程以及人物之間的關係，故語言交流是揭示劇本思想內容的重要環節。同時他也是引發真情實意的有效方法。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讀劇：但丁街兇殺案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(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節選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劇中人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：瑪德琳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法國女演員；沙里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瑪德琳的兒子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場 景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1945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年，在瑪德琳居所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瑪：我愛你，沙里！我非常非常地愛你啊！沙里，在世界上我再也沒有一個親人了。不過你告訴我，你的父親究竟發生了什麼事情？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沙：我不知道。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瑪：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非常平靜地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是你告發了他嗎？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沙：不是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……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不是我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…… </a:t>
            </a: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瑪：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深深地嘆了一口氣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)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你又向我撒謊來了，喏，沙里你還是穿上大衣吧，咱們一同到檢察官那兒去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…… </a:t>
            </a: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沙：媽媽！ 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瑪：咱們一同到檢察官那兒去吧。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沙：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跳了起來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啊！他會把我送到監獄裡去的。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讀劇：但丁街兇殺案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(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節選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TW" altLang="en-US" sz="2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瑪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：我等著你。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沙：要蹲十年啊！媽媽！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瑪：我等著你。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沙：我不去！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瑪：你一定要去！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沙：不！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瑪：那麼我自己去。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沙：站住！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瑪：滾開！</a:t>
            </a:r>
            <a:r>
              <a:rPr 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沙里掏出手槍，瑪德琳站住，微笑地看著兒子</a:t>
            </a:r>
            <a:r>
              <a:rPr 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原來你是這副樣子！你的這副嘴臉我還從來沒見過</a:t>
            </a:r>
            <a:r>
              <a:rPr 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(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沙里猶豫</a:t>
            </a:r>
            <a:r>
              <a:rPr 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) </a:t>
            </a:r>
          </a:p>
          <a:p>
            <a:pPr lvl="0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瑪：開槍啊，混蛋，開槍啊，懦夫！ 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門外一聲槍響，瑪德琳震動了一下，站住，然後用沉重的、麻木的手打了</a:t>
            </a:r>
            <a:r>
              <a:rPr lang="zh-TW" altLang="en-US" sz="2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沙里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一記耳光，倒下</a:t>
            </a:r>
            <a:r>
              <a:rPr 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)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專題培訓講座</a:t>
            </a:r>
            <a:r>
              <a:rPr lang="en-US" altLang="zh-CN" sz="66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CN" sz="66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66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中國現當代戲劇</a:t>
            </a:r>
            <a:endParaRPr lang="en-US" sz="66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講者：</a:t>
            </a:r>
            <a:endParaRPr lang="en-US" altLang="zh-CN" sz="5400" b="1" dirty="0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5400" b="1" dirty="0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陳偉基</a:t>
            </a:r>
            <a:r>
              <a:rPr lang="zh-CN" altLang="en-US" sz="5400" b="1" dirty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老師</a:t>
            </a:r>
            <a:endParaRPr lang="en-US" sz="5400" b="1" dirty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什麼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是劇場</a:t>
            </a:r>
            <a:r>
              <a:rPr lang="en-GB" b="1" dirty="0">
                <a:latin typeface="DFKai-SB" panose="03000509000000000000" pitchFamily="65" charset="-120"/>
                <a:ea typeface="DFKai-SB" panose="03000509000000000000" pitchFamily="65" charset="-120"/>
              </a:rPr>
              <a:t>?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sz="3000" dirty="0">
                <a:latin typeface="DFKai-SB" panose="03000509000000000000" pitchFamily="65" charset="-120"/>
                <a:ea typeface="DFKai-SB" panose="03000509000000000000" pitchFamily="65" charset="-120"/>
              </a:rPr>
              <a:t>）什麼是劇場</a:t>
            </a:r>
            <a:r>
              <a:rPr lang="zh-TW" altLang="en-US" sz="3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？試用</a:t>
            </a:r>
            <a:r>
              <a:rPr lang="en-US" sz="3000" dirty="0">
                <a:latin typeface="DFKai-SB" panose="03000509000000000000" pitchFamily="65" charset="-120"/>
                <a:ea typeface="DFKai-SB" panose="03000509000000000000" pitchFamily="65" charset="-120"/>
              </a:rPr>
              <a:t>30</a:t>
            </a:r>
            <a:r>
              <a:rPr lang="zh-TW" altLang="en-US" sz="3000" dirty="0">
                <a:latin typeface="DFKai-SB" panose="03000509000000000000" pitchFamily="65" charset="-120"/>
                <a:ea typeface="DFKai-SB" panose="03000509000000000000" pitchFamily="65" charset="-120"/>
              </a:rPr>
              <a:t>字形容你所認識的劇場。</a:t>
            </a:r>
            <a:endParaRPr lang="en-US" sz="3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（請不要用電話／電腦查定義，而是填寫自己的第一印象）</a:t>
            </a:r>
            <a:endParaRPr lang="en-US" sz="2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GB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</a:p>
          <a:p>
            <a:pPr marL="0" indent="0">
              <a:buNone/>
            </a:pP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什麼是劇場</a:t>
            </a:r>
            <a:r>
              <a:rPr lang="en-GB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?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）劇場的概念從歐洲傳來的嗎？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那什麼是中國當代戲劇？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</a:p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（中國最早出現的舞蹈、音樂，及後來的戲曲，是否等同戲劇？）         </a:t>
            </a:r>
            <a:r>
              <a:rPr lang="zh-CN" altLang="en-US" u="sng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是</a:t>
            </a:r>
            <a:r>
              <a:rPr lang="en-US" altLang="zh-CN" u="sng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CN" altLang="en-US" u="sng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否</a:t>
            </a:r>
            <a:endParaRPr lang="en-US" u="sng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）可否說出下列幾項的分別？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371678"/>
              </p:ext>
            </p:extLst>
          </p:nvPr>
        </p:nvGraphicFramePr>
        <p:xfrm>
          <a:off x="152401" y="1600200"/>
          <a:ext cx="8839198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799"/>
                <a:gridCol w="457200"/>
                <a:gridCol w="1447800"/>
                <a:gridCol w="5486399"/>
              </a:tblGrid>
              <a:tr h="86360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戲劇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話劇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_____________________</a:t>
                      </a:r>
                      <a:endParaRPr lang="en-US" sz="3600" dirty="0"/>
                    </a:p>
                  </a:txBody>
                  <a:tcPr anchor="b"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舞蹈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戲劇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_____________________</a:t>
                      </a:r>
                      <a:endParaRPr lang="en-US" sz="3600" dirty="0"/>
                    </a:p>
                  </a:txBody>
                  <a:tcPr anchor="b"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音樂劇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歌劇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_____________________</a:t>
                      </a:r>
                      <a:endParaRPr lang="en-US" sz="3600" dirty="0"/>
                    </a:p>
                  </a:txBody>
                  <a:tcPr anchor="b"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展覽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環境劇場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_____________________</a:t>
                      </a:r>
                      <a:endParaRPr lang="en-US" sz="3600" dirty="0"/>
                    </a:p>
                  </a:txBody>
                  <a:tcPr anchor="b"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舞蹈劇場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默劇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_____________________</a:t>
                      </a:r>
                      <a:endParaRPr lang="en-US" sz="3600" dirty="0"/>
                    </a:p>
                  </a:txBody>
                  <a:tcPr anchor="b"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戲曲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歌劇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_____________________</a:t>
                      </a:r>
                      <a:endParaRPr lang="en-US" sz="36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）戲曲與當代華人劇場</a:t>
            </a: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請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搜尋一下什麼是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︰</a:t>
            </a: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唱、念、做、打 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</a:p>
          <a:p>
            <a:pPr marL="0" indent="0">
              <a:buNone/>
            </a:pP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一桌二椅 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） 香港劇場概說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︰</a:t>
            </a:r>
            <a:b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17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（請搜尋下列人物資訊）</a:t>
            </a:r>
            <a:r>
              <a:rPr lang="en-US" altLang="zh-TW" sz="17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sz="17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進念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二十面體 ／ 榮念曾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近年邀請多名中國戲曲大師走進劇場，利用劇場概念向戲曲、演繹者、角色提出不同的疑問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非常林奕華 ／ 林奕華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多從歐洲美學基礎上吸取養份，有獨特的演出風格，近年多與台灣演員及明星合作，是台港兩地炙手可熱的導演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鄧樹榮劇場工作室 ／ 鄧樹榮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以梅耶荷德的理論為根基，鑽研「完全演員」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(Total Actor)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的培訓及發展，是香港形體劇場的代表。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 香港劇場概說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︰</a:t>
            </a:r>
            <a:b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17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（請搜尋下列人物資訊）</a:t>
            </a:r>
            <a:r>
              <a:rPr lang="en-US" altLang="zh-TW" sz="17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sz="17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進劇場 ／ 陳麗珠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詩化及形體劇場，很濃厚的詩意劇場美學。另也是香港幾乎唯一具專業水準，以英語為主的劇場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前進進戲劇工作坊 ／ 陳炳釗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扎根牛棚，香港小劇場及實驗劇場的重要劇團，也是引入大量歐美新文本及後戲劇劇場美學的先軀。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新文本戲劇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︰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err="1">
                <a:latin typeface="DFKai-SB" panose="03000509000000000000" pitchFamily="65" charset="-120"/>
                <a:ea typeface="DFKai-SB" panose="03000509000000000000" pitchFamily="65" charset="-120"/>
              </a:rPr>
              <a:t>eg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.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甄拔濤、馮程程、潘詩韻等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（請同學搜尋「新文本」定義）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專題培訓講座</a:t>
            </a:r>
            <a:r>
              <a:rPr lang="en-US" altLang="zh-CN" sz="66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CN" sz="66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6600" b="1" dirty="0">
                <a:latin typeface="DFKai-SB" panose="03000509000000000000" pitchFamily="65" charset="-120"/>
                <a:ea typeface="DFKai-SB" panose="03000509000000000000" pitchFamily="65" charset="-120"/>
              </a:rPr>
              <a:t>普通話戲劇表演藝術</a:t>
            </a:r>
            <a:endParaRPr lang="en-US" sz="66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講者：</a:t>
            </a:r>
            <a:endParaRPr lang="en-US" altLang="zh-CN" sz="5400" b="1" dirty="0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HK" altLang="en-US" sz="5400" b="1" dirty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蔣治中</a:t>
            </a:r>
            <a:r>
              <a:rPr lang="zh-CN" altLang="en-US" sz="5400" b="1" dirty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老師</a:t>
            </a:r>
            <a:endParaRPr lang="en-US" sz="5400" b="1" dirty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5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6)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中國當代劇場 特色人物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︰</a:t>
            </a:r>
            <a:b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17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（請搜尋下列人物資訊）</a:t>
            </a:r>
            <a:endParaRPr lang="en-US" sz="17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b="1" u="sng" dirty="0">
                <a:latin typeface="DFKai-SB" panose="03000509000000000000" pitchFamily="65" charset="-120"/>
                <a:ea typeface="DFKai-SB" panose="03000509000000000000" pitchFamily="65" charset="-120"/>
              </a:rPr>
              <a:t>孟京輝</a:t>
            </a:r>
            <a:endParaRPr lang="en-US" b="1" u="sng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中國最盛名的戲劇導演之一，先峰劇場的先導者，作品多批判戲劇形式及社會問題，對國家社會問題有不少討論，常被戲稱在「擦邊球」的著名導演。與賴聲川、黄磊等聯合發起烏鎮戲劇節。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</a:p>
          <a:p>
            <a:pPr marL="0" indent="0">
              <a:buNone/>
            </a:pPr>
            <a:r>
              <a:rPr lang="zh-TW" altLang="en-US" b="1" u="sng" dirty="0">
                <a:latin typeface="DFKai-SB" panose="03000509000000000000" pitchFamily="65" charset="-120"/>
                <a:ea typeface="DFKai-SB" panose="03000509000000000000" pitchFamily="65" charset="-120"/>
              </a:rPr>
              <a:t>田沁鑫</a:t>
            </a:r>
            <a:endParaRPr lang="en-US" b="1" u="sng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中國最盛名的戲劇導演之一，近年多走向導演大型戲劇，並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以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擅長把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經典劇目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改編成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古代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與現代交雜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為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著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名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2017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年為烏鎮戲劇節藝術總監。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7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）華人地區劇場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︰</a:t>
            </a: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17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（請搜尋下列人物資訊）</a:t>
            </a:r>
            <a:endParaRPr lang="en-US" sz="17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莎士比亞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的妹妹的劇團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台南人劇團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莫比斯圓環創作公社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優人神鼓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雲門舞集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附件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一</a:t>
            </a: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在劇場</a:t>
            </a:r>
            <a:r>
              <a:rPr lang="zh-TW" altLang="en-US" sz="4000" dirty="0">
                <a:latin typeface="DFKai-SB" panose="03000509000000000000" pitchFamily="65" charset="-120"/>
                <a:ea typeface="DFKai-SB" panose="03000509000000000000" pitchFamily="65" charset="-120"/>
              </a:rPr>
              <a:t>文字空間裡暢</a:t>
            </a:r>
            <a:r>
              <a:rPr lang="zh-TW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泳</a:t>
            </a:r>
            <a:endParaRPr lang="en-US" altLang="zh-TW" sz="40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二、後</a:t>
            </a:r>
            <a:r>
              <a:rPr lang="zh-CN" altLang="en-US" sz="4000" dirty="0">
                <a:latin typeface="DFKai-SB" panose="03000509000000000000" pitchFamily="65" charset="-120"/>
                <a:ea typeface="DFKai-SB" panose="03000509000000000000" pitchFamily="65" charset="-120"/>
              </a:rPr>
              <a:t>殖民食神之</a:t>
            </a: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歌</a:t>
            </a:r>
            <a:endParaRPr lang="en-US" altLang="zh-CN" sz="40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三、舞</a:t>
            </a: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雷雨</a:t>
            </a:r>
            <a:endParaRPr lang="en-US" altLang="zh-CN" sz="4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四、觀</a:t>
            </a: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天</a:t>
            </a:r>
            <a:endParaRPr lang="en-US" altLang="zh-CN" sz="40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五、青蛇</a:t>
            </a:r>
            <a:endParaRPr lang="en-US" sz="4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2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9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專題培訓講座</a:t>
            </a:r>
            <a:r>
              <a:rPr lang="en-US" altLang="zh-CN" sz="59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CN" sz="59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CN" altLang="en-US" sz="5900" b="1" dirty="0">
                <a:latin typeface="DFKai-SB" panose="03000509000000000000" pitchFamily="65" charset="-120"/>
                <a:ea typeface="DFKai-SB" panose="03000509000000000000" pitchFamily="65" charset="-120"/>
              </a:rPr>
              <a:t>劇本創作與賞析</a:t>
            </a:r>
            <a:endParaRPr lang="en-US" sz="59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講者：</a:t>
            </a:r>
            <a:endParaRPr lang="en-US" altLang="zh-CN" sz="5400" b="1" dirty="0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5400" b="1" dirty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王昊然</a:t>
            </a:r>
            <a:r>
              <a:rPr lang="zh-CN" altLang="en-US" sz="5400" b="1" dirty="0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老師</a:t>
            </a:r>
            <a:endParaRPr lang="en-US" sz="5400" b="1" dirty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個人簡介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1385570"/>
            <a:ext cx="8149590" cy="4629150"/>
          </a:xfrm>
        </p:spPr>
        <p:txBody>
          <a:bodyPr>
            <a:noAutofit/>
          </a:bodyPr>
          <a:lstStyle/>
          <a:p>
            <a:endParaRPr lang="zh-CN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獨立戲劇人王昊然身兼編劇、導演和翻譯多職，其突破性戲劇《爆·蛹》(2013獲香港十大最受歡迎舞台劇獎)和《森林海中的紅樓》(2014)連續兩年亮相香港藝術節並廣受熱議，劇作《異鄉人》（2016、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17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）由上海話劇藝術中心製作演出</a:t>
            </a:r>
            <a:r>
              <a:rPr lang="en-US" altLang="zh-CN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40</a:t>
            </a:r>
            <a:r>
              <a:rPr lang="zh-CN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場，好評如潮。導演作品《螳螂捕蟬》（2014）曾受邀參加上海國際藝術節。王氏亦曾編導多部中、英文短劇和電影，其中憑《我不是 Woyzeck》獲2013美國「劇翼」國際寫作計畫一等獎。王氏操流利廣東話、普通話及英語，依託其個人經歷和成長背景，寓尖銳深刻於幽默詼諧成為他解讀文化差異和形色現象的獨特趣向。王氏曾獲香港演藝學院戲劇藝術碩士（優異），深圳大學英文文學學士（輔修日語），2014年獲亞洲文化協會全額獎助金赴美國紐約等城市進行交流訪學，劇作《遊戲男孩》2016年入選英國皇家宮廷劇院“新劇培養計劃”。新作《驕傲》將於2019由香港話劇團製作首演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什麼是故事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4590" y="2464435"/>
            <a:ext cx="4514850" cy="3042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說的人告訴聽的人，某人因為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想要什麼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而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做了什麼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，又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為什麼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這樣做。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43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練習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25" y="2388236"/>
            <a:ext cx="5120640" cy="107759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講述一件你印象最深刻的事情。（一分鐘）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16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構建故事步驟之  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781" y="2952116"/>
            <a:ext cx="5544026" cy="19450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慾  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構建故事步驟之  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781" y="2952116"/>
            <a:ext cx="5544026" cy="19450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弱點 </a:t>
            </a:r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/ 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需求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3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構建故事步驟之  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781" y="2952116"/>
            <a:ext cx="5544026" cy="19450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對  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8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表演藝術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en-US" sz="3600" b="1" dirty="0">
                <a:latin typeface="DFKai-SB" panose="03000509000000000000" pitchFamily="65" charset="-120"/>
                <a:ea typeface="DFKai-SB" panose="03000509000000000000" pitchFamily="65" charset="-120"/>
              </a:rPr>
              <a:t>為什麼要學習表演藝術？</a:t>
            </a:r>
            <a:endParaRPr 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語言是表現和傳達人生的重要工具。 　　　　　　　　　　　　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當眾表達是演講、朗讀、朗誦都採用的形式。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表演則豐富和加強了這些形式的生動性及感染力。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構建故事步驟之  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781" y="2952116"/>
            <a:ext cx="5544026" cy="19450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計  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構建故事步驟之  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781" y="2952116"/>
            <a:ext cx="5544026" cy="19450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對  決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7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構建故事步驟之  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781" y="2952116"/>
            <a:ext cx="5544026" cy="19450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真實的自我揭露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072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構建故事步驟之  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781" y="2952116"/>
            <a:ext cx="5544026" cy="19450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新的平衡點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4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練習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5931" y="2144396"/>
            <a:ext cx="5544026" cy="19450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加工你的故事（虛構）</a:t>
            </a:r>
          </a:p>
          <a:p>
            <a:pPr marL="0" indent="0" algn="ctr">
              <a:buNone/>
            </a:pPr>
            <a:endParaRPr lang="zh-CN" altLang="en-US" dirty="0">
              <a:solidFill>
                <a:srgbClr val="FF000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一對一，分別輪流找三個聽眾講出你的故事。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一句話故事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1" y="1642110"/>
            <a:ext cx="7201376" cy="45199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舉例：</a:t>
            </a: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《哈姆雷特》：一位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優柔寡斷的王子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為父</a:t>
            </a:r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報仇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，最終自己也走入了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毀滅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</a:p>
          <a:p>
            <a:pPr marL="0" indent="0" algn="ctr">
              <a:buNone/>
            </a:pP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1.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主要角色的某種感受</a:t>
            </a:r>
          </a:p>
          <a:p>
            <a:pPr marL="0" indent="0" algn="ctr">
              <a:buNone/>
            </a:pP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2.</a:t>
            </a:r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啟動行動的某個事件</a:t>
            </a:r>
          </a:p>
          <a:p>
            <a:pPr marL="0" indent="0" algn="ctr">
              <a:buNone/>
            </a:pP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故事結局的某種含義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練習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0226" y="2456181"/>
            <a:ext cx="5544026" cy="1945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向大家說出你的一句話故事吧！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0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劇本和小說的區別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44395"/>
            <a:ext cx="6777990" cy="2508250"/>
          </a:xfrm>
        </p:spPr>
        <p:txBody>
          <a:bodyPr>
            <a:normAutofit fontScale="80000" lnSpcReduction="10000"/>
          </a:bodyPr>
          <a:lstStyle/>
          <a:p>
            <a:pPr marL="0" indent="0" algn="l">
              <a:buNone/>
            </a:pP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1.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劇本注重行動和對話；小說敘事較自由。</a:t>
            </a:r>
          </a:p>
          <a:p>
            <a:pPr marL="0" indent="0" algn="l">
              <a:buNone/>
            </a:pP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2.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劇本是為了舞台演出；小說供閱讀。</a:t>
            </a:r>
          </a:p>
          <a:p>
            <a:pPr marL="0" indent="0" algn="l">
              <a:buNone/>
            </a:pP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劇本的戲劇性更濃縮；小說的時間由讀者掌握。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如何寫對話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5931" y="2144396"/>
            <a:ext cx="5544026" cy="1945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一個人的即興創作</a:t>
            </a:r>
          </a:p>
          <a:p>
            <a:pPr marL="0" indent="0" algn="ctr">
              <a:buNone/>
            </a:pPr>
            <a:r>
              <a:rPr lang="zh-CN" altLang="en-US" sz="400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進入角色大聲說出來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447" y="4572000"/>
            <a:ext cx="821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______________________________________________________________________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對話寫作訣竅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5931" y="2144395"/>
            <a:ext cx="5544026" cy="337756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語言要簡潔、生活</a:t>
            </a: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潛台詞，掩藏人物的慾望</a:t>
            </a: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注重語言的音樂節奏</a:t>
            </a:r>
          </a:p>
          <a:p>
            <a:pPr marL="0" indent="0" algn="ctr">
              <a:buNone/>
            </a:pP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舉例：《爆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蛹》片段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表演藝術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z="3600" b="1" dirty="0">
                <a:latin typeface="DFKai-SB" panose="03000509000000000000" pitchFamily="65" charset="-120"/>
                <a:ea typeface="DFKai-SB" panose="03000509000000000000" pitchFamily="65" charset="-120"/>
              </a:rPr>
              <a:t>何為表演藝術？</a:t>
            </a:r>
            <a:endParaRPr 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表演藝術是行動的藝術，演員通過扮演角色，通過舞台行動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語言和形體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創造人物形象，讓觀眾欣賞具有審美價值的作品。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		 </a:t>
            </a: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簡而言之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，「表」即表達，「演」即演繹，就是演員通過表達來演繹人的喜、怒、哀、樂的生活。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0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DFKai-SB" panose="03000509000000000000" pitchFamily="65" charset="-120"/>
                <a:ea typeface="DFKai-SB" panose="03000509000000000000" pitchFamily="65" charset="-120"/>
              </a:rPr>
              <a:t>提問環節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5930" y="2144396"/>
            <a:ext cx="5817869" cy="3894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沒有想寫的怎麼辦？</a:t>
            </a: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寫到一半寫不下去怎麼辦？</a:t>
            </a: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怎麼鍛煉劇本寫作能力？</a:t>
            </a: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寫劇速成大法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……</a:t>
            </a:r>
          </a:p>
          <a:p>
            <a:pPr marL="0" indent="0" algn="ctr">
              <a:buNone/>
            </a:pPr>
            <a:endParaRPr lang="zh-CN" altLang="en-US" sz="4000" dirty="0">
              <a:solidFill>
                <a:srgbClr val="FF000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erspecti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601345"/>
            <a:ext cx="7543800" cy="56553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5931" y="2144396"/>
            <a:ext cx="5544026" cy="1945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祝大家寫出對自己的生活具有重要意義的劇本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學習表演藝術的初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探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1. 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任務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─注意力集中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生活中何時何地都在行動，都有明確的目的。在舞台上，在虛構的情境中，為實現人物的某種願望所產生的行動，就叫做舞台任務。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buNone/>
            </a:pP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行動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三要素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做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什麼 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— 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任務</a:t>
            </a: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為什麼做 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目的</a:t>
            </a: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怎麼做 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— 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適應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學習表演藝術的初探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2. 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挖掘規定情境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人物在舞台上的行動受劇本的指示及約束，他所處的“在什麼時間、什麼地點、什麼情況下”稱作規定情境。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buNone/>
            </a:pP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學習表演藝術的初探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b="1" dirty="0">
                <a:latin typeface="DFKai-SB" panose="03000509000000000000" pitchFamily="65" charset="-120"/>
                <a:ea typeface="DFKai-SB" panose="03000509000000000000" pitchFamily="65" charset="-120"/>
              </a:rPr>
              <a:t>3.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要真聽、真看、真思考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聽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必須要聽清對方真正的意圖和目的，聽到對方的弦外之音、言外之意；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看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就要認真看對方的行為舉止、表情神態；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真思考─在真聽、真看的基礎上，引發起真切、具體的思考內容。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學習表演藝術的初探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4.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舞台交流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表演者把自己的思想、情感、意圖、願望通過行動傳達給對方，同時又通過對方的行動接受對方的思想情感和意圖願望，這就叫交流。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學習表演藝術的初探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TW" b="1" dirty="0">
                <a:latin typeface="DFKai-SB" panose="03000509000000000000" pitchFamily="65" charset="-120"/>
                <a:ea typeface="DFKai-SB" panose="03000509000000000000" pitchFamily="65" charset="-120"/>
              </a:rPr>
              <a:t>5.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關於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語言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b="1" u="sng" dirty="0">
                <a:latin typeface="DFKai-SB" panose="03000509000000000000" pitchFamily="65" charset="-120"/>
                <a:ea typeface="DFKai-SB" panose="03000509000000000000" pitchFamily="65" charset="-120"/>
              </a:rPr>
              <a:t>規定語境 →台詞</a:t>
            </a:r>
            <a:endParaRPr lang="en-US" u="sng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「規定語境」是指說話時的前提，即需置身於規定的情境之中，經思考判斷，為了特定的目的，才用相應的情感說出來。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b="1" u="sng" dirty="0">
                <a:latin typeface="DFKai-SB" panose="03000509000000000000" pitchFamily="65" charset="-120"/>
                <a:ea typeface="DFKai-SB" panose="03000509000000000000" pitchFamily="65" charset="-120"/>
              </a:rPr>
              <a:t>角色語言的基本要求：</a:t>
            </a:r>
            <a:endParaRPr lang="en-US" u="sng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感人：用真情說話，要動心。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性格化：要尋找不同性格的語言特徵。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行動性：任何一句話都應該有它的目的與作用。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B351-17F3-422E-93D3-2411E6974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1805</Words>
  <Application>Microsoft Office PowerPoint</Application>
  <PresentationFormat>On-screen Show (4:3)</PresentationFormat>
  <Paragraphs>332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「戲劇夢飛行」 學生普通話戲劇推廣大使培育計劃 專題培訓講座（一） （2017年12月2日）</vt:lpstr>
      <vt:lpstr>專題培訓講座 普通話戲劇表演藝術</vt:lpstr>
      <vt:lpstr>表演藝術</vt:lpstr>
      <vt:lpstr>表演藝術</vt:lpstr>
      <vt:lpstr>學習表演藝術的初探</vt:lpstr>
      <vt:lpstr>學習表演藝術的初探</vt:lpstr>
      <vt:lpstr>學習表演藝術的初探</vt:lpstr>
      <vt:lpstr>學習表演藝術的初探</vt:lpstr>
      <vt:lpstr>學習表演藝術的初探</vt:lpstr>
      <vt:lpstr>學習表演藝術的初探</vt:lpstr>
      <vt:lpstr>讀劇：但丁街兇殺案 (節選)</vt:lpstr>
      <vt:lpstr>讀劇：但丁街兇殺案 (節選)</vt:lpstr>
      <vt:lpstr>專題培訓講座 中國現當代戲劇</vt:lpstr>
      <vt:lpstr>什麼是劇場? </vt:lpstr>
      <vt:lpstr>什麼是劇場? </vt:lpstr>
      <vt:lpstr>3）可否說出下列幾項的分別？</vt:lpstr>
      <vt:lpstr>4）戲曲與當代華人劇場 </vt:lpstr>
      <vt:lpstr>5） 香港劇場概說︰ （請搜尋下列人物資訊） </vt:lpstr>
      <vt:lpstr>5） 香港劇場概說︰ （請搜尋下列人物資訊） </vt:lpstr>
      <vt:lpstr>6) 中國當代劇場 特色人物︰ （請搜尋下列人物資訊）</vt:lpstr>
      <vt:lpstr>7）華人地區劇場︰ （請搜尋下列人物資訊）</vt:lpstr>
      <vt:lpstr>附件</vt:lpstr>
      <vt:lpstr>專題培訓講座 劇本創作與賞析</vt:lpstr>
      <vt:lpstr>個人簡介</vt:lpstr>
      <vt:lpstr>什麼是故事</vt:lpstr>
      <vt:lpstr>練習</vt:lpstr>
      <vt:lpstr>構建故事步驟之  一</vt:lpstr>
      <vt:lpstr>構建故事步驟之  二</vt:lpstr>
      <vt:lpstr>構建故事步驟之  三</vt:lpstr>
      <vt:lpstr>構建故事步驟之  四</vt:lpstr>
      <vt:lpstr>構建故事步驟之  五</vt:lpstr>
      <vt:lpstr>構建故事步驟之  六</vt:lpstr>
      <vt:lpstr>構建故事步驟之  七</vt:lpstr>
      <vt:lpstr>練習</vt:lpstr>
      <vt:lpstr>一句話故事</vt:lpstr>
      <vt:lpstr>練習</vt:lpstr>
      <vt:lpstr>劇本和小說的區別</vt:lpstr>
      <vt:lpstr>如何寫對話</vt:lpstr>
      <vt:lpstr>對話寫作訣竅</vt:lpstr>
      <vt:lpstr>提問環節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「戲劇夢飛行」 學生普通話戲劇推廣大使培育計劃 專題培訓講座（一） (2017年12月2日)</dc:title>
  <dc:creator>Macro Au [HKCC]</dc:creator>
  <cp:lastModifiedBy>Macro Au [HKCC]</cp:lastModifiedBy>
  <cp:revision>7</cp:revision>
  <cp:lastPrinted>2017-11-30T07:33:11Z</cp:lastPrinted>
  <dcterms:created xsi:type="dcterms:W3CDTF">2017-11-28T09:35:53Z</dcterms:created>
  <dcterms:modified xsi:type="dcterms:W3CDTF">2017-11-30T07:38:28Z</dcterms:modified>
</cp:coreProperties>
</file>