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49"/>
  </p:handoutMasterIdLst>
  <p:sldIdLst>
    <p:sldId id="526" r:id="rId4"/>
    <p:sldId id="583" r:id="rId6"/>
    <p:sldId id="527" r:id="rId7"/>
    <p:sldId id="616" r:id="rId8"/>
    <p:sldId id="652" r:id="rId9"/>
    <p:sldId id="615" r:id="rId10"/>
    <p:sldId id="528" r:id="rId11"/>
    <p:sldId id="529" r:id="rId12"/>
    <p:sldId id="618" r:id="rId13"/>
    <p:sldId id="617" r:id="rId14"/>
    <p:sldId id="584" r:id="rId15"/>
    <p:sldId id="530" r:id="rId16"/>
    <p:sldId id="531" r:id="rId17"/>
    <p:sldId id="532" r:id="rId18"/>
    <p:sldId id="619" r:id="rId19"/>
    <p:sldId id="654" r:id="rId20"/>
    <p:sldId id="620" r:id="rId21"/>
    <p:sldId id="621" r:id="rId22"/>
    <p:sldId id="623" r:id="rId23"/>
    <p:sldId id="585" r:id="rId24"/>
    <p:sldId id="624" r:id="rId25"/>
    <p:sldId id="655" r:id="rId26"/>
    <p:sldId id="656" r:id="rId27"/>
    <p:sldId id="657" r:id="rId28"/>
    <p:sldId id="625" r:id="rId29"/>
    <p:sldId id="626" r:id="rId30"/>
    <p:sldId id="533" r:id="rId31"/>
    <p:sldId id="602" r:id="rId32"/>
    <p:sldId id="627" r:id="rId33"/>
    <p:sldId id="628" r:id="rId34"/>
    <p:sldId id="629" r:id="rId35"/>
    <p:sldId id="534" r:id="rId36"/>
    <p:sldId id="630" r:id="rId37"/>
    <p:sldId id="631" r:id="rId38"/>
    <p:sldId id="632" r:id="rId39"/>
    <p:sldId id="634" r:id="rId40"/>
    <p:sldId id="633" r:id="rId41"/>
    <p:sldId id="635" r:id="rId42"/>
    <p:sldId id="637" r:id="rId43"/>
    <p:sldId id="636" r:id="rId44"/>
    <p:sldId id="638" r:id="rId45"/>
    <p:sldId id="659" r:id="rId46"/>
    <p:sldId id="639" r:id="rId47"/>
    <p:sldId id="640" r:id="rId48"/>
  </p:sldIdLst>
  <p:sldSz cx="12190095" cy="6859270"/>
  <p:notesSz cx="6858000" cy="9144000"/>
  <p:custDataLst>
    <p:tags r:id="rId53"/>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369B2"/>
    <a:srgbClr val="595959"/>
    <a:srgbClr val="EBAD13"/>
    <a:srgbClr val="BBBBBB"/>
    <a:srgbClr val="1369B3"/>
    <a:srgbClr val="FAFAFA"/>
    <a:srgbClr val="F2F2F2"/>
    <a:srgbClr val="006BBC"/>
    <a:srgbClr val="007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68" autoAdjust="0"/>
    <p:restoredTop sz="85309" autoAdjust="0"/>
  </p:normalViewPr>
  <p:slideViewPr>
    <p:cSldViewPr>
      <p:cViewPr varScale="1">
        <p:scale>
          <a:sx n="45" d="100"/>
          <a:sy n="45" d="100"/>
        </p:scale>
        <p:origin x="48" y="686"/>
      </p:cViewPr>
      <p:guideLst>
        <p:guide orient="horz" pos="2192"/>
        <p:guide pos="249"/>
        <p:guide pos="656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21"/>
        <p:guide pos="214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3" Type="http://schemas.openxmlformats.org/officeDocument/2006/relationships/tags" Target="tags/tag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notesMaster" Target="notesMasters/notesMaster1.xml"/><Relationship Id="rId49" Type="http://schemas.openxmlformats.org/officeDocument/2006/relationships/handoutMaster" Target="handoutMasters/handoutMaster1.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函数拓展</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3033751" y="2405632"/>
            <a:ext cx="6229805" cy="42218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1" name="TextBox 35"/>
          <p:cNvSpPr txBox="1">
            <a:spLocks noChangeArrowheads="1"/>
          </p:cNvSpPr>
          <p:nvPr/>
        </p:nvSpPr>
        <p:spPr bwMode="auto">
          <a:xfrm>
            <a:off x="910630" y="1413570"/>
            <a:ext cx="9793088"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当函数参数为</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0</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个或</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n</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个时，我们只有一种写法。但是当函数</a:t>
            </a:r>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参数为</a:t>
            </a:r>
            <a:r>
              <a:rPr lang="en-US" altLang="zh-CN"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0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个时</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，其实有以下</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2</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种写法</a:t>
            </a:r>
            <a:endParaRPr lang="zh-CN" altLang="en-US" sz="20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箭头函数的语法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
          <p:cNvSpPr txBox="1"/>
          <p:nvPr/>
        </p:nvSpPr>
        <p:spPr>
          <a:xfrm>
            <a:off x="3594109" y="2925738"/>
            <a:ext cx="5109091" cy="3389967"/>
          </a:xfrm>
          <a:prstGeom prst="rect">
            <a:avLst/>
          </a:prstGeom>
          <a:noFill/>
        </p:spPr>
        <p:txBody>
          <a:bodyPr wrap="none" rtlCol="0">
            <a:spAutoFit/>
          </a:bodyPr>
          <a:lstStyle/>
          <a:p>
            <a:pPr>
              <a:lnSpc>
                <a:spcPct val="120000"/>
              </a:lnSpc>
            </a:pPr>
            <a:r>
              <a:rPr lang="en-US" altLang="zh-CN" sz="2000" dirty="0">
                <a:solidFill>
                  <a:srgbClr val="FF0000"/>
                </a:solidFill>
                <a:latin typeface="Consolas" panose="020B0609020204030204" pitchFamily="49" charset="0"/>
                <a:ea typeface="Source Code Pro Light" pitchFamily="49" charset="0"/>
              </a:rPr>
              <a:t>// </a:t>
            </a:r>
            <a:r>
              <a:rPr lang="zh-CN" altLang="en-US" sz="2000" dirty="0">
                <a:solidFill>
                  <a:srgbClr val="FF0000"/>
                </a:solidFill>
                <a:latin typeface="Consolas" panose="020B0609020204030204" pitchFamily="49" charset="0"/>
                <a:ea typeface="Source Code Pro Light" pitchFamily="49" charset="0"/>
              </a:rPr>
              <a:t>写法</a:t>
            </a:r>
            <a:r>
              <a:rPr lang="en-US" altLang="zh-CN" sz="2000" dirty="0">
                <a:solidFill>
                  <a:srgbClr val="FF0000"/>
                </a:solidFill>
                <a:latin typeface="Consolas" panose="020B0609020204030204" pitchFamily="49" charset="0"/>
                <a:ea typeface="Source Code Pro Light" pitchFamily="49" charset="0"/>
              </a:rPr>
              <a:t>1</a:t>
            </a:r>
            <a:r>
              <a:rPr lang="zh-CN" altLang="en-US" sz="2000" dirty="0">
                <a:solidFill>
                  <a:srgbClr val="FF0000"/>
                </a:solidFill>
                <a:latin typeface="Consolas" panose="020B0609020204030204" pitchFamily="49" charset="0"/>
                <a:ea typeface="Source Code Pro Light" pitchFamily="49" charset="0"/>
              </a:rPr>
              <a:t>：不省略括号</a:t>
            </a:r>
            <a:endParaRPr lang="zh-CN" altLang="en-US" sz="2000" dirty="0">
              <a:solidFill>
                <a:srgbClr val="FF0000"/>
              </a:solidFill>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const </a:t>
            </a:r>
            <a:r>
              <a:rPr lang="en-US" altLang="zh-CN" sz="2000" dirty="0" err="1">
                <a:latin typeface="Consolas" panose="020B0609020204030204" pitchFamily="49" charset="0"/>
                <a:ea typeface="Source Code Pro Light" pitchFamily="49" charset="0"/>
              </a:rPr>
              <a:t>fn</a:t>
            </a:r>
            <a:r>
              <a:rPr lang="en-US" altLang="zh-CN" sz="2000" dirty="0">
                <a:latin typeface="Consolas" panose="020B0609020204030204" pitchFamily="49" charset="0"/>
                <a:ea typeface="Source Code Pro Light" pitchFamily="49" charset="0"/>
              </a:rPr>
              <a:t> = (a) =&gt; {</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a:t>
            </a:r>
            <a:r>
              <a:rPr lang="en-US" altLang="zh-CN" sz="2000" dirty="0" err="1">
                <a:latin typeface="Consolas" panose="020B0609020204030204" pitchFamily="49" charset="0"/>
                <a:ea typeface="Source Code Pro Light" pitchFamily="49" charset="0"/>
              </a:rPr>
              <a:t>console.log</a:t>
            </a:r>
            <a:r>
              <a:rPr lang="en-US" altLang="zh-CN" sz="2000" dirty="0">
                <a:latin typeface="Consolas" panose="020B0609020204030204" pitchFamily="49" charset="0"/>
                <a:ea typeface="Source Code Pro Light" pitchFamily="49" charset="0"/>
              </a:rPr>
              <a:t>(`</a:t>
            </a:r>
            <a:r>
              <a:rPr lang="zh-CN" altLang="en-US" sz="2000" dirty="0">
                <a:latin typeface="Consolas" panose="020B0609020204030204" pitchFamily="49" charset="0"/>
                <a:ea typeface="Source Code Pro Light" pitchFamily="49" charset="0"/>
              </a:rPr>
              <a:t>绿叶学习网：</a:t>
            </a:r>
            <a:r>
              <a:rPr lang="en-US" altLang="zh-CN" sz="2000" dirty="0">
                <a:latin typeface="Consolas" panose="020B0609020204030204" pitchFamily="49" charset="0"/>
                <a:ea typeface="Source Code Pro Light" pitchFamily="49" charset="0"/>
              </a:rPr>
              <a:t>${a}`);</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a:t>
            </a:r>
            <a:endParaRPr lang="en-US" altLang="zh-CN" sz="2000" dirty="0">
              <a:latin typeface="Consolas" panose="020B0609020204030204" pitchFamily="49" charset="0"/>
              <a:ea typeface="Source Code Pro Light" pitchFamily="49" charset="0"/>
            </a:endParaRPr>
          </a:p>
          <a:p>
            <a:pPr>
              <a:lnSpc>
                <a:spcPct val="120000"/>
              </a:lnSpc>
            </a:pP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solidFill>
                  <a:srgbClr val="FF0000"/>
                </a:solidFill>
                <a:latin typeface="Consolas" panose="020B0609020204030204" pitchFamily="49" charset="0"/>
                <a:ea typeface="Source Code Pro Light" pitchFamily="49" charset="0"/>
              </a:rPr>
              <a:t>// </a:t>
            </a:r>
            <a:r>
              <a:rPr lang="zh-CN" altLang="en-US" sz="2000" dirty="0">
                <a:solidFill>
                  <a:srgbClr val="FF0000"/>
                </a:solidFill>
                <a:latin typeface="Consolas" panose="020B0609020204030204" pitchFamily="49" charset="0"/>
                <a:ea typeface="Source Code Pro Light" pitchFamily="49" charset="0"/>
              </a:rPr>
              <a:t>写法</a:t>
            </a:r>
            <a:r>
              <a:rPr lang="en-US" altLang="zh-CN" sz="2000" dirty="0">
                <a:solidFill>
                  <a:srgbClr val="FF0000"/>
                </a:solidFill>
                <a:latin typeface="Consolas" panose="020B0609020204030204" pitchFamily="49" charset="0"/>
                <a:ea typeface="Source Code Pro Light" pitchFamily="49" charset="0"/>
              </a:rPr>
              <a:t>2</a:t>
            </a:r>
            <a:r>
              <a:rPr lang="zh-CN" altLang="en-US" sz="2000" dirty="0">
                <a:solidFill>
                  <a:srgbClr val="FF0000"/>
                </a:solidFill>
                <a:latin typeface="Consolas" panose="020B0609020204030204" pitchFamily="49" charset="0"/>
                <a:ea typeface="Source Code Pro Light" pitchFamily="49" charset="0"/>
              </a:rPr>
              <a:t>：省略括号</a:t>
            </a:r>
            <a:endParaRPr lang="zh-CN" altLang="en-US" sz="2000" dirty="0">
              <a:solidFill>
                <a:srgbClr val="FF0000"/>
              </a:solidFill>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const </a:t>
            </a:r>
            <a:r>
              <a:rPr lang="en-US" altLang="zh-CN" sz="2000" dirty="0" err="1">
                <a:latin typeface="Consolas" panose="020B0609020204030204" pitchFamily="49" charset="0"/>
                <a:ea typeface="Source Code Pro Light" pitchFamily="49" charset="0"/>
              </a:rPr>
              <a:t>fn</a:t>
            </a:r>
            <a:r>
              <a:rPr lang="en-US" altLang="zh-CN" sz="2000" dirty="0">
                <a:latin typeface="Consolas" panose="020B0609020204030204" pitchFamily="49" charset="0"/>
                <a:ea typeface="Source Code Pro Light" pitchFamily="49" charset="0"/>
              </a:rPr>
              <a:t> = a =&gt; {</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a:t>
            </a:r>
            <a:r>
              <a:rPr lang="en-US" altLang="zh-CN" sz="2000" dirty="0" err="1">
                <a:latin typeface="Consolas" panose="020B0609020204030204" pitchFamily="49" charset="0"/>
                <a:ea typeface="Source Code Pro Light" pitchFamily="49" charset="0"/>
              </a:rPr>
              <a:t>console.log</a:t>
            </a:r>
            <a:r>
              <a:rPr lang="en-US" altLang="zh-CN" sz="2000" dirty="0">
                <a:latin typeface="Consolas" panose="020B0609020204030204" pitchFamily="49" charset="0"/>
                <a:ea typeface="Source Code Pro Light" pitchFamily="49" charset="0"/>
              </a:rPr>
              <a:t>(`</a:t>
            </a:r>
            <a:r>
              <a:rPr lang="zh-CN" altLang="en-US" sz="2000" dirty="0">
                <a:latin typeface="Consolas" panose="020B0609020204030204" pitchFamily="49" charset="0"/>
                <a:ea typeface="Source Code Pro Light" pitchFamily="49" charset="0"/>
              </a:rPr>
              <a:t>绿叶学习网：</a:t>
            </a:r>
            <a:r>
              <a:rPr lang="en-US" altLang="zh-CN" sz="2000" dirty="0">
                <a:latin typeface="Consolas" panose="020B0609020204030204" pitchFamily="49" charset="0"/>
                <a:ea typeface="Source Code Pro Light" pitchFamily="49" charset="0"/>
              </a:rPr>
              <a:t>${a}`);</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a:t>
            </a:r>
            <a:endParaRPr lang="en-US" altLang="zh-CN" sz="2000" dirty="0">
              <a:latin typeface="Consolas" panose="020B0609020204030204" pitchFamily="49" charset="0"/>
              <a:ea typeface="Source Code Pro Light"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69545" y="2277745"/>
            <a:ext cx="2797810" cy="3898265"/>
          </a:xfrm>
          <a:prstGeom prst="rect">
            <a:avLst/>
          </a:prstGeom>
        </p:spPr>
      </p:pic>
      <p:sp>
        <p:nvSpPr>
          <p:cNvPr id="7" name="椭圆形标注 12"/>
          <p:cNvSpPr/>
          <p:nvPr/>
        </p:nvSpPr>
        <p:spPr>
          <a:xfrm>
            <a:off x="182054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209931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4871084" y="1053232"/>
            <a:ext cx="5607834"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箭头函数的特点</a:t>
            </a:r>
            <a:r>
              <a:rPr lang="zh-CN" altLang="en-US" dirty="0">
                <a:solidFill>
                  <a:srgbClr val="595959"/>
                </a:solidFill>
                <a:latin typeface="微软雅黑" panose="020B0503020204020204" pitchFamily="34" charset="-122"/>
                <a:ea typeface="微软雅黑" panose="020B0503020204020204" pitchFamily="34" charset="-122"/>
              </a:rPr>
              <a:t>，能够说出箭头函数的具体特点</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4253230" y="129961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箭头函数的特点</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3705860" y="2499995"/>
            <a:ext cx="7888605" cy="3964305"/>
          </a:xfrm>
          <a:prstGeom prst="rect">
            <a:avLst/>
          </a:prstGeom>
          <a:noFill/>
        </p:spPr>
        <p:txBody>
          <a:bodyPr wrap="none" rtlCol="0">
            <a:spAutoFit/>
          </a:bodyPr>
          <a:p>
            <a:pPr algn="l" fontAlgn="auto">
              <a:lnSpc>
                <a:spcPct val="140000"/>
              </a:lnSpc>
            </a:pPr>
            <a:r>
              <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rPr>
              <a:t> </a:t>
            </a:r>
            <a:r>
              <a:rPr lang="en-US" altLang="zh-CN" sz="1800" b="1" dirty="0" smtClean="0">
                <a:solidFill>
                  <a:srgbClr val="FF0000"/>
                </a:solidFill>
                <a:highlight>
                  <a:srgbClr val="FFFF00"/>
                </a:highlight>
                <a:latin typeface="微软雅黑" panose="020B0503020204020204" pitchFamily="34" charset="-122"/>
                <a:ea typeface="微软雅黑" panose="020B0503020204020204" pitchFamily="34" charset="-122"/>
              </a:rPr>
              <a:t>       </a:t>
            </a:r>
            <a:r>
              <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rPr>
              <a:t> 1.箭头函数没有自己的this指向</a:t>
            </a:r>
            <a:endPar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endParaRPr>
          </a:p>
          <a:p>
            <a:pPr algn="l" fontAlgn="auto">
              <a:lnSpc>
                <a:spcPct val="140000"/>
              </a:lnSpc>
            </a:pPr>
            <a:r>
              <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rPr>
              <a:t>        2.不可以当作构造函数，也就是说，不可以对箭头函数使用new命令，</a:t>
            </a:r>
            <a:endPar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endParaRPr>
          </a:p>
          <a:p>
            <a:pPr algn="l" fontAlgn="auto">
              <a:lnSpc>
                <a:spcPct val="140000"/>
              </a:lnSpc>
            </a:pPr>
            <a:r>
              <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rPr>
              <a:t>否则会抛出一个错误。</a:t>
            </a:r>
            <a:endPar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endParaRPr>
          </a:p>
          <a:p>
            <a:pPr algn="l" fontAlgn="auto">
              <a:lnSpc>
                <a:spcPct val="140000"/>
              </a:lnSpc>
            </a:pPr>
            <a:r>
              <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rPr>
              <a:t>        3.不可以使用arguments对象，该对象在函数体内不存在。如果要用，</a:t>
            </a:r>
            <a:endPar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endParaRPr>
          </a:p>
          <a:p>
            <a:pPr algn="l" fontAlgn="auto">
              <a:lnSpc>
                <a:spcPct val="140000"/>
              </a:lnSpc>
            </a:pPr>
            <a:r>
              <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rPr>
              <a:t>可以用 rest 参数代替。</a:t>
            </a:r>
            <a:endPar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endParaRPr>
          </a:p>
          <a:p>
            <a:pPr algn="l" fontAlgn="auto">
              <a:lnSpc>
                <a:spcPct val="140000"/>
              </a:lnSpc>
            </a:pPr>
            <a:r>
              <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rPr>
              <a:t>        4.不可以使用yield命令，因此箭头函数不能用作 Generator 函数。</a:t>
            </a:r>
            <a:endParaRPr lang="zh-CN" altLang="en-US" sz="1800" b="1" dirty="0" smtClean="0">
              <a:solidFill>
                <a:srgbClr val="FF0000"/>
              </a:solidFill>
              <a:highlight>
                <a:srgbClr val="FFFF00"/>
              </a:highlight>
              <a:latin typeface="微软雅黑" panose="020B0503020204020204" pitchFamily="34" charset="-122"/>
              <a:ea typeface="微软雅黑" panose="020B0503020204020204" pitchFamily="34" charset="-122"/>
            </a:endParaRPr>
          </a:p>
          <a:p>
            <a:pPr algn="l" fontAlgn="auto">
              <a:lnSpc>
                <a:spcPct val="140000"/>
              </a:lnSpc>
            </a:pPr>
            <a:r>
              <a:rPr lang="zh-CN" altLang="en-US" sz="1800" dirty="0" smtClean="0">
                <a:solidFill>
                  <a:srgbClr val="FF0000"/>
                </a:solidFill>
                <a:highlight>
                  <a:srgbClr val="FFFF00"/>
                </a:highlight>
                <a:latin typeface="微软雅黑" panose="020B0503020204020204" pitchFamily="34" charset="-122"/>
                <a:ea typeface="微软雅黑" panose="020B0503020204020204" pitchFamily="34" charset="-122"/>
              </a:rPr>
              <a:t>注：</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上面四点中，最重要的是第一点。对于普通函数来说，内部的this指向</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40000"/>
              </a:lnSpc>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函数运行时所在的对象，但是这一点对箭头函数不成立。它没有自己的this</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40000"/>
              </a:lnSpc>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对象，内部的this就是定义时上层作用域中的this。也就是说，箭头函数内</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40000"/>
              </a:lnSpc>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部的this指向是固定的，相比之下，普通函数的this指向是可变的。</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箭头函数的特点</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5"/>
          <p:cNvSpPr/>
          <p:nvPr/>
        </p:nvSpPr>
        <p:spPr bwMode="auto">
          <a:xfrm>
            <a:off x="2078421" y="3285778"/>
            <a:ext cx="8096698" cy="3416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7" name="矩形 6"/>
          <p:cNvSpPr/>
          <p:nvPr/>
        </p:nvSpPr>
        <p:spPr bwMode="auto">
          <a:xfrm>
            <a:off x="2422798" y="3285778"/>
            <a:ext cx="7192396" cy="341632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sum = (num1, num2) =&gt; num1 + num2;</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等价于</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sum = (num1, num2) =&gt;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return num1 + num2;</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result = sum(10, 20);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使用</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result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接收</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sum()</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函数执行的结果</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console.log(result);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在控制台输出</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result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值，结果为</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30</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2" name="TextBox 35"/>
          <p:cNvSpPr txBox="1">
            <a:spLocks noChangeArrowheads="1"/>
          </p:cNvSpPr>
          <p:nvPr/>
        </p:nvSpPr>
        <p:spPr bwMode="auto">
          <a:xfrm>
            <a:off x="3481742" y="2717306"/>
            <a:ext cx="4824536"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计算两个数值相加的结果</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TextBox 76"/>
          <p:cNvSpPr txBox="1"/>
          <p:nvPr/>
        </p:nvSpPr>
        <p:spPr>
          <a:xfrm>
            <a:off x="838622" y="1359873"/>
            <a:ext cx="3240360"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特点</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 </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省略大括号</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TextBox 35"/>
          <p:cNvSpPr txBox="1">
            <a:spLocks noChangeArrowheads="1"/>
          </p:cNvSpPr>
          <p:nvPr/>
        </p:nvSpPr>
        <p:spPr bwMode="auto">
          <a:xfrm>
            <a:off x="694606" y="1990443"/>
            <a:ext cx="10398808"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在箭头函数中，如果函数体中只有一句代码，且代码的执行结果就是函数的返回值，此时可以省略函数体大括号。</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箭头函数的特点</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5"/>
          <p:cNvSpPr/>
          <p:nvPr/>
        </p:nvSpPr>
        <p:spPr bwMode="auto">
          <a:xfrm>
            <a:off x="3489449" y="3278630"/>
            <a:ext cx="4736865" cy="30035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7" name="矩形 6"/>
          <p:cNvSpPr/>
          <p:nvPr/>
        </p:nvSpPr>
        <p:spPr bwMode="auto">
          <a:xfrm>
            <a:off x="3833826" y="3278630"/>
            <a:ext cx="3672408" cy="3046988"/>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传统的函数定义方式</a:t>
            </a:r>
            <a:endPar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function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return v;</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ES6</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中函数定义方式</a:t>
            </a:r>
            <a:endPar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v =&gt; v;</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2" name="TextBox 35"/>
          <p:cNvSpPr txBox="1">
            <a:spLocks noChangeArrowheads="1"/>
          </p:cNvSpPr>
          <p:nvPr/>
        </p:nvSpPr>
        <p:spPr bwMode="auto">
          <a:xfrm>
            <a:off x="3257762" y="2662059"/>
            <a:ext cx="4824536"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只有一个参数的函数定义方式</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TextBox 76"/>
          <p:cNvSpPr txBox="1"/>
          <p:nvPr/>
        </p:nvSpPr>
        <p:spPr>
          <a:xfrm>
            <a:off x="838622" y="1359873"/>
            <a:ext cx="46085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特点</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2: </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省略参数外部的小括号</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TextBox 35"/>
          <p:cNvSpPr txBox="1">
            <a:spLocks noChangeArrowheads="1"/>
          </p:cNvSpPr>
          <p:nvPr/>
        </p:nvSpPr>
        <p:spPr bwMode="auto">
          <a:xfrm>
            <a:off x="694606" y="1990443"/>
            <a:ext cx="10398808"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在箭头函数中，如果参数只有一个，可以省略参数外部的小括号。</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箭头函数的特点</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5"/>
          <p:cNvSpPr/>
          <p:nvPr/>
        </p:nvSpPr>
        <p:spPr bwMode="auto">
          <a:xfrm>
            <a:off x="3502918" y="3217027"/>
            <a:ext cx="4736865" cy="2400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7" name="矩形 6"/>
          <p:cNvSpPr/>
          <p:nvPr/>
        </p:nvSpPr>
        <p:spPr bwMode="auto">
          <a:xfrm>
            <a:off x="3847295" y="3195011"/>
            <a:ext cx="3672408" cy="2264851"/>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v =&gt;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alert(v);</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(20);</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2" name="TextBox 35"/>
          <p:cNvSpPr txBox="1">
            <a:spLocks noChangeArrowheads="1"/>
          </p:cNvSpPr>
          <p:nvPr/>
        </p:nvSpPr>
        <p:spPr bwMode="auto">
          <a:xfrm>
            <a:off x="3214886" y="2637706"/>
            <a:ext cx="4824536"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示例代码</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TextBox 35"/>
          <p:cNvSpPr txBox="1">
            <a:spLocks noChangeArrowheads="1"/>
          </p:cNvSpPr>
          <p:nvPr/>
        </p:nvSpPr>
        <p:spPr bwMode="auto">
          <a:xfrm>
            <a:off x="766614" y="2035300"/>
            <a:ext cx="10398808"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定义带有一个参数的函数，并在浏览器的弹出框中弹出参数值。</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TextBox 76"/>
          <p:cNvSpPr txBox="1"/>
          <p:nvPr/>
        </p:nvSpPr>
        <p:spPr>
          <a:xfrm>
            <a:off x="838622" y="1359873"/>
            <a:ext cx="46085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特点</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2: </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省略参数外部的小括号</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414686" y="405458"/>
            <a:ext cx="4680520" cy="375708"/>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的不适用的场景</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TextBox 76"/>
          <p:cNvSpPr txBox="1"/>
          <p:nvPr/>
        </p:nvSpPr>
        <p:spPr>
          <a:xfrm>
            <a:off x="838622" y="1359873"/>
            <a:ext cx="64087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对于箭头函数来说，它也有几个不适用的地方</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TextBox 11"/>
          <p:cNvSpPr txBox="1"/>
          <p:nvPr/>
        </p:nvSpPr>
        <p:spPr>
          <a:xfrm>
            <a:off x="3754946" y="2781722"/>
            <a:ext cx="2844316" cy="14773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solidFill>
                  <a:srgbClr val="C00000"/>
                </a:solidFill>
                <a:ea typeface="苹方 中等" pitchFamily="34" charset="-122"/>
              </a:rPr>
              <a:t>不能用于函数声明</a:t>
            </a:r>
            <a:endParaRPr lang="zh-CN" altLang="en-US" sz="2000" dirty="0">
              <a:solidFill>
                <a:srgbClr val="C00000"/>
              </a:solidFill>
              <a:ea typeface="苹方 中等" pitchFamily="34" charset="-122"/>
            </a:endParaRPr>
          </a:p>
          <a:p>
            <a:pPr marL="285750" indent="-285750">
              <a:lnSpc>
                <a:spcPct val="150000"/>
              </a:lnSpc>
              <a:buFont typeface="Wingdings" panose="05000000000000000000" pitchFamily="2" charset="2"/>
              <a:buChar char="Ø"/>
            </a:pPr>
            <a:r>
              <a:rPr lang="zh-CN" altLang="en-US" sz="2000" dirty="0">
                <a:solidFill>
                  <a:srgbClr val="C00000"/>
                </a:solidFill>
                <a:ea typeface="苹方 中等" pitchFamily="34" charset="-122"/>
              </a:rPr>
              <a:t>不能用于构造函数</a:t>
            </a:r>
            <a:endParaRPr lang="zh-CN" altLang="en-US" sz="2000" dirty="0">
              <a:solidFill>
                <a:srgbClr val="C00000"/>
              </a:solidFill>
              <a:ea typeface="苹方 中等" pitchFamily="34" charset="-122"/>
            </a:endParaRPr>
          </a:p>
          <a:p>
            <a:pPr marL="285750" indent="-285750">
              <a:lnSpc>
                <a:spcPct val="150000"/>
              </a:lnSpc>
              <a:buFont typeface="Wingdings" panose="05000000000000000000" pitchFamily="2" charset="2"/>
              <a:buChar char="Ø"/>
            </a:pPr>
            <a:r>
              <a:rPr lang="zh-CN" altLang="en-US" sz="2000" dirty="0">
                <a:solidFill>
                  <a:srgbClr val="C00000"/>
                </a:solidFill>
                <a:ea typeface="苹方 中等" pitchFamily="34" charset="-122"/>
              </a:rPr>
              <a:t>不能用于原型</a:t>
            </a:r>
            <a:endParaRPr lang="zh-CN" altLang="en-US" sz="2000" dirty="0">
              <a:solidFill>
                <a:srgbClr val="C00000"/>
              </a:solidFill>
              <a:ea typeface="苹方 中等"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箭头函数的特点</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TextBox 76"/>
          <p:cNvSpPr txBox="1"/>
          <p:nvPr/>
        </p:nvSpPr>
        <p:spPr>
          <a:xfrm>
            <a:off x="694477" y="980778"/>
            <a:ext cx="46085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）不能用于构造函数</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文本框 1"/>
          <p:cNvSpPr txBox="1"/>
          <p:nvPr/>
        </p:nvSpPr>
        <p:spPr>
          <a:xfrm>
            <a:off x="694690" y="1772920"/>
            <a:ext cx="11033125" cy="5015865"/>
          </a:xfrm>
          <a:prstGeom prst="rect">
            <a:avLst/>
          </a:prstGeom>
          <a:noFill/>
        </p:spPr>
        <p:txBody>
          <a:bodyPr wrap="none" rtlCol="0">
            <a:spAutoFit/>
          </a:bodyPr>
          <a:p>
            <a:pPr algn="l" fontAlgn="auto">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rPr>
              <a:t>构造函数创建实例对象的过程：</a:t>
            </a:r>
            <a:endParaRPr lang="zh-CN" altLang="en-US" sz="2000" dirty="0" smtClean="0">
              <a:solidFill>
                <a:srgbClr val="FF0000"/>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构造函数是通过new关键字来生成对象实例，生成对象实例的过程也是通过构造函数给实例绑定</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this的过程，而箭头函数没有自己的this。</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b="1" dirty="0" smtClean="0">
                <a:solidFill>
                  <a:srgbClr val="FF0000"/>
                </a:solidFill>
                <a:highlight>
                  <a:srgbClr val="FFFF00"/>
                </a:highlight>
                <a:latin typeface="微软雅黑" panose="020B0503020204020204" pitchFamily="34" charset="-122"/>
                <a:ea typeface="微软雅黑" panose="020B0503020204020204" pitchFamily="34" charset="-122"/>
              </a:rPr>
              <a:t>创建对象过程：</a:t>
            </a:r>
            <a:endParaRPr lang="zh-CN" altLang="en-US" sz="2000" b="1" dirty="0" smtClean="0">
              <a:solidFill>
                <a:srgbClr val="FF0000"/>
              </a:solidFill>
              <a:highlight>
                <a:srgbClr val="FFFF00"/>
              </a:highlight>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第一步：new 首先会创建一个空对象，</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第二步：将这个空对象的__proto__指向构造函数的prototype，从而继承原型上的方法。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箭头函数不能作为构造函数的原因：</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　　箭头函数没有prototype。因此不能使用箭头作为构造函数，也就不能通过new操作符来调用</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箭头函数。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箭头函数的特点</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5"/>
          <p:cNvSpPr/>
          <p:nvPr/>
        </p:nvSpPr>
        <p:spPr bwMode="auto">
          <a:xfrm>
            <a:off x="838622" y="3217027"/>
            <a:ext cx="4736865" cy="3394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7" name="矩形 6"/>
          <p:cNvSpPr/>
          <p:nvPr/>
        </p:nvSpPr>
        <p:spPr bwMode="auto">
          <a:xfrm>
            <a:off x="1182999" y="3195011"/>
            <a:ext cx="4392488" cy="2634183"/>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Person = function (name, age)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this.name = name;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this.age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age;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 = new Person("Jack", 24);</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console.log(p.name);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2" name="TextBox 35"/>
          <p:cNvSpPr txBox="1">
            <a:spLocks noChangeArrowheads="1"/>
          </p:cNvSpPr>
          <p:nvPr/>
        </p:nvSpPr>
        <p:spPr bwMode="auto">
          <a:xfrm>
            <a:off x="3214886" y="2637706"/>
            <a:ext cx="4824536"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示例代码</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TextBox 35"/>
          <p:cNvSpPr txBox="1">
            <a:spLocks noChangeArrowheads="1"/>
          </p:cNvSpPr>
          <p:nvPr/>
        </p:nvSpPr>
        <p:spPr bwMode="auto">
          <a:xfrm>
            <a:off x="766614" y="2035300"/>
            <a:ext cx="10398808"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构造函数必须使用</a:t>
            </a:r>
            <a:r>
              <a:rPr lang="en-US" altLang="zh-CN" sz="2000" dirty="0">
                <a:solidFill>
                  <a:srgbClr val="595959"/>
                </a:solidFill>
                <a:latin typeface="微软雅黑" panose="020B0503020204020204" pitchFamily="34" charset="-122"/>
                <a:ea typeface="微软雅黑" panose="020B0503020204020204" pitchFamily="34" charset="-122"/>
              </a:rPr>
              <a:t>function</a:t>
            </a:r>
            <a:r>
              <a:rPr lang="zh-CN" altLang="en-US" sz="2000" dirty="0">
                <a:solidFill>
                  <a:srgbClr val="595959"/>
                </a:solidFill>
                <a:latin typeface="微软雅黑" panose="020B0503020204020204" pitchFamily="34" charset="-122"/>
                <a:ea typeface="微软雅黑" panose="020B0503020204020204" pitchFamily="34" charset="-122"/>
              </a:rPr>
              <a:t>的方式，而不能使用箭头函数的方式。箭头函数是无法实现一个构造函数的。</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TextBox 76"/>
          <p:cNvSpPr txBox="1"/>
          <p:nvPr/>
        </p:nvSpPr>
        <p:spPr>
          <a:xfrm>
            <a:off x="838622" y="1359873"/>
            <a:ext cx="46085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）不能用于构造函数</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nvSpPr>
        <p:spPr bwMode="auto">
          <a:xfrm>
            <a:off x="6428557" y="3190120"/>
            <a:ext cx="4736865" cy="3394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1" name="矩形 10"/>
          <p:cNvSpPr/>
          <p:nvPr/>
        </p:nvSpPr>
        <p:spPr bwMode="auto">
          <a:xfrm>
            <a:off x="6772934" y="3168104"/>
            <a:ext cx="4392488" cy="341632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Person = (name, age) =&gt;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this.name = name;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this.age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age;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 = new Person("Jack", 24);</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console.log(p.name);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箭头函数的特点</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5"/>
          <p:cNvSpPr/>
          <p:nvPr/>
        </p:nvSpPr>
        <p:spPr bwMode="auto">
          <a:xfrm>
            <a:off x="838622" y="2919900"/>
            <a:ext cx="7488832" cy="36914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7" name="矩形 6"/>
          <p:cNvSpPr/>
          <p:nvPr/>
        </p:nvSpPr>
        <p:spPr bwMode="auto">
          <a:xfrm>
            <a:off x="930604" y="2866750"/>
            <a:ext cx="6964802" cy="378565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function Person(name, age)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this.name = name;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this.age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age;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Person.prototype.getName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function ()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姓名：</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${this.name</a:t>
            </a: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 = new Person("Jack", 24);</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p.getName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2" name="TextBox 35"/>
          <p:cNvSpPr txBox="1">
            <a:spLocks noChangeArrowheads="1"/>
          </p:cNvSpPr>
          <p:nvPr/>
        </p:nvSpPr>
        <p:spPr bwMode="auto">
          <a:xfrm>
            <a:off x="3214886" y="2637706"/>
            <a:ext cx="4824536"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示例代码</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TextBox 35"/>
          <p:cNvSpPr txBox="1">
            <a:spLocks noChangeArrowheads="1"/>
          </p:cNvSpPr>
          <p:nvPr/>
        </p:nvSpPr>
        <p:spPr bwMode="auto">
          <a:xfrm>
            <a:off x="787423" y="1874688"/>
            <a:ext cx="10398808"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原型上的方法也只能使用</a:t>
            </a:r>
            <a:r>
              <a:rPr lang="en-US" altLang="zh-CN" sz="2000" dirty="0">
                <a:solidFill>
                  <a:srgbClr val="595959"/>
                </a:solidFill>
                <a:latin typeface="微软雅黑" panose="020B0503020204020204" pitchFamily="34" charset="-122"/>
                <a:ea typeface="微软雅黑" panose="020B0503020204020204" pitchFamily="34" charset="-122"/>
              </a:rPr>
              <a:t>function</a:t>
            </a:r>
            <a:r>
              <a:rPr lang="zh-CN" altLang="en-US" sz="2000" dirty="0">
                <a:solidFill>
                  <a:srgbClr val="595959"/>
                </a:solidFill>
                <a:latin typeface="微软雅黑" panose="020B0503020204020204" pitchFamily="34" charset="-122"/>
                <a:ea typeface="微软雅黑" panose="020B0503020204020204" pitchFamily="34" charset="-122"/>
              </a:rPr>
              <a:t>方式，不能使用箭头函数方式。这是因为箭头函数本身没有</a:t>
            </a:r>
            <a:r>
              <a:rPr lang="en-US" altLang="zh-CN" sz="2000" dirty="0">
                <a:solidFill>
                  <a:srgbClr val="595959"/>
                </a:solidFill>
                <a:latin typeface="微软雅黑" panose="020B0503020204020204" pitchFamily="34" charset="-122"/>
                <a:ea typeface="微软雅黑" panose="020B0503020204020204" pitchFamily="34" charset="-122"/>
              </a:rPr>
              <a:t>this</a:t>
            </a:r>
            <a:r>
              <a:rPr lang="zh-CN" altLang="en-US" sz="2000" dirty="0">
                <a:solidFill>
                  <a:srgbClr val="595959"/>
                </a:solidFill>
                <a:latin typeface="微软雅黑" panose="020B0503020204020204" pitchFamily="34" charset="-122"/>
                <a:ea typeface="微软雅黑" panose="020B0503020204020204" pitchFamily="34" charset="-122"/>
              </a:rPr>
              <a:t>，它内部的</a:t>
            </a:r>
            <a:r>
              <a:rPr lang="en-US" altLang="zh-CN" sz="2000" dirty="0">
                <a:solidFill>
                  <a:srgbClr val="595959"/>
                </a:solidFill>
                <a:latin typeface="微软雅黑" panose="020B0503020204020204" pitchFamily="34" charset="-122"/>
                <a:ea typeface="微软雅黑" panose="020B0503020204020204" pitchFamily="34" charset="-122"/>
              </a:rPr>
              <a:t>this</a:t>
            </a:r>
            <a:r>
              <a:rPr lang="zh-CN" altLang="en-US" sz="2000" dirty="0">
                <a:solidFill>
                  <a:srgbClr val="595959"/>
                </a:solidFill>
                <a:latin typeface="微软雅黑" panose="020B0503020204020204" pitchFamily="34" charset="-122"/>
                <a:ea typeface="微软雅黑" panose="020B0503020204020204" pitchFamily="34" charset="-122"/>
              </a:rPr>
              <a:t>是继承于外层的</a:t>
            </a:r>
            <a:r>
              <a:rPr lang="en-US" altLang="zh-CN" sz="2000" dirty="0">
                <a:solidFill>
                  <a:srgbClr val="595959"/>
                </a:solidFill>
                <a:latin typeface="微软雅黑" panose="020B0503020204020204" pitchFamily="34" charset="-122"/>
                <a:ea typeface="微软雅黑" panose="020B0503020204020204" pitchFamily="34" charset="-122"/>
              </a:rPr>
              <a:t>this</a:t>
            </a:r>
            <a:r>
              <a:rPr lang="zh-CN" altLang="en-US" sz="2000" dirty="0" smtClean="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TextBox 76"/>
          <p:cNvSpPr txBox="1"/>
          <p:nvPr/>
        </p:nvSpPr>
        <p:spPr>
          <a:xfrm>
            <a:off x="838622" y="1359873"/>
            <a:ext cx="46085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）不能用于原型</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箭头函数的特点</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5"/>
          <p:cNvSpPr/>
          <p:nvPr/>
        </p:nvSpPr>
        <p:spPr bwMode="auto">
          <a:xfrm>
            <a:off x="766232" y="2709715"/>
            <a:ext cx="7488832" cy="39396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7" name="矩形 6"/>
          <p:cNvSpPr/>
          <p:nvPr/>
        </p:nvSpPr>
        <p:spPr bwMode="auto">
          <a:xfrm>
            <a:off x="956004" y="2601955"/>
            <a:ext cx="7108818" cy="4154984"/>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function Person(name, age)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this.name = name;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this.age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age;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Person.prototype.getName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 =&gt;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姓名：</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${this.name}`);</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 = new Person("Jack", 24);</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p.getName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2" name="TextBox 35"/>
          <p:cNvSpPr txBox="1">
            <a:spLocks noChangeArrowheads="1"/>
          </p:cNvSpPr>
          <p:nvPr/>
        </p:nvSpPr>
        <p:spPr bwMode="auto">
          <a:xfrm>
            <a:off x="3214886" y="2637706"/>
            <a:ext cx="4824536"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示例代码</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TextBox 35"/>
          <p:cNvSpPr txBox="1">
            <a:spLocks noChangeArrowheads="1"/>
          </p:cNvSpPr>
          <p:nvPr/>
        </p:nvSpPr>
        <p:spPr bwMode="auto">
          <a:xfrm>
            <a:off x="766468" y="1629578"/>
            <a:ext cx="10398808"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原型上的方法也只能使用</a:t>
            </a:r>
            <a:r>
              <a:rPr lang="en-US" altLang="zh-CN" sz="2000" dirty="0">
                <a:solidFill>
                  <a:srgbClr val="595959"/>
                </a:solidFill>
                <a:latin typeface="微软雅黑" panose="020B0503020204020204" pitchFamily="34" charset="-122"/>
                <a:ea typeface="微软雅黑" panose="020B0503020204020204" pitchFamily="34" charset="-122"/>
              </a:rPr>
              <a:t>function</a:t>
            </a:r>
            <a:r>
              <a:rPr lang="zh-CN" altLang="en-US" sz="2000" dirty="0">
                <a:solidFill>
                  <a:srgbClr val="595959"/>
                </a:solidFill>
                <a:latin typeface="微软雅黑" panose="020B0503020204020204" pitchFamily="34" charset="-122"/>
                <a:ea typeface="微软雅黑" panose="020B0503020204020204" pitchFamily="34" charset="-122"/>
              </a:rPr>
              <a:t>方式，不能使用箭头函数方式。这是因为箭头函数本身没有</a:t>
            </a:r>
            <a:r>
              <a:rPr lang="en-US" altLang="zh-CN" sz="2000" dirty="0">
                <a:solidFill>
                  <a:srgbClr val="595959"/>
                </a:solidFill>
                <a:latin typeface="微软雅黑" panose="020B0503020204020204" pitchFamily="34" charset="-122"/>
                <a:ea typeface="微软雅黑" panose="020B0503020204020204" pitchFamily="34" charset="-122"/>
              </a:rPr>
              <a:t>this</a:t>
            </a:r>
            <a:r>
              <a:rPr lang="zh-CN" altLang="en-US" sz="2000" dirty="0">
                <a:solidFill>
                  <a:srgbClr val="595959"/>
                </a:solidFill>
                <a:latin typeface="微软雅黑" panose="020B0503020204020204" pitchFamily="34" charset="-122"/>
                <a:ea typeface="微软雅黑" panose="020B0503020204020204" pitchFamily="34" charset="-122"/>
              </a:rPr>
              <a:t>，它内部的</a:t>
            </a:r>
            <a:r>
              <a:rPr lang="en-US" altLang="zh-CN" sz="2000" dirty="0">
                <a:solidFill>
                  <a:srgbClr val="595959"/>
                </a:solidFill>
                <a:latin typeface="微软雅黑" panose="020B0503020204020204" pitchFamily="34" charset="-122"/>
                <a:ea typeface="微软雅黑" panose="020B0503020204020204" pitchFamily="34" charset="-122"/>
              </a:rPr>
              <a:t>this</a:t>
            </a:r>
            <a:r>
              <a:rPr lang="zh-CN" altLang="en-US" sz="2000" dirty="0">
                <a:solidFill>
                  <a:srgbClr val="595959"/>
                </a:solidFill>
                <a:latin typeface="微软雅黑" panose="020B0503020204020204" pitchFamily="34" charset="-122"/>
                <a:ea typeface="微软雅黑" panose="020B0503020204020204" pitchFamily="34" charset="-122"/>
              </a:rPr>
              <a:t>是继承于外层的</a:t>
            </a:r>
            <a:r>
              <a:rPr lang="en-US" altLang="zh-CN" sz="2000" dirty="0">
                <a:solidFill>
                  <a:srgbClr val="595959"/>
                </a:solidFill>
                <a:latin typeface="微软雅黑" panose="020B0503020204020204" pitchFamily="34" charset="-122"/>
                <a:ea typeface="微软雅黑" panose="020B0503020204020204" pitchFamily="34" charset="-122"/>
              </a:rPr>
              <a:t>this</a:t>
            </a:r>
            <a:r>
              <a:rPr lang="zh-CN" altLang="en-US" sz="2000" dirty="0" smtClean="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TextBox 76"/>
          <p:cNvSpPr txBox="1"/>
          <p:nvPr/>
        </p:nvSpPr>
        <p:spPr>
          <a:xfrm>
            <a:off x="910377" y="1052533"/>
            <a:ext cx="46085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）不能用于原型</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4" y="3576722"/>
            <a:ext cx="5607834" cy="23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箭头函数的语法</a:t>
            </a:r>
            <a:r>
              <a:rPr lang="zh-CN" altLang="en-US" dirty="0">
                <a:solidFill>
                  <a:srgbClr val="595959"/>
                </a:solidFill>
                <a:latin typeface="微软雅黑" panose="020B0503020204020204" pitchFamily="34" charset="-122"/>
                <a:ea typeface="微软雅黑" panose="020B0503020204020204" pitchFamily="34" charset="-122"/>
              </a:rPr>
              <a:t>，能够正确写出箭头</a:t>
            </a:r>
            <a:r>
              <a:rPr lang="zh-CN" altLang="en-US" dirty="0" smtClean="0">
                <a:solidFill>
                  <a:srgbClr val="595959"/>
                </a:solidFill>
                <a:latin typeface="微软雅黑" panose="020B0503020204020204" pitchFamily="34" charset="-122"/>
                <a:ea typeface="微软雅黑" panose="020B0503020204020204" pitchFamily="34" charset="-122"/>
              </a:rPr>
              <a:t>函数</a:t>
            </a:r>
            <a:endParaRPr lang="en-US" altLang="zh-CN"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掌握参数默认值</a:t>
            </a:r>
            <a:endParaRPr lang="en-US" altLang="zh-CN" dirty="0" smtClean="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掌握</a:t>
            </a:r>
            <a:r>
              <a:rPr lang="en-US" altLang="zh-CN" dirty="0" smtClean="0">
                <a:solidFill>
                  <a:srgbClr val="595959"/>
                </a:solidFill>
                <a:latin typeface="微软雅黑" panose="020B0503020204020204" pitchFamily="34" charset="-122"/>
                <a:ea typeface="微软雅黑" panose="020B0503020204020204" pitchFamily="34" charset="-122"/>
              </a:rPr>
              <a:t>name</a:t>
            </a:r>
            <a:r>
              <a:rPr lang="zh-CN" altLang="en-US" dirty="0" smtClean="0">
                <a:solidFill>
                  <a:srgbClr val="595959"/>
                </a:solidFill>
                <a:latin typeface="微软雅黑" panose="020B0503020204020204" pitchFamily="34" charset="-122"/>
                <a:ea typeface="微软雅黑" panose="020B0503020204020204" pitchFamily="34" charset="-122"/>
              </a:rPr>
              <a:t>属性</a:t>
            </a:r>
            <a:endParaRPr lang="en-US" altLang="zh-CN" dirty="0" smtClean="0">
              <a:solidFill>
                <a:srgbClr val="595959"/>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81675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箭头函数的语法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44880" y="2215515"/>
            <a:ext cx="2797810" cy="3898265"/>
          </a:xfrm>
          <a:prstGeom prst="rect">
            <a:avLst/>
          </a:prstGeom>
        </p:spPr>
      </p:pic>
      <p:sp>
        <p:nvSpPr>
          <p:cNvPr id="7"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2" name="TextBox 35"/>
          <p:cNvSpPr txBox="1">
            <a:spLocks noChangeArrowheads="1"/>
          </p:cNvSpPr>
          <p:nvPr/>
        </p:nvSpPr>
        <p:spPr bwMode="auto">
          <a:xfrm>
            <a:off x="5815964" y="3576722"/>
            <a:ext cx="5607834" cy="23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简化代码</a:t>
            </a:r>
            <a:endParaRPr lang="en-US" altLang="zh-CN" dirty="0" smtClean="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en-US" altLang="zh-CN" dirty="0" smtClean="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箭头函数中的</a:t>
            </a:r>
            <a:r>
              <a:rPr lang="en-US" altLang="zh-CN" dirty="0">
                <a:solidFill>
                  <a:srgbClr val="1369B2"/>
                </a:solidFill>
                <a:latin typeface="微软雅黑" panose="020B0503020204020204" pitchFamily="34" charset="-122"/>
                <a:ea typeface="微软雅黑" panose="020B0503020204020204" pitchFamily="34" charset="-122"/>
              </a:rPr>
              <a:t>this</a:t>
            </a:r>
            <a:r>
              <a:rPr lang="zh-CN" altLang="en-US" dirty="0">
                <a:solidFill>
                  <a:srgbClr val="1369B2"/>
                </a:solidFill>
                <a:latin typeface="微软雅黑" panose="020B0503020204020204" pitchFamily="34" charset="-122"/>
                <a:ea typeface="微软雅黑" panose="020B0503020204020204" pitchFamily="34" charset="-122"/>
              </a:rPr>
              <a:t>关键字</a:t>
            </a:r>
            <a:r>
              <a:rPr lang="zh-CN" altLang="en-US" dirty="0">
                <a:solidFill>
                  <a:srgbClr val="595959"/>
                </a:solidFill>
                <a:latin typeface="微软雅黑" panose="020B0503020204020204" pitchFamily="34" charset="-122"/>
                <a:ea typeface="微软雅黑" panose="020B0503020204020204" pitchFamily="34" charset="-122"/>
              </a:rPr>
              <a:t>，能够在箭头函数中正确使用</a:t>
            </a:r>
            <a:r>
              <a:rPr lang="en-US" altLang="zh-CN" dirty="0">
                <a:solidFill>
                  <a:srgbClr val="595959"/>
                </a:solidFill>
                <a:latin typeface="微软雅黑" panose="020B0503020204020204" pitchFamily="34" charset="-122"/>
                <a:ea typeface="微软雅黑" panose="020B0503020204020204" pitchFamily="34" charset="-122"/>
              </a:rPr>
              <a:t>this</a:t>
            </a:r>
            <a:r>
              <a:rPr lang="zh-CN" altLang="en-US" dirty="0" smtClean="0">
                <a:solidFill>
                  <a:srgbClr val="595959"/>
                </a:solidFill>
                <a:latin typeface="微软雅黑" panose="020B0503020204020204" pitchFamily="34" charset="-122"/>
                <a:ea typeface="微软雅黑" panose="020B0503020204020204" pitchFamily="34" charset="-122"/>
              </a:rPr>
              <a:t>关键字</a:t>
            </a:r>
            <a:endParaRPr lang="en-US" altLang="zh-CN" dirty="0" smtClean="0">
              <a:solidFill>
                <a:srgbClr val="595959"/>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5379720" y="381675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中应用场景</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10" name="组合 9"/>
          <p:cNvGrpSpPr/>
          <p:nvPr/>
        </p:nvGrpSpPr>
        <p:grpSpPr>
          <a:xfrm>
            <a:off x="5349028" y="4746271"/>
            <a:ext cx="405130" cy="405130"/>
            <a:chOff x="8881" y="4685"/>
            <a:chExt cx="638" cy="638"/>
          </a:xfrm>
        </p:grpSpPr>
        <p:sp>
          <p:nvSpPr>
            <p:cNvPr id="13" name="椭圆 12"/>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838622" y="1359873"/>
            <a:ext cx="64087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）简化代码</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中应用场景</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694859" y="1874645"/>
            <a:ext cx="10398808"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ES6</a:t>
            </a:r>
            <a:r>
              <a:rPr lang="zh-CN" altLang="en-US" sz="2000" dirty="0">
                <a:solidFill>
                  <a:srgbClr val="595959"/>
                </a:solidFill>
                <a:latin typeface="微软雅黑" panose="020B0503020204020204" pitchFamily="34" charset="-122"/>
                <a:ea typeface="微软雅黑" panose="020B0503020204020204" pitchFamily="34" charset="-122"/>
              </a:rPr>
              <a:t>中，箭头函数不仅仅可以简写“函数表达式”，更多的是用于简写“回调函数”。凡是回调函数，几乎都可以采用箭头函数的语法。</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nvSpPr>
        <p:spPr bwMode="auto">
          <a:xfrm>
            <a:off x="838622" y="2919900"/>
            <a:ext cx="10873208" cy="39396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1" name="矩形 10"/>
          <p:cNvSpPr/>
          <p:nvPr/>
        </p:nvSpPr>
        <p:spPr bwMode="auto">
          <a:xfrm>
            <a:off x="825450" y="3155826"/>
            <a:ext cx="4909716" cy="2862322"/>
          </a:xfrm>
          <a:prstGeom prst="rect">
            <a:avLst/>
          </a:prstGeom>
        </p:spPr>
        <p:txBody>
          <a:bodyPr wrap="square">
            <a:spAutoFit/>
          </a:bodyPr>
          <a:lstStyle/>
          <a:p>
            <a:pPr>
              <a:lnSpc>
                <a:spcPct val="150000"/>
              </a:lnSpc>
              <a:defRPr/>
            </a:pPr>
            <a:r>
              <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arr</a:t>
            </a:r>
            <a:r>
              <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["red", "green", "blue"];</a:t>
            </a:r>
            <a:endPar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arr.forEach</a:t>
            </a:r>
            <a:r>
              <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(function (value) {</a:t>
            </a:r>
            <a:endPar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console.log(value);</a:t>
            </a:r>
            <a:endPar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2" name="TextBox 35"/>
          <p:cNvSpPr txBox="1">
            <a:spLocks noChangeArrowheads="1"/>
          </p:cNvSpPr>
          <p:nvPr/>
        </p:nvSpPr>
        <p:spPr bwMode="auto">
          <a:xfrm>
            <a:off x="3214886" y="2637706"/>
            <a:ext cx="4824536"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示例代码</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nvSpPr>
        <p:spPr bwMode="auto">
          <a:xfrm>
            <a:off x="5815260" y="3282547"/>
            <a:ext cx="4909716" cy="2862322"/>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arr</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["red", "green", "blue"];</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arr.forEach</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((value) =&gt;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console.log(value);</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中应用场景</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bwMode="auto">
          <a:xfrm>
            <a:off x="622300" y="981075"/>
            <a:ext cx="10873105" cy="54286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3" name="文本框 2"/>
          <p:cNvSpPr txBox="1"/>
          <p:nvPr/>
        </p:nvSpPr>
        <p:spPr>
          <a:xfrm>
            <a:off x="838200" y="1125220"/>
            <a:ext cx="10342880" cy="5477510"/>
          </a:xfrm>
          <a:prstGeom prst="rect">
            <a:avLst/>
          </a:prstGeom>
          <a:noFill/>
        </p:spPr>
        <p:txBody>
          <a:bodyPr wrap="none" rtlCol="0">
            <a:spAutoFit/>
          </a:bodyPr>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1. 什么是回调函数：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b="1" dirty="0" smtClean="0">
                <a:solidFill>
                  <a:srgbClr val="FF0000"/>
                </a:solidFill>
                <a:highlight>
                  <a:srgbClr val="FFFF00"/>
                </a:highlight>
                <a:latin typeface="微软雅黑" panose="020B0503020204020204" pitchFamily="34" charset="-122"/>
                <a:ea typeface="微软雅黑" panose="020B0503020204020204" pitchFamily="34" charset="-122"/>
              </a:rPr>
              <a:t>函数指针的调用，即是一个通过函数指针调用的函数；</a:t>
            </a:r>
            <a:endParaRPr lang="zh-CN" altLang="en-US" sz="2000" b="1" dirty="0" smtClean="0">
              <a:solidFill>
                <a:srgbClr val="FF0000"/>
              </a:solidFill>
              <a:highlight>
                <a:srgbClr val="FFFF00"/>
              </a:highlight>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如果你把函数的指针（地址）作为参数传递给另一个函数，当这个指针被用来调用其所指向</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的函数时，就说这是回调函数。</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即：把一段可执行的代码像参数传递那样传给其他代码，而这段代码会在某个时刻被调用</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执行，就叫做回调。如果代码立即被执行就称为同步回调，如果在之后晚点的某个时间再</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执行，则称为异步回调。</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比如：我们去“新白鹿”餐馆点餐，好多人排队正在等餐，你吃完了我才能进去吃，我就</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在哪儿一直等着......我也不急么；后来你过来要吃饭，我先给你一个电子牌替你排好队，我</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先做给其他顾客吃，你去干你自己的事（逛附件商场），等好了，我叫你（并把你要的饭菜</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给你），这就是回调。</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中应用场景</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bwMode="auto">
          <a:xfrm>
            <a:off x="622300" y="981075"/>
            <a:ext cx="10873105" cy="54286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3" name="文本框 2"/>
          <p:cNvSpPr txBox="1"/>
          <p:nvPr/>
        </p:nvSpPr>
        <p:spPr>
          <a:xfrm>
            <a:off x="838200" y="1125220"/>
            <a:ext cx="10189210" cy="5631180"/>
          </a:xfrm>
          <a:prstGeom prst="rect">
            <a:avLst/>
          </a:prstGeom>
          <a:noFill/>
        </p:spPr>
        <p:txBody>
          <a:bodyPr wrap="none" rtlCol="0">
            <a:spAutoFit/>
          </a:bodyPr>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000" b="1" dirty="0" smtClean="0">
                <a:solidFill>
                  <a:srgbClr val="FF0000"/>
                </a:solidFill>
                <a:highlight>
                  <a:srgbClr val="FFFF00"/>
                </a:highlight>
                <a:latin typeface="微软雅黑" panose="020B0503020204020204" pitchFamily="34" charset="-122"/>
                <a:ea typeface="微软雅黑" panose="020B0503020204020204" pitchFamily="34" charset="-122"/>
              </a:rPr>
              <a:t>使用回调函数，和普通函数调用区别：</a:t>
            </a:r>
            <a:endParaRPr lang="zh-CN" altLang="en-US" sz="2000" b="1" dirty="0" smtClean="0">
              <a:solidFill>
                <a:srgbClr val="FF0000"/>
              </a:solidFill>
              <a:highlight>
                <a:srgbClr val="FFFF00"/>
              </a:highlight>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1）在主入口程序中，把回调函数像参数一样传入库函数。这样一来，只要我们改变传进</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库函数的参数，就可以实现不同的功能，且不需要修改库函数的实现，变的很灵活，这就</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是解耦。</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2）主函数和回调函数是在同一层的，而库函数在另外一层。如果库函数对我们不可见，</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我们修改不了库函数的实现，也就是说不能通过修改库函数让库函数调用普通函数那样实</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现，那我们就只能通过传入不同的回调函数了，这也就是在日常工作中常见的情况。</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回调函数其实就是函数指针的一种用法：A "callback" is any function that is called by </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another function which takes the first function as a parameter。</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注：使用回调函数会有间接调用，因此，会有一些额外的传参与访存开销，对于MCU代码</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中对时间要求较高的代码要慎用。</a:t>
            </a:r>
            <a:endParaRPr lang="zh-CN" altLang="en-US" sz="2000" dirty="0" smtClean="0">
              <a:solidFill>
                <a:schemeClr val="tx1"/>
              </a:solidFill>
              <a:latin typeface="微软雅黑" panose="020B0503020204020204" pitchFamily="34" charset="-122"/>
              <a:ea typeface="微软雅黑" panose="020B0503020204020204" pitchFamily="34" charset="-122"/>
            </a:endParaRPr>
          </a:p>
          <a:p>
            <a:pPr algn="l" fontAlgn="auto">
              <a:lnSpc>
                <a:spcPct val="150000"/>
              </a:lnSpc>
            </a:pPr>
            <a:endParaRPr lang="zh-CN" altLang="en-US" sz="20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中应用场景</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bwMode="auto">
          <a:xfrm>
            <a:off x="622300" y="981075"/>
            <a:ext cx="10873105" cy="54286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3" name="文本框 2"/>
          <p:cNvSpPr txBox="1"/>
          <p:nvPr/>
        </p:nvSpPr>
        <p:spPr>
          <a:xfrm>
            <a:off x="848995" y="1412875"/>
            <a:ext cx="10492105" cy="3322955"/>
          </a:xfrm>
          <a:prstGeom prst="rect">
            <a:avLst/>
          </a:prstGeom>
          <a:noFill/>
        </p:spPr>
        <p:txBody>
          <a:bodyPr wrap="none" rtlCol="0">
            <a:spAutoFit/>
          </a:bodyPr>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1. 回调函数的缺点：</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1）回调函数固然能解决一部分系统架构问题但是绝不能再系统内到处都是，如果你发现你</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的系统内到处都是回调函数，那么你一定要重构你的系统。</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2）回调函数本身是一种破坏系统结构的设计思路，回调函数会绝对的变化系统的运行轨迹，</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执行顺序，调用顺序。回调函数的出现会让读到你的代码的人非常的懵头转向。</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fontAlgn="auto">
              <a:lnSpc>
                <a:spcPct val="150000"/>
              </a:lnSpc>
            </a:pP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838622" y="1359873"/>
            <a:ext cx="64087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）简化代码</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中应用场景</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766614" y="2035300"/>
            <a:ext cx="10398808"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回调函数仅仅</a:t>
            </a:r>
            <a:r>
              <a:rPr lang="zh-CN" altLang="en-US" sz="2000" dirty="0" smtClean="0">
                <a:solidFill>
                  <a:srgbClr val="FF0000"/>
                </a:solidFill>
                <a:latin typeface="微软雅黑" panose="020B0503020204020204" pitchFamily="34" charset="-122"/>
                <a:ea typeface="微软雅黑" panose="020B0503020204020204" pitchFamily="34" charset="-122"/>
              </a:rPr>
              <a:t>返回一个值</a:t>
            </a:r>
            <a:r>
              <a:rPr lang="zh-CN" altLang="en-US" sz="2000" dirty="0" smtClean="0">
                <a:solidFill>
                  <a:srgbClr val="595959"/>
                </a:solidFill>
                <a:latin typeface="微软雅黑" panose="020B0503020204020204" pitchFamily="34" charset="-122"/>
                <a:ea typeface="微软雅黑" panose="020B0503020204020204" pitchFamily="34" charset="-122"/>
              </a:rPr>
              <a:t>的场景</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nvSpPr>
        <p:spPr bwMode="auto">
          <a:xfrm>
            <a:off x="3862958" y="2919900"/>
            <a:ext cx="4976638" cy="3534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1" name="矩形 10"/>
          <p:cNvSpPr/>
          <p:nvPr/>
        </p:nvSpPr>
        <p:spPr bwMode="auto">
          <a:xfrm>
            <a:off x="3849786" y="3155826"/>
            <a:ext cx="4909716" cy="2862322"/>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getResult</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(n) =&gt;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return n &gt; 10;</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getResult</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(20));</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2" name="TextBox 35"/>
          <p:cNvSpPr txBox="1">
            <a:spLocks noChangeArrowheads="1"/>
          </p:cNvSpPr>
          <p:nvPr/>
        </p:nvSpPr>
        <p:spPr bwMode="auto">
          <a:xfrm>
            <a:off x="3553750" y="2190821"/>
            <a:ext cx="4824536"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示例代码</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nvSpPr>
        <p:spPr bwMode="auto">
          <a:xfrm>
            <a:off x="5815260" y="3282547"/>
            <a:ext cx="4909716" cy="499624"/>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838622" y="1359873"/>
            <a:ext cx="64087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）简化代码</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中应用场景</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766614" y="2035300"/>
            <a:ext cx="10398808"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回调函数仅仅</a:t>
            </a:r>
            <a:r>
              <a:rPr lang="zh-CN" altLang="en-US" sz="2000" dirty="0" smtClean="0">
                <a:solidFill>
                  <a:srgbClr val="FF0000"/>
                </a:solidFill>
                <a:latin typeface="微软雅黑" panose="020B0503020204020204" pitchFamily="34" charset="-122"/>
                <a:ea typeface="微软雅黑" panose="020B0503020204020204" pitchFamily="34" charset="-122"/>
              </a:rPr>
              <a:t>返回一个对象</a:t>
            </a:r>
            <a:r>
              <a:rPr lang="zh-CN" altLang="en-US" sz="2000" dirty="0" smtClean="0">
                <a:solidFill>
                  <a:srgbClr val="595959"/>
                </a:solidFill>
                <a:latin typeface="微软雅黑" panose="020B0503020204020204" pitchFamily="34" charset="-122"/>
                <a:ea typeface="微软雅黑" panose="020B0503020204020204" pitchFamily="34" charset="-122"/>
              </a:rPr>
              <a:t>的场景</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nvSpPr>
        <p:spPr bwMode="auto">
          <a:xfrm>
            <a:off x="3862958" y="2919900"/>
            <a:ext cx="4976638" cy="3534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1" name="矩形 10"/>
          <p:cNvSpPr/>
          <p:nvPr/>
        </p:nvSpPr>
        <p:spPr bwMode="auto">
          <a:xfrm>
            <a:off x="3849786" y="3155826"/>
            <a:ext cx="4909716" cy="3269613"/>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getSize</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 =&gt;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return { width: 100, height: 100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getSize</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2" name="TextBox 35"/>
          <p:cNvSpPr txBox="1">
            <a:spLocks noChangeArrowheads="1"/>
          </p:cNvSpPr>
          <p:nvPr/>
        </p:nvSpPr>
        <p:spPr bwMode="auto">
          <a:xfrm>
            <a:off x="3553750" y="2190821"/>
            <a:ext cx="4824536"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示例代码</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nvSpPr>
        <p:spPr bwMode="auto">
          <a:xfrm>
            <a:off x="5815260" y="3282547"/>
            <a:ext cx="4909716" cy="499624"/>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箭头函数中的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this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982638" y="2061642"/>
            <a:ext cx="10398808" cy="3269613"/>
          </a:xfrm>
          <a:prstGeom prst="rect">
            <a:avLst/>
          </a:prstGeom>
          <a:noFill/>
        </p:spPr>
        <p:txBody>
          <a:bodyPr wrap="square">
            <a:spAutoFit/>
          </a:bodyPr>
          <a:lstStyle/>
          <a:p>
            <a:pPr lvl="0" rtl="0">
              <a:lnSpc>
                <a:spcPct val="150000"/>
              </a:lnSpc>
            </a:pPr>
            <a:r>
              <a:rPr lang="en-US" altLang="zh-CN" sz="2000" kern="1200" dirty="0">
                <a:solidFill>
                  <a:srgbClr val="595959"/>
                </a:solidFill>
                <a:latin typeface="微软雅黑" panose="020B0503020204020204" pitchFamily="34" charset="-122"/>
                <a:ea typeface="微软雅黑" panose="020B0503020204020204" pitchFamily="34" charset="-122"/>
                <a:cs typeface="+mn-cs"/>
              </a:rPr>
              <a:t>ES6</a:t>
            </a:r>
            <a:r>
              <a:rPr lang="zh-CN" altLang="en-US" sz="2000" kern="1200" dirty="0">
                <a:solidFill>
                  <a:srgbClr val="595959"/>
                </a:solidFill>
                <a:latin typeface="微软雅黑" panose="020B0503020204020204" pitchFamily="34" charset="-122"/>
                <a:ea typeface="微软雅黑" panose="020B0503020204020204" pitchFamily="34" charset="-122"/>
                <a:cs typeface="+mn-cs"/>
              </a:rPr>
              <a:t>前，</a:t>
            </a:r>
            <a:r>
              <a:rPr lang="en-US" altLang="zh-CN" sz="2000" kern="1200" dirty="0">
                <a:solidFill>
                  <a:srgbClr val="595959"/>
                </a:solidFill>
                <a:latin typeface="微软雅黑" panose="020B0503020204020204" pitchFamily="34" charset="-122"/>
                <a:ea typeface="微软雅黑" panose="020B0503020204020204" pitchFamily="34" charset="-122"/>
                <a:cs typeface="+mn-cs"/>
              </a:rPr>
              <a:t>JavaScript</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的</a:t>
            </a:r>
            <a:r>
              <a:rPr lang="en-US" altLang="zh-CN" sz="2000" kern="1200" dirty="0">
                <a:solidFill>
                  <a:srgbClr val="1369B2"/>
                </a:solidFill>
                <a:latin typeface="微软雅黑" panose="020B0503020204020204" pitchFamily="34" charset="-122"/>
                <a:ea typeface="微软雅黑" panose="020B0503020204020204" pitchFamily="34" charset="-122"/>
                <a:cs typeface="+mn-cs"/>
              </a:rPr>
              <a:t>this</a:t>
            </a:r>
            <a:r>
              <a:rPr lang="zh-CN" altLang="zh-CN" sz="2000" kern="1200" dirty="0">
                <a:solidFill>
                  <a:srgbClr val="1369B2"/>
                </a:solidFill>
                <a:latin typeface="微软雅黑" panose="020B0503020204020204" pitchFamily="34" charset="-122"/>
                <a:ea typeface="微软雅黑" panose="020B0503020204020204" pitchFamily="34" charset="-122"/>
                <a:cs typeface="+mn-cs"/>
              </a:rPr>
              <a:t>关键字</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指向的对象是</a:t>
            </a:r>
            <a:r>
              <a:rPr lang="zh-CN" altLang="zh-CN" sz="2000" kern="1200" dirty="0">
                <a:solidFill>
                  <a:srgbClr val="1369B2"/>
                </a:solidFill>
                <a:latin typeface="微软雅黑" panose="020B0503020204020204" pitchFamily="34" charset="-122"/>
                <a:ea typeface="微软雅黑" panose="020B0503020204020204" pitchFamily="34" charset="-122"/>
                <a:cs typeface="+mn-cs"/>
              </a:rPr>
              <a:t>在运行时基于函数的执行环境绑定的</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，在全局函数中，</a:t>
            </a:r>
            <a:r>
              <a:rPr lang="en-US" altLang="zh-CN" sz="2000" dirty="0">
                <a:solidFill>
                  <a:srgbClr val="1369B2"/>
                </a:solidFill>
                <a:latin typeface="微软雅黑" panose="020B0503020204020204" pitchFamily="34" charset="-122"/>
                <a:ea typeface="微软雅黑" panose="020B0503020204020204" pitchFamily="34" charset="-122"/>
              </a:rPr>
              <a:t>this</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指向的是</a:t>
            </a:r>
            <a:r>
              <a:rPr lang="en-US" altLang="zh-CN" sz="2000" kern="1200" dirty="0">
                <a:solidFill>
                  <a:srgbClr val="595959"/>
                </a:solidFill>
                <a:latin typeface="微软雅黑" panose="020B0503020204020204" pitchFamily="34" charset="-122"/>
                <a:ea typeface="微软雅黑" panose="020B0503020204020204" pitchFamily="34" charset="-122"/>
                <a:cs typeface="+mn-cs"/>
              </a:rPr>
              <a:t>window</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；当函数被作为某个对象的方法调用时，</a:t>
            </a:r>
            <a:r>
              <a:rPr lang="en-US" altLang="zh-CN" sz="2000" dirty="0">
                <a:solidFill>
                  <a:srgbClr val="1369B2"/>
                </a:solidFill>
                <a:latin typeface="微软雅黑" panose="020B0503020204020204" pitchFamily="34" charset="-122"/>
                <a:ea typeface="微软雅黑" panose="020B0503020204020204" pitchFamily="34" charset="-122"/>
              </a:rPr>
              <a:t>this</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就指向那个对象。</a:t>
            </a:r>
            <a:endParaRPr lang="en-US" altLang="zh-CN" sz="2000" kern="1200" dirty="0">
              <a:solidFill>
                <a:srgbClr val="595959"/>
              </a:solidFill>
              <a:latin typeface="微软雅黑" panose="020B0503020204020204" pitchFamily="34" charset="-122"/>
              <a:ea typeface="微软雅黑" panose="020B0503020204020204" pitchFamily="34" charset="-122"/>
              <a:cs typeface="+mn-cs"/>
            </a:endParaRPr>
          </a:p>
          <a:p>
            <a:pPr lvl="0" rtl="0">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kern="1200" dirty="0">
                <a:solidFill>
                  <a:srgbClr val="595959"/>
                </a:solidFill>
                <a:latin typeface="微软雅黑" panose="020B0503020204020204" pitchFamily="34" charset="-122"/>
                <a:ea typeface="微软雅黑" panose="020B0503020204020204" pitchFamily="34" charset="-122"/>
                <a:cs typeface="+mn-cs"/>
              </a:rPr>
              <a:t>ES6</a:t>
            </a:r>
            <a:r>
              <a:rPr lang="zh-CN" altLang="en-US" sz="2000" kern="1200" dirty="0">
                <a:solidFill>
                  <a:srgbClr val="595959"/>
                </a:solidFill>
                <a:latin typeface="微软雅黑" panose="020B0503020204020204" pitchFamily="34" charset="-122"/>
                <a:ea typeface="微软雅黑" panose="020B0503020204020204" pitchFamily="34" charset="-122"/>
                <a:cs typeface="+mn-cs"/>
              </a:rPr>
              <a:t>中，</a:t>
            </a:r>
            <a:r>
              <a:rPr lang="zh-CN" altLang="zh-CN" sz="2000" kern="1200" dirty="0">
                <a:solidFill>
                  <a:srgbClr val="1369B2"/>
                </a:solidFill>
                <a:latin typeface="微软雅黑" panose="020B0503020204020204" pitchFamily="34" charset="-122"/>
                <a:ea typeface="微软雅黑" panose="020B0503020204020204" pitchFamily="34" charset="-122"/>
                <a:cs typeface="+mn-cs"/>
              </a:rPr>
              <a:t>箭头函数</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不绑定</a:t>
            </a:r>
            <a:r>
              <a:rPr lang="en-US" altLang="zh-CN" sz="2000" kern="1200" dirty="0">
                <a:solidFill>
                  <a:srgbClr val="1369B2"/>
                </a:solidFill>
                <a:latin typeface="微软雅黑" panose="020B0503020204020204" pitchFamily="34" charset="-122"/>
                <a:ea typeface="微软雅黑" panose="020B0503020204020204" pitchFamily="34" charset="-122"/>
                <a:cs typeface="+mn-cs"/>
              </a:rPr>
              <a:t>this</a:t>
            </a:r>
            <a:r>
              <a:rPr lang="zh-CN" altLang="zh-CN" sz="2000" kern="1200" dirty="0">
                <a:solidFill>
                  <a:srgbClr val="1369B2"/>
                </a:solidFill>
                <a:latin typeface="微软雅黑" panose="020B0503020204020204" pitchFamily="34" charset="-122"/>
                <a:ea typeface="微软雅黑" panose="020B0503020204020204" pitchFamily="34" charset="-122"/>
                <a:cs typeface="+mn-cs"/>
              </a:rPr>
              <a:t>关键字</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，它没有自己的</a:t>
            </a:r>
            <a:r>
              <a:rPr lang="en-US" altLang="zh-CN" sz="2000" kern="1200" dirty="0">
                <a:solidFill>
                  <a:srgbClr val="1369B2"/>
                </a:solidFill>
                <a:latin typeface="微软雅黑" panose="020B0503020204020204" pitchFamily="34" charset="-122"/>
                <a:ea typeface="微软雅黑" panose="020B0503020204020204" pitchFamily="34" charset="-122"/>
                <a:cs typeface="+mn-cs"/>
              </a:rPr>
              <a:t>this</a:t>
            </a:r>
            <a:r>
              <a:rPr lang="zh-CN" altLang="zh-CN" sz="2000" kern="1200" dirty="0">
                <a:solidFill>
                  <a:srgbClr val="1369B2"/>
                </a:solidFill>
                <a:latin typeface="微软雅黑" panose="020B0503020204020204" pitchFamily="34" charset="-122"/>
                <a:ea typeface="微软雅黑" panose="020B0503020204020204" pitchFamily="34" charset="-122"/>
                <a:cs typeface="+mn-cs"/>
              </a:rPr>
              <a:t>关键字</a:t>
            </a:r>
            <a:r>
              <a:rPr lang="zh-CN" altLang="zh-CN" sz="2000" dirty="0">
                <a:solidFill>
                  <a:srgbClr val="595959"/>
                </a:solidFill>
                <a:latin typeface="微软雅黑" panose="020B0503020204020204" pitchFamily="34" charset="-122"/>
                <a:ea typeface="微软雅黑" panose="020B0503020204020204" pitchFamily="34" charset="-122"/>
              </a:rPr>
              <a:t>，如果在</a:t>
            </a:r>
            <a:r>
              <a:rPr lang="zh-CN" altLang="zh-CN" sz="2000" dirty="0">
                <a:solidFill>
                  <a:srgbClr val="1369B2"/>
                </a:solidFill>
                <a:latin typeface="微软雅黑" panose="020B0503020204020204" pitchFamily="34" charset="-122"/>
                <a:ea typeface="微软雅黑" panose="020B0503020204020204" pitchFamily="34" charset="-122"/>
              </a:rPr>
              <a:t>箭头函数</a:t>
            </a:r>
            <a:r>
              <a:rPr lang="zh-CN" altLang="zh-CN" sz="2000" dirty="0">
                <a:solidFill>
                  <a:srgbClr val="595959"/>
                </a:solidFill>
                <a:latin typeface="微软雅黑" panose="020B0503020204020204" pitchFamily="34" charset="-122"/>
                <a:ea typeface="微软雅黑" panose="020B0503020204020204" pitchFamily="34" charset="-122"/>
              </a:rPr>
              <a:t>中使用</a:t>
            </a:r>
            <a:r>
              <a:rPr lang="en-US" altLang="zh-CN" sz="2000" kern="1200" dirty="0">
                <a:solidFill>
                  <a:srgbClr val="1369B2"/>
                </a:solidFill>
                <a:latin typeface="微软雅黑" panose="020B0503020204020204" pitchFamily="34" charset="-122"/>
                <a:ea typeface="微软雅黑" panose="020B0503020204020204" pitchFamily="34" charset="-122"/>
                <a:cs typeface="+mn-cs"/>
              </a:rPr>
              <a:t>this</a:t>
            </a:r>
            <a:r>
              <a:rPr lang="zh-CN" altLang="zh-CN" sz="2000" kern="1200" dirty="0">
                <a:solidFill>
                  <a:srgbClr val="1369B2"/>
                </a:solidFill>
                <a:latin typeface="微软雅黑" panose="020B0503020204020204" pitchFamily="34" charset="-122"/>
                <a:ea typeface="微软雅黑" panose="020B0503020204020204" pitchFamily="34" charset="-122"/>
                <a:cs typeface="+mn-cs"/>
              </a:rPr>
              <a:t>关键字</a:t>
            </a:r>
            <a:r>
              <a:rPr lang="zh-CN" altLang="zh-CN" sz="2000" dirty="0">
                <a:solidFill>
                  <a:srgbClr val="595959"/>
                </a:solidFill>
                <a:latin typeface="微软雅黑" panose="020B0503020204020204" pitchFamily="34" charset="-122"/>
                <a:ea typeface="微软雅黑" panose="020B0503020204020204" pitchFamily="34" charset="-122"/>
              </a:rPr>
              <a:t>，那么</a:t>
            </a:r>
            <a:r>
              <a:rPr lang="en-US" altLang="zh-CN" sz="2000" kern="1200" dirty="0">
                <a:solidFill>
                  <a:srgbClr val="1369B2"/>
                </a:solidFill>
                <a:latin typeface="微软雅黑" panose="020B0503020204020204" pitchFamily="34" charset="-122"/>
                <a:ea typeface="微软雅黑" panose="020B0503020204020204" pitchFamily="34" charset="-122"/>
                <a:cs typeface="+mn-cs"/>
              </a:rPr>
              <a:t>this</a:t>
            </a:r>
            <a:r>
              <a:rPr lang="zh-CN" altLang="zh-CN" sz="2000" kern="1200" dirty="0">
                <a:solidFill>
                  <a:srgbClr val="1369B2"/>
                </a:solidFill>
                <a:latin typeface="微软雅黑" panose="020B0503020204020204" pitchFamily="34" charset="-122"/>
                <a:ea typeface="微软雅黑" panose="020B0503020204020204" pitchFamily="34" charset="-122"/>
                <a:cs typeface="+mn-cs"/>
              </a:rPr>
              <a:t>关键字</a:t>
            </a:r>
            <a:r>
              <a:rPr lang="zh-CN" altLang="zh-CN" sz="2000" dirty="0">
                <a:solidFill>
                  <a:srgbClr val="595959"/>
                </a:solidFill>
                <a:latin typeface="微软雅黑" panose="020B0503020204020204" pitchFamily="34" charset="-122"/>
                <a:ea typeface="微软雅黑" panose="020B0503020204020204" pitchFamily="34" charset="-122"/>
              </a:rPr>
              <a:t>指向的是</a:t>
            </a:r>
            <a:r>
              <a:rPr lang="zh-CN" altLang="zh-CN" sz="2000" kern="1200" dirty="0">
                <a:solidFill>
                  <a:srgbClr val="1369B2"/>
                </a:solidFill>
                <a:latin typeface="微软雅黑" panose="020B0503020204020204" pitchFamily="34" charset="-122"/>
                <a:ea typeface="微软雅黑" panose="020B0503020204020204" pitchFamily="34" charset="-122"/>
                <a:cs typeface="+mn-cs"/>
              </a:rPr>
              <a:t>箭头函数</a:t>
            </a:r>
            <a:r>
              <a:rPr lang="zh-CN" altLang="zh-CN" sz="2000" dirty="0">
                <a:solidFill>
                  <a:srgbClr val="595959"/>
                </a:solidFill>
                <a:latin typeface="微软雅黑" panose="020B0503020204020204" pitchFamily="34" charset="-122"/>
                <a:ea typeface="微软雅黑" panose="020B0503020204020204" pitchFamily="34" charset="-122"/>
              </a:rPr>
              <a:t>定义位置的上下文</a:t>
            </a:r>
            <a:r>
              <a:rPr lang="en-US" altLang="zh-CN" sz="2000" kern="1200" dirty="0">
                <a:solidFill>
                  <a:srgbClr val="1369B2"/>
                </a:solidFill>
                <a:latin typeface="微软雅黑" panose="020B0503020204020204" pitchFamily="34" charset="-122"/>
                <a:ea typeface="微软雅黑" panose="020B0503020204020204" pitchFamily="34" charset="-122"/>
                <a:cs typeface="+mn-cs"/>
              </a:rPr>
              <a:t>this</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。也就是说，</a:t>
            </a:r>
            <a:r>
              <a:rPr lang="zh-CN" altLang="zh-CN" sz="2000" kern="1200" dirty="0">
                <a:solidFill>
                  <a:srgbClr val="1369B2"/>
                </a:solidFill>
                <a:latin typeface="微软雅黑" panose="020B0503020204020204" pitchFamily="34" charset="-122"/>
                <a:ea typeface="微软雅黑" panose="020B0503020204020204" pitchFamily="34" charset="-122"/>
                <a:cs typeface="+mn-cs"/>
              </a:rPr>
              <a:t>箭头函数</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被定义在哪，</a:t>
            </a:r>
            <a:r>
              <a:rPr lang="zh-CN" altLang="zh-CN" sz="2000" kern="1200" dirty="0">
                <a:solidFill>
                  <a:srgbClr val="1369B2"/>
                </a:solidFill>
                <a:latin typeface="微软雅黑" panose="020B0503020204020204" pitchFamily="34" charset="-122"/>
                <a:ea typeface="微软雅黑" panose="020B0503020204020204" pitchFamily="34" charset="-122"/>
                <a:cs typeface="+mn-cs"/>
              </a:rPr>
              <a:t>箭头函数</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中的</a:t>
            </a:r>
            <a:r>
              <a:rPr lang="en-US" altLang="zh-CN" sz="2000" kern="1200" dirty="0">
                <a:solidFill>
                  <a:srgbClr val="1369B2"/>
                </a:solidFill>
                <a:latin typeface="微软雅黑" panose="020B0503020204020204" pitchFamily="34" charset="-122"/>
                <a:ea typeface="微软雅黑" panose="020B0503020204020204" pitchFamily="34" charset="-122"/>
                <a:cs typeface="+mn-cs"/>
              </a:rPr>
              <a:t>this</a:t>
            </a:r>
            <a:r>
              <a:rPr lang="zh-CN" altLang="zh-CN" sz="2000" kern="1200" dirty="0">
                <a:solidFill>
                  <a:srgbClr val="595959"/>
                </a:solidFill>
                <a:latin typeface="微软雅黑" panose="020B0503020204020204" pitchFamily="34" charset="-122"/>
                <a:ea typeface="微软雅黑" panose="020B0503020204020204" pitchFamily="34" charset="-122"/>
                <a:cs typeface="+mn-cs"/>
              </a:rPr>
              <a:t>就指向谁。</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p>
            <a:pPr lvl="0" rtl="0">
              <a:lnSpc>
                <a:spcPct val="150000"/>
              </a:lnSpc>
            </a:pP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p:txBody>
      </p:sp>
      <p:sp>
        <p:nvSpPr>
          <p:cNvPr id="4" name="TextBox 76"/>
          <p:cNvSpPr txBox="1"/>
          <p:nvPr/>
        </p:nvSpPr>
        <p:spPr>
          <a:xfrm>
            <a:off x="838622" y="1359873"/>
            <a:ext cx="64087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）解决</a:t>
            </a:r>
            <a:r>
              <a:rPr lang="en-US" altLang="zh-CN"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this</a:t>
            </a: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指向不明确</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箭头函数中的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this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文本框 14"/>
          <p:cNvSpPr txBox="1"/>
          <p:nvPr/>
        </p:nvSpPr>
        <p:spPr>
          <a:xfrm>
            <a:off x="1054646" y="1430776"/>
            <a:ext cx="10171353" cy="3785652"/>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ES5</a:t>
            </a:r>
            <a:r>
              <a:rPr lang="zh-CN" altLang="en-US" sz="2000" dirty="0">
                <a:latin typeface="微软雅黑" panose="020B0503020204020204" pitchFamily="34" charset="-122"/>
                <a:ea typeface="微软雅黑" panose="020B0503020204020204" pitchFamily="34" charset="-122"/>
              </a:rPr>
              <a:t>的时候，</a:t>
            </a:r>
            <a:r>
              <a:rPr lang="en-US" altLang="zh-CN" sz="2000" dirty="0">
                <a:latin typeface="微软雅黑" panose="020B0503020204020204" pitchFamily="34" charset="-122"/>
                <a:ea typeface="微软雅黑" panose="020B0503020204020204" pitchFamily="34" charset="-122"/>
              </a:rPr>
              <a:t>this</a:t>
            </a:r>
            <a:r>
              <a:rPr lang="zh-CN" altLang="en-US" sz="2000" dirty="0">
                <a:latin typeface="微软雅黑" panose="020B0503020204020204" pitchFamily="34" charset="-122"/>
                <a:ea typeface="微软雅黑" panose="020B0503020204020204" pitchFamily="34" charset="-122"/>
              </a:rPr>
              <a:t>的指向经常是“飘忽不定”的。在</a:t>
            </a:r>
            <a:r>
              <a:rPr lang="en-US" altLang="zh-CN" sz="2000" dirty="0">
                <a:latin typeface="微软雅黑" panose="020B0503020204020204" pitchFamily="34" charset="-122"/>
                <a:ea typeface="微软雅黑" panose="020B0503020204020204" pitchFamily="34" charset="-122"/>
              </a:rPr>
              <a:t>ES6</a:t>
            </a:r>
            <a:r>
              <a:rPr lang="zh-CN" altLang="en-US" sz="2000" dirty="0">
                <a:latin typeface="微软雅黑" panose="020B0503020204020204" pitchFamily="34" charset="-122"/>
                <a:ea typeface="微软雅黑" panose="020B0503020204020204" pitchFamily="34" charset="-122"/>
              </a:rPr>
              <a:t>种，我们可以使用箭头函数来解决</a:t>
            </a:r>
            <a:r>
              <a:rPr lang="en-US" altLang="zh-CN" sz="2000" dirty="0">
                <a:latin typeface="微软雅黑" panose="020B0503020204020204" pitchFamily="34" charset="-122"/>
                <a:ea typeface="微软雅黑" panose="020B0503020204020204" pitchFamily="34" charset="-122"/>
              </a:rPr>
              <a:t>this</a:t>
            </a:r>
            <a:r>
              <a:rPr lang="zh-CN" altLang="en-US" sz="2000" dirty="0">
                <a:latin typeface="微软雅黑" panose="020B0503020204020204" pitchFamily="34" charset="-122"/>
                <a:ea typeface="微软雅黑" panose="020B0503020204020204" pitchFamily="34" charset="-122"/>
              </a:rPr>
              <a:t>指向不正确的问题。</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en-US" altLang="zh-CN" sz="2000" dirty="0" smtClean="0">
              <a:solidFill>
                <a:srgbClr val="1369B2"/>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1369B2"/>
              </a:solidFill>
              <a:latin typeface="微软雅黑" panose="020B0503020204020204" pitchFamily="34" charset="-122"/>
              <a:ea typeface="微软雅黑" panose="020B0503020204020204" pitchFamily="34" charset="-122"/>
            </a:endParaRPr>
          </a:p>
          <a:p>
            <a:pPr>
              <a:lnSpc>
                <a:spcPct val="150000"/>
              </a:lnSpc>
            </a:pPr>
            <a:endParaRPr lang="en-US" altLang="zh-CN" sz="2000" dirty="0" smtClean="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1369B2"/>
                </a:solidFill>
                <a:latin typeface="微软雅黑" panose="020B0503020204020204" pitchFamily="34" charset="-122"/>
                <a:ea typeface="微软雅黑" panose="020B0503020204020204" pitchFamily="34" charset="-122"/>
              </a:rPr>
              <a:t>箭头</a:t>
            </a:r>
            <a:r>
              <a:rPr lang="zh-CN" altLang="en-US" sz="2000" dirty="0">
                <a:solidFill>
                  <a:srgbClr val="1369B2"/>
                </a:solidFill>
                <a:latin typeface="微软雅黑" panose="020B0503020204020204" pitchFamily="34" charset="-122"/>
                <a:ea typeface="微软雅黑" panose="020B0503020204020204" pitchFamily="34" charset="-122"/>
              </a:rPr>
              <a:t>函数</a:t>
            </a:r>
            <a:r>
              <a:rPr lang="zh-CN" altLang="en-US" sz="2000" dirty="0">
                <a:solidFill>
                  <a:srgbClr val="595959"/>
                </a:solidFill>
                <a:latin typeface="微软雅黑" panose="020B0503020204020204" pitchFamily="34" charset="-122"/>
                <a:ea typeface="微软雅黑" panose="020B0503020204020204" pitchFamily="34" charset="-122"/>
              </a:rPr>
              <a:t>解决了</a:t>
            </a:r>
            <a:r>
              <a:rPr lang="zh-CN" altLang="en-US" sz="2000" dirty="0">
                <a:solidFill>
                  <a:srgbClr val="1369B2"/>
                </a:solidFill>
                <a:latin typeface="微软雅黑" panose="020B0503020204020204" pitchFamily="34" charset="-122"/>
                <a:ea typeface="微软雅黑" panose="020B0503020204020204" pitchFamily="34" charset="-122"/>
              </a:rPr>
              <a:t>this</a:t>
            </a:r>
            <a:r>
              <a:rPr lang="zh-CN" altLang="en-US" sz="2000" dirty="0">
                <a:solidFill>
                  <a:srgbClr val="595959"/>
                </a:solidFill>
                <a:latin typeface="微软雅黑" panose="020B0503020204020204" pitchFamily="34" charset="-122"/>
                <a:ea typeface="微软雅黑" panose="020B0503020204020204" pitchFamily="34" charset="-122"/>
              </a:rPr>
              <a:t>执行环境所造成的一些问题，如解决了匿名函数</a:t>
            </a:r>
            <a:r>
              <a:rPr lang="zh-CN" altLang="en-US" sz="2000" dirty="0">
                <a:solidFill>
                  <a:srgbClr val="1369B2"/>
                </a:solidFill>
                <a:latin typeface="微软雅黑" panose="020B0503020204020204" pitchFamily="34" charset="-122"/>
                <a:ea typeface="微软雅黑" panose="020B0503020204020204" pitchFamily="34" charset="-122"/>
              </a:rPr>
              <a:t>this</a:t>
            </a:r>
            <a:r>
              <a:rPr lang="zh-CN" altLang="en-US" sz="2000" dirty="0">
                <a:solidFill>
                  <a:srgbClr val="595959"/>
                </a:solidFill>
                <a:latin typeface="微软雅黑" panose="020B0503020204020204" pitchFamily="34" charset="-122"/>
                <a:ea typeface="微软雅黑" panose="020B0503020204020204" pitchFamily="34" charset="-122"/>
              </a:rPr>
              <a:t>指向的问题（匿名函数的执行环境具有全局性），包括setTimeout()和setInterval()中使用</a:t>
            </a:r>
            <a:r>
              <a:rPr lang="zh-CN" altLang="en-US" sz="2000" dirty="0">
                <a:solidFill>
                  <a:srgbClr val="1369B2"/>
                </a:solidFill>
                <a:latin typeface="微软雅黑" panose="020B0503020204020204" pitchFamily="34" charset="-122"/>
                <a:ea typeface="微软雅黑" panose="020B0503020204020204" pitchFamily="34" charset="-122"/>
              </a:rPr>
              <a:t>this</a:t>
            </a:r>
            <a:r>
              <a:rPr lang="zh-CN" altLang="en-US" sz="2000" dirty="0">
                <a:solidFill>
                  <a:srgbClr val="595959"/>
                </a:solidFill>
                <a:latin typeface="微软雅黑" panose="020B0503020204020204" pitchFamily="34" charset="-122"/>
                <a:ea typeface="微软雅黑" panose="020B0503020204020204" pitchFamily="34" charset="-122"/>
              </a:rPr>
              <a:t>所造成的问题。</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1854565" y="1732325"/>
            <a:ext cx="7848872" cy="51272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7" name="矩形 6"/>
          <p:cNvSpPr/>
          <p:nvPr/>
        </p:nvSpPr>
        <p:spPr bwMode="auto">
          <a:xfrm>
            <a:off x="2206774" y="1618539"/>
            <a:ext cx="8432769" cy="5170646"/>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window.a</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"window";</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function ()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setTimeout</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(function ()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this.a</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obj.fn</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9"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箭头函数中的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this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TextBox 35"/>
          <p:cNvSpPr txBox="1">
            <a:spLocks noChangeArrowheads="1"/>
          </p:cNvSpPr>
          <p:nvPr/>
        </p:nvSpPr>
        <p:spPr bwMode="auto">
          <a:xfrm>
            <a:off x="3646934" y="1125538"/>
            <a:ext cx="4875368"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演示</a:t>
            </a:r>
            <a:r>
              <a:rPr lang="en-US" altLang="zh-CN" sz="2000" dirty="0" smtClean="0">
                <a:solidFill>
                  <a:srgbClr val="1369B2"/>
                </a:solidFill>
                <a:latin typeface="微软雅黑" panose="020B0503020204020204" pitchFamily="34" charset="-122"/>
                <a:ea typeface="微软雅黑" panose="020B0503020204020204" pitchFamily="34" charset="-122"/>
              </a:rPr>
              <a:t>ES5</a:t>
            </a:r>
            <a:r>
              <a:rPr lang="zh-CN" altLang="en-US" sz="2000" dirty="0" smtClean="0">
                <a:solidFill>
                  <a:srgbClr val="1369B2"/>
                </a:solidFill>
                <a:latin typeface="微软雅黑" panose="020B0503020204020204" pitchFamily="34" charset="-122"/>
                <a:ea typeface="微软雅黑" panose="020B0503020204020204" pitchFamily="34" charset="-122"/>
              </a:rPr>
              <a:t>中</a:t>
            </a:r>
            <a:r>
              <a:rPr lang="en-US" altLang="zh-CN" sz="2000" dirty="0">
                <a:solidFill>
                  <a:srgbClr val="1369B2"/>
                </a:solidFill>
                <a:latin typeface="微软雅黑" panose="020B0503020204020204" pitchFamily="34" charset="-122"/>
                <a:ea typeface="微软雅黑" panose="020B0503020204020204" pitchFamily="34" charset="-122"/>
              </a:rPr>
              <a:t>this</a:t>
            </a:r>
            <a:r>
              <a:rPr lang="zh-CN" altLang="en-US" sz="2000" dirty="0">
                <a:solidFill>
                  <a:srgbClr val="1369B2"/>
                </a:solidFill>
                <a:latin typeface="微软雅黑" panose="020B0503020204020204" pitchFamily="34" charset="-122"/>
                <a:ea typeface="微软雅黑" panose="020B0503020204020204" pitchFamily="34" charset="-122"/>
              </a:rPr>
              <a:t>的指向，示例代码</a:t>
            </a:r>
            <a:endPar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函数的拓展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TextBox 35"/>
          <p:cNvSpPr txBox="1">
            <a:spLocks noChangeArrowheads="1"/>
          </p:cNvSpPr>
          <p:nvPr/>
        </p:nvSpPr>
        <p:spPr bwMode="auto">
          <a:xfrm>
            <a:off x="2854846" y="2061642"/>
            <a:ext cx="8064896"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latin typeface="微软雅黑" panose="020B0503020204020204" pitchFamily="34" charset="-122"/>
                <a:ea typeface="微软雅黑" panose="020B0503020204020204" pitchFamily="34" charset="-122"/>
              </a:rPr>
              <a:t>对于字符串、数组、对象这几个来说，</a:t>
            </a:r>
            <a:r>
              <a:rPr lang="en-US" altLang="zh-CN" sz="2000" dirty="0">
                <a:latin typeface="微软雅黑" panose="020B0503020204020204" pitchFamily="34" charset="-122"/>
                <a:ea typeface="微软雅黑" panose="020B0503020204020204" pitchFamily="34" charset="-122"/>
              </a:rPr>
              <a:t>ES6</a:t>
            </a:r>
            <a:r>
              <a:rPr lang="zh-CN" altLang="en-US" sz="2000" dirty="0">
                <a:latin typeface="微软雅黑" panose="020B0503020204020204" pitchFamily="34" charset="-122"/>
                <a:ea typeface="微软雅黑" panose="020B0503020204020204" pitchFamily="34" charset="-122"/>
              </a:rPr>
              <a:t>主要为它们新增了很多方法。而对于函数来说，</a:t>
            </a:r>
            <a:r>
              <a:rPr lang="en-US" altLang="zh-CN" sz="2000" dirty="0">
                <a:latin typeface="微软雅黑" panose="020B0503020204020204" pitchFamily="34" charset="-122"/>
                <a:ea typeface="微软雅黑" panose="020B0503020204020204" pitchFamily="34" charset="-122"/>
              </a:rPr>
              <a:t>ES6</a:t>
            </a:r>
            <a:r>
              <a:rPr lang="zh-CN" altLang="en-US" sz="2000" dirty="0">
                <a:latin typeface="微软雅黑" panose="020B0503020204020204" pitchFamily="34" charset="-122"/>
                <a:ea typeface="微软雅黑" panose="020B0503020204020204" pitchFamily="34" charset="-122"/>
              </a:rPr>
              <a:t>并不是新增一些方法，而是扩展了一些新的语法</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在</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ES6</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中，函数的扩展主要包含以下</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3</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个方面</a:t>
            </a:r>
            <a:endParaRPr lang="zh-CN" altLang="en-US" sz="20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Freeform 118"/>
          <p:cNvSpPr>
            <a:spLocks noEditPoints="1"/>
          </p:cNvSpPr>
          <p:nvPr/>
        </p:nvSpPr>
        <p:spPr bwMode="auto">
          <a:xfrm>
            <a:off x="1558702" y="2565698"/>
            <a:ext cx="989701" cy="733744"/>
          </a:xfrm>
          <a:custGeom>
            <a:avLst/>
            <a:gdLst>
              <a:gd name="T0" fmla="*/ 246 w 694"/>
              <a:gd name="T1" fmla="*/ 424 h 516"/>
              <a:gd name="T2" fmla="*/ 271 w 694"/>
              <a:gd name="T3" fmla="*/ 401 h 516"/>
              <a:gd name="T4" fmla="*/ 263 w 694"/>
              <a:gd name="T5" fmla="*/ 416 h 516"/>
              <a:gd name="T6" fmla="*/ 252 w 694"/>
              <a:gd name="T7" fmla="*/ 434 h 516"/>
              <a:gd name="T8" fmla="*/ 256 w 694"/>
              <a:gd name="T9" fmla="*/ 446 h 516"/>
              <a:gd name="T10" fmla="*/ 272 w 694"/>
              <a:gd name="T11" fmla="*/ 451 h 516"/>
              <a:gd name="T12" fmla="*/ 310 w 694"/>
              <a:gd name="T13" fmla="*/ 443 h 516"/>
              <a:gd name="T14" fmla="*/ 334 w 694"/>
              <a:gd name="T15" fmla="*/ 443 h 516"/>
              <a:gd name="T16" fmla="*/ 360 w 694"/>
              <a:gd name="T17" fmla="*/ 441 h 516"/>
              <a:gd name="T18" fmla="*/ 361 w 694"/>
              <a:gd name="T19" fmla="*/ 451 h 516"/>
              <a:gd name="T20" fmla="*/ 363 w 694"/>
              <a:gd name="T21" fmla="*/ 471 h 516"/>
              <a:gd name="T22" fmla="*/ 372 w 694"/>
              <a:gd name="T23" fmla="*/ 478 h 516"/>
              <a:gd name="T24" fmla="*/ 393 w 694"/>
              <a:gd name="T25" fmla="*/ 473 h 516"/>
              <a:gd name="T26" fmla="*/ 420 w 694"/>
              <a:gd name="T27" fmla="*/ 452 h 516"/>
              <a:gd name="T28" fmla="*/ 386 w 694"/>
              <a:gd name="T29" fmla="*/ 447 h 516"/>
              <a:gd name="T30" fmla="*/ 390 w 694"/>
              <a:gd name="T31" fmla="*/ 433 h 516"/>
              <a:gd name="T32" fmla="*/ 385 w 694"/>
              <a:gd name="T33" fmla="*/ 420 h 516"/>
              <a:gd name="T34" fmla="*/ 371 w 694"/>
              <a:gd name="T35" fmla="*/ 416 h 516"/>
              <a:gd name="T36" fmla="*/ 351 w 694"/>
              <a:gd name="T37" fmla="*/ 421 h 516"/>
              <a:gd name="T38" fmla="*/ 334 w 694"/>
              <a:gd name="T39" fmla="*/ 414 h 516"/>
              <a:gd name="T40" fmla="*/ 295 w 694"/>
              <a:gd name="T41" fmla="*/ 424 h 516"/>
              <a:gd name="T42" fmla="*/ 296 w 694"/>
              <a:gd name="T43" fmla="*/ 410 h 516"/>
              <a:gd name="T44" fmla="*/ 295 w 694"/>
              <a:gd name="T45" fmla="*/ 394 h 516"/>
              <a:gd name="T46" fmla="*/ 277 w 694"/>
              <a:gd name="T47" fmla="*/ 391 h 516"/>
              <a:gd name="T48" fmla="*/ 219 w 694"/>
              <a:gd name="T49" fmla="*/ 423 h 516"/>
              <a:gd name="T50" fmla="*/ 488 w 694"/>
              <a:gd name="T51" fmla="*/ 248 h 516"/>
              <a:gd name="T52" fmla="*/ 484 w 694"/>
              <a:gd name="T53" fmla="*/ 335 h 516"/>
              <a:gd name="T54" fmla="*/ 549 w 694"/>
              <a:gd name="T55" fmla="*/ 329 h 516"/>
              <a:gd name="T56" fmla="*/ 582 w 694"/>
              <a:gd name="T57" fmla="*/ 252 h 516"/>
              <a:gd name="T58" fmla="*/ 466 w 694"/>
              <a:gd name="T59" fmla="*/ 427 h 516"/>
              <a:gd name="T60" fmla="*/ 474 w 694"/>
              <a:gd name="T61" fmla="*/ 379 h 516"/>
              <a:gd name="T62" fmla="*/ 487 w 694"/>
              <a:gd name="T63" fmla="*/ 366 h 516"/>
              <a:gd name="T64" fmla="*/ 500 w 694"/>
              <a:gd name="T65" fmla="*/ 379 h 516"/>
              <a:gd name="T66" fmla="*/ 491 w 694"/>
              <a:gd name="T67" fmla="*/ 392 h 516"/>
              <a:gd name="T68" fmla="*/ 528 w 694"/>
              <a:gd name="T69" fmla="*/ 394 h 516"/>
              <a:gd name="T70" fmla="*/ 641 w 694"/>
              <a:gd name="T71" fmla="*/ 77 h 516"/>
              <a:gd name="T72" fmla="*/ 629 w 694"/>
              <a:gd name="T73" fmla="*/ 146 h 516"/>
              <a:gd name="T74" fmla="*/ 608 w 694"/>
              <a:gd name="T75" fmla="*/ 205 h 516"/>
              <a:gd name="T76" fmla="*/ 620 w 694"/>
              <a:gd name="T77" fmla="*/ 220 h 516"/>
              <a:gd name="T78" fmla="*/ 630 w 694"/>
              <a:gd name="T79" fmla="*/ 201 h 516"/>
              <a:gd name="T80" fmla="*/ 678 w 694"/>
              <a:gd name="T81" fmla="*/ 90 h 516"/>
              <a:gd name="T82" fmla="*/ 645 w 694"/>
              <a:gd name="T83" fmla="*/ 43 h 516"/>
              <a:gd name="T84" fmla="*/ 635 w 694"/>
              <a:gd name="T85" fmla="*/ 9 h 516"/>
              <a:gd name="T86" fmla="*/ 613 w 694"/>
              <a:gd name="T87" fmla="*/ 0 h 516"/>
              <a:gd name="T88" fmla="*/ 583 w 694"/>
              <a:gd name="T89" fmla="*/ 18 h 516"/>
              <a:gd name="T90" fmla="*/ 555 w 694"/>
              <a:gd name="T91" fmla="*/ 65 h 516"/>
              <a:gd name="T92" fmla="*/ 501 w 694"/>
              <a:gd name="T93" fmla="*/ 209 h 516"/>
              <a:gd name="T94" fmla="*/ 626 w 694"/>
              <a:gd name="T95" fmla="*/ 130 h 516"/>
              <a:gd name="T96" fmla="*/ 88 w 694"/>
              <a:gd name="T97" fmla="*/ 204 h 516"/>
              <a:gd name="T98" fmla="*/ 88 w 694"/>
              <a:gd name="T99" fmla="*/ 251 h 516"/>
              <a:gd name="T100" fmla="*/ 88 w 694"/>
              <a:gd name="T101" fmla="*/ 251 h 516"/>
              <a:gd name="T102" fmla="*/ 265 w 694"/>
              <a:gd name="T103" fmla="*/ 324 h 516"/>
              <a:gd name="T104" fmla="*/ 494 w 694"/>
              <a:gd name="T105" fmla="*/ 129 h 516"/>
              <a:gd name="T106" fmla="*/ 584 w 694"/>
              <a:gd name="T107" fmla="*/ 482 h 516"/>
              <a:gd name="T108" fmla="*/ 600 w 694"/>
              <a:gd name="T109" fmla="*/ 304 h 516"/>
              <a:gd name="T110" fmla="*/ 617 w 694"/>
              <a:gd name="T111" fmla="*/ 264 h 516"/>
              <a:gd name="T112" fmla="*/ 620 w 694"/>
              <a:gd name="T113" fmla="*/ 516 h 516"/>
              <a:gd name="T114" fmla="*/ 0 w 694"/>
              <a:gd name="T115" fmla="*/ 50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4" h="516">
                <a:moveTo>
                  <a:pt x="204" y="433"/>
                </a:moveTo>
                <a:lnTo>
                  <a:pt x="218" y="451"/>
                </a:lnTo>
                <a:lnTo>
                  <a:pt x="228" y="443"/>
                </a:lnTo>
                <a:lnTo>
                  <a:pt x="246" y="424"/>
                </a:lnTo>
                <a:lnTo>
                  <a:pt x="257" y="413"/>
                </a:lnTo>
                <a:lnTo>
                  <a:pt x="265" y="406"/>
                </a:lnTo>
                <a:lnTo>
                  <a:pt x="269" y="404"/>
                </a:lnTo>
                <a:lnTo>
                  <a:pt x="271" y="401"/>
                </a:lnTo>
                <a:lnTo>
                  <a:pt x="273" y="401"/>
                </a:lnTo>
                <a:lnTo>
                  <a:pt x="273" y="401"/>
                </a:lnTo>
                <a:lnTo>
                  <a:pt x="270" y="407"/>
                </a:lnTo>
                <a:lnTo>
                  <a:pt x="263" y="416"/>
                </a:lnTo>
                <a:lnTo>
                  <a:pt x="259" y="420"/>
                </a:lnTo>
                <a:lnTo>
                  <a:pt x="256" y="425"/>
                </a:lnTo>
                <a:lnTo>
                  <a:pt x="253" y="430"/>
                </a:lnTo>
                <a:lnTo>
                  <a:pt x="252" y="434"/>
                </a:lnTo>
                <a:lnTo>
                  <a:pt x="252" y="438"/>
                </a:lnTo>
                <a:lnTo>
                  <a:pt x="252" y="441"/>
                </a:lnTo>
                <a:lnTo>
                  <a:pt x="255" y="444"/>
                </a:lnTo>
                <a:lnTo>
                  <a:pt x="256" y="446"/>
                </a:lnTo>
                <a:lnTo>
                  <a:pt x="259" y="447"/>
                </a:lnTo>
                <a:lnTo>
                  <a:pt x="263" y="448"/>
                </a:lnTo>
                <a:lnTo>
                  <a:pt x="268" y="450"/>
                </a:lnTo>
                <a:lnTo>
                  <a:pt x="272" y="451"/>
                </a:lnTo>
                <a:lnTo>
                  <a:pt x="283" y="450"/>
                </a:lnTo>
                <a:lnTo>
                  <a:pt x="292" y="448"/>
                </a:lnTo>
                <a:lnTo>
                  <a:pt x="302" y="446"/>
                </a:lnTo>
                <a:lnTo>
                  <a:pt x="310" y="443"/>
                </a:lnTo>
                <a:lnTo>
                  <a:pt x="323" y="439"/>
                </a:lnTo>
                <a:lnTo>
                  <a:pt x="331" y="438"/>
                </a:lnTo>
                <a:lnTo>
                  <a:pt x="332" y="440"/>
                </a:lnTo>
                <a:lnTo>
                  <a:pt x="334" y="443"/>
                </a:lnTo>
                <a:lnTo>
                  <a:pt x="338" y="445"/>
                </a:lnTo>
                <a:lnTo>
                  <a:pt x="341" y="446"/>
                </a:lnTo>
                <a:lnTo>
                  <a:pt x="351" y="445"/>
                </a:lnTo>
                <a:lnTo>
                  <a:pt x="360" y="441"/>
                </a:lnTo>
                <a:lnTo>
                  <a:pt x="364" y="440"/>
                </a:lnTo>
                <a:lnTo>
                  <a:pt x="364" y="443"/>
                </a:lnTo>
                <a:lnTo>
                  <a:pt x="364" y="443"/>
                </a:lnTo>
                <a:lnTo>
                  <a:pt x="361" y="451"/>
                </a:lnTo>
                <a:lnTo>
                  <a:pt x="360" y="457"/>
                </a:lnTo>
                <a:lnTo>
                  <a:pt x="360" y="462"/>
                </a:lnTo>
                <a:lnTo>
                  <a:pt x="361" y="467"/>
                </a:lnTo>
                <a:lnTo>
                  <a:pt x="363" y="471"/>
                </a:lnTo>
                <a:lnTo>
                  <a:pt x="365" y="473"/>
                </a:lnTo>
                <a:lnTo>
                  <a:pt x="367" y="475"/>
                </a:lnTo>
                <a:lnTo>
                  <a:pt x="370" y="477"/>
                </a:lnTo>
                <a:lnTo>
                  <a:pt x="372" y="478"/>
                </a:lnTo>
                <a:lnTo>
                  <a:pt x="376" y="477"/>
                </a:lnTo>
                <a:lnTo>
                  <a:pt x="379" y="477"/>
                </a:lnTo>
                <a:lnTo>
                  <a:pt x="384" y="475"/>
                </a:lnTo>
                <a:lnTo>
                  <a:pt x="393" y="473"/>
                </a:lnTo>
                <a:lnTo>
                  <a:pt x="404" y="473"/>
                </a:lnTo>
                <a:lnTo>
                  <a:pt x="413" y="474"/>
                </a:lnTo>
                <a:lnTo>
                  <a:pt x="417" y="474"/>
                </a:lnTo>
                <a:lnTo>
                  <a:pt x="420" y="452"/>
                </a:lnTo>
                <a:lnTo>
                  <a:pt x="408" y="451"/>
                </a:lnTo>
                <a:lnTo>
                  <a:pt x="385" y="451"/>
                </a:lnTo>
                <a:lnTo>
                  <a:pt x="386" y="450"/>
                </a:lnTo>
                <a:lnTo>
                  <a:pt x="386" y="447"/>
                </a:lnTo>
                <a:lnTo>
                  <a:pt x="386" y="447"/>
                </a:lnTo>
                <a:lnTo>
                  <a:pt x="387" y="443"/>
                </a:lnTo>
                <a:lnTo>
                  <a:pt x="388" y="438"/>
                </a:lnTo>
                <a:lnTo>
                  <a:pt x="390" y="433"/>
                </a:lnTo>
                <a:lnTo>
                  <a:pt x="390" y="428"/>
                </a:lnTo>
                <a:lnTo>
                  <a:pt x="388" y="425"/>
                </a:lnTo>
                <a:lnTo>
                  <a:pt x="387" y="423"/>
                </a:lnTo>
                <a:lnTo>
                  <a:pt x="385" y="420"/>
                </a:lnTo>
                <a:lnTo>
                  <a:pt x="383" y="418"/>
                </a:lnTo>
                <a:lnTo>
                  <a:pt x="380" y="417"/>
                </a:lnTo>
                <a:lnTo>
                  <a:pt x="377" y="416"/>
                </a:lnTo>
                <a:lnTo>
                  <a:pt x="371" y="416"/>
                </a:lnTo>
                <a:lnTo>
                  <a:pt x="365" y="417"/>
                </a:lnTo>
                <a:lnTo>
                  <a:pt x="359" y="418"/>
                </a:lnTo>
                <a:lnTo>
                  <a:pt x="352" y="420"/>
                </a:lnTo>
                <a:lnTo>
                  <a:pt x="351" y="421"/>
                </a:lnTo>
                <a:lnTo>
                  <a:pt x="349" y="421"/>
                </a:lnTo>
                <a:lnTo>
                  <a:pt x="344" y="418"/>
                </a:lnTo>
                <a:lnTo>
                  <a:pt x="339" y="416"/>
                </a:lnTo>
                <a:lnTo>
                  <a:pt x="334" y="414"/>
                </a:lnTo>
                <a:lnTo>
                  <a:pt x="329" y="414"/>
                </a:lnTo>
                <a:lnTo>
                  <a:pt x="316" y="417"/>
                </a:lnTo>
                <a:lnTo>
                  <a:pt x="303" y="420"/>
                </a:lnTo>
                <a:lnTo>
                  <a:pt x="295" y="424"/>
                </a:lnTo>
                <a:lnTo>
                  <a:pt x="285" y="426"/>
                </a:lnTo>
                <a:lnTo>
                  <a:pt x="289" y="421"/>
                </a:lnTo>
                <a:lnTo>
                  <a:pt x="293" y="416"/>
                </a:lnTo>
                <a:lnTo>
                  <a:pt x="296" y="410"/>
                </a:lnTo>
                <a:lnTo>
                  <a:pt x="297" y="403"/>
                </a:lnTo>
                <a:lnTo>
                  <a:pt x="297" y="399"/>
                </a:lnTo>
                <a:lnTo>
                  <a:pt x="296" y="397"/>
                </a:lnTo>
                <a:lnTo>
                  <a:pt x="295" y="394"/>
                </a:lnTo>
                <a:lnTo>
                  <a:pt x="293" y="392"/>
                </a:lnTo>
                <a:lnTo>
                  <a:pt x="289" y="390"/>
                </a:lnTo>
                <a:lnTo>
                  <a:pt x="283" y="390"/>
                </a:lnTo>
                <a:lnTo>
                  <a:pt x="277" y="391"/>
                </a:lnTo>
                <a:lnTo>
                  <a:pt x="269" y="394"/>
                </a:lnTo>
                <a:lnTo>
                  <a:pt x="260" y="398"/>
                </a:lnTo>
                <a:lnTo>
                  <a:pt x="251" y="403"/>
                </a:lnTo>
                <a:lnTo>
                  <a:pt x="219" y="423"/>
                </a:lnTo>
                <a:lnTo>
                  <a:pt x="204" y="433"/>
                </a:lnTo>
                <a:close/>
                <a:moveTo>
                  <a:pt x="582" y="252"/>
                </a:moveTo>
                <a:lnTo>
                  <a:pt x="496" y="221"/>
                </a:lnTo>
                <a:lnTo>
                  <a:pt x="488" y="248"/>
                </a:lnTo>
                <a:lnTo>
                  <a:pt x="481" y="275"/>
                </a:lnTo>
                <a:lnTo>
                  <a:pt x="473" y="302"/>
                </a:lnTo>
                <a:lnTo>
                  <a:pt x="466" y="329"/>
                </a:lnTo>
                <a:lnTo>
                  <a:pt x="484" y="335"/>
                </a:lnTo>
                <a:lnTo>
                  <a:pt x="502" y="342"/>
                </a:lnTo>
                <a:lnTo>
                  <a:pt x="520" y="347"/>
                </a:lnTo>
                <a:lnTo>
                  <a:pt x="538" y="355"/>
                </a:lnTo>
                <a:lnTo>
                  <a:pt x="549" y="329"/>
                </a:lnTo>
                <a:lnTo>
                  <a:pt x="561" y="304"/>
                </a:lnTo>
                <a:lnTo>
                  <a:pt x="572" y="278"/>
                </a:lnTo>
                <a:lnTo>
                  <a:pt x="582" y="252"/>
                </a:lnTo>
                <a:lnTo>
                  <a:pt x="582" y="252"/>
                </a:lnTo>
                <a:close/>
                <a:moveTo>
                  <a:pt x="466" y="339"/>
                </a:moveTo>
                <a:lnTo>
                  <a:pt x="447" y="363"/>
                </a:lnTo>
                <a:lnTo>
                  <a:pt x="458" y="424"/>
                </a:lnTo>
                <a:lnTo>
                  <a:pt x="466" y="427"/>
                </a:lnTo>
                <a:lnTo>
                  <a:pt x="479" y="390"/>
                </a:lnTo>
                <a:lnTo>
                  <a:pt x="476" y="387"/>
                </a:lnTo>
                <a:lnTo>
                  <a:pt x="475" y="384"/>
                </a:lnTo>
                <a:lnTo>
                  <a:pt x="474" y="379"/>
                </a:lnTo>
                <a:lnTo>
                  <a:pt x="475" y="376"/>
                </a:lnTo>
                <a:lnTo>
                  <a:pt x="478" y="371"/>
                </a:lnTo>
                <a:lnTo>
                  <a:pt x="482" y="367"/>
                </a:lnTo>
                <a:lnTo>
                  <a:pt x="487" y="366"/>
                </a:lnTo>
                <a:lnTo>
                  <a:pt x="492" y="367"/>
                </a:lnTo>
                <a:lnTo>
                  <a:pt x="496" y="370"/>
                </a:lnTo>
                <a:lnTo>
                  <a:pt x="499" y="374"/>
                </a:lnTo>
                <a:lnTo>
                  <a:pt x="500" y="379"/>
                </a:lnTo>
                <a:lnTo>
                  <a:pt x="500" y="384"/>
                </a:lnTo>
                <a:lnTo>
                  <a:pt x="498" y="387"/>
                </a:lnTo>
                <a:lnTo>
                  <a:pt x="495" y="391"/>
                </a:lnTo>
                <a:lnTo>
                  <a:pt x="491" y="392"/>
                </a:lnTo>
                <a:lnTo>
                  <a:pt x="487" y="393"/>
                </a:lnTo>
                <a:lnTo>
                  <a:pt x="474" y="430"/>
                </a:lnTo>
                <a:lnTo>
                  <a:pt x="482" y="433"/>
                </a:lnTo>
                <a:lnTo>
                  <a:pt x="528" y="394"/>
                </a:lnTo>
                <a:lnTo>
                  <a:pt x="529" y="363"/>
                </a:lnTo>
                <a:lnTo>
                  <a:pt x="466" y="339"/>
                </a:lnTo>
                <a:close/>
                <a:moveTo>
                  <a:pt x="637" y="93"/>
                </a:moveTo>
                <a:lnTo>
                  <a:pt x="641" y="77"/>
                </a:lnTo>
                <a:lnTo>
                  <a:pt x="644" y="63"/>
                </a:lnTo>
                <a:lnTo>
                  <a:pt x="665" y="72"/>
                </a:lnTo>
                <a:lnTo>
                  <a:pt x="649" y="104"/>
                </a:lnTo>
                <a:lnTo>
                  <a:pt x="629" y="146"/>
                </a:lnTo>
                <a:lnTo>
                  <a:pt x="621" y="167"/>
                </a:lnTo>
                <a:lnTo>
                  <a:pt x="613" y="184"/>
                </a:lnTo>
                <a:lnTo>
                  <a:pt x="609" y="197"/>
                </a:lnTo>
                <a:lnTo>
                  <a:pt x="608" y="205"/>
                </a:lnTo>
                <a:lnTo>
                  <a:pt x="610" y="211"/>
                </a:lnTo>
                <a:lnTo>
                  <a:pt x="614" y="215"/>
                </a:lnTo>
                <a:lnTo>
                  <a:pt x="616" y="218"/>
                </a:lnTo>
                <a:lnTo>
                  <a:pt x="620" y="220"/>
                </a:lnTo>
                <a:lnTo>
                  <a:pt x="626" y="222"/>
                </a:lnTo>
                <a:lnTo>
                  <a:pt x="628" y="222"/>
                </a:lnTo>
                <a:lnTo>
                  <a:pt x="633" y="201"/>
                </a:lnTo>
                <a:lnTo>
                  <a:pt x="630" y="201"/>
                </a:lnTo>
                <a:lnTo>
                  <a:pt x="627" y="200"/>
                </a:lnTo>
                <a:lnTo>
                  <a:pt x="636" y="177"/>
                </a:lnTo>
                <a:lnTo>
                  <a:pt x="657" y="133"/>
                </a:lnTo>
                <a:lnTo>
                  <a:pt x="678" y="90"/>
                </a:lnTo>
                <a:lnTo>
                  <a:pt x="688" y="70"/>
                </a:lnTo>
                <a:lnTo>
                  <a:pt x="694" y="61"/>
                </a:lnTo>
                <a:lnTo>
                  <a:pt x="683" y="56"/>
                </a:lnTo>
                <a:lnTo>
                  <a:pt x="645" y="43"/>
                </a:lnTo>
                <a:lnTo>
                  <a:pt x="644" y="33"/>
                </a:lnTo>
                <a:lnTo>
                  <a:pt x="642" y="24"/>
                </a:lnTo>
                <a:lnTo>
                  <a:pt x="638" y="15"/>
                </a:lnTo>
                <a:lnTo>
                  <a:pt x="635" y="9"/>
                </a:lnTo>
                <a:lnTo>
                  <a:pt x="630" y="5"/>
                </a:lnTo>
                <a:lnTo>
                  <a:pt x="624" y="2"/>
                </a:lnTo>
                <a:lnTo>
                  <a:pt x="618" y="0"/>
                </a:lnTo>
                <a:lnTo>
                  <a:pt x="613" y="0"/>
                </a:lnTo>
                <a:lnTo>
                  <a:pt x="606" y="2"/>
                </a:lnTo>
                <a:lnTo>
                  <a:pt x="599" y="6"/>
                </a:lnTo>
                <a:lnTo>
                  <a:pt x="591" y="11"/>
                </a:lnTo>
                <a:lnTo>
                  <a:pt x="583" y="18"/>
                </a:lnTo>
                <a:lnTo>
                  <a:pt x="576" y="27"/>
                </a:lnTo>
                <a:lnTo>
                  <a:pt x="569" y="38"/>
                </a:lnTo>
                <a:lnTo>
                  <a:pt x="562" y="49"/>
                </a:lnTo>
                <a:lnTo>
                  <a:pt x="555" y="65"/>
                </a:lnTo>
                <a:lnTo>
                  <a:pt x="540" y="101"/>
                </a:lnTo>
                <a:lnTo>
                  <a:pt x="526" y="137"/>
                </a:lnTo>
                <a:lnTo>
                  <a:pt x="513" y="174"/>
                </a:lnTo>
                <a:lnTo>
                  <a:pt x="501" y="209"/>
                </a:lnTo>
                <a:lnTo>
                  <a:pt x="587" y="241"/>
                </a:lnTo>
                <a:lnTo>
                  <a:pt x="601" y="204"/>
                </a:lnTo>
                <a:lnTo>
                  <a:pt x="614" y="168"/>
                </a:lnTo>
                <a:lnTo>
                  <a:pt x="626" y="130"/>
                </a:lnTo>
                <a:lnTo>
                  <a:pt x="637" y="93"/>
                </a:lnTo>
                <a:lnTo>
                  <a:pt x="637" y="93"/>
                </a:lnTo>
                <a:close/>
                <a:moveTo>
                  <a:pt x="88" y="178"/>
                </a:moveTo>
                <a:lnTo>
                  <a:pt x="88" y="204"/>
                </a:lnTo>
                <a:lnTo>
                  <a:pt x="390" y="204"/>
                </a:lnTo>
                <a:lnTo>
                  <a:pt x="390" y="178"/>
                </a:lnTo>
                <a:lnTo>
                  <a:pt x="88" y="178"/>
                </a:lnTo>
                <a:close/>
                <a:moveTo>
                  <a:pt x="88" y="251"/>
                </a:moveTo>
                <a:lnTo>
                  <a:pt x="88" y="277"/>
                </a:lnTo>
                <a:lnTo>
                  <a:pt x="390" y="277"/>
                </a:lnTo>
                <a:lnTo>
                  <a:pt x="390" y="251"/>
                </a:lnTo>
                <a:lnTo>
                  <a:pt x="88" y="251"/>
                </a:lnTo>
                <a:close/>
                <a:moveTo>
                  <a:pt x="88" y="324"/>
                </a:moveTo>
                <a:lnTo>
                  <a:pt x="88" y="350"/>
                </a:lnTo>
                <a:lnTo>
                  <a:pt x="265" y="350"/>
                </a:lnTo>
                <a:lnTo>
                  <a:pt x="265" y="324"/>
                </a:lnTo>
                <a:lnTo>
                  <a:pt x="88" y="324"/>
                </a:lnTo>
                <a:close/>
                <a:moveTo>
                  <a:pt x="18" y="112"/>
                </a:moveTo>
                <a:lnTo>
                  <a:pt x="501" y="112"/>
                </a:lnTo>
                <a:lnTo>
                  <a:pt x="494" y="129"/>
                </a:lnTo>
                <a:lnTo>
                  <a:pt x="487" y="147"/>
                </a:lnTo>
                <a:lnTo>
                  <a:pt x="34" y="147"/>
                </a:lnTo>
                <a:lnTo>
                  <a:pt x="34" y="482"/>
                </a:lnTo>
                <a:lnTo>
                  <a:pt x="584" y="482"/>
                </a:lnTo>
                <a:lnTo>
                  <a:pt x="584" y="340"/>
                </a:lnTo>
                <a:lnTo>
                  <a:pt x="590" y="329"/>
                </a:lnTo>
                <a:lnTo>
                  <a:pt x="595" y="317"/>
                </a:lnTo>
                <a:lnTo>
                  <a:pt x="600" y="304"/>
                </a:lnTo>
                <a:lnTo>
                  <a:pt x="606" y="292"/>
                </a:lnTo>
                <a:lnTo>
                  <a:pt x="606" y="292"/>
                </a:lnTo>
                <a:lnTo>
                  <a:pt x="616" y="266"/>
                </a:lnTo>
                <a:lnTo>
                  <a:pt x="617" y="264"/>
                </a:lnTo>
                <a:lnTo>
                  <a:pt x="618" y="264"/>
                </a:lnTo>
                <a:lnTo>
                  <a:pt x="620" y="264"/>
                </a:lnTo>
                <a:lnTo>
                  <a:pt x="620" y="500"/>
                </a:lnTo>
                <a:lnTo>
                  <a:pt x="620" y="516"/>
                </a:lnTo>
                <a:lnTo>
                  <a:pt x="602" y="516"/>
                </a:lnTo>
                <a:lnTo>
                  <a:pt x="18" y="516"/>
                </a:lnTo>
                <a:lnTo>
                  <a:pt x="0" y="516"/>
                </a:lnTo>
                <a:lnTo>
                  <a:pt x="0" y="500"/>
                </a:lnTo>
                <a:lnTo>
                  <a:pt x="0" y="129"/>
                </a:lnTo>
                <a:lnTo>
                  <a:pt x="0" y="112"/>
                </a:lnTo>
                <a:lnTo>
                  <a:pt x="18" y="112"/>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5" name="TextBox 11"/>
          <p:cNvSpPr txBox="1"/>
          <p:nvPr/>
        </p:nvSpPr>
        <p:spPr>
          <a:xfrm>
            <a:off x="4583038" y="4221882"/>
            <a:ext cx="1755609" cy="1429622"/>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sz="2000" dirty="0">
                <a:solidFill>
                  <a:srgbClr val="C00000"/>
                </a:solidFill>
                <a:ea typeface="苹方 中等" pitchFamily="34" charset="-122"/>
              </a:rPr>
              <a:t>箭头函数</a:t>
            </a:r>
            <a:endParaRPr lang="en-US" altLang="zh-CN" sz="2000" dirty="0">
              <a:solidFill>
                <a:srgbClr val="C00000"/>
              </a:solidFill>
              <a:ea typeface="苹方 中等" pitchFamily="34" charset="-122"/>
            </a:endParaRPr>
          </a:p>
          <a:p>
            <a:pPr marL="285750" indent="-285750">
              <a:lnSpc>
                <a:spcPct val="150000"/>
              </a:lnSpc>
              <a:buFont typeface="Wingdings" panose="05000000000000000000" pitchFamily="2" charset="2"/>
              <a:buChar char="Ø"/>
            </a:pPr>
            <a:r>
              <a:rPr lang="zh-CN" altLang="en-US" sz="2000" dirty="0">
                <a:solidFill>
                  <a:srgbClr val="C00000"/>
                </a:solidFill>
                <a:ea typeface="苹方 中等" pitchFamily="34" charset="-122"/>
              </a:rPr>
              <a:t>参数默认值</a:t>
            </a:r>
            <a:endParaRPr lang="en-US" altLang="zh-CN" sz="2000" dirty="0">
              <a:solidFill>
                <a:srgbClr val="C00000"/>
              </a:solidFill>
              <a:ea typeface="苹方 中等" pitchFamily="34" charset="-122"/>
            </a:endParaRPr>
          </a:p>
          <a:p>
            <a:pPr marL="285750" indent="-285750">
              <a:lnSpc>
                <a:spcPct val="150000"/>
              </a:lnSpc>
              <a:buFont typeface="Wingdings" panose="05000000000000000000" pitchFamily="2" charset="2"/>
              <a:buChar char="Ø"/>
            </a:pPr>
            <a:r>
              <a:rPr lang="en-US" altLang="zh-CN" sz="2000" dirty="0">
                <a:solidFill>
                  <a:srgbClr val="C00000"/>
                </a:solidFill>
                <a:ea typeface="苹方 中等" pitchFamily="34" charset="-122"/>
              </a:rPr>
              <a:t>name</a:t>
            </a:r>
            <a:r>
              <a:rPr lang="zh-CN" altLang="en-US" sz="2000" dirty="0">
                <a:solidFill>
                  <a:srgbClr val="C00000"/>
                </a:solidFill>
                <a:ea typeface="苹方 中等" pitchFamily="34" charset="-122"/>
              </a:rPr>
              <a:t>属性</a:t>
            </a:r>
            <a:endParaRPr lang="zh-CN" altLang="en-US" sz="2000" dirty="0">
              <a:solidFill>
                <a:srgbClr val="C00000"/>
              </a:solidFill>
              <a:ea typeface="苹方 中等"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1846734" y="1622112"/>
            <a:ext cx="7848872" cy="51272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7" name="矩形 6"/>
          <p:cNvSpPr/>
          <p:nvPr/>
        </p:nvSpPr>
        <p:spPr bwMode="auto">
          <a:xfrm>
            <a:off x="2198940" y="1710309"/>
            <a:ext cx="8432769" cy="5170646"/>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window.a</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"window";</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function ()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that = this;</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setTimeout</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(function ()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that.a</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obj.fn</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zh-CN"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9"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箭头函数中的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this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TextBox 35"/>
          <p:cNvSpPr txBox="1">
            <a:spLocks noChangeArrowheads="1"/>
          </p:cNvSpPr>
          <p:nvPr/>
        </p:nvSpPr>
        <p:spPr bwMode="auto">
          <a:xfrm>
            <a:off x="3646934" y="1125538"/>
            <a:ext cx="4875368"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演示</a:t>
            </a:r>
            <a:r>
              <a:rPr lang="en-US" altLang="zh-CN" sz="2000" dirty="0" smtClean="0">
                <a:solidFill>
                  <a:srgbClr val="1369B2"/>
                </a:solidFill>
                <a:latin typeface="微软雅黑" panose="020B0503020204020204" pitchFamily="34" charset="-122"/>
                <a:ea typeface="微软雅黑" panose="020B0503020204020204" pitchFamily="34" charset="-122"/>
              </a:rPr>
              <a:t>ES5</a:t>
            </a:r>
            <a:r>
              <a:rPr lang="zh-CN" altLang="en-US" sz="2000" dirty="0" smtClean="0">
                <a:solidFill>
                  <a:srgbClr val="1369B2"/>
                </a:solidFill>
                <a:latin typeface="微软雅黑" panose="020B0503020204020204" pitchFamily="34" charset="-122"/>
                <a:ea typeface="微软雅黑" panose="020B0503020204020204" pitchFamily="34" charset="-122"/>
              </a:rPr>
              <a:t>中</a:t>
            </a:r>
            <a:r>
              <a:rPr lang="en-US" altLang="zh-CN" sz="2000" dirty="0">
                <a:solidFill>
                  <a:srgbClr val="1369B2"/>
                </a:solidFill>
                <a:latin typeface="微软雅黑" panose="020B0503020204020204" pitchFamily="34" charset="-122"/>
                <a:ea typeface="微软雅黑" panose="020B0503020204020204" pitchFamily="34" charset="-122"/>
              </a:rPr>
              <a:t>this</a:t>
            </a:r>
            <a:r>
              <a:rPr lang="zh-CN" altLang="en-US" sz="2000" dirty="0">
                <a:solidFill>
                  <a:srgbClr val="1369B2"/>
                </a:solidFill>
                <a:latin typeface="微软雅黑" panose="020B0503020204020204" pitchFamily="34" charset="-122"/>
                <a:ea typeface="微软雅黑" panose="020B0503020204020204" pitchFamily="34" charset="-122"/>
              </a:rPr>
              <a:t>的指向，示例代码</a:t>
            </a:r>
            <a:endPar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1846734" y="1622112"/>
            <a:ext cx="7848872" cy="51272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7" name="矩形 6"/>
          <p:cNvSpPr/>
          <p:nvPr/>
        </p:nvSpPr>
        <p:spPr bwMode="auto">
          <a:xfrm>
            <a:off x="2198940" y="1710309"/>
            <a:ext cx="8432769" cy="4708981"/>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window.a</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"window";</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let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function ()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setTimeout</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=&gt;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this.a</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obj.fn</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zh-CN"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9"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箭头函数中的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this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TextBox 35"/>
          <p:cNvSpPr txBox="1">
            <a:spLocks noChangeArrowheads="1"/>
          </p:cNvSpPr>
          <p:nvPr/>
        </p:nvSpPr>
        <p:spPr bwMode="auto">
          <a:xfrm>
            <a:off x="3646934" y="1125538"/>
            <a:ext cx="4875368"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演示</a:t>
            </a:r>
            <a:r>
              <a:rPr lang="en-US" altLang="zh-CN" sz="2000" dirty="0" smtClean="0">
                <a:solidFill>
                  <a:srgbClr val="1369B2"/>
                </a:solidFill>
                <a:latin typeface="微软雅黑" panose="020B0503020204020204" pitchFamily="34" charset="-122"/>
                <a:ea typeface="微软雅黑" panose="020B0503020204020204" pitchFamily="34" charset="-122"/>
              </a:rPr>
              <a:t>ES6</a:t>
            </a:r>
            <a:r>
              <a:rPr lang="zh-CN" altLang="en-US" sz="2000" dirty="0" smtClean="0">
                <a:solidFill>
                  <a:srgbClr val="1369B2"/>
                </a:solidFill>
                <a:latin typeface="微软雅黑" panose="020B0503020204020204" pitchFamily="34" charset="-122"/>
                <a:ea typeface="微软雅黑" panose="020B0503020204020204" pitchFamily="34" charset="-122"/>
              </a:rPr>
              <a:t>中</a:t>
            </a:r>
            <a:r>
              <a:rPr lang="en-US" altLang="zh-CN" sz="2000" dirty="0">
                <a:solidFill>
                  <a:srgbClr val="1369B2"/>
                </a:solidFill>
                <a:latin typeface="微软雅黑" panose="020B0503020204020204" pitchFamily="34" charset="-122"/>
                <a:ea typeface="微软雅黑" panose="020B0503020204020204" pitchFamily="34" charset="-122"/>
              </a:rPr>
              <a:t>this</a:t>
            </a:r>
            <a:r>
              <a:rPr lang="zh-CN" altLang="en-US" sz="2000" dirty="0">
                <a:solidFill>
                  <a:srgbClr val="1369B2"/>
                </a:solidFill>
                <a:latin typeface="微软雅黑" panose="020B0503020204020204" pitchFamily="34" charset="-122"/>
                <a:ea typeface="微软雅黑" panose="020B0503020204020204" pitchFamily="34" charset="-122"/>
              </a:rPr>
              <a:t>的指向，示例代码</a:t>
            </a:r>
            <a:endPar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1854565" y="1732325"/>
            <a:ext cx="7848872" cy="4529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7" name="矩形 6"/>
          <p:cNvSpPr/>
          <p:nvPr/>
        </p:nvSpPr>
        <p:spPr bwMode="auto">
          <a:xfrm>
            <a:off x="2198941" y="1710309"/>
            <a:ext cx="7504496" cy="4524315"/>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 name: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zhangsan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function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console.log(this);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输出结果：</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{name: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zhangsan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return () =&gt;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console.log(this);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输出结果：</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{name: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zhangsan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call()</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方法可以改变函数内部的</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this</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指向，将函数</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内部的</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this</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指向</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对象</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resFn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fn.call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obj</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resFn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9"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箭头函数中的</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this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TextBox 35"/>
          <p:cNvSpPr txBox="1">
            <a:spLocks noChangeArrowheads="1"/>
          </p:cNvSpPr>
          <p:nvPr/>
        </p:nvSpPr>
        <p:spPr bwMode="auto">
          <a:xfrm>
            <a:off x="3646934" y="1125538"/>
            <a:ext cx="4875368"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演示</a:t>
            </a:r>
            <a:r>
              <a:rPr lang="en-US" altLang="zh-CN" sz="2000" dirty="0">
                <a:solidFill>
                  <a:srgbClr val="1369B2"/>
                </a:solidFill>
                <a:latin typeface="微软雅黑" panose="020B0503020204020204" pitchFamily="34" charset="-122"/>
                <a:ea typeface="微软雅黑" panose="020B0503020204020204" pitchFamily="34" charset="-122"/>
              </a:rPr>
              <a:t>ES6</a:t>
            </a:r>
            <a:r>
              <a:rPr lang="zh-CN" altLang="en-US" sz="2000" dirty="0">
                <a:solidFill>
                  <a:srgbClr val="1369B2"/>
                </a:solidFill>
                <a:latin typeface="微软雅黑" panose="020B0503020204020204" pitchFamily="34" charset="-122"/>
                <a:ea typeface="微软雅黑" panose="020B0503020204020204" pitchFamily="34" charset="-122"/>
              </a:rPr>
              <a:t>中</a:t>
            </a:r>
            <a:r>
              <a:rPr lang="en-US" altLang="zh-CN" sz="2000" dirty="0">
                <a:solidFill>
                  <a:srgbClr val="1369B2"/>
                </a:solidFill>
                <a:latin typeface="微软雅黑" panose="020B0503020204020204" pitchFamily="34" charset="-122"/>
                <a:ea typeface="微软雅黑" panose="020B0503020204020204" pitchFamily="34" charset="-122"/>
              </a:rPr>
              <a:t>this</a:t>
            </a:r>
            <a:r>
              <a:rPr lang="zh-CN" altLang="en-US" sz="2000" dirty="0">
                <a:solidFill>
                  <a:srgbClr val="1369B2"/>
                </a:solidFill>
                <a:latin typeface="微软雅黑" panose="020B0503020204020204" pitchFamily="34" charset="-122"/>
                <a:ea typeface="微软雅黑" panose="020B0503020204020204" pitchFamily="34" charset="-122"/>
              </a:rPr>
              <a:t>的指向，示例代码</a:t>
            </a:r>
            <a:endPar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1.4.4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参数默认值</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bwMode="auto">
          <a:xfrm>
            <a:off x="5815260" y="3282547"/>
            <a:ext cx="4909716" cy="499624"/>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48389" y="2067694"/>
            <a:ext cx="7101132" cy="287426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838622" y="1359873"/>
            <a:ext cx="64087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）语法简介</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1.4.4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参数默认值</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478582" y="2421369"/>
            <a:ext cx="10398808"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a:lnSpc>
                <a:spcPct val="150000"/>
              </a:lnSpc>
              <a:buFont typeface="Wingdings" panose="05000000000000000000" pitchFamily="2" charset="2"/>
              <a:buChar char="l"/>
            </a:pPr>
            <a:r>
              <a:rPr lang="zh-CN" altLang="en-US" sz="2000" dirty="0"/>
              <a:t>在</a:t>
            </a:r>
            <a:r>
              <a:rPr lang="en-US" altLang="zh-CN" sz="2000" dirty="0"/>
              <a:t>ES5</a:t>
            </a:r>
            <a:r>
              <a:rPr lang="zh-CN" altLang="en-US" sz="2000" dirty="0"/>
              <a:t>中，如果想要给函数参数定义一个默认值，我们一般都是使用“</a:t>
            </a:r>
            <a:r>
              <a:rPr lang="en-US" altLang="zh-CN" sz="2000" dirty="0"/>
              <a:t>||”</a:t>
            </a:r>
            <a:r>
              <a:rPr lang="zh-CN" altLang="en-US" sz="2000" dirty="0"/>
              <a:t>（或运算）来实现</a:t>
            </a:r>
            <a:r>
              <a:rPr lang="zh-CN" altLang="en-US" sz="2000" dirty="0" smtClean="0"/>
              <a:t>。</a:t>
            </a:r>
            <a:endParaRPr lang="en-US" altLang="zh-CN" sz="2000" dirty="0" smtClean="0"/>
          </a:p>
          <a:p>
            <a:pPr marL="342900" indent="-342900">
              <a:lnSpc>
                <a:spcPct val="150000"/>
              </a:lnSpc>
              <a:buFont typeface="Wingdings" panose="05000000000000000000" pitchFamily="2" charset="2"/>
              <a:buChar char="l"/>
            </a:pPr>
            <a:endParaRPr lang="en-US" altLang="zh-CN" sz="2000" dirty="0"/>
          </a:p>
          <a:p>
            <a:pPr marL="342900" indent="-342900">
              <a:lnSpc>
                <a:spcPct val="150000"/>
              </a:lnSpc>
              <a:buFont typeface="Wingdings" panose="05000000000000000000" pitchFamily="2" charset="2"/>
              <a:buChar char="l"/>
            </a:pPr>
            <a:r>
              <a:rPr lang="en-US" altLang="zh-CN" sz="2000" dirty="0"/>
              <a:t>ES6</a:t>
            </a:r>
            <a:r>
              <a:rPr lang="zh-CN" altLang="en-US" sz="2000" dirty="0"/>
              <a:t>给函数参数定义默认值，是直接给形参赋一个值，这种写法更加直观明了</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nvSpPr>
        <p:spPr bwMode="auto">
          <a:xfrm>
            <a:off x="5815260" y="3282547"/>
            <a:ext cx="4909716" cy="499624"/>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838622" y="1359873"/>
            <a:ext cx="64087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）语法简介</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1.4.4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参数默认值</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bwMode="auto">
          <a:xfrm>
            <a:off x="766614" y="2002538"/>
            <a:ext cx="4976638" cy="4398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1" name="矩形 10"/>
          <p:cNvSpPr/>
          <p:nvPr/>
        </p:nvSpPr>
        <p:spPr bwMode="auto">
          <a:xfrm>
            <a:off x="838622" y="2124478"/>
            <a:ext cx="4909716" cy="4154984"/>
          </a:xfrm>
          <a:prstGeom prst="rect">
            <a:avLst/>
          </a:prstGeom>
        </p:spPr>
        <p:txBody>
          <a:bodyPr wrap="square">
            <a:spAutoFit/>
          </a:bodyPr>
          <a:lstStyle/>
          <a:p>
            <a:pPr>
              <a:lnSpc>
                <a:spcPct val="120000"/>
              </a:lnSpc>
            </a:pPr>
            <a:r>
              <a:rPr lang="en-US" altLang="zh-CN" sz="2000" dirty="0">
                <a:solidFill>
                  <a:srgbClr val="C00000"/>
                </a:solidFill>
                <a:latin typeface="Consolas" panose="020B0609020204030204" pitchFamily="49" charset="0"/>
                <a:ea typeface="Source Code Pro Light" pitchFamily="49" charset="0"/>
              </a:rPr>
              <a:t>// ES5</a:t>
            </a:r>
            <a:r>
              <a:rPr lang="zh-CN" altLang="en-US" sz="2000" dirty="0">
                <a:solidFill>
                  <a:srgbClr val="C00000"/>
                </a:solidFill>
                <a:latin typeface="Consolas" panose="020B0609020204030204" pitchFamily="49" charset="0"/>
                <a:ea typeface="Source Code Pro Light" pitchFamily="49" charset="0"/>
              </a:rPr>
              <a:t>写法</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function Ball(radius, color) {</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a:t>
            </a:r>
            <a:r>
              <a:rPr lang="en-US" altLang="zh-CN" sz="2000" dirty="0" err="1">
                <a:latin typeface="Consolas" panose="020B0609020204030204" pitchFamily="49" charset="0"/>
                <a:ea typeface="Source Code Pro Light" pitchFamily="49" charset="0"/>
              </a:rPr>
              <a:t>this.radius</a:t>
            </a:r>
            <a:r>
              <a:rPr lang="en-US" altLang="zh-CN" sz="2000" dirty="0">
                <a:latin typeface="Consolas" panose="020B0609020204030204" pitchFamily="49" charset="0"/>
                <a:ea typeface="Source Code Pro Light" pitchFamily="49" charset="0"/>
              </a:rPr>
              <a:t> = radius || 10;</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a:t>
            </a:r>
            <a:r>
              <a:rPr lang="en-US" altLang="zh-CN" sz="2000" dirty="0" err="1">
                <a:latin typeface="Consolas" panose="020B0609020204030204" pitchFamily="49" charset="0"/>
                <a:ea typeface="Source Code Pro Light" pitchFamily="49" charset="0"/>
              </a:rPr>
              <a:t>this.color</a:t>
            </a:r>
            <a:r>
              <a:rPr lang="en-US" altLang="zh-CN" sz="2000" dirty="0">
                <a:latin typeface="Consolas" panose="020B0609020204030204" pitchFamily="49" charset="0"/>
                <a:ea typeface="Source Code Pro Light" pitchFamily="49" charset="0"/>
              </a:rPr>
              <a:t> = color || "red";</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smtClean="0">
                <a:latin typeface="Consolas" panose="020B0609020204030204" pitchFamily="49" charset="0"/>
                <a:ea typeface="Source Code Pro Light" pitchFamily="49" charset="0"/>
              </a:rPr>
              <a:t>}</a:t>
            </a:r>
            <a:endParaRPr lang="en-US" altLang="zh-CN" sz="2000" dirty="0" smtClean="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a:t>
            </a:r>
            <a:r>
              <a:rPr lang="en-US" altLang="zh-CN" sz="2000" dirty="0" err="1">
                <a:latin typeface="Consolas" panose="020B0609020204030204" pitchFamily="49" charset="0"/>
                <a:ea typeface="Source Code Pro Light" pitchFamily="49" charset="0"/>
              </a:rPr>
              <a:t>const</a:t>
            </a:r>
            <a:r>
              <a:rPr lang="en-US" altLang="zh-CN" sz="2000" dirty="0">
                <a:latin typeface="Consolas" panose="020B0609020204030204" pitchFamily="49" charset="0"/>
                <a:ea typeface="Source Code Pro Light" pitchFamily="49" charset="0"/>
              </a:rPr>
              <a:t> b1 = new Ball();</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console.log(b1.color);</a:t>
            </a:r>
            <a:endParaRPr lang="en-US" altLang="zh-CN" sz="2000" dirty="0">
              <a:latin typeface="Consolas" panose="020B0609020204030204" pitchFamily="49" charset="0"/>
              <a:ea typeface="Source Code Pro Light" pitchFamily="49" charset="0"/>
            </a:endParaRPr>
          </a:p>
          <a:p>
            <a:pPr>
              <a:lnSpc>
                <a:spcPct val="120000"/>
              </a:lnSpc>
            </a:pP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a:t>
            </a:r>
            <a:r>
              <a:rPr lang="en-US" altLang="zh-CN" sz="2000" dirty="0" err="1">
                <a:latin typeface="Consolas" panose="020B0609020204030204" pitchFamily="49" charset="0"/>
                <a:ea typeface="Source Code Pro Light" pitchFamily="49" charset="0"/>
              </a:rPr>
              <a:t>const</a:t>
            </a:r>
            <a:r>
              <a:rPr lang="en-US" altLang="zh-CN" sz="2000" dirty="0">
                <a:latin typeface="Consolas" panose="020B0609020204030204" pitchFamily="49" charset="0"/>
                <a:ea typeface="Source Code Pro Light" pitchFamily="49" charset="0"/>
              </a:rPr>
              <a:t> b2 = new Ball(20, "green");</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console.log(b2.color);</a:t>
            </a:r>
            <a:endParaRPr lang="en-US" altLang="zh-CN" sz="2000" dirty="0">
              <a:latin typeface="Consolas" panose="020B0609020204030204" pitchFamily="49" charset="0"/>
              <a:ea typeface="Source Code Pro Light" pitchFamily="49" charset="0"/>
            </a:endParaRPr>
          </a:p>
        </p:txBody>
      </p:sp>
      <p:sp>
        <p:nvSpPr>
          <p:cNvPr id="13" name="矩形 12"/>
          <p:cNvSpPr/>
          <p:nvPr/>
        </p:nvSpPr>
        <p:spPr bwMode="auto">
          <a:xfrm>
            <a:off x="5815260" y="3282547"/>
            <a:ext cx="4909716" cy="499624"/>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0" name="矩形 9"/>
          <p:cNvSpPr/>
          <p:nvPr/>
        </p:nvSpPr>
        <p:spPr bwMode="auto">
          <a:xfrm>
            <a:off x="6244307" y="1821538"/>
            <a:ext cx="5946105" cy="48490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4" name="矩形 13"/>
          <p:cNvSpPr/>
          <p:nvPr/>
        </p:nvSpPr>
        <p:spPr bwMode="auto">
          <a:xfrm>
            <a:off x="6239221" y="2146232"/>
            <a:ext cx="5951191" cy="4524315"/>
          </a:xfrm>
          <a:prstGeom prst="rect">
            <a:avLst/>
          </a:prstGeom>
        </p:spPr>
        <p:txBody>
          <a:bodyPr wrap="square">
            <a:spAutoFit/>
          </a:bodyPr>
          <a:lstStyle/>
          <a:p>
            <a:pPr>
              <a:lnSpc>
                <a:spcPct val="120000"/>
              </a:lnSpc>
            </a:pPr>
            <a:r>
              <a:rPr lang="en-US" altLang="zh-CN" sz="2000" dirty="0">
                <a:solidFill>
                  <a:srgbClr val="C00000"/>
                </a:solidFill>
                <a:latin typeface="Consolas" panose="020B0609020204030204" pitchFamily="49" charset="0"/>
                <a:ea typeface="Source Code Pro Light" pitchFamily="49" charset="0"/>
              </a:rPr>
              <a:t>// ES6</a:t>
            </a:r>
            <a:r>
              <a:rPr lang="zh-CN" altLang="en-US" sz="2000" dirty="0">
                <a:solidFill>
                  <a:srgbClr val="C00000"/>
                </a:solidFill>
                <a:latin typeface="Consolas" panose="020B0609020204030204" pitchFamily="49" charset="0"/>
                <a:ea typeface="Source Code Pro Light" pitchFamily="49" charset="0"/>
              </a:rPr>
              <a:t>写法</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function Ball(radius = 10, color = "red") {</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a:t>
            </a:r>
            <a:r>
              <a:rPr lang="en-US" altLang="zh-CN" sz="2000" dirty="0" err="1">
                <a:latin typeface="Consolas" panose="020B0609020204030204" pitchFamily="49" charset="0"/>
                <a:ea typeface="Source Code Pro Light" pitchFamily="49" charset="0"/>
              </a:rPr>
              <a:t>this.radius</a:t>
            </a:r>
            <a:r>
              <a:rPr lang="en-US" altLang="zh-CN" sz="2000" dirty="0">
                <a:latin typeface="Consolas" panose="020B0609020204030204" pitchFamily="49" charset="0"/>
                <a:ea typeface="Source Code Pro Light" pitchFamily="49" charset="0"/>
              </a:rPr>
              <a:t> = radius;</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a:t>
            </a:r>
            <a:r>
              <a:rPr lang="en-US" altLang="zh-CN" sz="2000" dirty="0" err="1">
                <a:latin typeface="Consolas" panose="020B0609020204030204" pitchFamily="49" charset="0"/>
                <a:ea typeface="Source Code Pro Light" pitchFamily="49" charset="0"/>
              </a:rPr>
              <a:t>this.color</a:t>
            </a:r>
            <a:r>
              <a:rPr lang="en-US" altLang="zh-CN" sz="2000" dirty="0">
                <a:latin typeface="Consolas" panose="020B0609020204030204" pitchFamily="49" charset="0"/>
                <a:ea typeface="Source Code Pro Light" pitchFamily="49" charset="0"/>
              </a:rPr>
              <a:t> = color;</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a:t>
            </a:r>
            <a:endParaRPr lang="en-US" altLang="zh-CN" sz="2000" dirty="0">
              <a:latin typeface="Consolas" panose="020B0609020204030204" pitchFamily="49" charset="0"/>
              <a:ea typeface="Source Code Pro Light" pitchFamily="49" charset="0"/>
            </a:endParaRPr>
          </a:p>
          <a:p>
            <a:pPr>
              <a:lnSpc>
                <a:spcPct val="120000"/>
              </a:lnSpc>
            </a:pP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a:t>
            </a:r>
            <a:r>
              <a:rPr lang="en-US" altLang="zh-CN" sz="2000" dirty="0" err="1">
                <a:latin typeface="Consolas" panose="020B0609020204030204" pitchFamily="49" charset="0"/>
                <a:ea typeface="Source Code Pro Light" pitchFamily="49" charset="0"/>
              </a:rPr>
              <a:t>const</a:t>
            </a:r>
            <a:r>
              <a:rPr lang="en-US" altLang="zh-CN" sz="2000" dirty="0">
                <a:latin typeface="Consolas" panose="020B0609020204030204" pitchFamily="49" charset="0"/>
                <a:ea typeface="Source Code Pro Light" pitchFamily="49" charset="0"/>
              </a:rPr>
              <a:t> b1 = new Ball();</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console.log(b1.color);</a:t>
            </a:r>
            <a:endParaRPr lang="en-US" altLang="zh-CN" sz="2000" dirty="0">
              <a:latin typeface="Consolas" panose="020B0609020204030204" pitchFamily="49" charset="0"/>
              <a:ea typeface="Source Code Pro Light" pitchFamily="49" charset="0"/>
            </a:endParaRPr>
          </a:p>
          <a:p>
            <a:pPr>
              <a:lnSpc>
                <a:spcPct val="120000"/>
              </a:lnSpc>
            </a:pP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a:t>
            </a:r>
            <a:r>
              <a:rPr lang="en-US" altLang="zh-CN" sz="2000" dirty="0" err="1">
                <a:latin typeface="Consolas" panose="020B0609020204030204" pitchFamily="49" charset="0"/>
                <a:ea typeface="Source Code Pro Light" pitchFamily="49" charset="0"/>
              </a:rPr>
              <a:t>const</a:t>
            </a:r>
            <a:r>
              <a:rPr lang="en-US" altLang="zh-CN" sz="2000" dirty="0">
                <a:latin typeface="Consolas" panose="020B0609020204030204" pitchFamily="49" charset="0"/>
                <a:ea typeface="Source Code Pro Light" pitchFamily="49" charset="0"/>
              </a:rPr>
              <a:t> b2 = new Ball(20, "green");</a:t>
            </a:r>
            <a:endParaRPr lang="en-US" altLang="zh-CN" sz="2000" dirty="0">
              <a:latin typeface="Consolas" panose="020B0609020204030204" pitchFamily="49" charset="0"/>
              <a:ea typeface="Source Code Pro Light" pitchFamily="49" charset="0"/>
            </a:endParaRPr>
          </a:p>
          <a:p>
            <a:pPr>
              <a:lnSpc>
                <a:spcPct val="120000"/>
              </a:lnSpc>
            </a:pPr>
            <a:r>
              <a:rPr lang="en-US" altLang="zh-CN" sz="2000" dirty="0">
                <a:latin typeface="Consolas" panose="020B0609020204030204" pitchFamily="49" charset="0"/>
                <a:ea typeface="Source Code Pro Light" pitchFamily="49" charset="0"/>
              </a:rPr>
              <a:t>        console.log(b2.color);</a:t>
            </a:r>
            <a:endParaRPr lang="en-US" altLang="zh-CN" sz="2000" dirty="0">
              <a:latin typeface="Consolas" panose="020B0609020204030204" pitchFamily="49" charset="0"/>
              <a:ea typeface="Source Code Pro Light"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838622" y="1359873"/>
            <a:ext cx="64087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）深入了解</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1.4.4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参数默认值</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766614" y="2035300"/>
            <a:ext cx="10398808" cy="53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t>对于</a:t>
            </a:r>
            <a:r>
              <a:rPr lang="en-US" altLang="zh-CN" sz="2000" dirty="0"/>
              <a:t>ES6</a:t>
            </a:r>
            <a:r>
              <a:rPr lang="zh-CN" altLang="en-US" sz="2000" dirty="0"/>
              <a:t>定义参数默认值的语法，有以下</a:t>
            </a:r>
            <a:r>
              <a:rPr lang="en-US" altLang="zh-CN" sz="2000" dirty="0"/>
              <a:t>2</a:t>
            </a:r>
            <a:r>
              <a:rPr lang="zh-CN" altLang="en-US" sz="2000" dirty="0"/>
              <a:t>点需要特别注意的。</a:t>
            </a:r>
            <a:endParaRPr lang="en-US" altLang="zh-CN" sz="2000" dirty="0"/>
          </a:p>
        </p:txBody>
      </p:sp>
      <p:sp>
        <p:nvSpPr>
          <p:cNvPr id="13" name="矩形 12"/>
          <p:cNvSpPr/>
          <p:nvPr/>
        </p:nvSpPr>
        <p:spPr bwMode="auto">
          <a:xfrm>
            <a:off x="5815260" y="3282547"/>
            <a:ext cx="4909716" cy="499624"/>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5" name="TextBox 11"/>
          <p:cNvSpPr txBox="1"/>
          <p:nvPr/>
        </p:nvSpPr>
        <p:spPr>
          <a:xfrm>
            <a:off x="1143690" y="3141762"/>
            <a:ext cx="9581286"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solidFill>
                  <a:srgbClr val="C00000"/>
                </a:solidFill>
                <a:ea typeface="苹方 中等" pitchFamily="34" charset="-122"/>
              </a:rPr>
              <a:t>如果某一个参数定义了默认值，那么这个参数就不能使用</a:t>
            </a:r>
            <a:r>
              <a:rPr lang="en-US" altLang="zh-CN" sz="2000" dirty="0">
                <a:solidFill>
                  <a:srgbClr val="C00000"/>
                </a:solidFill>
                <a:ea typeface="苹方 中等" pitchFamily="34" charset="-122"/>
              </a:rPr>
              <a:t>let</a:t>
            </a:r>
            <a:r>
              <a:rPr lang="zh-CN" altLang="en-US" sz="2000" dirty="0">
                <a:solidFill>
                  <a:srgbClr val="C00000"/>
                </a:solidFill>
                <a:ea typeface="苹方 中等" pitchFamily="34" charset="-122"/>
              </a:rPr>
              <a:t>或</a:t>
            </a:r>
            <a:r>
              <a:rPr lang="en-US" altLang="zh-CN" sz="2000" dirty="0">
                <a:solidFill>
                  <a:srgbClr val="C00000"/>
                </a:solidFill>
                <a:ea typeface="苹方 中等" pitchFamily="34" charset="-122"/>
              </a:rPr>
              <a:t>const</a:t>
            </a:r>
            <a:r>
              <a:rPr lang="zh-CN" altLang="en-US" sz="2000" dirty="0">
                <a:solidFill>
                  <a:srgbClr val="C00000"/>
                </a:solidFill>
                <a:ea typeface="苹方 中等" pitchFamily="34" charset="-122"/>
              </a:rPr>
              <a:t>再次声明</a:t>
            </a:r>
            <a:r>
              <a:rPr lang="zh-CN" altLang="en-US" sz="2000" dirty="0" smtClean="0">
                <a:solidFill>
                  <a:srgbClr val="C00000"/>
                </a:solidFill>
                <a:ea typeface="苹方 中等" pitchFamily="34" charset="-122"/>
              </a:rPr>
              <a:t>。</a:t>
            </a:r>
            <a:endParaRPr lang="en-US" altLang="zh-CN" sz="2000" dirty="0" smtClean="0">
              <a:solidFill>
                <a:srgbClr val="C00000"/>
              </a:solidFill>
              <a:ea typeface="苹方 中等" pitchFamily="34" charset="-122"/>
            </a:endParaRPr>
          </a:p>
          <a:p>
            <a:pPr marL="285750" indent="-285750">
              <a:lnSpc>
                <a:spcPct val="150000"/>
              </a:lnSpc>
              <a:buFont typeface="Wingdings" panose="05000000000000000000" pitchFamily="2" charset="2"/>
              <a:buChar char="Ø"/>
            </a:pPr>
            <a:endParaRPr lang="zh-CN" altLang="en-US" sz="2000" dirty="0">
              <a:solidFill>
                <a:srgbClr val="C00000"/>
              </a:solidFill>
              <a:ea typeface="苹方 中等" pitchFamily="34" charset="-122"/>
            </a:endParaRPr>
          </a:p>
          <a:p>
            <a:pPr marL="285750" indent="-285750">
              <a:lnSpc>
                <a:spcPct val="150000"/>
              </a:lnSpc>
              <a:buFont typeface="Wingdings" panose="05000000000000000000" pitchFamily="2" charset="2"/>
              <a:buChar char="Ø"/>
            </a:pPr>
            <a:r>
              <a:rPr lang="zh-CN" altLang="en-US" sz="2000" dirty="0">
                <a:solidFill>
                  <a:srgbClr val="C00000"/>
                </a:solidFill>
                <a:ea typeface="苹方 中等" pitchFamily="34" charset="-122"/>
              </a:rPr>
              <a:t>对于一个函数来说，如果部分参数有默认值，部分参数没有默认值。那么有默认值的参数应该放在后面。</a:t>
            </a:r>
            <a:endParaRPr lang="zh-CN" altLang="en-US" sz="2000" dirty="0">
              <a:solidFill>
                <a:srgbClr val="C00000"/>
              </a:solidFill>
              <a:ea typeface="苹方 中等"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838622" y="1359873"/>
            <a:ext cx="64087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）深入了解</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1.4.4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参数默认值</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bwMode="auto">
          <a:xfrm>
            <a:off x="838622" y="2002537"/>
            <a:ext cx="8712968" cy="4398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1" name="矩形 10"/>
          <p:cNvSpPr/>
          <p:nvPr/>
        </p:nvSpPr>
        <p:spPr bwMode="auto">
          <a:xfrm>
            <a:off x="1112477" y="2124478"/>
            <a:ext cx="8611344" cy="4154984"/>
          </a:xfrm>
          <a:prstGeom prst="rect">
            <a:avLst/>
          </a:prstGeom>
        </p:spPr>
        <p:txBody>
          <a:bodyPr wrap="square">
            <a:spAutoFit/>
          </a:bodyPr>
          <a:lstStyle/>
          <a:p>
            <a:pPr>
              <a:lnSpc>
                <a:spcPct val="120000"/>
              </a:lnSpc>
            </a:pPr>
            <a:r>
              <a:rPr lang="en-US" altLang="zh-CN" sz="2000" dirty="0">
                <a:solidFill>
                  <a:srgbClr val="C00000"/>
                </a:solidFill>
                <a:latin typeface="Consolas" panose="020B0609020204030204" pitchFamily="49" charset="0"/>
                <a:ea typeface="Source Code Pro Light" pitchFamily="49" charset="0"/>
              </a:rPr>
              <a:t>  &lt;script&gt;</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function Ball(radius = 10, color = "red") {</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let radius = 20;</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let color = "green";</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r>
              <a:rPr lang="en-US" altLang="zh-CN" sz="2000" dirty="0" err="1">
                <a:solidFill>
                  <a:srgbClr val="C00000"/>
                </a:solidFill>
                <a:latin typeface="Consolas" panose="020B0609020204030204" pitchFamily="49" charset="0"/>
                <a:ea typeface="Source Code Pro Light" pitchFamily="49" charset="0"/>
              </a:rPr>
              <a:t>this.radius</a:t>
            </a:r>
            <a:r>
              <a:rPr lang="en-US" altLang="zh-CN" sz="2000" dirty="0">
                <a:solidFill>
                  <a:srgbClr val="C00000"/>
                </a:solidFill>
                <a:latin typeface="Consolas" panose="020B0609020204030204" pitchFamily="49" charset="0"/>
                <a:ea typeface="Source Code Pro Light" pitchFamily="49" charset="0"/>
              </a:rPr>
              <a:t> = radius;</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r>
              <a:rPr lang="en-US" altLang="zh-CN" sz="2000" dirty="0" err="1">
                <a:solidFill>
                  <a:srgbClr val="C00000"/>
                </a:solidFill>
                <a:latin typeface="Consolas" panose="020B0609020204030204" pitchFamily="49" charset="0"/>
                <a:ea typeface="Source Code Pro Light" pitchFamily="49" charset="0"/>
              </a:rPr>
              <a:t>this.color</a:t>
            </a:r>
            <a:r>
              <a:rPr lang="en-US" altLang="zh-CN" sz="2000" dirty="0">
                <a:solidFill>
                  <a:srgbClr val="C00000"/>
                </a:solidFill>
                <a:latin typeface="Consolas" panose="020B0609020204030204" pitchFamily="49" charset="0"/>
                <a:ea typeface="Source Code Pro Light" pitchFamily="49" charset="0"/>
              </a:rPr>
              <a:t> = color;</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r>
              <a:rPr lang="en-US" altLang="zh-CN" sz="2000" dirty="0" err="1">
                <a:solidFill>
                  <a:srgbClr val="C00000"/>
                </a:solidFill>
                <a:latin typeface="Consolas" panose="020B0609020204030204" pitchFamily="49" charset="0"/>
                <a:ea typeface="Source Code Pro Light" pitchFamily="49" charset="0"/>
              </a:rPr>
              <a:t>const</a:t>
            </a:r>
            <a:r>
              <a:rPr lang="en-US" altLang="zh-CN" sz="2000" dirty="0">
                <a:solidFill>
                  <a:srgbClr val="C00000"/>
                </a:solidFill>
                <a:latin typeface="Consolas" panose="020B0609020204030204" pitchFamily="49" charset="0"/>
                <a:ea typeface="Source Code Pro Light" pitchFamily="49" charset="0"/>
              </a:rPr>
              <a:t> ball = new Ball();</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console.log(</a:t>
            </a:r>
            <a:r>
              <a:rPr lang="en-US" altLang="zh-CN" sz="2000" dirty="0" err="1">
                <a:solidFill>
                  <a:srgbClr val="C00000"/>
                </a:solidFill>
                <a:latin typeface="Consolas" panose="020B0609020204030204" pitchFamily="49" charset="0"/>
                <a:ea typeface="Source Code Pro Light" pitchFamily="49" charset="0"/>
              </a:rPr>
              <a:t>ball.color</a:t>
            </a:r>
            <a:r>
              <a:rPr lang="en-US" altLang="zh-CN" sz="2000" dirty="0">
                <a:solidFill>
                  <a:srgbClr val="C00000"/>
                </a:solidFill>
                <a:latin typeface="Consolas" panose="020B0609020204030204" pitchFamily="49" charset="0"/>
                <a:ea typeface="Source Code Pro Light" pitchFamily="49" charset="0"/>
              </a:rPr>
              <a:t>);</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&lt;/script&gt;</a:t>
            </a:r>
            <a:endParaRPr lang="en-US" altLang="zh-CN" sz="2000" dirty="0">
              <a:latin typeface="Consolas" panose="020B0609020204030204" pitchFamily="49" charset="0"/>
              <a:ea typeface="Source Code Pro Light" pitchFamily="49" charset="0"/>
            </a:endParaRPr>
          </a:p>
        </p:txBody>
      </p:sp>
      <p:sp>
        <p:nvSpPr>
          <p:cNvPr id="13" name="矩形 12"/>
          <p:cNvSpPr/>
          <p:nvPr/>
        </p:nvSpPr>
        <p:spPr bwMode="auto">
          <a:xfrm>
            <a:off x="5815260" y="3282547"/>
            <a:ext cx="4909716" cy="499624"/>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838622" y="1359873"/>
            <a:ext cx="640871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）深入了解</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1.4.4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参数默认值</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bwMode="auto">
          <a:xfrm>
            <a:off x="838622" y="2002538"/>
            <a:ext cx="8712968" cy="48570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1" name="矩形 10"/>
          <p:cNvSpPr/>
          <p:nvPr/>
        </p:nvSpPr>
        <p:spPr bwMode="auto">
          <a:xfrm>
            <a:off x="1143690" y="1992294"/>
            <a:ext cx="8943169" cy="4867294"/>
          </a:xfrm>
          <a:prstGeom prst="rect">
            <a:avLst/>
          </a:prstGeom>
        </p:spPr>
        <p:txBody>
          <a:bodyPr wrap="square">
            <a:spAutoFit/>
          </a:bodyPr>
          <a:lstStyle/>
          <a:p>
            <a:pPr>
              <a:lnSpc>
                <a:spcPct val="120000"/>
              </a:lnSpc>
            </a:pPr>
            <a:r>
              <a:rPr lang="en-US" altLang="zh-CN" sz="2000" dirty="0">
                <a:solidFill>
                  <a:srgbClr val="C00000"/>
                </a:solidFill>
                <a:latin typeface="Consolas" panose="020B0609020204030204" pitchFamily="49" charset="0"/>
                <a:ea typeface="Source Code Pro Light" pitchFamily="49" charset="0"/>
              </a:rPr>
              <a:t>   &lt;script&gt;</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function Ball(radius, color = "red", border = 1) {</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r>
              <a:rPr lang="en-US" altLang="zh-CN" sz="2000" dirty="0" err="1">
                <a:solidFill>
                  <a:srgbClr val="C00000"/>
                </a:solidFill>
                <a:latin typeface="Consolas" panose="020B0609020204030204" pitchFamily="49" charset="0"/>
                <a:ea typeface="Source Code Pro Light" pitchFamily="49" charset="0"/>
              </a:rPr>
              <a:t>this.radius</a:t>
            </a:r>
            <a:r>
              <a:rPr lang="en-US" altLang="zh-CN" sz="2000" dirty="0">
                <a:solidFill>
                  <a:srgbClr val="C00000"/>
                </a:solidFill>
                <a:latin typeface="Consolas" panose="020B0609020204030204" pitchFamily="49" charset="0"/>
                <a:ea typeface="Source Code Pro Light" pitchFamily="49" charset="0"/>
              </a:rPr>
              <a:t> = radius;</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r>
              <a:rPr lang="en-US" altLang="zh-CN" sz="2000" dirty="0" err="1">
                <a:solidFill>
                  <a:srgbClr val="C00000"/>
                </a:solidFill>
                <a:latin typeface="Consolas" panose="020B0609020204030204" pitchFamily="49" charset="0"/>
                <a:ea typeface="Source Code Pro Light" pitchFamily="49" charset="0"/>
              </a:rPr>
              <a:t>this.color</a:t>
            </a:r>
            <a:r>
              <a:rPr lang="en-US" altLang="zh-CN" sz="2000" dirty="0">
                <a:solidFill>
                  <a:srgbClr val="C00000"/>
                </a:solidFill>
                <a:latin typeface="Consolas" panose="020B0609020204030204" pitchFamily="49" charset="0"/>
                <a:ea typeface="Source Code Pro Light" pitchFamily="49" charset="0"/>
              </a:rPr>
              <a:t> = color;</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r>
              <a:rPr lang="en-US" altLang="zh-CN" sz="2000" dirty="0" err="1">
                <a:solidFill>
                  <a:srgbClr val="C00000"/>
                </a:solidFill>
                <a:latin typeface="Consolas" panose="020B0609020204030204" pitchFamily="49" charset="0"/>
                <a:ea typeface="Source Code Pro Light" pitchFamily="49" charset="0"/>
              </a:rPr>
              <a:t>this.border</a:t>
            </a:r>
            <a:r>
              <a:rPr lang="en-US" altLang="zh-CN" sz="2000" dirty="0">
                <a:solidFill>
                  <a:srgbClr val="C00000"/>
                </a:solidFill>
                <a:latin typeface="Consolas" panose="020B0609020204030204" pitchFamily="49" charset="0"/>
                <a:ea typeface="Source Code Pro Light" pitchFamily="49" charset="0"/>
              </a:rPr>
              <a:t> = border;</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r>
              <a:rPr lang="en-US" altLang="zh-CN" sz="2000" dirty="0" err="1">
                <a:solidFill>
                  <a:srgbClr val="C00000"/>
                </a:solidFill>
                <a:latin typeface="Consolas" panose="020B0609020204030204" pitchFamily="49" charset="0"/>
                <a:ea typeface="Source Code Pro Light" pitchFamily="49" charset="0"/>
              </a:rPr>
              <a:t>const</a:t>
            </a:r>
            <a:r>
              <a:rPr lang="en-US" altLang="zh-CN" sz="2000" dirty="0">
                <a:solidFill>
                  <a:srgbClr val="C00000"/>
                </a:solidFill>
                <a:latin typeface="Consolas" panose="020B0609020204030204" pitchFamily="49" charset="0"/>
                <a:ea typeface="Source Code Pro Light" pitchFamily="49" charset="0"/>
              </a:rPr>
              <a:t> ball1 = new Ball(20);</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console.log(ball1.color);</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r>
              <a:rPr lang="en-US" altLang="zh-CN" sz="2000" dirty="0" err="1">
                <a:solidFill>
                  <a:srgbClr val="C00000"/>
                </a:solidFill>
                <a:latin typeface="Consolas" panose="020B0609020204030204" pitchFamily="49" charset="0"/>
                <a:ea typeface="Source Code Pro Light" pitchFamily="49" charset="0"/>
              </a:rPr>
              <a:t>const</a:t>
            </a:r>
            <a:r>
              <a:rPr lang="en-US" altLang="zh-CN" sz="2000" dirty="0">
                <a:solidFill>
                  <a:srgbClr val="C00000"/>
                </a:solidFill>
                <a:latin typeface="Consolas" panose="020B0609020204030204" pitchFamily="49" charset="0"/>
                <a:ea typeface="Source Code Pro Light" pitchFamily="49" charset="0"/>
              </a:rPr>
              <a:t> ball2 = new Ball(20, "green", 2);</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console.log(ball2.color);</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&lt;/script&gt;</a:t>
            </a:r>
            <a:endParaRPr lang="en-US" altLang="zh-CN" sz="2000" dirty="0">
              <a:latin typeface="Consolas" panose="020B0609020204030204" pitchFamily="49" charset="0"/>
              <a:ea typeface="Source Code Pro Light" pitchFamily="49" charset="0"/>
            </a:endParaRPr>
          </a:p>
        </p:txBody>
      </p:sp>
      <p:sp>
        <p:nvSpPr>
          <p:cNvPr id="13" name="矩形 12"/>
          <p:cNvSpPr/>
          <p:nvPr/>
        </p:nvSpPr>
        <p:spPr bwMode="auto">
          <a:xfrm>
            <a:off x="5815260" y="3282547"/>
            <a:ext cx="4909716" cy="499624"/>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1126459" y="1197546"/>
            <a:ext cx="8568952" cy="1200329"/>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ES6</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中，我们可以使用</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name</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属性来获取一个函数的</a:t>
            </a:r>
            <a:r>
              <a:rPr lang="zh-CN" altLang="en-US"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名字</a:t>
            </a:r>
            <a:endParaRPr lang="en-US" altLang="zh-CN"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a:endParaRPr lang="en-US" altLang="zh-CN"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r>
              <a:rPr lang="zh-CN" altLang="en-US" sz="2400" b="1"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   语法：</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1.4.5  name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属性</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bwMode="auto">
          <a:xfrm>
            <a:off x="5815260" y="3282547"/>
            <a:ext cx="4909716" cy="499624"/>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8" name="TextBox 3"/>
          <p:cNvSpPr txBox="1"/>
          <p:nvPr/>
        </p:nvSpPr>
        <p:spPr>
          <a:xfrm>
            <a:off x="3841926" y="2627347"/>
            <a:ext cx="2253280" cy="646331"/>
          </a:xfrm>
          <a:prstGeom prst="rect">
            <a:avLst/>
          </a:prstGeom>
          <a:noFill/>
        </p:spPr>
        <p:txBody>
          <a:bodyPr wrap="square" rtlCol="0">
            <a:spAutoFit/>
          </a:bodyPr>
          <a:lstStyle/>
          <a:p>
            <a:pPr>
              <a:lnSpc>
                <a:spcPct val="120000"/>
              </a:lnSpc>
            </a:pPr>
            <a:r>
              <a:rPr lang="en-US" altLang="zh-CN" sz="3000" b="1" dirty="0" err="1">
                <a:solidFill>
                  <a:srgbClr val="C00000"/>
                </a:solidFill>
                <a:latin typeface="Consolas" panose="020B0609020204030204" pitchFamily="49" charset="0"/>
                <a:ea typeface="Source Code Pro Light" pitchFamily="49" charset="0"/>
              </a:rPr>
              <a:t>fn.name</a:t>
            </a:r>
            <a:endParaRPr lang="en-US" altLang="zh-CN" sz="3000" b="1" dirty="0">
              <a:solidFill>
                <a:srgbClr val="C00000"/>
              </a:solidFill>
              <a:latin typeface="Consolas" panose="020B0609020204030204" pitchFamily="49" charset="0"/>
              <a:ea typeface="Source Code Pro Light"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76"/>
          <p:cNvSpPr txBox="1"/>
          <p:nvPr/>
        </p:nvSpPr>
        <p:spPr>
          <a:xfrm>
            <a:off x="766232" y="980788"/>
            <a:ext cx="4752528"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ES6</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中，箭头函数</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箭头函数的语法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TextBox 35"/>
          <p:cNvSpPr txBox="1">
            <a:spLocks noChangeArrowheads="1"/>
          </p:cNvSpPr>
          <p:nvPr/>
        </p:nvSpPr>
        <p:spPr bwMode="auto">
          <a:xfrm>
            <a:off x="694666" y="1773074"/>
            <a:ext cx="10398808" cy="519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sz="2000" dirty="0">
                <a:latin typeface="微软雅黑" panose="020B0503020204020204" pitchFamily="34" charset="-122"/>
                <a:ea typeface="微软雅黑" panose="020B0503020204020204" pitchFamily="34" charset="-122"/>
              </a:rPr>
              <a:t>箭头函数与普通函数的区别</a:t>
            </a:r>
            <a:endParaRPr sz="2000" dirty="0">
              <a:latin typeface="微软雅黑" panose="020B0503020204020204" pitchFamily="34" charset="-122"/>
              <a:ea typeface="微软雅黑" panose="020B0503020204020204" pitchFamily="34" charset="-122"/>
            </a:endParaRPr>
          </a:p>
          <a:p>
            <a:pPr>
              <a:lnSpc>
                <a:spcPct val="150000"/>
              </a:lnSpc>
            </a:pPr>
            <a:r>
              <a:rPr sz="2000" b="1" dirty="0">
                <a:solidFill>
                  <a:srgbClr val="FF0000"/>
                </a:solidFill>
                <a:highlight>
                  <a:srgbClr val="FFFF00"/>
                </a:highlight>
                <a:latin typeface="微软雅黑" panose="020B0503020204020204" pitchFamily="34" charset="-122"/>
                <a:ea typeface="微软雅黑" panose="020B0503020204020204" pitchFamily="34" charset="-122"/>
              </a:rPr>
              <a:t>1、外形不同：</a:t>
            </a:r>
            <a:r>
              <a:rPr sz="2000" dirty="0">
                <a:latin typeface="微软雅黑" panose="020B0503020204020204" pitchFamily="34" charset="-122"/>
                <a:ea typeface="微软雅黑" panose="020B0503020204020204" pitchFamily="34" charset="-122"/>
              </a:rPr>
              <a:t>箭头函数使用箭头定义，普通函数中没有。</a:t>
            </a:r>
            <a:endParaRPr sz="2000" dirty="0">
              <a:latin typeface="微软雅黑" panose="020B0503020204020204" pitchFamily="34" charset="-122"/>
              <a:ea typeface="微软雅黑" panose="020B0503020204020204" pitchFamily="34" charset="-122"/>
            </a:endParaRPr>
          </a:p>
          <a:p>
            <a:pPr>
              <a:lnSpc>
                <a:spcPct val="150000"/>
              </a:lnSpc>
            </a:pPr>
            <a:r>
              <a:rPr sz="2000" b="1" dirty="0">
                <a:solidFill>
                  <a:srgbClr val="FF0000"/>
                </a:solidFill>
                <a:highlight>
                  <a:srgbClr val="FFFF00"/>
                </a:highlight>
                <a:latin typeface="微软雅黑" panose="020B0503020204020204" pitchFamily="34" charset="-122"/>
                <a:ea typeface="微软雅黑" panose="020B0503020204020204" pitchFamily="34" charset="-122"/>
              </a:rPr>
              <a:t>2、 箭头函数全都是匿名函数：</a:t>
            </a:r>
            <a:r>
              <a:rPr sz="2000" dirty="0">
                <a:latin typeface="微软雅黑" panose="020B0503020204020204" pitchFamily="34" charset="-122"/>
                <a:ea typeface="微软雅黑" panose="020B0503020204020204" pitchFamily="34" charset="-122"/>
              </a:rPr>
              <a:t>普通函数可以有匿名函数，也可以有具名函数</a:t>
            </a:r>
            <a:endParaRPr sz="2000" dirty="0">
              <a:latin typeface="微软雅黑" panose="020B0503020204020204" pitchFamily="34" charset="-122"/>
              <a:ea typeface="微软雅黑" panose="020B0503020204020204" pitchFamily="34" charset="-122"/>
            </a:endParaRPr>
          </a:p>
          <a:p>
            <a:pPr>
              <a:lnSpc>
                <a:spcPct val="150000"/>
              </a:lnSpc>
            </a:pPr>
            <a:r>
              <a:rPr sz="2000" b="1" dirty="0">
                <a:solidFill>
                  <a:srgbClr val="FF0000"/>
                </a:solidFill>
                <a:highlight>
                  <a:srgbClr val="FFFF00"/>
                </a:highlight>
                <a:latin typeface="微软雅黑" panose="020B0503020204020204" pitchFamily="34" charset="-122"/>
                <a:ea typeface="微软雅黑" panose="020B0503020204020204" pitchFamily="34" charset="-122"/>
              </a:rPr>
              <a:t>3、箭头函数不能用于构造函数：</a:t>
            </a:r>
            <a:r>
              <a:rPr sz="2000" dirty="0">
                <a:latin typeface="微软雅黑" panose="020B0503020204020204" pitchFamily="34" charset="-122"/>
                <a:ea typeface="微软雅黑" panose="020B0503020204020204" pitchFamily="34" charset="-122"/>
              </a:rPr>
              <a:t>普通函数可以用于构造函数，以此创建对象实例。</a:t>
            </a:r>
            <a:endParaRPr sz="2000" dirty="0">
              <a:latin typeface="微软雅黑" panose="020B0503020204020204" pitchFamily="34" charset="-122"/>
              <a:ea typeface="微软雅黑" panose="020B0503020204020204" pitchFamily="34" charset="-122"/>
            </a:endParaRPr>
          </a:p>
          <a:p>
            <a:pPr>
              <a:lnSpc>
                <a:spcPct val="150000"/>
              </a:lnSpc>
            </a:pPr>
            <a:r>
              <a:rPr sz="2000" b="1" dirty="0">
                <a:solidFill>
                  <a:srgbClr val="FF0000"/>
                </a:solidFill>
                <a:highlight>
                  <a:srgbClr val="FFFF00"/>
                </a:highlight>
                <a:latin typeface="微软雅黑" panose="020B0503020204020204" pitchFamily="34" charset="-122"/>
                <a:ea typeface="微软雅黑" panose="020B0503020204020204" pitchFamily="34" charset="-122"/>
              </a:rPr>
              <a:t>4、箭头函数中 this 的指向不同</a:t>
            </a:r>
            <a:r>
              <a:rPr sz="2000" dirty="0">
                <a:latin typeface="微软雅黑" panose="020B0503020204020204" pitchFamily="34" charset="-122"/>
                <a:ea typeface="微软雅黑" panose="020B0503020204020204" pitchFamily="34" charset="-122"/>
              </a:rPr>
              <a:t>：在普通函数中，this 总是指向调用它的对象，如果用作构造函数，它指向创建的对象实例。</a:t>
            </a:r>
            <a:endParaRPr sz="2000" dirty="0">
              <a:latin typeface="微软雅黑" panose="020B0503020204020204" pitchFamily="34" charset="-122"/>
              <a:ea typeface="微软雅黑" panose="020B0503020204020204" pitchFamily="34" charset="-122"/>
            </a:endParaRPr>
          </a:p>
          <a:p>
            <a:pPr>
              <a:lnSpc>
                <a:spcPct val="150000"/>
              </a:lnSpc>
            </a:pPr>
            <a:r>
              <a:rPr sz="2000" b="1" dirty="0">
                <a:solidFill>
                  <a:srgbClr val="FF0000"/>
                </a:solidFill>
                <a:highlight>
                  <a:srgbClr val="FFFF00"/>
                </a:highlight>
                <a:latin typeface="微软雅黑" panose="020B0503020204020204" pitchFamily="34" charset="-122"/>
                <a:ea typeface="微软雅黑" panose="020B0503020204020204" pitchFamily="34" charset="-122"/>
              </a:rPr>
              <a:t>5、箭头函数不具有 arguments 对象：</a:t>
            </a:r>
            <a:r>
              <a:rPr sz="2000" dirty="0">
                <a:latin typeface="微软雅黑" panose="020B0503020204020204" pitchFamily="34" charset="-122"/>
                <a:ea typeface="微软雅黑" panose="020B0503020204020204" pitchFamily="34" charset="-122"/>
              </a:rPr>
              <a:t>每一个普通函数调用后都具有一个</a:t>
            </a:r>
            <a:endParaRPr sz="2000" dirty="0">
              <a:latin typeface="微软雅黑" panose="020B0503020204020204" pitchFamily="34" charset="-122"/>
              <a:ea typeface="微软雅黑" panose="020B0503020204020204" pitchFamily="34" charset="-122"/>
            </a:endParaRPr>
          </a:p>
          <a:p>
            <a:pPr>
              <a:lnSpc>
                <a:spcPct val="150000"/>
              </a:lnSpc>
            </a:pPr>
            <a:r>
              <a:rPr sz="2000" dirty="0">
                <a:latin typeface="微软雅黑" panose="020B0503020204020204" pitchFamily="34" charset="-122"/>
                <a:ea typeface="微软雅黑" panose="020B0503020204020204" pitchFamily="34" charset="-122"/>
              </a:rPr>
              <a:t>arguments 对象，用来存储实际传递的参数。但是箭头函数并没有此对象。</a:t>
            </a:r>
            <a:endParaRPr sz="2000" dirty="0">
              <a:latin typeface="微软雅黑" panose="020B0503020204020204" pitchFamily="34" charset="-122"/>
              <a:ea typeface="微软雅黑" panose="020B0503020204020204" pitchFamily="34" charset="-122"/>
            </a:endParaRPr>
          </a:p>
          <a:p>
            <a:pPr>
              <a:lnSpc>
                <a:spcPct val="150000"/>
              </a:lnSpc>
            </a:pPr>
            <a:r>
              <a:rPr sz="2000" b="1" dirty="0">
                <a:solidFill>
                  <a:srgbClr val="FF0000"/>
                </a:solidFill>
                <a:highlight>
                  <a:srgbClr val="FFFF00"/>
                </a:highlight>
                <a:latin typeface="微软雅黑" panose="020B0503020204020204" pitchFamily="34" charset="-122"/>
                <a:ea typeface="微软雅黑" panose="020B0503020204020204" pitchFamily="34" charset="-122"/>
              </a:rPr>
              <a:t>6、其他区别：</a:t>
            </a:r>
            <a:r>
              <a:rPr sz="2000" dirty="0">
                <a:latin typeface="微软雅黑" panose="020B0503020204020204" pitchFamily="34" charset="-122"/>
                <a:ea typeface="微软雅黑" panose="020B0503020204020204" pitchFamily="34" charset="-122"/>
              </a:rPr>
              <a:t>箭头函数不具有 prototype 原型对象。箭头函数不具有 super。</a:t>
            </a:r>
            <a:endParaRPr sz="2000" dirty="0">
              <a:latin typeface="微软雅黑" panose="020B0503020204020204" pitchFamily="34" charset="-122"/>
              <a:ea typeface="微软雅黑" panose="020B0503020204020204" pitchFamily="34" charset="-122"/>
            </a:endParaRPr>
          </a:p>
          <a:p>
            <a:pPr>
              <a:lnSpc>
                <a:spcPct val="150000"/>
              </a:lnSpc>
            </a:pPr>
            <a:r>
              <a:rPr sz="2000" dirty="0">
                <a:latin typeface="微软雅黑" panose="020B0503020204020204" pitchFamily="34" charset="-122"/>
                <a:ea typeface="微软雅黑" panose="020B0503020204020204" pitchFamily="34" charset="-122"/>
              </a:rPr>
              <a:t>箭头函数不具有 new.target</a:t>
            </a:r>
            <a:endParaRPr sz="2000" dirty="0">
              <a:latin typeface="微软雅黑" panose="020B0503020204020204" pitchFamily="34" charset="-122"/>
              <a:ea typeface="微软雅黑" panose="020B0503020204020204" pitchFamily="34" charset="-122"/>
            </a:endParaRPr>
          </a:p>
          <a:p>
            <a:pPr>
              <a:lnSpc>
                <a:spcPct val="150000"/>
              </a:lnSpc>
            </a:pPr>
            <a:endParaRPr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6"/>
          <p:cNvSpPr txBox="1"/>
          <p:nvPr/>
        </p:nvSpPr>
        <p:spPr>
          <a:xfrm>
            <a:off x="910630" y="1083778"/>
            <a:ext cx="8568952"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在</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ES6</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中，我们可以使用</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name</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属性来获取一个函数的名字</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1.4.5  name</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属性</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bwMode="auto">
          <a:xfrm>
            <a:off x="766614" y="2002538"/>
            <a:ext cx="8712968" cy="48570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1" name="矩形 10"/>
          <p:cNvSpPr/>
          <p:nvPr/>
        </p:nvSpPr>
        <p:spPr bwMode="auto">
          <a:xfrm>
            <a:off x="1121192" y="1992294"/>
            <a:ext cx="8611344" cy="4867294"/>
          </a:xfrm>
          <a:prstGeom prst="rect">
            <a:avLst/>
          </a:prstGeom>
        </p:spPr>
        <p:txBody>
          <a:bodyPr wrap="square">
            <a:spAutoFit/>
          </a:bodyPr>
          <a:lstStyle/>
          <a:p>
            <a:pPr>
              <a:lnSpc>
                <a:spcPct val="120000"/>
              </a:lnSpc>
            </a:pPr>
            <a:r>
              <a:rPr lang="en-US" altLang="zh-CN" sz="2000" dirty="0">
                <a:solidFill>
                  <a:srgbClr val="C00000"/>
                </a:solidFill>
                <a:latin typeface="Consolas" panose="020B0609020204030204" pitchFamily="49" charset="0"/>
                <a:ea typeface="Source Code Pro Light" pitchFamily="49" charset="0"/>
              </a:rPr>
              <a:t> &lt;script&gt;</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 </a:t>
            </a:r>
            <a:r>
              <a:rPr lang="zh-CN" altLang="en-US" sz="2000" dirty="0">
                <a:solidFill>
                  <a:srgbClr val="C00000"/>
                </a:solidFill>
                <a:latin typeface="Consolas" panose="020B0609020204030204" pitchFamily="49" charset="0"/>
                <a:ea typeface="Source Code Pro Light" pitchFamily="49" charset="0"/>
              </a:rPr>
              <a:t>函数声明</a:t>
            </a:r>
            <a:endParaRPr lang="zh-CN" altLang="en-US" sz="2000" dirty="0">
              <a:solidFill>
                <a:srgbClr val="C00000"/>
              </a:solidFill>
              <a:latin typeface="Consolas" panose="020B0609020204030204" pitchFamily="49" charset="0"/>
              <a:ea typeface="Source Code Pro Light" pitchFamily="49" charset="0"/>
            </a:endParaRPr>
          </a:p>
          <a:p>
            <a:pPr>
              <a:lnSpc>
                <a:spcPct val="120000"/>
              </a:lnSpc>
            </a:pPr>
            <a:r>
              <a:rPr lang="zh-CN" altLang="en-US" sz="2000" dirty="0">
                <a:solidFill>
                  <a:srgbClr val="C00000"/>
                </a:solidFill>
                <a:latin typeface="Consolas" panose="020B0609020204030204" pitchFamily="49" charset="0"/>
                <a:ea typeface="Source Code Pro Light" pitchFamily="49" charset="0"/>
              </a:rPr>
              <a:t>        </a:t>
            </a:r>
            <a:r>
              <a:rPr lang="en-US" altLang="zh-CN" sz="2000" dirty="0">
                <a:solidFill>
                  <a:srgbClr val="C00000"/>
                </a:solidFill>
                <a:latin typeface="Consolas" panose="020B0609020204030204" pitchFamily="49" charset="0"/>
                <a:ea typeface="Source Code Pro Light" pitchFamily="49" charset="0"/>
              </a:rPr>
              <a:t>function foo() {</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console.log("</a:t>
            </a:r>
            <a:r>
              <a:rPr lang="zh-CN" altLang="en-US" sz="2000" dirty="0">
                <a:solidFill>
                  <a:srgbClr val="C00000"/>
                </a:solidFill>
                <a:latin typeface="Consolas" panose="020B0609020204030204" pitchFamily="49" charset="0"/>
                <a:ea typeface="Source Code Pro Light" pitchFamily="49" charset="0"/>
              </a:rPr>
              <a:t>绿叶学习网</a:t>
            </a:r>
            <a:r>
              <a:rPr lang="en-US" altLang="zh-CN" sz="2000" dirty="0">
                <a:solidFill>
                  <a:srgbClr val="C00000"/>
                </a:solidFill>
                <a:latin typeface="Consolas" panose="020B0609020204030204" pitchFamily="49" charset="0"/>
                <a:ea typeface="Source Code Pro Light" pitchFamily="49" charset="0"/>
              </a:rPr>
              <a:t>");</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console.log(foo.name);</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 </a:t>
            </a:r>
            <a:r>
              <a:rPr lang="zh-CN" altLang="en-US" sz="2000" dirty="0">
                <a:solidFill>
                  <a:srgbClr val="C00000"/>
                </a:solidFill>
                <a:latin typeface="Consolas" panose="020B0609020204030204" pitchFamily="49" charset="0"/>
                <a:ea typeface="Source Code Pro Light" pitchFamily="49" charset="0"/>
              </a:rPr>
              <a:t>函数表达式</a:t>
            </a:r>
            <a:endParaRPr lang="zh-CN" altLang="en-US" sz="2000" dirty="0">
              <a:solidFill>
                <a:srgbClr val="C00000"/>
              </a:solidFill>
              <a:latin typeface="Consolas" panose="020B0609020204030204" pitchFamily="49" charset="0"/>
              <a:ea typeface="Source Code Pro Light" pitchFamily="49" charset="0"/>
            </a:endParaRPr>
          </a:p>
          <a:p>
            <a:pPr>
              <a:lnSpc>
                <a:spcPct val="120000"/>
              </a:lnSpc>
            </a:pPr>
            <a:r>
              <a:rPr lang="zh-CN" altLang="en-US" sz="2000" dirty="0">
                <a:solidFill>
                  <a:srgbClr val="C00000"/>
                </a:solidFill>
                <a:latin typeface="Consolas" panose="020B0609020204030204" pitchFamily="49" charset="0"/>
                <a:ea typeface="Source Code Pro Light" pitchFamily="49" charset="0"/>
              </a:rPr>
              <a:t>        </a:t>
            </a:r>
            <a:r>
              <a:rPr lang="en-US" altLang="zh-CN" sz="2000" dirty="0" err="1">
                <a:solidFill>
                  <a:srgbClr val="C00000"/>
                </a:solidFill>
                <a:latin typeface="Consolas" panose="020B0609020204030204" pitchFamily="49" charset="0"/>
                <a:ea typeface="Source Code Pro Light" pitchFamily="49" charset="0"/>
              </a:rPr>
              <a:t>const</a:t>
            </a:r>
            <a:r>
              <a:rPr lang="en-US" altLang="zh-CN" sz="2000" dirty="0">
                <a:solidFill>
                  <a:srgbClr val="C00000"/>
                </a:solidFill>
                <a:latin typeface="Consolas" panose="020B0609020204030204" pitchFamily="49" charset="0"/>
                <a:ea typeface="Source Code Pro Light" pitchFamily="49" charset="0"/>
              </a:rPr>
              <a:t> bar = () =&gt; {</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console.log("</a:t>
            </a:r>
            <a:r>
              <a:rPr lang="zh-CN" altLang="en-US" sz="2000" dirty="0">
                <a:solidFill>
                  <a:srgbClr val="C00000"/>
                </a:solidFill>
                <a:latin typeface="Consolas" panose="020B0609020204030204" pitchFamily="49" charset="0"/>
                <a:ea typeface="Source Code Pro Light" pitchFamily="49" charset="0"/>
              </a:rPr>
              <a:t>绿叶学习网</a:t>
            </a:r>
            <a:r>
              <a:rPr lang="en-US" altLang="zh-CN" sz="2000" dirty="0">
                <a:solidFill>
                  <a:srgbClr val="C00000"/>
                </a:solidFill>
                <a:latin typeface="Consolas" panose="020B0609020204030204" pitchFamily="49" charset="0"/>
                <a:ea typeface="Source Code Pro Light" pitchFamily="49" charset="0"/>
              </a:rPr>
              <a:t>");</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console.log(bar.name);</a:t>
            </a:r>
            <a:endParaRPr lang="en-US" altLang="zh-CN" sz="2000" dirty="0">
              <a:solidFill>
                <a:srgbClr val="C00000"/>
              </a:solidFill>
              <a:latin typeface="Consolas" panose="020B0609020204030204" pitchFamily="49" charset="0"/>
              <a:ea typeface="Source Code Pro Light" pitchFamily="49" charset="0"/>
            </a:endParaRPr>
          </a:p>
          <a:p>
            <a:pPr>
              <a:lnSpc>
                <a:spcPct val="120000"/>
              </a:lnSpc>
            </a:pPr>
            <a:r>
              <a:rPr lang="en-US" altLang="zh-CN" sz="2000" dirty="0">
                <a:solidFill>
                  <a:srgbClr val="C00000"/>
                </a:solidFill>
                <a:latin typeface="Consolas" panose="020B0609020204030204" pitchFamily="49" charset="0"/>
                <a:ea typeface="Source Code Pro Light" pitchFamily="49" charset="0"/>
              </a:rPr>
              <a:t>    &lt;/script&gt;</a:t>
            </a:r>
            <a:endParaRPr lang="en-US" altLang="zh-CN" sz="2000" dirty="0">
              <a:latin typeface="Consolas" panose="020B0609020204030204" pitchFamily="49" charset="0"/>
              <a:ea typeface="Source Code Pro Light" pitchFamily="49" charset="0"/>
            </a:endParaRPr>
          </a:p>
        </p:txBody>
      </p:sp>
      <p:sp>
        <p:nvSpPr>
          <p:cNvPr id="13" name="矩形 12"/>
          <p:cNvSpPr/>
          <p:nvPr/>
        </p:nvSpPr>
        <p:spPr bwMode="auto">
          <a:xfrm>
            <a:off x="5815260" y="3282547"/>
            <a:ext cx="4909716" cy="499624"/>
          </a:xfrm>
          <a:prstGeom prst="rect">
            <a:avLst/>
          </a:prstGeom>
        </p:spPr>
        <p:txBody>
          <a:bodyPr wrap="square">
            <a:spAutoFit/>
          </a:bodyPr>
          <a:lstStyle/>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395536" y="411510"/>
            <a:ext cx="8143932" cy="482207"/>
          </a:xfrm>
          <a:prstGeom prst="rect">
            <a:avLst/>
          </a:prstGeom>
        </p:spPr>
        <p:txBody>
          <a:bodyPr vert="horz" lIns="121917" tIns="60958" rIns="121917" bIns="60958" rtlCol="0">
            <a:normAutofit lnSpcReduction="10000"/>
          </a:bodyPr>
          <a:lst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smtClean="0"/>
              <a:t>本章练习</a:t>
            </a:r>
            <a:endParaRPr lang="zh-CN" altLang="en-US" sz="2400" b="1" dirty="0"/>
          </a:p>
        </p:txBody>
      </p:sp>
      <p:sp>
        <p:nvSpPr>
          <p:cNvPr id="3" name="文本占位符 2"/>
          <p:cNvSpPr txBox="1"/>
          <p:nvPr/>
        </p:nvSpPr>
        <p:spPr>
          <a:xfrm>
            <a:off x="859155" y="1341755"/>
            <a:ext cx="10996930" cy="2498090"/>
          </a:xfrm>
          <a:prstGeom prst="rect">
            <a:avLst/>
          </a:prstGeom>
        </p:spPr>
        <p:txBody>
          <a:bodyPr vert="horz" lIns="121917" tIns="60958" rIns="121917" bIns="60958" rtlCol="0">
            <a:noAutofit/>
          </a:bodyPr>
          <a:lst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zh-CN" sz="2200" b="1" dirty="0" smtClean="0"/>
              <a:t>一、单选题</a:t>
            </a:r>
            <a:endParaRPr lang="zh-CN" altLang="zh-CN" sz="2200" dirty="0" smtClean="0"/>
          </a:p>
          <a:p>
            <a:pPr marL="0" indent="0">
              <a:buFont typeface="Arial" panose="020B0604020202020204" pitchFamily="34" charset="0"/>
              <a:buNone/>
            </a:pPr>
            <a:r>
              <a:rPr lang="zh-CN" altLang="en-US" sz="2200" dirty="0" smtClean="0"/>
              <a:t>  </a:t>
            </a:r>
            <a:r>
              <a:rPr lang="en-US" altLang="zh-CN" sz="2200" dirty="0" smtClean="0"/>
              <a:t>1. </a:t>
            </a:r>
            <a:r>
              <a:rPr lang="zh-CN" altLang="en-US" sz="2200" dirty="0" smtClean="0"/>
              <a:t>下面有关箭头函数的说法中，正确的是（       ）。</a:t>
            </a:r>
            <a:endParaRPr lang="zh-CN" altLang="en-US" sz="2200" dirty="0" smtClean="0"/>
          </a:p>
          <a:p>
            <a:pPr marL="0" indent="0">
              <a:buFont typeface="Arial" panose="020B0604020202020204" pitchFamily="34" charset="0"/>
              <a:buNone/>
            </a:pPr>
            <a:r>
              <a:rPr lang="zh-CN" altLang="en-US" sz="2200" dirty="0" smtClean="0"/>
              <a:t>    </a:t>
            </a:r>
            <a:r>
              <a:rPr lang="en-US" altLang="zh-CN" sz="2200" dirty="0" smtClean="0"/>
              <a:t>A. </a:t>
            </a:r>
            <a:r>
              <a:rPr lang="zh-CN" altLang="en-US" sz="2200" dirty="0" smtClean="0"/>
              <a:t>箭头函数不仅可以用于函数表达式，还可以用于函数声明</a:t>
            </a:r>
            <a:endParaRPr lang="zh-CN" altLang="en-US" sz="2200" dirty="0" smtClean="0"/>
          </a:p>
          <a:p>
            <a:pPr marL="0" indent="0">
              <a:buFont typeface="Arial" panose="020B0604020202020204" pitchFamily="34" charset="0"/>
              <a:buNone/>
            </a:pPr>
            <a:r>
              <a:rPr lang="zh-CN" altLang="en-US" sz="2200" dirty="0" smtClean="0"/>
              <a:t>    </a:t>
            </a:r>
            <a:r>
              <a:rPr lang="en-US" altLang="zh-CN" sz="2200" dirty="0" smtClean="0"/>
              <a:t>B. </a:t>
            </a:r>
            <a:r>
              <a:rPr lang="zh-CN" altLang="en-US" sz="2200" dirty="0" smtClean="0"/>
              <a:t>箭头函数可以用于实现一个构造函数</a:t>
            </a:r>
            <a:endParaRPr lang="zh-CN" altLang="en-US" sz="2200" dirty="0" smtClean="0"/>
          </a:p>
          <a:p>
            <a:pPr marL="0" indent="0">
              <a:buFont typeface="Arial" panose="020B0604020202020204" pitchFamily="34" charset="0"/>
              <a:buNone/>
            </a:pPr>
            <a:r>
              <a:rPr lang="zh-CN" altLang="en-US" sz="2200" dirty="0" smtClean="0"/>
              <a:t>    </a:t>
            </a:r>
            <a:r>
              <a:rPr lang="en-US" altLang="zh-CN" sz="2200" dirty="0" smtClean="0"/>
              <a:t>C. </a:t>
            </a:r>
            <a:r>
              <a:rPr lang="zh-CN" altLang="en-US" sz="2200" dirty="0" smtClean="0"/>
              <a:t>箭头函数不能用于实现一个原型方法</a:t>
            </a:r>
            <a:endParaRPr lang="zh-CN" altLang="en-US" sz="2200" dirty="0" smtClean="0"/>
          </a:p>
          <a:p>
            <a:pPr marL="0" indent="0">
              <a:buFont typeface="Arial" panose="020B0604020202020204" pitchFamily="34" charset="0"/>
              <a:buNone/>
            </a:pPr>
            <a:r>
              <a:rPr lang="zh-CN" altLang="en-US" sz="2200" dirty="0" smtClean="0"/>
              <a:t>    </a:t>
            </a:r>
            <a:r>
              <a:rPr lang="en-US" altLang="zh-CN" sz="2200" dirty="0" smtClean="0"/>
              <a:t>D. </a:t>
            </a:r>
            <a:r>
              <a:rPr lang="zh-CN" altLang="en-US" sz="2200" dirty="0" smtClean="0"/>
              <a:t>箭头函数的</a:t>
            </a:r>
            <a:r>
              <a:rPr lang="en-US" altLang="zh-CN" sz="2200" dirty="0" smtClean="0"/>
              <a:t>this</a:t>
            </a:r>
            <a:r>
              <a:rPr lang="zh-CN" altLang="en-US" sz="2200" dirty="0" smtClean="0"/>
              <a:t>指向</a:t>
            </a:r>
            <a:r>
              <a:rPr lang="en-US" altLang="zh-CN" sz="2200" dirty="0" smtClean="0"/>
              <a:t>window</a:t>
            </a:r>
            <a:endParaRPr lang="en-US" altLang="zh-CN" sz="2200" dirty="0" smtClean="0"/>
          </a:p>
          <a:p>
            <a:pPr marL="0" indent="0">
              <a:buFont typeface="Arial" panose="020B0604020202020204" pitchFamily="34" charset="0"/>
              <a:buNone/>
            </a:pPr>
            <a:endParaRPr lang="zh-CN" altLang="en-US" sz="2200" dirty="0"/>
          </a:p>
        </p:txBody>
      </p:sp>
      <p:sp>
        <p:nvSpPr>
          <p:cNvPr id="4" name="文本框 3"/>
          <p:cNvSpPr txBox="1"/>
          <p:nvPr/>
        </p:nvSpPr>
        <p:spPr>
          <a:xfrm>
            <a:off x="1249680" y="4365625"/>
            <a:ext cx="10215880" cy="1630045"/>
          </a:xfrm>
          <a:prstGeom prst="rect">
            <a:avLst/>
          </a:prstGeom>
          <a:noFill/>
        </p:spPr>
        <p:txBody>
          <a:bodyPr wrap="none" rtlCol="0">
            <a:spAutoFit/>
          </a:bodyPr>
          <a:p>
            <a:pPr marL="0" indent="0" algn="l">
              <a:buFont typeface="Arial" panose="020B0604020202020204" pitchFamily="34" charset="0"/>
              <a:buNone/>
            </a:pPr>
            <a:r>
              <a:rPr lang="zh-CN" altLang="en-US" sz="2000" dirty="0">
                <a:sym typeface="+mn-ea"/>
              </a:rPr>
              <a:t>    </a:t>
            </a:r>
            <a:r>
              <a:rPr lang="zh-CN" altLang="en-US" sz="2000" dirty="0">
                <a:solidFill>
                  <a:srgbClr val="FF0000"/>
                </a:solidFill>
                <a:highlight>
                  <a:srgbClr val="FFFF00"/>
                </a:highlight>
                <a:sym typeface="+mn-ea"/>
              </a:rPr>
              <a:t>分析：</a:t>
            </a:r>
            <a:endParaRPr lang="zh-CN" altLang="en-US" sz="2000" dirty="0"/>
          </a:p>
          <a:p>
            <a:pPr marL="0" indent="0" algn="l">
              <a:buFont typeface="Arial" panose="020B0604020202020204" pitchFamily="34" charset="0"/>
              <a:buNone/>
            </a:pPr>
            <a:r>
              <a:rPr lang="zh-CN" altLang="en-US" sz="2000" dirty="0">
                <a:sym typeface="+mn-ea"/>
              </a:rPr>
              <a:t>    A中，箭头函数只能用于函数表达式，不能用于函数声明</a:t>
            </a:r>
            <a:endParaRPr lang="zh-CN" altLang="en-US" sz="2000" dirty="0"/>
          </a:p>
          <a:p>
            <a:pPr marL="0" indent="0" algn="l">
              <a:buFont typeface="Arial" panose="020B0604020202020204" pitchFamily="34" charset="0"/>
              <a:buNone/>
            </a:pPr>
            <a:r>
              <a:rPr lang="zh-CN" altLang="en-US" sz="2000" dirty="0">
                <a:sym typeface="+mn-ea"/>
              </a:rPr>
              <a:t>    B中，箭头函数不能用于实现一个构造函数</a:t>
            </a:r>
            <a:endParaRPr lang="zh-CN" altLang="en-US" sz="2000" dirty="0"/>
          </a:p>
          <a:p>
            <a:pPr marL="0" indent="0" algn="l">
              <a:buFont typeface="Arial" panose="020B0604020202020204" pitchFamily="34" charset="0"/>
              <a:buNone/>
            </a:pPr>
            <a:r>
              <a:rPr lang="zh-CN" altLang="en-US" sz="2000" dirty="0">
                <a:sym typeface="+mn-ea"/>
              </a:rPr>
              <a:t>    D中，箭头函数本身没有this，它的this继承于上一层的this，并不一定是指向window</a:t>
            </a:r>
            <a:endParaRPr lang="zh-CN" altLang="en-US" sz="2000" dirty="0"/>
          </a:p>
          <a:p>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p:nvPr/>
        </p:nvSpPr>
        <p:spPr>
          <a:xfrm>
            <a:off x="395536" y="411510"/>
            <a:ext cx="8143932" cy="482207"/>
          </a:xfrm>
          <a:prstGeom prst="rect">
            <a:avLst/>
          </a:prstGeom>
        </p:spPr>
        <p:txBody>
          <a:bodyPr vert="horz" lIns="121917" tIns="60958" rIns="121917" bIns="60958" rtlCol="0">
            <a:normAutofit lnSpcReduction="10000"/>
          </a:bodyPr>
          <a:lst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smtClean="0"/>
              <a:t>本章练习</a:t>
            </a:r>
            <a:endParaRPr lang="zh-CN" altLang="en-US" sz="2400" b="1" dirty="0"/>
          </a:p>
        </p:txBody>
      </p:sp>
      <p:sp>
        <p:nvSpPr>
          <p:cNvPr id="3" name="文本占位符 2"/>
          <p:cNvSpPr txBox="1"/>
          <p:nvPr/>
        </p:nvSpPr>
        <p:spPr>
          <a:xfrm>
            <a:off x="859134" y="1341562"/>
            <a:ext cx="10996711" cy="4623978"/>
          </a:xfrm>
          <a:prstGeom prst="rect">
            <a:avLst/>
          </a:prstGeom>
        </p:spPr>
        <p:txBody>
          <a:bodyPr vert="horz" lIns="121917" tIns="60958" rIns="121917" bIns="60958" rtlCol="0">
            <a:noAutofit/>
          </a:bodyPr>
          <a:lst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zh-CN" sz="2200" b="1" dirty="0" smtClean="0"/>
              <a:t>一、单选题</a:t>
            </a:r>
            <a:endParaRPr lang="zh-CN" altLang="zh-CN" sz="2200" dirty="0" smtClean="0"/>
          </a:p>
          <a:p>
            <a:pPr marL="0" indent="0">
              <a:buFont typeface="Arial" panose="020B0604020202020204" pitchFamily="34" charset="0"/>
              <a:buNone/>
            </a:pPr>
            <a:r>
              <a:rPr lang="en-US" altLang="zh-CN" sz="2200" dirty="0" smtClean="0"/>
              <a:t>  2. </a:t>
            </a:r>
            <a:r>
              <a:rPr lang="zh-CN" altLang="en-US" sz="2200" dirty="0" smtClean="0"/>
              <a:t>下面有关函数参数默认值的说法中，不正确的是（       ）。</a:t>
            </a:r>
            <a:endParaRPr lang="zh-CN" altLang="en-US" sz="2200" dirty="0" smtClean="0"/>
          </a:p>
          <a:p>
            <a:pPr marL="0" indent="0">
              <a:buFont typeface="Arial" panose="020B0604020202020204" pitchFamily="34" charset="0"/>
              <a:buNone/>
            </a:pPr>
            <a:r>
              <a:rPr lang="zh-CN" altLang="en-US" sz="2200" dirty="0" smtClean="0"/>
              <a:t>    </a:t>
            </a:r>
            <a:r>
              <a:rPr lang="en-US" altLang="zh-CN" sz="2200" dirty="0" smtClean="0"/>
              <a:t>A. ES6</a:t>
            </a:r>
            <a:r>
              <a:rPr lang="zh-CN" altLang="en-US" sz="2200" dirty="0" smtClean="0"/>
              <a:t>是直接在形参中赋值，从而实现参数默认值</a:t>
            </a:r>
            <a:endParaRPr lang="zh-CN" altLang="en-US" sz="2200" dirty="0" smtClean="0"/>
          </a:p>
          <a:p>
            <a:pPr marL="0" indent="0">
              <a:buFont typeface="Arial" panose="020B0604020202020204" pitchFamily="34" charset="0"/>
              <a:buNone/>
            </a:pPr>
            <a:r>
              <a:rPr lang="zh-CN" altLang="en-US" sz="2200" dirty="0" smtClean="0"/>
              <a:t>    </a:t>
            </a:r>
            <a:r>
              <a:rPr lang="en-US" altLang="zh-CN" sz="2200" dirty="0" smtClean="0"/>
              <a:t>B. </a:t>
            </a:r>
            <a:r>
              <a:rPr lang="zh-CN" altLang="en-US" sz="2200" dirty="0" smtClean="0"/>
              <a:t>如果函数的一个参数定义了默认值，那么它就不能使用</a:t>
            </a:r>
            <a:r>
              <a:rPr lang="en-US" altLang="zh-CN" sz="2200" dirty="0" smtClean="0"/>
              <a:t>let</a:t>
            </a:r>
            <a:r>
              <a:rPr lang="zh-CN" altLang="en-US" sz="2200" dirty="0" smtClean="0"/>
              <a:t>或</a:t>
            </a:r>
            <a:r>
              <a:rPr lang="en-US" altLang="zh-CN" sz="2200" dirty="0" err="1" smtClean="0"/>
              <a:t>const</a:t>
            </a:r>
            <a:r>
              <a:rPr lang="zh-CN" altLang="en-US" sz="2200" dirty="0" smtClean="0"/>
              <a:t>再次声明</a:t>
            </a:r>
            <a:endParaRPr lang="zh-CN" altLang="en-US" sz="2200" dirty="0" smtClean="0"/>
          </a:p>
          <a:p>
            <a:pPr marL="0" indent="0">
              <a:buFont typeface="Arial" panose="020B0604020202020204" pitchFamily="34" charset="0"/>
              <a:buNone/>
            </a:pPr>
            <a:r>
              <a:rPr lang="zh-CN" altLang="en-US" sz="2200" dirty="0" smtClean="0"/>
              <a:t>    </a:t>
            </a:r>
            <a:r>
              <a:rPr lang="en-US" altLang="zh-CN" sz="2200" dirty="0" smtClean="0"/>
              <a:t>C. “</a:t>
            </a:r>
            <a:r>
              <a:rPr lang="zh-CN" altLang="en-US" sz="2200" dirty="0" smtClean="0"/>
              <a:t>有默认值的参数”需要放在“没有默认值的参数”的后面</a:t>
            </a:r>
            <a:endParaRPr lang="zh-CN" altLang="en-US" sz="2200" dirty="0" smtClean="0"/>
          </a:p>
          <a:p>
            <a:pPr marL="0" indent="0">
              <a:buFont typeface="Arial" panose="020B0604020202020204" pitchFamily="34" charset="0"/>
              <a:buNone/>
            </a:pPr>
            <a:r>
              <a:rPr lang="zh-CN" altLang="en-US" sz="2200" dirty="0" smtClean="0"/>
              <a:t>    </a:t>
            </a:r>
            <a:r>
              <a:rPr lang="en-US" altLang="zh-CN" sz="2200" dirty="0" smtClean="0"/>
              <a:t>D. ES5</a:t>
            </a:r>
            <a:r>
              <a:rPr lang="zh-CN" altLang="en-US" sz="2200" dirty="0" smtClean="0"/>
              <a:t>是无法实现参数默认值的</a:t>
            </a:r>
            <a:endParaRPr lang="zh-CN" altLang="en-US" sz="2200" dirty="0"/>
          </a:p>
        </p:txBody>
      </p:sp>
      <p:sp>
        <p:nvSpPr>
          <p:cNvPr id="4" name="文本框 3"/>
          <p:cNvSpPr txBox="1"/>
          <p:nvPr/>
        </p:nvSpPr>
        <p:spPr>
          <a:xfrm>
            <a:off x="1584325" y="4258310"/>
            <a:ext cx="6858635" cy="645160"/>
          </a:xfrm>
          <a:prstGeom prst="rect">
            <a:avLst/>
          </a:prstGeom>
          <a:noFill/>
        </p:spPr>
        <p:txBody>
          <a:bodyPr wrap="none" rtlCol="0">
            <a:spAutoFit/>
          </a:bodyPr>
          <a:p>
            <a:pPr algn="l"/>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    分析：</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    D中，在ES5我们可以使用“||”（或运算）来实现参数默认值。</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txBox="1"/>
          <p:nvPr/>
        </p:nvSpPr>
        <p:spPr>
          <a:xfrm>
            <a:off x="766351" y="1125156"/>
            <a:ext cx="10153128"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苹方 中等"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苹方 中等"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苹方 中等"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苹方 中等"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苹方 中等"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2200" dirty="0"/>
              <a:t>3. </a:t>
            </a:r>
            <a:r>
              <a:rPr lang="zh-CN" altLang="en-US" sz="2200" dirty="0"/>
              <a:t>下面有一段代码，其运行结果是（       ）。</a:t>
            </a:r>
            <a:endParaRPr lang="zh-CN" altLang="en-US" sz="2200" dirty="0"/>
          </a:p>
          <a:p>
            <a:pPr marL="0" indent="0">
              <a:buFont typeface="Arial" panose="020B0604020202020204" pitchFamily="34" charset="0"/>
              <a:buNone/>
            </a:pPr>
            <a:r>
              <a:rPr lang="en-US" altLang="zh-CN" sz="2200" dirty="0" err="1">
                <a:solidFill>
                  <a:srgbClr val="C00000"/>
                </a:solidFill>
                <a:latin typeface="Consolas" panose="020B0609020204030204" pitchFamily="49" charset="0"/>
              </a:rPr>
              <a:t>window.a</a:t>
            </a:r>
            <a:r>
              <a:rPr lang="en-US" altLang="zh-CN" sz="2200" dirty="0">
                <a:solidFill>
                  <a:srgbClr val="C00000"/>
                </a:solidFill>
                <a:latin typeface="Consolas" panose="020B0609020204030204" pitchFamily="49" charset="0"/>
              </a:rPr>
              <a:t> = "</a:t>
            </a:r>
            <a:r>
              <a:rPr lang="zh-CN" altLang="en-US" sz="2200" dirty="0">
                <a:solidFill>
                  <a:srgbClr val="C00000"/>
                </a:solidFill>
                <a:latin typeface="Consolas" panose="020B0609020204030204" pitchFamily="49" charset="0"/>
              </a:rPr>
              <a:t>绿叶学习网</a:t>
            </a:r>
            <a:r>
              <a:rPr lang="en-US" altLang="zh-CN" sz="2200" dirty="0">
                <a:solidFill>
                  <a:srgbClr val="C00000"/>
                </a:solidFill>
                <a:latin typeface="Consolas" panose="020B0609020204030204" pitchFamily="49" charset="0"/>
              </a:rPr>
              <a:t>";</a:t>
            </a:r>
            <a:endParaRPr lang="en-US" altLang="zh-CN" sz="2200" dirty="0">
              <a:solidFill>
                <a:srgbClr val="C00000"/>
              </a:solidFill>
              <a:latin typeface="Consolas" panose="020B0609020204030204" pitchFamily="49" charset="0"/>
            </a:endParaRPr>
          </a:p>
          <a:p>
            <a:pPr marL="0" indent="0">
              <a:buFont typeface="Arial" panose="020B0604020202020204" pitchFamily="34" charset="0"/>
              <a:buNone/>
            </a:pPr>
            <a:r>
              <a:rPr lang="en-US" altLang="zh-CN" sz="2200" dirty="0">
                <a:solidFill>
                  <a:srgbClr val="C00000"/>
                </a:solidFill>
                <a:latin typeface="Consolas" panose="020B0609020204030204" pitchFamily="49" charset="0"/>
              </a:rPr>
              <a:t>let obj = {</a:t>
            </a:r>
            <a:endParaRPr lang="en-US" altLang="zh-CN" sz="2200" dirty="0">
              <a:solidFill>
                <a:srgbClr val="C00000"/>
              </a:solidFill>
              <a:latin typeface="Consolas" panose="020B0609020204030204" pitchFamily="49" charset="0"/>
            </a:endParaRPr>
          </a:p>
          <a:p>
            <a:pPr marL="0" indent="0">
              <a:buFont typeface="Arial" panose="020B0604020202020204" pitchFamily="34" charset="0"/>
              <a:buNone/>
            </a:pPr>
            <a:r>
              <a:rPr lang="en-US" altLang="zh-CN" sz="2200" dirty="0">
                <a:solidFill>
                  <a:srgbClr val="C00000"/>
                </a:solidFill>
                <a:latin typeface="Consolas" panose="020B0609020204030204" pitchFamily="49" charset="0"/>
              </a:rPr>
              <a:t>    a: "obj",</a:t>
            </a:r>
            <a:endParaRPr lang="en-US" altLang="zh-CN" sz="2200" dirty="0">
              <a:solidFill>
                <a:srgbClr val="C00000"/>
              </a:solidFill>
              <a:latin typeface="Consolas" panose="020B0609020204030204" pitchFamily="49" charset="0"/>
            </a:endParaRPr>
          </a:p>
          <a:p>
            <a:pPr marL="0" indent="0">
              <a:buFont typeface="Arial" panose="020B0604020202020204" pitchFamily="34" charset="0"/>
              <a:buNone/>
            </a:pPr>
            <a:r>
              <a:rPr lang="en-US" altLang="zh-CN" sz="2200" dirty="0">
                <a:solidFill>
                  <a:srgbClr val="C00000"/>
                </a:solidFill>
                <a:latin typeface="Consolas" panose="020B0609020204030204" pitchFamily="49" charset="0"/>
              </a:rPr>
              <a:t>    </a:t>
            </a:r>
            <a:r>
              <a:rPr lang="en-US" altLang="zh-CN" sz="2200" dirty="0" err="1">
                <a:solidFill>
                  <a:srgbClr val="C00000"/>
                </a:solidFill>
                <a:latin typeface="Consolas" panose="020B0609020204030204" pitchFamily="49" charset="0"/>
              </a:rPr>
              <a:t>fn</a:t>
            </a:r>
            <a:r>
              <a:rPr lang="en-US" altLang="zh-CN" sz="2200" dirty="0">
                <a:solidFill>
                  <a:srgbClr val="C00000"/>
                </a:solidFill>
                <a:latin typeface="Consolas" panose="020B0609020204030204" pitchFamily="49" charset="0"/>
              </a:rPr>
              <a:t>: () =&gt; {</a:t>
            </a:r>
            <a:endParaRPr lang="en-US" altLang="zh-CN" sz="2200" dirty="0">
              <a:solidFill>
                <a:srgbClr val="C00000"/>
              </a:solidFill>
              <a:latin typeface="Consolas" panose="020B0609020204030204" pitchFamily="49" charset="0"/>
            </a:endParaRPr>
          </a:p>
          <a:p>
            <a:pPr marL="0" indent="0">
              <a:buFont typeface="Arial" panose="020B0604020202020204" pitchFamily="34" charset="0"/>
              <a:buNone/>
            </a:pPr>
            <a:r>
              <a:rPr lang="en-US" altLang="zh-CN" sz="2200" dirty="0">
                <a:solidFill>
                  <a:srgbClr val="C00000"/>
                </a:solidFill>
                <a:latin typeface="Consolas" panose="020B0609020204030204" pitchFamily="49" charset="0"/>
              </a:rPr>
              <a:t>        </a:t>
            </a:r>
            <a:r>
              <a:rPr lang="en-US" altLang="zh-CN" sz="2200" dirty="0" err="1">
                <a:solidFill>
                  <a:srgbClr val="C00000"/>
                </a:solidFill>
                <a:latin typeface="Consolas" panose="020B0609020204030204" pitchFamily="49" charset="0"/>
              </a:rPr>
              <a:t>setTimeout</a:t>
            </a:r>
            <a:r>
              <a:rPr lang="en-US" altLang="zh-CN" sz="2200" dirty="0">
                <a:solidFill>
                  <a:srgbClr val="C00000"/>
                </a:solidFill>
                <a:latin typeface="Consolas" panose="020B0609020204030204" pitchFamily="49" charset="0"/>
              </a:rPr>
              <a:t>(() =&gt; {</a:t>
            </a:r>
            <a:endParaRPr lang="en-US" altLang="zh-CN" sz="2200" dirty="0">
              <a:solidFill>
                <a:srgbClr val="C00000"/>
              </a:solidFill>
              <a:latin typeface="Consolas" panose="020B0609020204030204" pitchFamily="49" charset="0"/>
            </a:endParaRPr>
          </a:p>
          <a:p>
            <a:pPr marL="0" indent="0">
              <a:buFont typeface="Arial" panose="020B0604020202020204" pitchFamily="34" charset="0"/>
              <a:buNone/>
            </a:pPr>
            <a:r>
              <a:rPr lang="en-US" altLang="zh-CN" sz="2200" dirty="0">
                <a:solidFill>
                  <a:srgbClr val="C00000"/>
                </a:solidFill>
                <a:latin typeface="Consolas" panose="020B0609020204030204" pitchFamily="49" charset="0"/>
              </a:rPr>
              <a:t>            </a:t>
            </a:r>
            <a:r>
              <a:rPr lang="en-US" altLang="zh-CN" sz="2200" dirty="0" err="1">
                <a:solidFill>
                  <a:srgbClr val="C00000"/>
                </a:solidFill>
                <a:latin typeface="Consolas" panose="020B0609020204030204" pitchFamily="49" charset="0"/>
              </a:rPr>
              <a:t>console.log</a:t>
            </a:r>
            <a:r>
              <a:rPr lang="en-US" altLang="zh-CN" sz="2200" dirty="0">
                <a:solidFill>
                  <a:srgbClr val="C00000"/>
                </a:solidFill>
                <a:latin typeface="Consolas" panose="020B0609020204030204" pitchFamily="49" charset="0"/>
              </a:rPr>
              <a:t>(</a:t>
            </a:r>
            <a:r>
              <a:rPr lang="en-US" altLang="zh-CN" sz="2200" dirty="0" err="1">
                <a:solidFill>
                  <a:srgbClr val="C00000"/>
                </a:solidFill>
                <a:latin typeface="Consolas" panose="020B0609020204030204" pitchFamily="49" charset="0"/>
              </a:rPr>
              <a:t>this.a</a:t>
            </a:r>
            <a:r>
              <a:rPr lang="en-US" altLang="zh-CN" sz="2200" dirty="0">
                <a:solidFill>
                  <a:srgbClr val="C00000"/>
                </a:solidFill>
                <a:latin typeface="Consolas" panose="020B0609020204030204" pitchFamily="49" charset="0"/>
              </a:rPr>
              <a:t>);</a:t>
            </a:r>
            <a:endParaRPr lang="en-US" altLang="zh-CN" sz="2200" dirty="0">
              <a:solidFill>
                <a:srgbClr val="C00000"/>
              </a:solidFill>
              <a:latin typeface="Consolas" panose="020B0609020204030204" pitchFamily="49" charset="0"/>
            </a:endParaRPr>
          </a:p>
          <a:p>
            <a:pPr marL="0" indent="0">
              <a:buFont typeface="Arial" panose="020B0604020202020204" pitchFamily="34" charset="0"/>
              <a:buNone/>
            </a:pPr>
            <a:r>
              <a:rPr lang="en-US" altLang="zh-CN" sz="2200" dirty="0">
                <a:solidFill>
                  <a:srgbClr val="C00000"/>
                </a:solidFill>
                <a:latin typeface="Consolas" panose="020B0609020204030204" pitchFamily="49" charset="0"/>
              </a:rPr>
              <a:t>        })</a:t>
            </a:r>
            <a:endParaRPr lang="en-US" altLang="zh-CN" sz="2200" dirty="0">
              <a:solidFill>
                <a:srgbClr val="C00000"/>
              </a:solidFill>
              <a:latin typeface="Consolas" panose="020B0609020204030204" pitchFamily="49" charset="0"/>
            </a:endParaRPr>
          </a:p>
          <a:p>
            <a:pPr marL="0" indent="0">
              <a:buFont typeface="Arial" panose="020B0604020202020204" pitchFamily="34" charset="0"/>
              <a:buNone/>
            </a:pPr>
            <a:r>
              <a:rPr lang="en-US" altLang="zh-CN" sz="2200" dirty="0">
                <a:solidFill>
                  <a:srgbClr val="C00000"/>
                </a:solidFill>
                <a:latin typeface="Consolas" panose="020B0609020204030204" pitchFamily="49" charset="0"/>
              </a:rPr>
              <a:t>    }</a:t>
            </a:r>
            <a:endParaRPr lang="en-US" altLang="zh-CN" sz="2200" dirty="0">
              <a:solidFill>
                <a:srgbClr val="C00000"/>
              </a:solidFill>
              <a:latin typeface="Consolas" panose="020B0609020204030204" pitchFamily="49" charset="0"/>
            </a:endParaRPr>
          </a:p>
          <a:p>
            <a:pPr marL="0" indent="0">
              <a:buFont typeface="Arial" panose="020B0604020202020204" pitchFamily="34" charset="0"/>
              <a:buNone/>
            </a:pPr>
            <a:r>
              <a:rPr lang="en-US" altLang="zh-CN" sz="2200" dirty="0">
                <a:solidFill>
                  <a:srgbClr val="C00000"/>
                </a:solidFill>
                <a:latin typeface="Consolas" panose="020B0609020204030204" pitchFamily="49" charset="0"/>
              </a:rPr>
              <a:t>}</a:t>
            </a:r>
            <a:endParaRPr lang="en-US" altLang="zh-CN" sz="2200" dirty="0">
              <a:solidFill>
                <a:srgbClr val="C00000"/>
              </a:solidFill>
              <a:latin typeface="Consolas" panose="020B0609020204030204" pitchFamily="49" charset="0"/>
            </a:endParaRPr>
          </a:p>
          <a:p>
            <a:pPr marL="0" indent="0">
              <a:buFont typeface="Arial" panose="020B0604020202020204" pitchFamily="34" charset="0"/>
              <a:buNone/>
            </a:pPr>
            <a:r>
              <a:rPr lang="en-US" altLang="zh-CN" sz="2200" dirty="0" err="1">
                <a:solidFill>
                  <a:srgbClr val="C00000"/>
                </a:solidFill>
                <a:latin typeface="Consolas" panose="020B0609020204030204" pitchFamily="49" charset="0"/>
              </a:rPr>
              <a:t>obj.fn</a:t>
            </a:r>
            <a:r>
              <a:rPr lang="en-US" altLang="zh-CN" sz="2200" dirty="0">
                <a:solidFill>
                  <a:srgbClr val="C00000"/>
                </a:solidFill>
                <a:latin typeface="Consolas" panose="020B0609020204030204" pitchFamily="49" charset="0"/>
              </a:rPr>
              <a:t>();</a:t>
            </a:r>
            <a:endParaRPr lang="en-US" altLang="zh-CN" sz="2200" dirty="0">
              <a:solidFill>
                <a:srgbClr val="C00000"/>
              </a:solidFill>
              <a:latin typeface="Consolas" panose="020B0609020204030204" pitchFamily="49" charset="0"/>
            </a:endParaRPr>
          </a:p>
          <a:p>
            <a:pPr marL="0" indent="0">
              <a:buFont typeface="Arial" panose="020B0604020202020204" pitchFamily="34" charset="0"/>
              <a:buNone/>
            </a:pPr>
            <a:r>
              <a:rPr lang="en-US" altLang="zh-CN" sz="2200" dirty="0"/>
              <a:t>    A. </a:t>
            </a:r>
            <a:r>
              <a:rPr lang="zh-CN" altLang="en-US" sz="2200" dirty="0"/>
              <a:t>绿叶学习网                     </a:t>
            </a:r>
            <a:r>
              <a:rPr lang="zh-CN" altLang="en-US" sz="2200" dirty="0" smtClean="0"/>
              <a:t>   </a:t>
            </a:r>
            <a:r>
              <a:rPr lang="en-US" altLang="zh-CN" sz="2200" dirty="0"/>
              <a:t>B. undefined</a:t>
            </a:r>
            <a:endParaRPr lang="en-US" altLang="zh-CN" sz="2200" dirty="0"/>
          </a:p>
          <a:p>
            <a:pPr marL="0" indent="0">
              <a:buFont typeface="Arial" panose="020B0604020202020204" pitchFamily="34" charset="0"/>
              <a:buNone/>
            </a:pPr>
            <a:r>
              <a:rPr lang="en-US" altLang="zh-CN" sz="2200" dirty="0"/>
              <a:t>    C. </a:t>
            </a:r>
            <a:r>
              <a:rPr lang="en-US" altLang="zh-CN" sz="2200" dirty="0" err="1"/>
              <a:t>obj</a:t>
            </a:r>
            <a:r>
              <a:rPr lang="en-US" altLang="zh-CN" sz="2200" dirty="0"/>
              <a:t>                  </a:t>
            </a:r>
            <a:r>
              <a:rPr lang="en-US" altLang="zh-CN" sz="2200" dirty="0" smtClean="0"/>
              <a:t>             </a:t>
            </a:r>
            <a:r>
              <a:rPr lang="en-US" altLang="zh-CN" sz="2200" dirty="0"/>
              <a:t>D. </a:t>
            </a:r>
            <a:r>
              <a:rPr lang="zh-CN" altLang="en-US" sz="2200" dirty="0"/>
              <a:t>报错</a:t>
            </a:r>
            <a:endParaRPr lang="zh-CN" altLang="en-US" sz="2200" dirty="0"/>
          </a:p>
        </p:txBody>
      </p:sp>
      <p:sp>
        <p:nvSpPr>
          <p:cNvPr id="3" name="文本占位符 1"/>
          <p:cNvSpPr txBox="1"/>
          <p:nvPr/>
        </p:nvSpPr>
        <p:spPr>
          <a:xfrm>
            <a:off x="395536" y="411510"/>
            <a:ext cx="8143932" cy="482207"/>
          </a:xfrm>
          <a:prstGeom prst="rect">
            <a:avLst/>
          </a:prstGeom>
        </p:spPr>
        <p:txBody>
          <a:bodyPr vert="horz" lIns="121917" tIns="60958" rIns="121917" bIns="60958" rtlCol="0">
            <a:normAutofit lnSpcReduction="10000"/>
          </a:bodyPr>
          <a:lst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smtClean="0"/>
              <a:t>本章练习</a:t>
            </a:r>
            <a:endParaRPr lang="zh-CN" altLang="en-US" sz="2400" b="1" dirty="0"/>
          </a:p>
        </p:txBody>
      </p:sp>
      <p:sp>
        <p:nvSpPr>
          <p:cNvPr id="4" name="文本框 3"/>
          <p:cNvSpPr txBox="1"/>
          <p:nvPr/>
        </p:nvSpPr>
        <p:spPr>
          <a:xfrm>
            <a:off x="6598920" y="2349500"/>
            <a:ext cx="5350510" cy="1568450"/>
          </a:xfrm>
          <a:prstGeom prst="rect">
            <a:avLst/>
          </a:prstGeom>
          <a:noFill/>
        </p:spPr>
        <p:txBody>
          <a:bodyPr wrap="none" rtlCol="0">
            <a:spAutoFit/>
          </a:bodyPr>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分析：</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在这个例子中，this.a是在一个箭头函数内部，由于箭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头函数的this是继承于外层的this。我们往上一层找，此时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上一层也是一个箭头函数，它本身也没有自己的this。所</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以我们还得继续往更上一层找，由于这时已经到顶部作用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域了，也就是说this指向的就是window。</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2"/>
          <p:cNvSpPr txBox="1"/>
          <p:nvPr/>
        </p:nvSpPr>
        <p:spPr>
          <a:xfrm>
            <a:off x="1547664" y="987574"/>
            <a:ext cx="7704856" cy="4623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苹方 中等"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苹方 中等"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苹方 中等"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苹方 中等"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苹方 中等"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2200" b="1" dirty="0"/>
              <a:t>二、问答题</a:t>
            </a:r>
            <a:endParaRPr lang="zh-CN" altLang="en-US" sz="2200" b="1" dirty="0"/>
          </a:p>
          <a:p>
            <a:pPr marL="0" indent="0">
              <a:lnSpc>
                <a:spcPct val="150000"/>
              </a:lnSpc>
              <a:buFont typeface="Arial" panose="020B0604020202020204" pitchFamily="34" charset="0"/>
              <a:buNone/>
            </a:pPr>
            <a:r>
              <a:rPr lang="zh-CN" altLang="en-US" sz="2200" dirty="0"/>
              <a:t>  </a:t>
            </a:r>
            <a:r>
              <a:rPr lang="en-US" altLang="zh-CN" sz="2200" dirty="0"/>
              <a:t>1. </a:t>
            </a:r>
            <a:r>
              <a:rPr lang="zh-CN" altLang="en-US" sz="2200" dirty="0"/>
              <a:t>下面有一段</a:t>
            </a:r>
            <a:r>
              <a:rPr lang="en-US" altLang="zh-CN" sz="2200" dirty="0" err="1"/>
              <a:t>ES5</a:t>
            </a:r>
            <a:r>
              <a:rPr lang="zh-CN" altLang="en-US" sz="2200" dirty="0"/>
              <a:t>的代码，请使用</a:t>
            </a:r>
            <a:r>
              <a:rPr lang="en-US" altLang="zh-CN" sz="2200" dirty="0" err="1"/>
              <a:t>ES6</a:t>
            </a:r>
            <a:r>
              <a:rPr lang="zh-CN" altLang="en-US" sz="2200" dirty="0"/>
              <a:t>的箭头函数来改写。</a:t>
            </a:r>
            <a:endParaRPr lang="zh-CN" altLang="en-US" sz="2200" dirty="0"/>
          </a:p>
          <a:p>
            <a:pPr marL="0" indent="0">
              <a:lnSpc>
                <a:spcPct val="150000"/>
              </a:lnSpc>
              <a:buFont typeface="Arial" panose="020B0604020202020204" pitchFamily="34" charset="0"/>
              <a:buNone/>
            </a:pPr>
            <a:r>
              <a:rPr lang="en-US" altLang="zh-CN" sz="2200" dirty="0">
                <a:solidFill>
                  <a:srgbClr val="C00000"/>
                </a:solidFill>
                <a:latin typeface="Consolas" panose="020B0609020204030204" pitchFamily="49" charset="0"/>
              </a:rPr>
              <a:t>var result = </a:t>
            </a:r>
            <a:r>
              <a:rPr lang="en-US" altLang="zh-CN" sz="2200" dirty="0" err="1">
                <a:solidFill>
                  <a:srgbClr val="C00000"/>
                </a:solidFill>
                <a:latin typeface="Consolas" panose="020B0609020204030204" pitchFamily="49" charset="0"/>
              </a:rPr>
              <a:t>arr.map</a:t>
            </a:r>
            <a:r>
              <a:rPr lang="en-US" altLang="zh-CN" sz="2200" dirty="0">
                <a:solidFill>
                  <a:srgbClr val="C00000"/>
                </a:solidFill>
                <a:latin typeface="Consolas" panose="020B0609020204030204" pitchFamily="49" charset="0"/>
              </a:rPr>
              <a:t>(function(item){</a:t>
            </a:r>
            <a:endParaRPr lang="en-US" altLang="zh-CN" sz="2200" dirty="0">
              <a:solidFill>
                <a:srgbClr val="C00000"/>
              </a:solidFill>
              <a:latin typeface="Consolas" panose="020B0609020204030204" pitchFamily="49" charset="0"/>
            </a:endParaRPr>
          </a:p>
          <a:p>
            <a:pPr marL="0" indent="0">
              <a:lnSpc>
                <a:spcPct val="150000"/>
              </a:lnSpc>
              <a:buFont typeface="Arial" panose="020B0604020202020204" pitchFamily="34" charset="0"/>
              <a:buNone/>
            </a:pPr>
            <a:r>
              <a:rPr lang="en-US" altLang="zh-CN" sz="2200" dirty="0">
                <a:solidFill>
                  <a:srgbClr val="C00000"/>
                </a:solidFill>
                <a:latin typeface="Consolas" panose="020B0609020204030204" pitchFamily="49" charset="0"/>
              </a:rPr>
              <a:t>    return item * 2;</a:t>
            </a:r>
            <a:endParaRPr lang="en-US" altLang="zh-CN" sz="2200" dirty="0">
              <a:solidFill>
                <a:srgbClr val="C00000"/>
              </a:solidFill>
              <a:latin typeface="Consolas" panose="020B0609020204030204" pitchFamily="49" charset="0"/>
            </a:endParaRPr>
          </a:p>
          <a:p>
            <a:pPr marL="0" indent="0">
              <a:lnSpc>
                <a:spcPct val="150000"/>
              </a:lnSpc>
              <a:buFont typeface="Arial" panose="020B0604020202020204" pitchFamily="34" charset="0"/>
              <a:buNone/>
            </a:pPr>
            <a:r>
              <a:rPr lang="en-US" altLang="zh-CN" sz="2200" dirty="0">
                <a:solidFill>
                  <a:srgbClr val="C00000"/>
                </a:solidFill>
                <a:latin typeface="Consolas" panose="020B0609020204030204" pitchFamily="49" charset="0"/>
              </a:rPr>
              <a:t>});</a:t>
            </a:r>
            <a:endParaRPr lang="en-US" altLang="zh-CN" sz="2200" dirty="0">
              <a:solidFill>
                <a:srgbClr val="C00000"/>
              </a:solidFill>
              <a:latin typeface="Consolas" panose="020B0609020204030204" pitchFamily="49" charset="0"/>
            </a:endParaRPr>
          </a:p>
        </p:txBody>
      </p:sp>
      <p:sp>
        <p:nvSpPr>
          <p:cNvPr id="3" name="文本占位符 1"/>
          <p:cNvSpPr txBox="1"/>
          <p:nvPr/>
        </p:nvSpPr>
        <p:spPr>
          <a:xfrm>
            <a:off x="1512838" y="333450"/>
            <a:ext cx="8143932" cy="482207"/>
          </a:xfrm>
          <a:prstGeom prst="rect">
            <a:avLst/>
          </a:prstGeom>
        </p:spPr>
        <p:txBody>
          <a:bodyPr vert="horz" lIns="121917" tIns="60958" rIns="121917" bIns="60958" rtlCol="0">
            <a:normAutofit lnSpcReduction="10000"/>
          </a:bodyPr>
          <a:lst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smtClean="0"/>
              <a:t>本章练习</a:t>
            </a:r>
            <a:endParaRPr lang="zh-CN" altLang="en-US" sz="2400" b="1" dirty="0"/>
          </a:p>
        </p:txBody>
      </p:sp>
      <p:sp>
        <p:nvSpPr>
          <p:cNvPr id="4" name="文本框 3"/>
          <p:cNvSpPr txBox="1"/>
          <p:nvPr/>
        </p:nvSpPr>
        <p:spPr>
          <a:xfrm>
            <a:off x="2566670" y="4289425"/>
            <a:ext cx="5998210" cy="1322070"/>
          </a:xfrm>
          <a:prstGeom prst="rect">
            <a:avLst/>
          </a:prstGeom>
          <a:noFill/>
        </p:spPr>
        <p:txBody>
          <a:bodyPr wrap="square" rtlCol="0">
            <a:spAutoFit/>
          </a:bodyPr>
          <a:p>
            <a:pPr algn="l"/>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    答案：</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const result = arr.map((item) =&gt; (item * 2));</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或</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const result = arr.map(item =&gt; item * 2);</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3142878" y="2689637"/>
            <a:ext cx="6264696" cy="7401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0" name="矩形 9"/>
          <p:cNvSpPr/>
          <p:nvPr/>
        </p:nvSpPr>
        <p:spPr bwMode="auto">
          <a:xfrm>
            <a:off x="3583330" y="2823585"/>
            <a:ext cx="5464204" cy="418191"/>
          </a:xfrm>
          <a:prstGeom prst="rect">
            <a:avLst/>
          </a:prstGeom>
        </p:spPr>
        <p:txBody>
          <a:bodyPr wrap="square">
            <a:spAutoFit/>
          </a:bodyPr>
          <a:lstStyle/>
          <a:p>
            <a:pPr>
              <a:lnSpc>
                <a:spcPct val="150000"/>
              </a:lnSpc>
              <a:defRPr/>
            </a:pPr>
            <a:r>
              <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=&gt; { }</a:t>
            </a:r>
            <a:endPar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1" name="TextBox 35"/>
          <p:cNvSpPr txBox="1">
            <a:spLocks noChangeArrowheads="1"/>
          </p:cNvSpPr>
          <p:nvPr/>
        </p:nvSpPr>
        <p:spPr bwMode="auto">
          <a:xfrm>
            <a:off x="3502918" y="2104866"/>
            <a:ext cx="4824536"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箭头函数基本语法</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TextBox 76"/>
          <p:cNvSpPr txBox="1"/>
          <p:nvPr/>
        </p:nvSpPr>
        <p:spPr>
          <a:xfrm>
            <a:off x="838622" y="1359873"/>
            <a:ext cx="4752528"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ES6</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中，箭头函数的基本语法</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箭头函数的语法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TextBox 35"/>
          <p:cNvSpPr txBox="1">
            <a:spLocks noChangeArrowheads="1"/>
          </p:cNvSpPr>
          <p:nvPr/>
        </p:nvSpPr>
        <p:spPr bwMode="auto">
          <a:xfrm>
            <a:off x="808966" y="3789834"/>
            <a:ext cx="10398808"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箭头函数以小括号开头，在小括号中可以放置参数。小括号的后面要跟着箭头（</a:t>
            </a:r>
            <a:r>
              <a:rPr lang="en-US" altLang="zh-CN" sz="2000" dirty="0">
                <a:solidFill>
                  <a:srgbClr val="595959"/>
                </a:solidFill>
                <a:latin typeface="微软雅黑" panose="020B0503020204020204" pitchFamily="34" charset="-122"/>
                <a:ea typeface="微软雅黑" panose="020B0503020204020204" pitchFamily="34" charset="-122"/>
              </a:rPr>
              <a:t>=&gt;</a:t>
            </a:r>
            <a:r>
              <a:rPr lang="zh-CN" altLang="en-US" sz="2000" dirty="0">
                <a:solidFill>
                  <a:srgbClr val="595959"/>
                </a:solidFill>
                <a:latin typeface="微软雅黑" panose="020B0503020204020204" pitchFamily="34" charset="-122"/>
                <a:ea typeface="微软雅黑" panose="020B0503020204020204" pitchFamily="34" charset="-122"/>
              </a:rPr>
              <a:t>），箭头后面要写一个大括号来表示函数体，这是箭头函数的</a:t>
            </a:r>
            <a:r>
              <a:rPr lang="zh-CN" altLang="en-US" sz="2000" dirty="0">
                <a:solidFill>
                  <a:srgbClr val="1369B2"/>
                </a:solidFill>
                <a:latin typeface="微软雅黑" panose="020B0503020204020204" pitchFamily="34" charset="-122"/>
                <a:ea typeface="微软雅黑" panose="020B0503020204020204" pitchFamily="34" charset="-122"/>
              </a:rPr>
              <a:t>固定语法</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箭头函数调用</a:t>
            </a:r>
            <a:r>
              <a:rPr lang="zh-CN" altLang="en-US" sz="2000" dirty="0">
                <a:solidFill>
                  <a:srgbClr val="595959"/>
                </a:solidFill>
                <a:latin typeface="微软雅黑" panose="020B0503020204020204" pitchFamily="34" charset="-122"/>
                <a:ea typeface="微软雅黑" panose="020B0503020204020204" pitchFamily="34" charset="-122"/>
              </a:rPr>
              <a:t>：因为箭头函数没有名字，我们通常的做法是把箭头函数</a:t>
            </a:r>
            <a:r>
              <a:rPr lang="zh-CN" altLang="en-US" sz="2000" dirty="0">
                <a:solidFill>
                  <a:srgbClr val="FF0000"/>
                </a:solidFill>
                <a:latin typeface="微软雅黑" panose="020B0503020204020204" pitchFamily="34" charset="-122"/>
                <a:ea typeface="微软雅黑" panose="020B0503020204020204" pitchFamily="34" charset="-122"/>
              </a:rPr>
              <a:t>赋值给一个变量</a:t>
            </a:r>
            <a:r>
              <a:rPr lang="zh-CN" altLang="en-US" sz="2000" dirty="0">
                <a:solidFill>
                  <a:srgbClr val="595959"/>
                </a:solidFill>
                <a:latin typeface="微软雅黑" panose="020B0503020204020204" pitchFamily="34" charset="-122"/>
                <a:ea typeface="微软雅黑" panose="020B0503020204020204" pitchFamily="34" charset="-122"/>
              </a:rPr>
              <a:t>，变量名就是函数名，然后通过</a:t>
            </a:r>
            <a:r>
              <a:rPr lang="zh-CN" altLang="en-US" sz="2000" dirty="0">
                <a:solidFill>
                  <a:srgbClr val="FF0000"/>
                </a:solidFill>
                <a:latin typeface="微软雅黑" panose="020B0503020204020204" pitchFamily="34" charset="-122"/>
                <a:ea typeface="微软雅黑" panose="020B0503020204020204" pitchFamily="34" charset="-122"/>
              </a:rPr>
              <a:t>变量名去调用函数</a:t>
            </a:r>
            <a:r>
              <a:rPr lang="zh-CN" altLang="en-US" sz="2000" dirty="0">
                <a:solidFill>
                  <a:srgbClr val="595959"/>
                </a:solidFill>
                <a:latin typeface="微软雅黑" panose="020B0503020204020204" pitchFamily="34" charset="-122"/>
                <a:ea typeface="微软雅黑" panose="020B0503020204020204" pitchFamily="34" charset="-122"/>
              </a:rPr>
              <a:t>即可。</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箭头函数的语法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TextBox 35"/>
          <p:cNvSpPr txBox="1">
            <a:spLocks noChangeArrowheads="1"/>
          </p:cNvSpPr>
          <p:nvPr/>
        </p:nvSpPr>
        <p:spPr bwMode="auto">
          <a:xfrm>
            <a:off x="2854846" y="2061642"/>
            <a:ext cx="8064896" cy="145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箭头函数</a:t>
            </a:r>
            <a:r>
              <a:rPr lang="zh-CN" altLang="en-US" sz="2000" dirty="0">
                <a:solidFill>
                  <a:srgbClr val="595959"/>
                </a:solidFill>
                <a:latin typeface="微软雅黑" panose="020B0503020204020204" pitchFamily="34" charset="-122"/>
                <a:ea typeface="微软雅黑" panose="020B0503020204020204" pitchFamily="34" charset="-122"/>
              </a:rPr>
              <a:t>是</a:t>
            </a:r>
            <a:r>
              <a:rPr lang="en-US" altLang="zh-CN" sz="2000" dirty="0">
                <a:solidFill>
                  <a:srgbClr val="595959"/>
                </a:solidFill>
                <a:latin typeface="微软雅黑" panose="020B0503020204020204" pitchFamily="34" charset="-122"/>
                <a:ea typeface="微软雅黑" panose="020B0503020204020204" pitchFamily="34" charset="-122"/>
              </a:rPr>
              <a:t>ES6</a:t>
            </a:r>
            <a:r>
              <a:rPr lang="zh-CN" altLang="en-US" sz="2000" dirty="0">
                <a:solidFill>
                  <a:srgbClr val="595959"/>
                </a:solidFill>
                <a:latin typeface="微软雅黑" panose="020B0503020204020204" pitchFamily="34" charset="-122"/>
                <a:ea typeface="微软雅黑" panose="020B0503020204020204" pitchFamily="34" charset="-122"/>
              </a:rPr>
              <a:t>中新增的函数，它用于简化函数的定义语法，有自己的特殊语法，接收一定数量的参数，并在其封闭的作用域的上下文（即定义它们的函数或其他代码）中操作。</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Freeform 118"/>
          <p:cNvSpPr>
            <a:spLocks noEditPoints="1"/>
          </p:cNvSpPr>
          <p:nvPr/>
        </p:nvSpPr>
        <p:spPr bwMode="auto">
          <a:xfrm>
            <a:off x="1558702" y="2565698"/>
            <a:ext cx="989701" cy="733744"/>
          </a:xfrm>
          <a:custGeom>
            <a:avLst/>
            <a:gdLst>
              <a:gd name="T0" fmla="*/ 246 w 694"/>
              <a:gd name="T1" fmla="*/ 424 h 516"/>
              <a:gd name="T2" fmla="*/ 271 w 694"/>
              <a:gd name="T3" fmla="*/ 401 h 516"/>
              <a:gd name="T4" fmla="*/ 263 w 694"/>
              <a:gd name="T5" fmla="*/ 416 h 516"/>
              <a:gd name="T6" fmla="*/ 252 w 694"/>
              <a:gd name="T7" fmla="*/ 434 h 516"/>
              <a:gd name="T8" fmla="*/ 256 w 694"/>
              <a:gd name="T9" fmla="*/ 446 h 516"/>
              <a:gd name="T10" fmla="*/ 272 w 694"/>
              <a:gd name="T11" fmla="*/ 451 h 516"/>
              <a:gd name="T12" fmla="*/ 310 w 694"/>
              <a:gd name="T13" fmla="*/ 443 h 516"/>
              <a:gd name="T14" fmla="*/ 334 w 694"/>
              <a:gd name="T15" fmla="*/ 443 h 516"/>
              <a:gd name="T16" fmla="*/ 360 w 694"/>
              <a:gd name="T17" fmla="*/ 441 h 516"/>
              <a:gd name="T18" fmla="*/ 361 w 694"/>
              <a:gd name="T19" fmla="*/ 451 h 516"/>
              <a:gd name="T20" fmla="*/ 363 w 694"/>
              <a:gd name="T21" fmla="*/ 471 h 516"/>
              <a:gd name="T22" fmla="*/ 372 w 694"/>
              <a:gd name="T23" fmla="*/ 478 h 516"/>
              <a:gd name="T24" fmla="*/ 393 w 694"/>
              <a:gd name="T25" fmla="*/ 473 h 516"/>
              <a:gd name="T26" fmla="*/ 420 w 694"/>
              <a:gd name="T27" fmla="*/ 452 h 516"/>
              <a:gd name="T28" fmla="*/ 386 w 694"/>
              <a:gd name="T29" fmla="*/ 447 h 516"/>
              <a:gd name="T30" fmla="*/ 390 w 694"/>
              <a:gd name="T31" fmla="*/ 433 h 516"/>
              <a:gd name="T32" fmla="*/ 385 w 694"/>
              <a:gd name="T33" fmla="*/ 420 h 516"/>
              <a:gd name="T34" fmla="*/ 371 w 694"/>
              <a:gd name="T35" fmla="*/ 416 h 516"/>
              <a:gd name="T36" fmla="*/ 351 w 694"/>
              <a:gd name="T37" fmla="*/ 421 h 516"/>
              <a:gd name="T38" fmla="*/ 334 w 694"/>
              <a:gd name="T39" fmla="*/ 414 h 516"/>
              <a:gd name="T40" fmla="*/ 295 w 694"/>
              <a:gd name="T41" fmla="*/ 424 h 516"/>
              <a:gd name="T42" fmla="*/ 296 w 694"/>
              <a:gd name="T43" fmla="*/ 410 h 516"/>
              <a:gd name="T44" fmla="*/ 295 w 694"/>
              <a:gd name="T45" fmla="*/ 394 h 516"/>
              <a:gd name="T46" fmla="*/ 277 w 694"/>
              <a:gd name="T47" fmla="*/ 391 h 516"/>
              <a:gd name="T48" fmla="*/ 219 w 694"/>
              <a:gd name="T49" fmla="*/ 423 h 516"/>
              <a:gd name="T50" fmla="*/ 488 w 694"/>
              <a:gd name="T51" fmla="*/ 248 h 516"/>
              <a:gd name="T52" fmla="*/ 484 w 694"/>
              <a:gd name="T53" fmla="*/ 335 h 516"/>
              <a:gd name="T54" fmla="*/ 549 w 694"/>
              <a:gd name="T55" fmla="*/ 329 h 516"/>
              <a:gd name="T56" fmla="*/ 582 w 694"/>
              <a:gd name="T57" fmla="*/ 252 h 516"/>
              <a:gd name="T58" fmla="*/ 466 w 694"/>
              <a:gd name="T59" fmla="*/ 427 h 516"/>
              <a:gd name="T60" fmla="*/ 474 w 694"/>
              <a:gd name="T61" fmla="*/ 379 h 516"/>
              <a:gd name="T62" fmla="*/ 487 w 694"/>
              <a:gd name="T63" fmla="*/ 366 h 516"/>
              <a:gd name="T64" fmla="*/ 500 w 694"/>
              <a:gd name="T65" fmla="*/ 379 h 516"/>
              <a:gd name="T66" fmla="*/ 491 w 694"/>
              <a:gd name="T67" fmla="*/ 392 h 516"/>
              <a:gd name="T68" fmla="*/ 528 w 694"/>
              <a:gd name="T69" fmla="*/ 394 h 516"/>
              <a:gd name="T70" fmla="*/ 641 w 694"/>
              <a:gd name="T71" fmla="*/ 77 h 516"/>
              <a:gd name="T72" fmla="*/ 629 w 694"/>
              <a:gd name="T73" fmla="*/ 146 h 516"/>
              <a:gd name="T74" fmla="*/ 608 w 694"/>
              <a:gd name="T75" fmla="*/ 205 h 516"/>
              <a:gd name="T76" fmla="*/ 620 w 694"/>
              <a:gd name="T77" fmla="*/ 220 h 516"/>
              <a:gd name="T78" fmla="*/ 630 w 694"/>
              <a:gd name="T79" fmla="*/ 201 h 516"/>
              <a:gd name="T80" fmla="*/ 678 w 694"/>
              <a:gd name="T81" fmla="*/ 90 h 516"/>
              <a:gd name="T82" fmla="*/ 645 w 694"/>
              <a:gd name="T83" fmla="*/ 43 h 516"/>
              <a:gd name="T84" fmla="*/ 635 w 694"/>
              <a:gd name="T85" fmla="*/ 9 h 516"/>
              <a:gd name="T86" fmla="*/ 613 w 694"/>
              <a:gd name="T87" fmla="*/ 0 h 516"/>
              <a:gd name="T88" fmla="*/ 583 w 694"/>
              <a:gd name="T89" fmla="*/ 18 h 516"/>
              <a:gd name="T90" fmla="*/ 555 w 694"/>
              <a:gd name="T91" fmla="*/ 65 h 516"/>
              <a:gd name="T92" fmla="*/ 501 w 694"/>
              <a:gd name="T93" fmla="*/ 209 h 516"/>
              <a:gd name="T94" fmla="*/ 626 w 694"/>
              <a:gd name="T95" fmla="*/ 130 h 516"/>
              <a:gd name="T96" fmla="*/ 88 w 694"/>
              <a:gd name="T97" fmla="*/ 204 h 516"/>
              <a:gd name="T98" fmla="*/ 88 w 694"/>
              <a:gd name="T99" fmla="*/ 251 h 516"/>
              <a:gd name="T100" fmla="*/ 88 w 694"/>
              <a:gd name="T101" fmla="*/ 251 h 516"/>
              <a:gd name="T102" fmla="*/ 265 w 694"/>
              <a:gd name="T103" fmla="*/ 324 h 516"/>
              <a:gd name="T104" fmla="*/ 494 w 694"/>
              <a:gd name="T105" fmla="*/ 129 h 516"/>
              <a:gd name="T106" fmla="*/ 584 w 694"/>
              <a:gd name="T107" fmla="*/ 482 h 516"/>
              <a:gd name="T108" fmla="*/ 600 w 694"/>
              <a:gd name="T109" fmla="*/ 304 h 516"/>
              <a:gd name="T110" fmla="*/ 617 w 694"/>
              <a:gd name="T111" fmla="*/ 264 h 516"/>
              <a:gd name="T112" fmla="*/ 620 w 694"/>
              <a:gd name="T113" fmla="*/ 516 h 516"/>
              <a:gd name="T114" fmla="*/ 0 w 694"/>
              <a:gd name="T115" fmla="*/ 50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4" h="516">
                <a:moveTo>
                  <a:pt x="204" y="433"/>
                </a:moveTo>
                <a:lnTo>
                  <a:pt x="218" y="451"/>
                </a:lnTo>
                <a:lnTo>
                  <a:pt x="228" y="443"/>
                </a:lnTo>
                <a:lnTo>
                  <a:pt x="246" y="424"/>
                </a:lnTo>
                <a:lnTo>
                  <a:pt x="257" y="413"/>
                </a:lnTo>
                <a:lnTo>
                  <a:pt x="265" y="406"/>
                </a:lnTo>
                <a:lnTo>
                  <a:pt x="269" y="404"/>
                </a:lnTo>
                <a:lnTo>
                  <a:pt x="271" y="401"/>
                </a:lnTo>
                <a:lnTo>
                  <a:pt x="273" y="401"/>
                </a:lnTo>
                <a:lnTo>
                  <a:pt x="273" y="401"/>
                </a:lnTo>
                <a:lnTo>
                  <a:pt x="270" y="407"/>
                </a:lnTo>
                <a:lnTo>
                  <a:pt x="263" y="416"/>
                </a:lnTo>
                <a:lnTo>
                  <a:pt x="259" y="420"/>
                </a:lnTo>
                <a:lnTo>
                  <a:pt x="256" y="425"/>
                </a:lnTo>
                <a:lnTo>
                  <a:pt x="253" y="430"/>
                </a:lnTo>
                <a:lnTo>
                  <a:pt x="252" y="434"/>
                </a:lnTo>
                <a:lnTo>
                  <a:pt x="252" y="438"/>
                </a:lnTo>
                <a:lnTo>
                  <a:pt x="252" y="441"/>
                </a:lnTo>
                <a:lnTo>
                  <a:pt x="255" y="444"/>
                </a:lnTo>
                <a:lnTo>
                  <a:pt x="256" y="446"/>
                </a:lnTo>
                <a:lnTo>
                  <a:pt x="259" y="447"/>
                </a:lnTo>
                <a:lnTo>
                  <a:pt x="263" y="448"/>
                </a:lnTo>
                <a:lnTo>
                  <a:pt x="268" y="450"/>
                </a:lnTo>
                <a:lnTo>
                  <a:pt x="272" y="451"/>
                </a:lnTo>
                <a:lnTo>
                  <a:pt x="283" y="450"/>
                </a:lnTo>
                <a:lnTo>
                  <a:pt x="292" y="448"/>
                </a:lnTo>
                <a:lnTo>
                  <a:pt x="302" y="446"/>
                </a:lnTo>
                <a:lnTo>
                  <a:pt x="310" y="443"/>
                </a:lnTo>
                <a:lnTo>
                  <a:pt x="323" y="439"/>
                </a:lnTo>
                <a:lnTo>
                  <a:pt x="331" y="438"/>
                </a:lnTo>
                <a:lnTo>
                  <a:pt x="332" y="440"/>
                </a:lnTo>
                <a:lnTo>
                  <a:pt x="334" y="443"/>
                </a:lnTo>
                <a:lnTo>
                  <a:pt x="338" y="445"/>
                </a:lnTo>
                <a:lnTo>
                  <a:pt x="341" y="446"/>
                </a:lnTo>
                <a:lnTo>
                  <a:pt x="351" y="445"/>
                </a:lnTo>
                <a:lnTo>
                  <a:pt x="360" y="441"/>
                </a:lnTo>
                <a:lnTo>
                  <a:pt x="364" y="440"/>
                </a:lnTo>
                <a:lnTo>
                  <a:pt x="364" y="443"/>
                </a:lnTo>
                <a:lnTo>
                  <a:pt x="364" y="443"/>
                </a:lnTo>
                <a:lnTo>
                  <a:pt x="361" y="451"/>
                </a:lnTo>
                <a:lnTo>
                  <a:pt x="360" y="457"/>
                </a:lnTo>
                <a:lnTo>
                  <a:pt x="360" y="462"/>
                </a:lnTo>
                <a:lnTo>
                  <a:pt x="361" y="467"/>
                </a:lnTo>
                <a:lnTo>
                  <a:pt x="363" y="471"/>
                </a:lnTo>
                <a:lnTo>
                  <a:pt x="365" y="473"/>
                </a:lnTo>
                <a:lnTo>
                  <a:pt x="367" y="475"/>
                </a:lnTo>
                <a:lnTo>
                  <a:pt x="370" y="477"/>
                </a:lnTo>
                <a:lnTo>
                  <a:pt x="372" y="478"/>
                </a:lnTo>
                <a:lnTo>
                  <a:pt x="376" y="477"/>
                </a:lnTo>
                <a:lnTo>
                  <a:pt x="379" y="477"/>
                </a:lnTo>
                <a:lnTo>
                  <a:pt x="384" y="475"/>
                </a:lnTo>
                <a:lnTo>
                  <a:pt x="393" y="473"/>
                </a:lnTo>
                <a:lnTo>
                  <a:pt x="404" y="473"/>
                </a:lnTo>
                <a:lnTo>
                  <a:pt x="413" y="474"/>
                </a:lnTo>
                <a:lnTo>
                  <a:pt x="417" y="474"/>
                </a:lnTo>
                <a:lnTo>
                  <a:pt x="420" y="452"/>
                </a:lnTo>
                <a:lnTo>
                  <a:pt x="408" y="451"/>
                </a:lnTo>
                <a:lnTo>
                  <a:pt x="385" y="451"/>
                </a:lnTo>
                <a:lnTo>
                  <a:pt x="386" y="450"/>
                </a:lnTo>
                <a:lnTo>
                  <a:pt x="386" y="447"/>
                </a:lnTo>
                <a:lnTo>
                  <a:pt x="386" y="447"/>
                </a:lnTo>
                <a:lnTo>
                  <a:pt x="387" y="443"/>
                </a:lnTo>
                <a:lnTo>
                  <a:pt x="388" y="438"/>
                </a:lnTo>
                <a:lnTo>
                  <a:pt x="390" y="433"/>
                </a:lnTo>
                <a:lnTo>
                  <a:pt x="390" y="428"/>
                </a:lnTo>
                <a:lnTo>
                  <a:pt x="388" y="425"/>
                </a:lnTo>
                <a:lnTo>
                  <a:pt x="387" y="423"/>
                </a:lnTo>
                <a:lnTo>
                  <a:pt x="385" y="420"/>
                </a:lnTo>
                <a:lnTo>
                  <a:pt x="383" y="418"/>
                </a:lnTo>
                <a:lnTo>
                  <a:pt x="380" y="417"/>
                </a:lnTo>
                <a:lnTo>
                  <a:pt x="377" y="416"/>
                </a:lnTo>
                <a:lnTo>
                  <a:pt x="371" y="416"/>
                </a:lnTo>
                <a:lnTo>
                  <a:pt x="365" y="417"/>
                </a:lnTo>
                <a:lnTo>
                  <a:pt x="359" y="418"/>
                </a:lnTo>
                <a:lnTo>
                  <a:pt x="352" y="420"/>
                </a:lnTo>
                <a:lnTo>
                  <a:pt x="351" y="421"/>
                </a:lnTo>
                <a:lnTo>
                  <a:pt x="349" y="421"/>
                </a:lnTo>
                <a:lnTo>
                  <a:pt x="344" y="418"/>
                </a:lnTo>
                <a:lnTo>
                  <a:pt x="339" y="416"/>
                </a:lnTo>
                <a:lnTo>
                  <a:pt x="334" y="414"/>
                </a:lnTo>
                <a:lnTo>
                  <a:pt x="329" y="414"/>
                </a:lnTo>
                <a:lnTo>
                  <a:pt x="316" y="417"/>
                </a:lnTo>
                <a:lnTo>
                  <a:pt x="303" y="420"/>
                </a:lnTo>
                <a:lnTo>
                  <a:pt x="295" y="424"/>
                </a:lnTo>
                <a:lnTo>
                  <a:pt x="285" y="426"/>
                </a:lnTo>
                <a:lnTo>
                  <a:pt x="289" y="421"/>
                </a:lnTo>
                <a:lnTo>
                  <a:pt x="293" y="416"/>
                </a:lnTo>
                <a:lnTo>
                  <a:pt x="296" y="410"/>
                </a:lnTo>
                <a:lnTo>
                  <a:pt x="297" y="403"/>
                </a:lnTo>
                <a:lnTo>
                  <a:pt x="297" y="399"/>
                </a:lnTo>
                <a:lnTo>
                  <a:pt x="296" y="397"/>
                </a:lnTo>
                <a:lnTo>
                  <a:pt x="295" y="394"/>
                </a:lnTo>
                <a:lnTo>
                  <a:pt x="293" y="392"/>
                </a:lnTo>
                <a:lnTo>
                  <a:pt x="289" y="390"/>
                </a:lnTo>
                <a:lnTo>
                  <a:pt x="283" y="390"/>
                </a:lnTo>
                <a:lnTo>
                  <a:pt x="277" y="391"/>
                </a:lnTo>
                <a:lnTo>
                  <a:pt x="269" y="394"/>
                </a:lnTo>
                <a:lnTo>
                  <a:pt x="260" y="398"/>
                </a:lnTo>
                <a:lnTo>
                  <a:pt x="251" y="403"/>
                </a:lnTo>
                <a:lnTo>
                  <a:pt x="219" y="423"/>
                </a:lnTo>
                <a:lnTo>
                  <a:pt x="204" y="433"/>
                </a:lnTo>
                <a:close/>
                <a:moveTo>
                  <a:pt x="582" y="252"/>
                </a:moveTo>
                <a:lnTo>
                  <a:pt x="496" y="221"/>
                </a:lnTo>
                <a:lnTo>
                  <a:pt x="488" y="248"/>
                </a:lnTo>
                <a:lnTo>
                  <a:pt x="481" y="275"/>
                </a:lnTo>
                <a:lnTo>
                  <a:pt x="473" y="302"/>
                </a:lnTo>
                <a:lnTo>
                  <a:pt x="466" y="329"/>
                </a:lnTo>
                <a:lnTo>
                  <a:pt x="484" y="335"/>
                </a:lnTo>
                <a:lnTo>
                  <a:pt x="502" y="342"/>
                </a:lnTo>
                <a:lnTo>
                  <a:pt x="520" y="347"/>
                </a:lnTo>
                <a:lnTo>
                  <a:pt x="538" y="355"/>
                </a:lnTo>
                <a:lnTo>
                  <a:pt x="549" y="329"/>
                </a:lnTo>
                <a:lnTo>
                  <a:pt x="561" y="304"/>
                </a:lnTo>
                <a:lnTo>
                  <a:pt x="572" y="278"/>
                </a:lnTo>
                <a:lnTo>
                  <a:pt x="582" y="252"/>
                </a:lnTo>
                <a:lnTo>
                  <a:pt x="582" y="252"/>
                </a:lnTo>
                <a:close/>
                <a:moveTo>
                  <a:pt x="466" y="339"/>
                </a:moveTo>
                <a:lnTo>
                  <a:pt x="447" y="363"/>
                </a:lnTo>
                <a:lnTo>
                  <a:pt x="458" y="424"/>
                </a:lnTo>
                <a:lnTo>
                  <a:pt x="466" y="427"/>
                </a:lnTo>
                <a:lnTo>
                  <a:pt x="479" y="390"/>
                </a:lnTo>
                <a:lnTo>
                  <a:pt x="476" y="387"/>
                </a:lnTo>
                <a:lnTo>
                  <a:pt x="475" y="384"/>
                </a:lnTo>
                <a:lnTo>
                  <a:pt x="474" y="379"/>
                </a:lnTo>
                <a:lnTo>
                  <a:pt x="475" y="376"/>
                </a:lnTo>
                <a:lnTo>
                  <a:pt x="478" y="371"/>
                </a:lnTo>
                <a:lnTo>
                  <a:pt x="482" y="367"/>
                </a:lnTo>
                <a:lnTo>
                  <a:pt x="487" y="366"/>
                </a:lnTo>
                <a:lnTo>
                  <a:pt x="492" y="367"/>
                </a:lnTo>
                <a:lnTo>
                  <a:pt x="496" y="370"/>
                </a:lnTo>
                <a:lnTo>
                  <a:pt x="499" y="374"/>
                </a:lnTo>
                <a:lnTo>
                  <a:pt x="500" y="379"/>
                </a:lnTo>
                <a:lnTo>
                  <a:pt x="500" y="384"/>
                </a:lnTo>
                <a:lnTo>
                  <a:pt x="498" y="387"/>
                </a:lnTo>
                <a:lnTo>
                  <a:pt x="495" y="391"/>
                </a:lnTo>
                <a:lnTo>
                  <a:pt x="491" y="392"/>
                </a:lnTo>
                <a:lnTo>
                  <a:pt x="487" y="393"/>
                </a:lnTo>
                <a:lnTo>
                  <a:pt x="474" y="430"/>
                </a:lnTo>
                <a:lnTo>
                  <a:pt x="482" y="433"/>
                </a:lnTo>
                <a:lnTo>
                  <a:pt x="528" y="394"/>
                </a:lnTo>
                <a:lnTo>
                  <a:pt x="529" y="363"/>
                </a:lnTo>
                <a:lnTo>
                  <a:pt x="466" y="339"/>
                </a:lnTo>
                <a:close/>
                <a:moveTo>
                  <a:pt x="637" y="93"/>
                </a:moveTo>
                <a:lnTo>
                  <a:pt x="641" y="77"/>
                </a:lnTo>
                <a:lnTo>
                  <a:pt x="644" y="63"/>
                </a:lnTo>
                <a:lnTo>
                  <a:pt x="665" y="72"/>
                </a:lnTo>
                <a:lnTo>
                  <a:pt x="649" y="104"/>
                </a:lnTo>
                <a:lnTo>
                  <a:pt x="629" y="146"/>
                </a:lnTo>
                <a:lnTo>
                  <a:pt x="621" y="167"/>
                </a:lnTo>
                <a:lnTo>
                  <a:pt x="613" y="184"/>
                </a:lnTo>
                <a:lnTo>
                  <a:pt x="609" y="197"/>
                </a:lnTo>
                <a:lnTo>
                  <a:pt x="608" y="205"/>
                </a:lnTo>
                <a:lnTo>
                  <a:pt x="610" y="211"/>
                </a:lnTo>
                <a:lnTo>
                  <a:pt x="614" y="215"/>
                </a:lnTo>
                <a:lnTo>
                  <a:pt x="616" y="218"/>
                </a:lnTo>
                <a:lnTo>
                  <a:pt x="620" y="220"/>
                </a:lnTo>
                <a:lnTo>
                  <a:pt x="626" y="222"/>
                </a:lnTo>
                <a:lnTo>
                  <a:pt x="628" y="222"/>
                </a:lnTo>
                <a:lnTo>
                  <a:pt x="633" y="201"/>
                </a:lnTo>
                <a:lnTo>
                  <a:pt x="630" y="201"/>
                </a:lnTo>
                <a:lnTo>
                  <a:pt x="627" y="200"/>
                </a:lnTo>
                <a:lnTo>
                  <a:pt x="636" y="177"/>
                </a:lnTo>
                <a:lnTo>
                  <a:pt x="657" y="133"/>
                </a:lnTo>
                <a:lnTo>
                  <a:pt x="678" y="90"/>
                </a:lnTo>
                <a:lnTo>
                  <a:pt x="688" y="70"/>
                </a:lnTo>
                <a:lnTo>
                  <a:pt x="694" y="61"/>
                </a:lnTo>
                <a:lnTo>
                  <a:pt x="683" y="56"/>
                </a:lnTo>
                <a:lnTo>
                  <a:pt x="645" y="43"/>
                </a:lnTo>
                <a:lnTo>
                  <a:pt x="644" y="33"/>
                </a:lnTo>
                <a:lnTo>
                  <a:pt x="642" y="24"/>
                </a:lnTo>
                <a:lnTo>
                  <a:pt x="638" y="15"/>
                </a:lnTo>
                <a:lnTo>
                  <a:pt x="635" y="9"/>
                </a:lnTo>
                <a:lnTo>
                  <a:pt x="630" y="5"/>
                </a:lnTo>
                <a:lnTo>
                  <a:pt x="624" y="2"/>
                </a:lnTo>
                <a:lnTo>
                  <a:pt x="618" y="0"/>
                </a:lnTo>
                <a:lnTo>
                  <a:pt x="613" y="0"/>
                </a:lnTo>
                <a:lnTo>
                  <a:pt x="606" y="2"/>
                </a:lnTo>
                <a:lnTo>
                  <a:pt x="599" y="6"/>
                </a:lnTo>
                <a:lnTo>
                  <a:pt x="591" y="11"/>
                </a:lnTo>
                <a:lnTo>
                  <a:pt x="583" y="18"/>
                </a:lnTo>
                <a:lnTo>
                  <a:pt x="576" y="27"/>
                </a:lnTo>
                <a:lnTo>
                  <a:pt x="569" y="38"/>
                </a:lnTo>
                <a:lnTo>
                  <a:pt x="562" y="49"/>
                </a:lnTo>
                <a:lnTo>
                  <a:pt x="555" y="65"/>
                </a:lnTo>
                <a:lnTo>
                  <a:pt x="540" y="101"/>
                </a:lnTo>
                <a:lnTo>
                  <a:pt x="526" y="137"/>
                </a:lnTo>
                <a:lnTo>
                  <a:pt x="513" y="174"/>
                </a:lnTo>
                <a:lnTo>
                  <a:pt x="501" y="209"/>
                </a:lnTo>
                <a:lnTo>
                  <a:pt x="587" y="241"/>
                </a:lnTo>
                <a:lnTo>
                  <a:pt x="601" y="204"/>
                </a:lnTo>
                <a:lnTo>
                  <a:pt x="614" y="168"/>
                </a:lnTo>
                <a:lnTo>
                  <a:pt x="626" y="130"/>
                </a:lnTo>
                <a:lnTo>
                  <a:pt x="637" y="93"/>
                </a:lnTo>
                <a:lnTo>
                  <a:pt x="637" y="93"/>
                </a:lnTo>
                <a:close/>
                <a:moveTo>
                  <a:pt x="88" y="178"/>
                </a:moveTo>
                <a:lnTo>
                  <a:pt x="88" y="204"/>
                </a:lnTo>
                <a:lnTo>
                  <a:pt x="390" y="204"/>
                </a:lnTo>
                <a:lnTo>
                  <a:pt x="390" y="178"/>
                </a:lnTo>
                <a:lnTo>
                  <a:pt x="88" y="178"/>
                </a:lnTo>
                <a:close/>
                <a:moveTo>
                  <a:pt x="88" y="251"/>
                </a:moveTo>
                <a:lnTo>
                  <a:pt x="88" y="277"/>
                </a:lnTo>
                <a:lnTo>
                  <a:pt x="390" y="277"/>
                </a:lnTo>
                <a:lnTo>
                  <a:pt x="390" y="251"/>
                </a:lnTo>
                <a:lnTo>
                  <a:pt x="88" y="251"/>
                </a:lnTo>
                <a:close/>
                <a:moveTo>
                  <a:pt x="88" y="324"/>
                </a:moveTo>
                <a:lnTo>
                  <a:pt x="88" y="350"/>
                </a:lnTo>
                <a:lnTo>
                  <a:pt x="265" y="350"/>
                </a:lnTo>
                <a:lnTo>
                  <a:pt x="265" y="324"/>
                </a:lnTo>
                <a:lnTo>
                  <a:pt x="88" y="324"/>
                </a:lnTo>
                <a:close/>
                <a:moveTo>
                  <a:pt x="18" y="112"/>
                </a:moveTo>
                <a:lnTo>
                  <a:pt x="501" y="112"/>
                </a:lnTo>
                <a:lnTo>
                  <a:pt x="494" y="129"/>
                </a:lnTo>
                <a:lnTo>
                  <a:pt x="487" y="147"/>
                </a:lnTo>
                <a:lnTo>
                  <a:pt x="34" y="147"/>
                </a:lnTo>
                <a:lnTo>
                  <a:pt x="34" y="482"/>
                </a:lnTo>
                <a:lnTo>
                  <a:pt x="584" y="482"/>
                </a:lnTo>
                <a:lnTo>
                  <a:pt x="584" y="340"/>
                </a:lnTo>
                <a:lnTo>
                  <a:pt x="590" y="329"/>
                </a:lnTo>
                <a:lnTo>
                  <a:pt x="595" y="317"/>
                </a:lnTo>
                <a:lnTo>
                  <a:pt x="600" y="304"/>
                </a:lnTo>
                <a:lnTo>
                  <a:pt x="606" y="292"/>
                </a:lnTo>
                <a:lnTo>
                  <a:pt x="606" y="292"/>
                </a:lnTo>
                <a:lnTo>
                  <a:pt x="616" y="266"/>
                </a:lnTo>
                <a:lnTo>
                  <a:pt x="617" y="264"/>
                </a:lnTo>
                <a:lnTo>
                  <a:pt x="618" y="264"/>
                </a:lnTo>
                <a:lnTo>
                  <a:pt x="620" y="264"/>
                </a:lnTo>
                <a:lnTo>
                  <a:pt x="620" y="500"/>
                </a:lnTo>
                <a:lnTo>
                  <a:pt x="620" y="516"/>
                </a:lnTo>
                <a:lnTo>
                  <a:pt x="602" y="516"/>
                </a:lnTo>
                <a:lnTo>
                  <a:pt x="18" y="516"/>
                </a:lnTo>
                <a:lnTo>
                  <a:pt x="0" y="516"/>
                </a:lnTo>
                <a:lnTo>
                  <a:pt x="0" y="500"/>
                </a:lnTo>
                <a:lnTo>
                  <a:pt x="0" y="129"/>
                </a:lnTo>
                <a:lnTo>
                  <a:pt x="0" y="112"/>
                </a:lnTo>
                <a:lnTo>
                  <a:pt x="18" y="112"/>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pic>
        <p:nvPicPr>
          <p:cNvPr id="5" name="图片 4"/>
          <p:cNvPicPr>
            <a:picLocks noChangeAspect="1"/>
          </p:cNvPicPr>
          <p:nvPr/>
        </p:nvPicPr>
        <p:blipFill>
          <a:blip r:embed="rId1"/>
          <a:stretch>
            <a:fillRect/>
          </a:stretch>
        </p:blipFill>
        <p:spPr>
          <a:xfrm>
            <a:off x="3430910" y="4005858"/>
            <a:ext cx="4733925" cy="20193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1906878" y="3476499"/>
            <a:ext cx="7140655" cy="29776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1" name="TextBox 35"/>
          <p:cNvSpPr txBox="1">
            <a:spLocks noChangeArrowheads="1"/>
          </p:cNvSpPr>
          <p:nvPr/>
        </p:nvSpPr>
        <p:spPr bwMode="auto">
          <a:xfrm>
            <a:off x="550590" y="2104866"/>
            <a:ext cx="10873208"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latin typeface="微软雅黑" panose="020B0503020204020204" pitchFamily="34" charset="-122"/>
                <a:ea typeface="微软雅黑" panose="020B0503020204020204" pitchFamily="34" charset="-122"/>
                <a:sym typeface="Arial" panose="020B0604020202020204" pitchFamily="34" charset="0"/>
              </a:rPr>
              <a:t>在</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ES6</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中，我们可以使用“</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=&gt;”</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这样的箭头来表示一个函数。箭头函数的写法比</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function</a:t>
            </a:r>
            <a:r>
              <a:rPr lang="zh-CN" altLang="en-US" sz="2000" dirty="0">
                <a:latin typeface="微软雅黑" panose="020B0503020204020204" pitchFamily="34" charset="-122"/>
                <a:ea typeface="微软雅黑" panose="020B0503020204020204" pitchFamily="34" charset="-122"/>
                <a:sym typeface="Arial" panose="020B0604020202020204" pitchFamily="34" charset="0"/>
              </a:rPr>
              <a:t>的写法更加简单直观</a:t>
            </a:r>
            <a:endParaRPr lang="zh-CN" altLang="en-US" sz="20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TextBox 76"/>
          <p:cNvSpPr txBox="1"/>
          <p:nvPr/>
        </p:nvSpPr>
        <p:spPr>
          <a:xfrm>
            <a:off x="838622" y="1359873"/>
            <a:ext cx="4752528"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ES6</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中，箭头函数的基本语法</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箭头函数的语法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3"/>
          <p:cNvSpPr txBox="1"/>
          <p:nvPr/>
        </p:nvSpPr>
        <p:spPr>
          <a:xfrm>
            <a:off x="3311831" y="3600100"/>
            <a:ext cx="3454792" cy="2730427"/>
          </a:xfrm>
          <a:prstGeom prst="rect">
            <a:avLst/>
          </a:prstGeom>
          <a:noFill/>
        </p:spPr>
        <p:txBody>
          <a:bodyPr wrap="none" rtlCol="0">
            <a:spAutoFit/>
          </a:bodyPr>
          <a:lstStyle/>
          <a:p>
            <a:pPr>
              <a:lnSpc>
                <a:spcPct val="120000"/>
              </a:lnSpc>
            </a:pPr>
            <a:r>
              <a:rPr lang="en-US" altLang="zh-CN" sz="1600" dirty="0">
                <a:solidFill>
                  <a:srgbClr val="FF0000"/>
                </a:solidFill>
                <a:latin typeface="Consolas" panose="020B0609020204030204" pitchFamily="49" charset="0"/>
                <a:ea typeface="Source Code Pro Light" pitchFamily="49" charset="0"/>
              </a:rPr>
              <a:t>// </a:t>
            </a:r>
            <a:r>
              <a:rPr lang="en-US" altLang="zh-CN" sz="1600" dirty="0" err="1">
                <a:solidFill>
                  <a:srgbClr val="FF0000"/>
                </a:solidFill>
                <a:latin typeface="Consolas" panose="020B0609020204030204" pitchFamily="49" charset="0"/>
                <a:ea typeface="Source Code Pro Light" pitchFamily="49" charset="0"/>
              </a:rPr>
              <a:t>ES5</a:t>
            </a:r>
            <a:r>
              <a:rPr lang="zh-CN" altLang="en-US" sz="1600" dirty="0">
                <a:solidFill>
                  <a:srgbClr val="FF0000"/>
                </a:solidFill>
                <a:latin typeface="Consolas" panose="020B0609020204030204" pitchFamily="49" charset="0"/>
                <a:ea typeface="Source Code Pro Light" pitchFamily="49" charset="0"/>
              </a:rPr>
              <a:t>的写法</a:t>
            </a:r>
            <a:endParaRPr lang="zh-CN" altLang="en-US" sz="1600" dirty="0">
              <a:solidFill>
                <a:srgbClr val="FF0000"/>
              </a:solidFill>
              <a:latin typeface="Consolas" panose="020B0609020204030204" pitchFamily="49" charset="0"/>
              <a:ea typeface="Source Code Pro Light" pitchFamily="49" charset="0"/>
            </a:endParaRPr>
          </a:p>
          <a:p>
            <a:pPr>
              <a:lnSpc>
                <a:spcPct val="120000"/>
              </a:lnSpc>
            </a:pPr>
            <a:r>
              <a:rPr lang="en-US" altLang="zh-CN" sz="1600" dirty="0">
                <a:latin typeface="Consolas" panose="020B0609020204030204" pitchFamily="49" charset="0"/>
                <a:ea typeface="Source Code Pro Light" pitchFamily="49" charset="0"/>
              </a:rPr>
              <a:t>const </a:t>
            </a:r>
            <a:r>
              <a:rPr lang="en-US" altLang="zh-CN" sz="1600" dirty="0" err="1">
                <a:latin typeface="Consolas" panose="020B0609020204030204" pitchFamily="49" charset="0"/>
                <a:ea typeface="Source Code Pro Light" pitchFamily="49" charset="0"/>
              </a:rPr>
              <a:t>fn</a:t>
            </a:r>
            <a:r>
              <a:rPr lang="en-US" altLang="zh-CN" sz="1600" dirty="0">
                <a:latin typeface="Consolas" panose="020B0609020204030204" pitchFamily="49" charset="0"/>
                <a:ea typeface="Source Code Pro Light" pitchFamily="49" charset="0"/>
              </a:rPr>
              <a:t> = function () {</a:t>
            </a:r>
            <a:endParaRPr lang="en-US" altLang="zh-CN" sz="1600" dirty="0">
              <a:latin typeface="Consolas" panose="020B0609020204030204" pitchFamily="49" charset="0"/>
              <a:ea typeface="Source Code Pro Light" pitchFamily="49" charset="0"/>
            </a:endParaRPr>
          </a:p>
          <a:p>
            <a:pPr>
              <a:lnSpc>
                <a:spcPct val="120000"/>
              </a:lnSpc>
            </a:pPr>
            <a:r>
              <a:rPr lang="en-US" altLang="zh-CN" sz="1600" dirty="0">
                <a:latin typeface="Consolas" panose="020B0609020204030204" pitchFamily="49" charset="0"/>
                <a:ea typeface="Source Code Pro Light" pitchFamily="49" charset="0"/>
              </a:rPr>
              <a:t>    </a:t>
            </a:r>
            <a:r>
              <a:rPr lang="en-US" altLang="zh-CN" sz="1600" dirty="0" err="1">
                <a:latin typeface="Consolas" panose="020B0609020204030204" pitchFamily="49" charset="0"/>
                <a:ea typeface="Source Code Pro Light" pitchFamily="49" charset="0"/>
              </a:rPr>
              <a:t>console.log</a:t>
            </a:r>
            <a:r>
              <a:rPr lang="en-US" altLang="zh-CN" sz="1600" dirty="0">
                <a:latin typeface="Consolas" panose="020B0609020204030204" pitchFamily="49" charset="0"/>
                <a:ea typeface="Source Code Pro Light" pitchFamily="49" charset="0"/>
              </a:rPr>
              <a:t>("</a:t>
            </a:r>
            <a:r>
              <a:rPr lang="zh-CN" altLang="en-US" sz="1600" dirty="0">
                <a:latin typeface="Consolas" panose="020B0609020204030204" pitchFamily="49" charset="0"/>
                <a:ea typeface="Source Code Pro Light" pitchFamily="49" charset="0"/>
              </a:rPr>
              <a:t>绿叶学习网</a:t>
            </a:r>
            <a:r>
              <a:rPr lang="en-US" altLang="zh-CN" sz="1600" dirty="0">
                <a:latin typeface="Consolas" panose="020B0609020204030204" pitchFamily="49" charset="0"/>
                <a:ea typeface="Source Code Pro Light" pitchFamily="49" charset="0"/>
              </a:rPr>
              <a:t>");</a:t>
            </a:r>
            <a:endParaRPr lang="en-US" altLang="zh-CN" sz="1600" dirty="0">
              <a:latin typeface="Consolas" panose="020B0609020204030204" pitchFamily="49" charset="0"/>
              <a:ea typeface="Source Code Pro Light" pitchFamily="49" charset="0"/>
            </a:endParaRPr>
          </a:p>
          <a:p>
            <a:pPr>
              <a:lnSpc>
                <a:spcPct val="120000"/>
              </a:lnSpc>
            </a:pPr>
            <a:r>
              <a:rPr lang="en-US" altLang="zh-CN" sz="1600" dirty="0">
                <a:latin typeface="Consolas" panose="020B0609020204030204" pitchFamily="49" charset="0"/>
                <a:ea typeface="Source Code Pro Light" pitchFamily="49" charset="0"/>
              </a:rPr>
              <a:t>};</a:t>
            </a:r>
            <a:endParaRPr lang="en-US" altLang="zh-CN" sz="1600" dirty="0">
              <a:latin typeface="Consolas" panose="020B0609020204030204" pitchFamily="49" charset="0"/>
              <a:ea typeface="Source Code Pro Light" pitchFamily="49" charset="0"/>
            </a:endParaRPr>
          </a:p>
          <a:p>
            <a:pPr>
              <a:lnSpc>
                <a:spcPct val="120000"/>
              </a:lnSpc>
            </a:pPr>
            <a:endParaRPr lang="en-US" altLang="zh-CN" sz="1600" dirty="0">
              <a:latin typeface="Consolas" panose="020B0609020204030204" pitchFamily="49" charset="0"/>
              <a:ea typeface="Source Code Pro Light" pitchFamily="49" charset="0"/>
            </a:endParaRPr>
          </a:p>
          <a:p>
            <a:pPr>
              <a:lnSpc>
                <a:spcPct val="120000"/>
              </a:lnSpc>
            </a:pPr>
            <a:r>
              <a:rPr lang="en-US" altLang="zh-CN" sz="1600" dirty="0">
                <a:solidFill>
                  <a:srgbClr val="FF0000"/>
                </a:solidFill>
                <a:latin typeface="Consolas" panose="020B0609020204030204" pitchFamily="49" charset="0"/>
                <a:ea typeface="Source Code Pro Light" pitchFamily="49" charset="0"/>
              </a:rPr>
              <a:t>// </a:t>
            </a:r>
            <a:r>
              <a:rPr lang="en-US" altLang="zh-CN" sz="1600" dirty="0" err="1">
                <a:solidFill>
                  <a:srgbClr val="FF0000"/>
                </a:solidFill>
                <a:latin typeface="Consolas" panose="020B0609020204030204" pitchFamily="49" charset="0"/>
                <a:ea typeface="Source Code Pro Light" pitchFamily="49" charset="0"/>
              </a:rPr>
              <a:t>ES6</a:t>
            </a:r>
            <a:r>
              <a:rPr lang="zh-CN" altLang="en-US" sz="1600" dirty="0">
                <a:solidFill>
                  <a:srgbClr val="FF0000"/>
                </a:solidFill>
                <a:latin typeface="Consolas" panose="020B0609020204030204" pitchFamily="49" charset="0"/>
                <a:ea typeface="Source Code Pro Light" pitchFamily="49" charset="0"/>
              </a:rPr>
              <a:t>的写法</a:t>
            </a:r>
            <a:endParaRPr lang="zh-CN" altLang="en-US" sz="1600" dirty="0">
              <a:solidFill>
                <a:srgbClr val="FF0000"/>
              </a:solidFill>
              <a:latin typeface="Consolas" panose="020B0609020204030204" pitchFamily="49" charset="0"/>
              <a:ea typeface="Source Code Pro Light" pitchFamily="49" charset="0"/>
            </a:endParaRPr>
          </a:p>
          <a:p>
            <a:pPr>
              <a:lnSpc>
                <a:spcPct val="120000"/>
              </a:lnSpc>
            </a:pPr>
            <a:r>
              <a:rPr lang="en-US" altLang="zh-CN" sz="1600" dirty="0">
                <a:latin typeface="Consolas" panose="020B0609020204030204" pitchFamily="49" charset="0"/>
                <a:ea typeface="Source Code Pro Light" pitchFamily="49" charset="0"/>
              </a:rPr>
              <a:t>const </a:t>
            </a:r>
            <a:r>
              <a:rPr lang="en-US" altLang="zh-CN" sz="1600" dirty="0" err="1">
                <a:latin typeface="Consolas" panose="020B0609020204030204" pitchFamily="49" charset="0"/>
                <a:ea typeface="Source Code Pro Light" pitchFamily="49" charset="0"/>
              </a:rPr>
              <a:t>fn</a:t>
            </a:r>
            <a:r>
              <a:rPr lang="en-US" altLang="zh-CN" sz="1600" dirty="0">
                <a:latin typeface="Consolas" panose="020B0609020204030204" pitchFamily="49" charset="0"/>
                <a:ea typeface="Source Code Pro Light" pitchFamily="49" charset="0"/>
              </a:rPr>
              <a:t> = () =&gt; {</a:t>
            </a:r>
            <a:endParaRPr lang="en-US" altLang="zh-CN" sz="1600" dirty="0">
              <a:latin typeface="Consolas" panose="020B0609020204030204" pitchFamily="49" charset="0"/>
              <a:ea typeface="Source Code Pro Light" pitchFamily="49" charset="0"/>
            </a:endParaRPr>
          </a:p>
          <a:p>
            <a:pPr>
              <a:lnSpc>
                <a:spcPct val="120000"/>
              </a:lnSpc>
            </a:pPr>
            <a:r>
              <a:rPr lang="en-US" altLang="zh-CN" sz="1600" dirty="0">
                <a:latin typeface="Consolas" panose="020B0609020204030204" pitchFamily="49" charset="0"/>
                <a:ea typeface="Source Code Pro Light" pitchFamily="49" charset="0"/>
              </a:rPr>
              <a:t>    </a:t>
            </a:r>
            <a:r>
              <a:rPr lang="en-US" altLang="zh-CN" sz="1600" dirty="0" err="1">
                <a:latin typeface="Consolas" panose="020B0609020204030204" pitchFamily="49" charset="0"/>
                <a:ea typeface="Source Code Pro Light" pitchFamily="49" charset="0"/>
              </a:rPr>
              <a:t>console.log</a:t>
            </a:r>
            <a:r>
              <a:rPr lang="en-US" altLang="zh-CN" sz="1600" dirty="0">
                <a:latin typeface="Consolas" panose="020B0609020204030204" pitchFamily="49" charset="0"/>
                <a:ea typeface="Source Code Pro Light" pitchFamily="49" charset="0"/>
              </a:rPr>
              <a:t>("</a:t>
            </a:r>
            <a:r>
              <a:rPr lang="zh-CN" altLang="en-US" sz="1600" dirty="0">
                <a:latin typeface="Consolas" panose="020B0609020204030204" pitchFamily="49" charset="0"/>
                <a:ea typeface="Source Code Pro Light" pitchFamily="49" charset="0"/>
              </a:rPr>
              <a:t>绿叶学习网</a:t>
            </a:r>
            <a:r>
              <a:rPr lang="en-US" altLang="zh-CN" sz="1600" dirty="0">
                <a:latin typeface="Consolas" panose="020B0609020204030204" pitchFamily="49" charset="0"/>
                <a:ea typeface="Source Code Pro Light" pitchFamily="49" charset="0"/>
              </a:rPr>
              <a:t>");</a:t>
            </a:r>
            <a:endParaRPr lang="en-US" altLang="zh-CN" sz="1600" dirty="0">
              <a:latin typeface="Consolas" panose="020B0609020204030204" pitchFamily="49" charset="0"/>
              <a:ea typeface="Source Code Pro Light" pitchFamily="49" charset="0"/>
            </a:endParaRPr>
          </a:p>
          <a:p>
            <a:pPr>
              <a:lnSpc>
                <a:spcPct val="120000"/>
              </a:lnSpc>
            </a:pPr>
            <a:r>
              <a:rPr lang="en-US" altLang="zh-CN" sz="1600" dirty="0">
                <a:latin typeface="Consolas" panose="020B0609020204030204" pitchFamily="49" charset="0"/>
                <a:ea typeface="Source Code Pro Light" pitchFamily="49" charset="0"/>
              </a:rPr>
              <a:t>};</a:t>
            </a:r>
            <a:endParaRPr lang="en-US" altLang="zh-CN" sz="1600" dirty="0">
              <a:latin typeface="Consolas" panose="020B0609020204030204" pitchFamily="49" charset="0"/>
              <a:ea typeface="Source Code Pro Light"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3091459" y="2157534"/>
            <a:ext cx="6264696" cy="2639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0" name="矩形 9"/>
          <p:cNvSpPr/>
          <p:nvPr/>
        </p:nvSpPr>
        <p:spPr bwMode="auto">
          <a:xfrm>
            <a:off x="3583330" y="2318518"/>
            <a:ext cx="5464204" cy="2308324"/>
          </a:xfrm>
          <a:prstGeom prst="rect">
            <a:avLst/>
          </a:prstGeom>
        </p:spPr>
        <p:txBody>
          <a:bodyPr wrap="square">
            <a:spAutoFit/>
          </a:bodyPr>
          <a:lstStyle/>
          <a:p>
            <a:pPr>
              <a:lnSpc>
                <a:spcPct val="150000"/>
              </a:lnSpc>
              <a:defRPr/>
            </a:pPr>
            <a:r>
              <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const fn = () =&gt; {</a:t>
            </a:r>
            <a:endPar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console.log(123);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输出结果：</a:t>
            </a:r>
            <a:r>
              <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123</a:t>
            </a:r>
            <a:endPar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fn();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函数调用</a:t>
            </a:r>
            <a:endPar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fr-FR"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1" name="TextBox 35"/>
          <p:cNvSpPr txBox="1">
            <a:spLocks noChangeArrowheads="1"/>
          </p:cNvSpPr>
          <p:nvPr/>
        </p:nvSpPr>
        <p:spPr bwMode="auto">
          <a:xfrm>
            <a:off x="3358902" y="1413570"/>
            <a:ext cx="4824536"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定义没有参数的箭头函数</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箭头函数的语法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406574" y="851766"/>
            <a:ext cx="11521280" cy="56743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0" name="矩形 9"/>
          <p:cNvSpPr/>
          <p:nvPr/>
        </p:nvSpPr>
        <p:spPr bwMode="auto">
          <a:xfrm>
            <a:off x="622598" y="851766"/>
            <a:ext cx="6616332" cy="5577937"/>
          </a:xfrm>
          <a:prstGeom prst="rect">
            <a:avLst/>
          </a:prstGeom>
        </p:spPr>
        <p:txBody>
          <a:bodyPr wrap="square">
            <a:spAutoFit/>
          </a:bodyPr>
          <a:lstStyle/>
          <a:p>
            <a:pPr>
              <a:lnSpc>
                <a:spcPct val="150000"/>
              </a:lnSpc>
              <a:defRPr/>
            </a:pP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20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        // 0</a:t>
            </a:r>
            <a:r>
              <a:rPr lang="zh-CN" altLang="en-US" sz="20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个参数</a:t>
            </a:r>
            <a:endParaRPr lang="zh-CN" altLang="en-US" sz="20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 fn1 = () =&gt; {</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a:t>
            </a:r>
            <a:r>
              <a:rPr lang="zh-CN" altLang="en-US"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绿叶学习网</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fn1();</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20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        // 1</a:t>
            </a:r>
            <a:r>
              <a:rPr lang="zh-CN" altLang="en-US" sz="20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个参数</a:t>
            </a:r>
            <a:endParaRPr lang="zh-CN" altLang="en-US" sz="20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 fn2 = (a) =&gt; {</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a:t>
            </a:r>
            <a:r>
              <a:rPr lang="zh-CN" altLang="en-US"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绿叶学习网：</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fn2("HTML</a:t>
            </a:r>
            <a:r>
              <a:rPr lang="fr-FR"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1" name="TextBox 35"/>
          <p:cNvSpPr txBox="1">
            <a:spLocks noChangeArrowheads="1"/>
          </p:cNvSpPr>
          <p:nvPr/>
        </p:nvSpPr>
        <p:spPr bwMode="auto">
          <a:xfrm>
            <a:off x="4078982" y="188310"/>
            <a:ext cx="4824536"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smtClean="0">
                <a:solidFill>
                  <a:srgbClr val="1369B2"/>
                </a:solidFill>
                <a:latin typeface="微软雅黑" panose="020B0503020204020204" pitchFamily="34" charset="-122"/>
                <a:ea typeface="微软雅黑" panose="020B0503020204020204" pitchFamily="34" charset="-122"/>
                <a:sym typeface="Arial" panose="020B0604020202020204" pitchFamily="34" charset="0"/>
              </a:rPr>
              <a:t>定义带参数</a:t>
            </a:r>
            <a:r>
              <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rPr>
              <a:t>的箭头函数</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箭头函数的语法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5"/>
          <p:cNvSpPr/>
          <p:nvPr/>
        </p:nvSpPr>
        <p:spPr bwMode="auto">
          <a:xfrm>
            <a:off x="6159689" y="1380628"/>
            <a:ext cx="5112568" cy="3785652"/>
          </a:xfrm>
          <a:prstGeom prst="rect">
            <a:avLst/>
          </a:prstGeom>
        </p:spPr>
        <p:txBody>
          <a:bodyPr wrap="square">
            <a:spAutoFit/>
          </a:bodyPr>
          <a:lstStyle/>
          <a:p>
            <a:pPr>
              <a:lnSpc>
                <a:spcPct val="150000"/>
              </a:lnSpc>
              <a:defRPr/>
            </a:pPr>
            <a:r>
              <a:rPr lang="fr-FR" altLang="zh-CN" sz="2000" dirty="0" smtClean="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 </a:t>
            </a:r>
            <a:r>
              <a:rPr lang="fr-FR" altLang="zh-CN" sz="20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n</a:t>
            </a:r>
            <a:r>
              <a:rPr lang="zh-CN" altLang="en-US" sz="20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个参数</a:t>
            </a:r>
            <a:endParaRPr lang="zh-CN" altLang="en-US" sz="20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const fn3 = (a, b, c) =&gt; {</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console.log(`</a:t>
            </a:r>
            <a:r>
              <a:rPr lang="zh-CN" altLang="en-US"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绿叶学习网：</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a:t>
            </a:r>
            <a:r>
              <a:rPr lang="zh-CN" altLang="fr-FR"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a:t>
            </a:r>
            <a:r>
              <a:rPr lang="zh-CN" altLang="fr-FR"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fn3("HTML", "CSS", "JavaScript");</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a:t>
            </a:r>
            <a:r>
              <a:rPr lang="fr-FR"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fr-FR" altLang="zh-CN" sz="2000" dirty="0" smtClean="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fn3("HTML", "CSS", "JavaScript");</a:t>
            </a:r>
            <a:endParaRPr lang="fr-FR" altLang="zh-CN" sz="20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8b65ecfb-5201-4d15-b67d-2ec54a075c33"/>
  <p:tag name="COMMONDATA" val="eyJoZGlkIjoiMmFhYTI0NjA0MWFjNDRjYjlhOGZlNTc4OWQxZWMwZWUifQ=="/>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10348</Words>
  <Application>WPS 演示</Application>
  <PresentationFormat>自定义</PresentationFormat>
  <Paragraphs>650</Paragraphs>
  <Slides>44</Slides>
  <Notes>36</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44</vt:i4>
      </vt:variant>
    </vt:vector>
  </HeadingPairs>
  <TitlesOfParts>
    <vt:vector size="65" baseType="lpstr">
      <vt:lpstr>Arial</vt:lpstr>
      <vt:lpstr>宋体</vt:lpstr>
      <vt:lpstr>Wingdings</vt:lpstr>
      <vt:lpstr>微软雅黑</vt:lpstr>
      <vt:lpstr>Source Han Sans K Bold</vt:lpstr>
      <vt:lpstr>Yu Gothic UI Semibold</vt:lpstr>
      <vt:lpstr>Calibri</vt:lpstr>
      <vt:lpstr>U.S. 101</vt:lpstr>
      <vt:lpstr>Segoe Print</vt:lpstr>
      <vt:lpstr>Roboto</vt:lpstr>
      <vt:lpstr>Open Sans Light</vt:lpstr>
      <vt:lpstr>Open Sans</vt:lpstr>
      <vt:lpstr>苹方 中等</vt:lpstr>
      <vt:lpstr>Courier New</vt:lpstr>
      <vt:lpstr>Consolas</vt:lpstr>
      <vt:lpstr>Source Code Pro Light</vt:lpstr>
      <vt:lpstr>Arial Unicode MS</vt:lpstr>
      <vt:lpstr>字魂105号-简雅黑</vt:lpstr>
      <vt:lpstr>黑体</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angle张</cp:lastModifiedBy>
  <cp:revision>1563</cp:revision>
  <dcterms:created xsi:type="dcterms:W3CDTF">2020-11-09T06:56:00Z</dcterms:created>
  <dcterms:modified xsi:type="dcterms:W3CDTF">2022-10-30T04:21:03Z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B9B99EED645D40BCB7E286882ED808F2</vt:lpwstr>
  </property>
</Properties>
</file>