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6"/>
  </p:handoutMasterIdLst>
  <p:sldIdLst>
    <p:sldId id="325" r:id="rId4"/>
    <p:sldId id="511" r:id="rId6"/>
    <p:sldId id="328" r:id="rId7"/>
    <p:sldId id="517" r:id="rId8"/>
    <p:sldId id="600" r:id="rId9"/>
    <p:sldId id="623" r:id="rId10"/>
    <p:sldId id="622" r:id="rId11"/>
    <p:sldId id="624" r:id="rId12"/>
    <p:sldId id="601" r:id="rId13"/>
    <p:sldId id="602" r:id="rId14"/>
    <p:sldId id="625" r:id="rId15"/>
    <p:sldId id="604" r:id="rId16"/>
    <p:sldId id="626" r:id="rId17"/>
    <p:sldId id="627" r:id="rId18"/>
    <p:sldId id="628" r:id="rId19"/>
    <p:sldId id="544" r:id="rId20"/>
    <p:sldId id="590" r:id="rId21"/>
    <p:sldId id="605" r:id="rId22"/>
    <p:sldId id="606" r:id="rId23"/>
    <p:sldId id="607" r:id="rId24"/>
    <p:sldId id="545" r:id="rId25"/>
    <p:sldId id="546" r:id="rId26"/>
    <p:sldId id="547" r:id="rId27"/>
    <p:sldId id="548" r:id="rId28"/>
    <p:sldId id="549" r:id="rId29"/>
    <p:sldId id="608" r:id="rId30"/>
    <p:sldId id="609" r:id="rId31"/>
    <p:sldId id="610" r:id="rId32"/>
    <p:sldId id="616" r:id="rId33"/>
    <p:sldId id="617" r:id="rId34"/>
    <p:sldId id="618" r:id="rId35"/>
    <p:sldId id="619" r:id="rId36"/>
    <p:sldId id="620" r:id="rId37"/>
    <p:sldId id="633" r:id="rId38"/>
    <p:sldId id="629" r:id="rId39"/>
    <p:sldId id="630" r:id="rId40"/>
    <p:sldId id="631" r:id="rId41"/>
    <p:sldId id="632" r:id="rId42"/>
    <p:sldId id="657" r:id="rId43"/>
    <p:sldId id="658" r:id="rId44"/>
    <p:sldId id="326" r:id="rId45"/>
  </p:sldIdLst>
  <p:sldSz cx="12190095" cy="6859270"/>
  <p:notesSz cx="6858000" cy="9144000"/>
  <p:custDataLst>
    <p:tags r:id="rId5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EBAD13"/>
    <a:srgbClr val="FFFFFF"/>
    <a:srgbClr val="BBBBBB"/>
    <a:srgbClr val="1369B3"/>
    <a:srgbClr val="FAFAFA"/>
    <a:srgbClr val="F2F2F2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65926" autoAdjust="0"/>
  </p:normalViewPr>
  <p:slideViewPr>
    <p:cSldViewPr>
      <p:cViewPr varScale="1">
        <p:scale>
          <a:sx n="58" d="100"/>
          <a:sy n="58" d="100"/>
        </p:scale>
        <p:origin x="1411" y="48"/>
      </p:cViewPr>
      <p:guideLst>
        <p:guide orient="horz" pos="216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gs" Target="tags/tag55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${}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不仅可以插入变量，还可以插入表达式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实现代码：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=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Math.ceil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str.length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str.repeat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(n).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lvye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("ES6"))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实现代码：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shieldStr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str.split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("@");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str1 = "*".repeat(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[0].length);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str2 =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`${str1}@${str2}`;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shieldStr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("123456@qq.com"));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7.xml"/><Relationship Id="rId17" Type="http://schemas.openxmlformats.org/officeDocument/2006/relationships/image" Target="../media/image12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0" Type="http://schemas.openxmlformats.org/officeDocument/2006/relationships/notesSlide" Target="../notesSlides/notesSlide3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34.xml"/><Relationship Id="rId17" Type="http://schemas.openxmlformats.org/officeDocument/2006/relationships/image" Target="../media/image12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44.xml"/><Relationship Id="rId10" Type="http://schemas.openxmlformats.org/officeDocument/2006/relationships/image" Target="../media/image12.png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54.xml"/><Relationship Id="rId10" Type="http://schemas.openxmlformats.org/officeDocument/2006/relationships/image" Target="../media/image12.png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441" y="2534285"/>
            <a:ext cx="7407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3</a:t>
            </a:r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 字符串拓展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去除空白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838622" y="1341562"/>
            <a:ext cx="10151132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trimStart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trimEnd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种方法来去除字符串首尾的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/>
              <a:t>语法：</a:t>
            </a:r>
            <a:endParaRPr lang="zh-CN" altLang="zh-CN" sz="2000" b="1" dirty="0"/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3358902" y="3429794"/>
            <a:ext cx="2300630" cy="11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str.trim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 defTabSz="914400"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str.trimStart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 defTabSz="914400"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str.trimEnd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854846" y="2637706"/>
            <a:ext cx="6624736" cy="3364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" 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绿叶学习网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result1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str.trim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console.log(result1.length);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result2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str.trimStart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console.log(result2.length);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result3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str.trimEnd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console.log(result3.length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16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358902" y="1921332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Trim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（） 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trimStart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去除空白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8312" y="3288868"/>
            <a:ext cx="3002540" cy="219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长度补全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占位符 2"/>
          <p:cNvSpPr txBox="1"/>
          <p:nvPr/>
        </p:nvSpPr>
        <p:spPr>
          <a:xfrm>
            <a:off x="478582" y="1341562"/>
            <a:ext cx="10559798" cy="273382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65" dirty="0" smtClean="0"/>
              <a:t>在</a:t>
            </a:r>
            <a:r>
              <a:rPr lang="en-US" altLang="zh-CN" sz="2665" dirty="0" smtClean="0"/>
              <a:t>ES6</a:t>
            </a:r>
            <a:r>
              <a:rPr lang="zh-CN" altLang="en-US" sz="2665" dirty="0" smtClean="0"/>
              <a:t>中，我们可以使用</a:t>
            </a:r>
            <a:r>
              <a:rPr lang="en-US" altLang="zh-CN" sz="2665" dirty="0" err="1" smtClean="0"/>
              <a:t>padStart</a:t>
            </a:r>
            <a:r>
              <a:rPr lang="en-US" altLang="zh-CN" sz="2665" dirty="0" smtClean="0"/>
              <a:t>()</a:t>
            </a:r>
            <a:r>
              <a:rPr lang="zh-CN" altLang="en-US" sz="2665" dirty="0" smtClean="0"/>
              <a:t>和</a:t>
            </a:r>
            <a:r>
              <a:rPr lang="en-US" altLang="zh-CN" sz="2665" dirty="0" err="1" smtClean="0"/>
              <a:t>padEnd</a:t>
            </a:r>
            <a:r>
              <a:rPr lang="en-US" altLang="zh-CN" sz="2665" dirty="0" smtClean="0"/>
              <a:t>()</a:t>
            </a:r>
            <a:r>
              <a:rPr lang="zh-CN" altLang="en-US" sz="2665" dirty="0" smtClean="0"/>
              <a:t>这</a:t>
            </a:r>
            <a:r>
              <a:rPr lang="en-US" altLang="zh-CN" sz="2665" dirty="0" smtClean="0"/>
              <a:t>2</a:t>
            </a:r>
            <a:r>
              <a:rPr lang="zh-CN" altLang="en-US" sz="2665" dirty="0" smtClean="0"/>
              <a:t>个方法来实现字符串的长度补全。如果某个字符串不够指定长度，</a:t>
            </a:r>
            <a:r>
              <a:rPr lang="en-US" altLang="zh-CN" sz="2665" dirty="0" err="1" smtClean="0"/>
              <a:t>padStart</a:t>
            </a:r>
            <a:r>
              <a:rPr lang="en-US" altLang="zh-CN" sz="2665" dirty="0" smtClean="0"/>
              <a:t>()</a:t>
            </a:r>
            <a:r>
              <a:rPr lang="zh-CN" altLang="en-US" sz="2665" dirty="0" smtClean="0"/>
              <a:t>会在头部补全，而</a:t>
            </a:r>
            <a:r>
              <a:rPr lang="en-US" altLang="zh-CN" sz="2665" dirty="0" err="1" smtClean="0"/>
              <a:t>padEnd</a:t>
            </a:r>
            <a:r>
              <a:rPr lang="en-US" altLang="zh-CN" sz="2665" dirty="0" smtClean="0"/>
              <a:t>()</a:t>
            </a:r>
            <a:r>
              <a:rPr lang="zh-CN" altLang="en-US" sz="2665" dirty="0" smtClean="0"/>
              <a:t>会在尾部补全。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zh-CN" altLang="en-US" sz="2665" b="1" dirty="0" smtClean="0"/>
              <a:t>语法：</a:t>
            </a:r>
            <a:endParaRPr lang="zh-CN" altLang="zh-CN" sz="2665" b="1" dirty="0"/>
          </a:p>
        </p:txBody>
      </p:sp>
      <p:sp>
        <p:nvSpPr>
          <p:cNvPr id="7" name="TextBox 3"/>
          <p:cNvSpPr txBox="1"/>
          <p:nvPr/>
        </p:nvSpPr>
        <p:spPr>
          <a:xfrm>
            <a:off x="3807442" y="4376177"/>
            <a:ext cx="4310795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n-NO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str.padStart(len, str)</a:t>
            </a:r>
            <a:endParaRPr lang="nn-NO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nn-NO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str.padEnd(len, str)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854846" y="2637706"/>
            <a:ext cx="6624736" cy="3364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"HTML";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result1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str.padStart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(8, "0");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console.log(result1);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result2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str.padEnd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(8, "0");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console.log(result2);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358902" y="1921332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padStart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()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padEnd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长度补全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0681" y="3893068"/>
            <a:ext cx="3002540" cy="184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46534" y="2460516"/>
            <a:ext cx="5616624" cy="3993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0590" y="2408330"/>
            <a:ext cx="4824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 = new Date();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//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获取年、月、日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year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d.getFullYear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let month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d.getMonth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 + 1;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let day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d.getDate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//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处理月数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month.toString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().length &lt; 2) {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month = "0" + month;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358902" y="1921332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511256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获取年月日（示例：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2022-09-02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长度补全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51220" y="2460516"/>
            <a:ext cx="5616624" cy="3993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259232" y="2408330"/>
            <a:ext cx="4824536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处理日数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day.toString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().length &lt; 2) {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day = "0" + day;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time = year + "-" + month + "-" + day;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console.log(time);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        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46534" y="2460516"/>
            <a:ext cx="9289032" cy="3993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0590" y="2408330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 = new Date();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// 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获取年、月、日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year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d.getFullYear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month = 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d.getMonth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 + 1).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().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padStart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(2, "0");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day =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d.getDate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().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toString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().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padStart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(2, "0");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time = year + "-" + month + "-" + day;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console.log(time);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        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358902" y="1921332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511256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获取年月日（示例：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2022-09-02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长度补全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模板字符串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的使用，能够在模板字符串中解析变量、换行以及调用函数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语法简介</a:t>
            </a:r>
            <a:r>
              <a:rPr lang="en-US" altLang="zh-CN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714674"/>
            <a:ext cx="10151132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对于模板字符串，你可以把它看成是一种“增强版的字符串”。在实际开发中，模板字符串主要有以下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用。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3358902" y="3789834"/>
            <a:ext cx="1755609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多行字符串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字符串拼接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新增的创建字符串的方式，它使用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反引号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进行定义。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0829" y="2493690"/>
            <a:ext cx="6609477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70669" y="2569301"/>
            <a:ext cx="9649071" cy="712409"/>
            <a:chOff x="978871" y="1782254"/>
            <a:chExt cx="6545809" cy="534183"/>
          </a:xfrm>
        </p:grpSpPr>
        <p:sp>
          <p:nvSpPr>
            <p:cNvPr id="20" name="Pentagon 3"/>
            <p:cNvSpPr/>
            <p:nvPr/>
          </p:nvSpPr>
          <p:spPr bwMode="auto">
            <a:xfrm>
              <a:off x="978871" y="1782254"/>
              <a:ext cx="654580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字符串的各种扩展方法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0670" y="3463915"/>
            <a:ext cx="9649071" cy="685959"/>
            <a:chOff x="978872" y="2570437"/>
            <a:chExt cx="6049459" cy="514350"/>
          </a:xfrm>
        </p:grpSpPr>
        <p:sp>
          <p:nvSpPr>
            <p:cNvPr id="23" name="Pentagon 5"/>
            <p:cNvSpPr/>
            <p:nvPr/>
          </p:nvSpPr>
          <p:spPr bwMode="auto">
            <a:xfrm>
              <a:off x="978872" y="2570437"/>
              <a:ext cx="604945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模板字符串的使用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字符串拼接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766" y="2155549"/>
            <a:ext cx="7728859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新增的创建字符串的方式，它使用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反引号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进行定义。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54846" y="2727362"/>
            <a:ext cx="6624736" cy="1744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4886" y="2853986"/>
            <a:ext cx="6048672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name = `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这是一个模板字符串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`;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console.log(name);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输出结果：这是一个模板字符串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729119" y="1989634"/>
            <a:ext cx="403244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定义模板字符串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78421" y="2853730"/>
            <a:ext cx="809669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50790" y="2853730"/>
            <a:ext cx="7192396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name = `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`;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`Hello,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我的名字叫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${name}`;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Hello,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我的名字叫张三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409734" y="2205658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演示模板字符串如何解析变量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模板字符串可以解析变量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1.7.2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4846" y="2637706"/>
            <a:ext cx="6624736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let result = { name: 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zhangsan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',age: 20,sex: 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 };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let html = `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&lt;span&gt;${result.name}&lt;/span&gt;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&lt;span&gt;${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result.age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}&lt;/span&gt;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&lt;span&gt;${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result.sex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}&lt;/span&gt;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`;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console.log(html);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466079" y="198963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演示模板字符串中如何换行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在模板字符串中可以换行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18542" y="126955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在浏览器控制台中查看运行结果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1989634"/>
            <a:ext cx="72483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925399" y="5229994"/>
            <a:ext cx="165618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模板字符串的应用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4846" y="2637706"/>
            <a:ext cx="6912768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4" y="2594615"/>
            <a:ext cx="7072447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() =&gt;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return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我是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};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html = `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我是模板字符串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()}`;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console.log(html);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输出结果：我是模板字符串 我是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934966" y="198963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演示模板字符串中如何调用函数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6805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在模板字符串中可以调用函数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深入了解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4846" y="2637706"/>
            <a:ext cx="6912768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6805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在模板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字符串的更多开发技巧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3286894" y="3213770"/>
            <a:ext cx="2268570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字符串原生输出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苹方 中等" pitchFamily="34" charset="-122"/>
              </a:rPr>
              <a:t>${}</a:t>
            </a: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插入表达式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深入了解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6805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字符串原生输出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2678" y="2277666"/>
            <a:ext cx="8784976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对于字符串拼接来说，如果使用“</a:t>
            </a:r>
            <a:r>
              <a:rPr lang="en-US" altLang="zh-CN" b="1" dirty="0"/>
              <a:t>+”</a:t>
            </a:r>
            <a:r>
              <a:rPr lang="zh-CN" altLang="en-US" b="1" dirty="0"/>
              <a:t>来实现，拼接出来的字符串会丢失格式（包括缩进、换行等）。但是使用模板字符串，却可以保留这些格式。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深入了解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680520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${}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插入表达式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157393" y="2637706"/>
            <a:ext cx="96183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在模板字符串中，可以使用“</a:t>
            </a:r>
            <a:r>
              <a:rPr lang="en-US" altLang="zh-CN" b="1" dirty="0"/>
              <a:t>${}”</a:t>
            </a:r>
            <a:r>
              <a:rPr lang="zh-CN" altLang="en-US" b="1" dirty="0"/>
              <a:t>来插入一个变量。实际上，</a:t>
            </a:r>
            <a:r>
              <a:rPr lang="en-US" altLang="zh-CN" b="1" dirty="0"/>
              <a:t>${}</a:t>
            </a:r>
            <a:r>
              <a:rPr lang="zh-CN" altLang="en-US" b="1" dirty="0"/>
              <a:t>内部除了可以插入一个变量，还可以插入一个表达式。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字符串的扩展方法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，能够通过字符串的扩展方法对字符串进行处理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714674"/>
            <a:ext cx="10151132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对内置对象（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等）进行了很大的改进，并且为这些内置对象增加了非常多有用的方法，这样大大提高了我们的开发效率。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1.8.2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2926854" y="1629594"/>
            <a:ext cx="8180337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前面我们学习了数组的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includes()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方法，它用于在数组中查找出第一个符合条件的数组成员的位置。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也提供了字符串的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includes()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用来确定一个字符串是否包含在另一个字符串中。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除此之外，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还提供了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同样可以用于字符串的查找。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6"/>
          <p:cNvSpPr txBox="1"/>
          <p:nvPr/>
        </p:nvSpPr>
        <p:spPr>
          <a:xfrm>
            <a:off x="766614" y="1359873"/>
            <a:ext cx="770485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字符串实例的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startsWith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方法和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endsWith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694606" y="1990443"/>
            <a:ext cx="10398808" cy="23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表示参数字符串是否在原字符串的头部，用于判断字符串是否以某字符串开头；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表示参数字符串是否在原字符串的尾部，用于判断字符串是否以某字符串结尾。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上述两个方法如果满足条件则返回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，反之返回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4767" y="2230217"/>
            <a:ext cx="7632848" cy="285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50790" y="2307779"/>
            <a:ext cx="719239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'Hello ECMAScript 2015';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r1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str.startsWith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('Hello');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console.log(r1);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ture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r2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str.endsWith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('2016');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console.log(r2);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false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2962858" y="1485578"/>
            <a:ext cx="596826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startsWith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endsWith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方法的使用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6"/>
          <p:cNvSpPr txBox="1"/>
          <p:nvPr/>
        </p:nvSpPr>
        <p:spPr>
          <a:xfrm>
            <a:off x="766614" y="1359873"/>
            <a:ext cx="453650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字符串实例的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repeat()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694606" y="1990443"/>
            <a:ext cx="10398808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repeat()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表示将原字符串重复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次，它返回一个新字符串，并接收一个数值作为参数，表示将字符串重复多少次。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54846" y="3829288"/>
            <a:ext cx="6537065" cy="1904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70870" y="3991839"/>
            <a:ext cx="6048672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console.log('y' . repeat(5));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yyyyy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console.log('hello' . repeat(2));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hellohello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862958" y="3125249"/>
            <a:ext cx="4052551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repeat()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方法的使用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90" y="1341562"/>
            <a:ext cx="7724301" cy="1700931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838622" y="2197405"/>
            <a:ext cx="94764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凡是使用“反引号”括起来的字符串，就叫做模板字符串。模板字符串本质上是一个字符串。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对于字符串拼接，我们更加推荐使用模板字符串来实现，而不是使用“</a:t>
            </a:r>
            <a:r>
              <a:rPr lang="en-US" altLang="zh-CN" sz="2000" b="1" dirty="0">
                <a:solidFill>
                  <a:srgbClr val="C00000"/>
                </a:solidFill>
                <a:ea typeface="苹方 中等" pitchFamily="34" charset="-122"/>
              </a:rPr>
              <a:t>+”</a:t>
            </a: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的方式来实现。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苹方 中等" pitchFamily="34" charset="-122"/>
              </a:rPr>
              <a:t>“${}”</a:t>
            </a: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只能用于模板字符串，不能用于普通字符串。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苹方 中等" pitchFamily="34" charset="-122"/>
              </a:rPr>
              <a:t>我们同样可以使用“反引号”来定义一个字符串，只不过一般情况下不会这样去做。</a:t>
            </a:r>
            <a:endParaRPr lang="zh-CN" altLang="en-US" sz="2000" b="1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041" y="635000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如果想要判断字符串中是否包含某个子字符串（不区分位置），可以使用（      ）方法。（选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083" y="2786707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err="1" smtClean="0"/>
              <a:t>indexOf</a:t>
            </a:r>
            <a:r>
              <a:rPr lang="en-US" altLang="zh-CN" sz="2800" dirty="0" smtClean="0"/>
              <a:t>()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083" y="3644156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includes()</a:t>
            </a:r>
            <a:endParaRPr lang="en-US" altLang="zh-CN" dirty="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083" y="4501604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 err="1"/>
              <a:t>startsWith</a:t>
            </a:r>
            <a:r>
              <a:rPr lang="en-US" altLang="zh-CN" dirty="0"/>
              <a:t>()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083" y="5359053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endsWith</a:t>
            </a:r>
            <a:r>
              <a:rPr lang="en-US" altLang="zh-CN" dirty="0"/>
              <a:t>()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328" y="2851016"/>
            <a:ext cx="514469" cy="514469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328" y="3708464"/>
            <a:ext cx="514469" cy="514469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328" y="4565913"/>
            <a:ext cx="514469" cy="514469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328" y="5423361"/>
            <a:ext cx="514469" cy="514469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95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041" y="635000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dirty="0"/>
              <a:t>下面有关模板字符串的说法中，不正确的</a:t>
            </a:r>
            <a:r>
              <a:rPr lang="zh-CN" altLang="zh-CN" dirty="0" smtClean="0"/>
              <a:t>是</a:t>
            </a:r>
            <a:r>
              <a:rPr lang="zh-CN" altLang="en-US" dirty="0" smtClean="0"/>
              <a:t>（）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083" y="2786707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dirty="0"/>
              <a:t>模板字符串本质上就是一个字符串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083" y="3644156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/>
              <a:t>${}</a:t>
            </a:r>
            <a:r>
              <a:rPr lang="zh-CN" altLang="zh-CN" dirty="0"/>
              <a:t>内部只能插入变量，不能插入表达式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083" y="4501604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/>
              <a:t>${}</a:t>
            </a:r>
            <a:r>
              <a:rPr lang="zh-CN" altLang="zh-CN" dirty="0"/>
              <a:t>只能用于模板字符串，不能用于普通字符串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083" y="5359053"/>
            <a:ext cx="8533289" cy="643086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dirty="0"/>
              <a:t>模板字符串会保留格式，包括缩进、换行等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328" y="2851016"/>
            <a:ext cx="514469" cy="514469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328" y="3708464"/>
            <a:ext cx="514469" cy="514469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328" y="4565913"/>
            <a:ext cx="514469" cy="514469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328" y="5423361"/>
            <a:ext cx="514469" cy="514469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95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041" y="635000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dirty="0"/>
              <a:t>编写一个函数</a:t>
            </a:r>
            <a:r>
              <a:rPr lang="en-US" altLang="zh-CN" dirty="0" err="1"/>
              <a:t>repeatStr</a:t>
            </a:r>
            <a:r>
              <a:rPr lang="en-US" altLang="zh-CN" dirty="0"/>
              <a:t>()</a:t>
            </a:r>
            <a:r>
              <a:rPr lang="zh-CN" altLang="zh-CN" dirty="0"/>
              <a:t>，使用字符串的</a:t>
            </a:r>
            <a:r>
              <a:rPr lang="en-US" altLang="zh-CN" dirty="0"/>
              <a:t>repeat()</a:t>
            </a:r>
            <a:r>
              <a:rPr lang="zh-CN" altLang="zh-CN" dirty="0"/>
              <a:t>方法来将任意一个字符串进行不断重复，然后超过</a:t>
            </a:r>
            <a:r>
              <a:rPr lang="en-US" altLang="zh-CN" dirty="0"/>
              <a:t>20</a:t>
            </a:r>
            <a:r>
              <a:rPr lang="zh-CN" altLang="zh-CN" dirty="0"/>
              <a:t>个字符的部分就截断舍弃，也就是最终返回一个包含</a:t>
            </a:r>
            <a:r>
              <a:rPr lang="en-US" altLang="zh-CN" dirty="0"/>
              <a:t>20</a:t>
            </a:r>
            <a:r>
              <a:rPr lang="zh-CN" altLang="zh-CN" dirty="0"/>
              <a:t>个字符的</a:t>
            </a:r>
            <a:r>
              <a:rPr lang="zh-CN" altLang="zh-CN" dirty="0" smtClean="0"/>
              <a:t>字符串</a:t>
            </a:r>
            <a:r>
              <a:rPr lang="zh-CN" altLang="en-US" dirty="0" smtClean="0"/>
              <a:t>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8885"/>
            <a:ext cx="12190413" cy="487617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95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041" y="635000"/>
            <a:ext cx="9752330" cy="21436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dirty="0"/>
              <a:t>编写一个函数</a:t>
            </a:r>
            <a:r>
              <a:rPr lang="en-US" altLang="zh-CN" dirty="0" err="1"/>
              <a:t>shieldStr</a:t>
            </a:r>
            <a:r>
              <a:rPr lang="en-US" altLang="zh-CN" dirty="0"/>
              <a:t>()</a:t>
            </a:r>
            <a:r>
              <a:rPr lang="zh-CN" altLang="zh-CN" dirty="0"/>
              <a:t>，用于接收一个电子邮件地址，然后将</a:t>
            </a:r>
            <a:r>
              <a:rPr lang="en-US" altLang="zh-CN" dirty="0"/>
              <a:t>@</a:t>
            </a:r>
            <a:r>
              <a:rPr lang="zh-CN" altLang="zh-CN" dirty="0"/>
              <a:t>前面所有的字符屏蔽掉。比如，</a:t>
            </a:r>
            <a:r>
              <a:rPr lang="en-US" altLang="zh-CN" dirty="0"/>
              <a:t>lvyestudy@foxmail.com</a:t>
            </a:r>
            <a:r>
              <a:rPr lang="zh-CN" altLang="zh-CN" dirty="0"/>
              <a:t>将被屏蔽为：</a:t>
            </a:r>
            <a:r>
              <a:rPr lang="en-US" altLang="zh-CN" dirty="0"/>
              <a:t>**********@foxmail.com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3495" y="6216501"/>
            <a:ext cx="1543407" cy="41157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8885"/>
            <a:ext cx="12190413" cy="487617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0413" cy="635000"/>
            <a:chOff x="0" y="0"/>
            <a:chExt cx="12190413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0413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95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0545" y="332740"/>
            <a:ext cx="1098423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 编写一个函数repeatStr()，使用字符串的repeat()方法来将任意一个字符串进行不断重复，然后超过20个字符的部分就截断舍弃，也就是最终返回一个包含20个字符的字符串。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061210"/>
            <a:ext cx="88385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实现代码：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repeatStr(str) {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len = 20;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n = Math.ceil(len / str.length);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str.repeat(n).substr(0, len);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测试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console.log(repeatStr("lvye"));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console.log(repeatStr("ES6"))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字符串新增方法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02718" y="1701602"/>
          <a:ext cx="8568952" cy="4491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0621"/>
                <a:gridCol w="4628331"/>
              </a:tblGrid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方法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/>
                        <a:t>说明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/>
                        <a:t>includes()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是否包含某个字符串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startWith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是否以某个字符串“开头”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endWith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是否以某个字符串“结尾”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/>
                        <a:t>repeat()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以某个字符串进行重复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/>
                        <a:t>trim()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去除首尾空格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trimStart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去除“开头”的空格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trimEnd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去除“结尾”的空格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padStart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在“开头”进行填充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padEnd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在“结尾”进行填充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0545" y="332740"/>
            <a:ext cx="1098423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 编写一个函数shieldStr()，用于接收一个电子邮件地址，然后将@前面所有的字符屏蔽掉。比如，lvyestudy@foxmail.com将被屏蔽为：**********@foxmail.com。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061210"/>
            <a:ext cx="88385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实现代码：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shieldStr(str) {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arr = str.split("@");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str1 = "*".repeat(arr[0].length);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const str2 = arr[1];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`${str1}@${str2}`;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测试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console.log(shieldStr("123456@qq.com"));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mg2.baidu.com/image_search/src=http%3A%2F%2Ftp.67gu.com%2Fshowimg.php%3Furl%3Dhttp%3A%2F%2Fuploads.xuexila.com%2Fallimg%2F1704%2F1024-1F4241F413.png&amp;refer=http%3A%2F%2Ftp.67gu.com&amp;app=2002&amp;size=f9999,10000&amp;q=a80&amp;n=0&amp;g=0n&amp;fmt=auto?sec=1664688041&amp;t=fd9813cd3fefab617e221d24c46b0a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" y="0"/>
            <a:ext cx="1218816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838622" y="1341562"/>
            <a:ext cx="10151132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中，如果想要判断一个字符串是否包含另一个字符串，我们一般都是使用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indexOf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方法。不过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为我们新增了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种更加简单的方法，如下表所示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3002" y="3019957"/>
          <a:ext cx="8794611" cy="24260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44395"/>
                <a:gridCol w="4750216"/>
              </a:tblGrid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方法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说明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A.includes</a:t>
                      </a:r>
                      <a:r>
                        <a:rPr lang="en-US" altLang="zh-CN" sz="2400" b="1" dirty="0"/>
                        <a:t>(B)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判断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zh-CN" altLang="en-US" sz="2400" b="1" dirty="0"/>
                        <a:t>是否包含</a:t>
                      </a:r>
                      <a:r>
                        <a:rPr lang="en-US" altLang="zh-CN" sz="2400" b="1" dirty="0"/>
                        <a:t>B 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A.startsWith</a:t>
                      </a:r>
                      <a:r>
                        <a:rPr lang="en-US" altLang="zh-CN" sz="2400" b="1" dirty="0"/>
                        <a:t>(B)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判断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zh-CN" altLang="en-US" sz="2400" b="1" dirty="0"/>
                        <a:t>是否以</a:t>
                      </a:r>
                      <a:r>
                        <a:rPr lang="en-US" altLang="zh-CN" sz="2400" b="1" dirty="0"/>
                        <a:t>B</a:t>
                      </a:r>
                      <a:r>
                        <a:rPr lang="zh-CN" altLang="en-US" sz="2400" b="1" dirty="0"/>
                        <a:t>开始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b="1" dirty="0" err="1"/>
                        <a:t>A.endsWith</a:t>
                      </a:r>
                      <a:r>
                        <a:rPr lang="en-US" altLang="zh-CN" sz="2400" b="1" dirty="0"/>
                        <a:t>(B)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b="1" dirty="0"/>
                        <a:t>判断</a:t>
                      </a:r>
                      <a:r>
                        <a:rPr lang="en-US" altLang="zh-CN" sz="2400" b="1" dirty="0"/>
                        <a:t>A</a:t>
                      </a:r>
                      <a:r>
                        <a:rPr lang="zh-CN" altLang="en-US" sz="2400" b="1" dirty="0"/>
                        <a:t>是否以</a:t>
                      </a:r>
                      <a:r>
                        <a:rPr lang="en-US" altLang="zh-CN" sz="2400" b="1" dirty="0"/>
                        <a:t>B</a:t>
                      </a:r>
                      <a:r>
                        <a:rPr lang="zh-CN" altLang="en-US" sz="2400" b="1" dirty="0"/>
                        <a:t>结尾</a:t>
                      </a:r>
                      <a:endParaRPr lang="zh-CN" altLang="en-US" sz="24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854846" y="2637706"/>
            <a:ext cx="6624736" cy="3364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"Hello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str.includes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str.includes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str.includes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("Hello", 0));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str.includes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("Hello", 2));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466079" y="198963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演示检索字符串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Includes()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3478" y="3429794"/>
            <a:ext cx="2857748" cy="2004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854846" y="2637706"/>
            <a:ext cx="6624736" cy="3364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"Hello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str.startsWith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("hello"));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str.startsWith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("Hello"));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466079" y="198963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str.startsWith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7494" y="3877828"/>
            <a:ext cx="2347163" cy="1478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854846" y="2637706"/>
            <a:ext cx="6624736" cy="3364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127215" y="2594615"/>
            <a:ext cx="5883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"Hello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str.endsWith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str.endsWith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Lvye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"));</a:t>
            </a:r>
            <a:endParaRPr lang="en-US" altLang="zh-CN" sz="16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466079" y="198963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演示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str.endsWith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277" y="3696511"/>
            <a:ext cx="2880610" cy="1760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重复字符串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838622" y="1341562"/>
            <a:ext cx="1015113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中，我们可以使用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方法将某一个字符串重复多次。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3002" y="3019957"/>
          <a:ext cx="8794611" cy="12130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44395"/>
                <a:gridCol w="4750216"/>
              </a:tblGrid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1" dirty="0" smtClean="0">
                          <a:ea typeface="苹方 中等" pitchFamily="34" charset="-122"/>
                        </a:rPr>
                        <a:t>语法</a:t>
                      </a:r>
                      <a:endParaRPr lang="zh-CN" altLang="en-US" sz="18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1" dirty="0">
                          <a:ea typeface="苹方 中等" pitchFamily="34" charset="-122"/>
                        </a:rPr>
                        <a:t>说明</a:t>
                      </a:r>
                      <a:endParaRPr lang="zh-CN" altLang="en-US" sz="18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6065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Source Code Pro Light" pitchFamily="49" charset="0"/>
                        </a:rPr>
                        <a:t>str.repeat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Source Code Pro Light" pitchFamily="49" charset="0"/>
                        </a:rPr>
                        <a:t>(n);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Source Code Pro Light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1" dirty="0" smtClean="0">
                          <a:ea typeface="苹方 中等" pitchFamily="34" charset="-122"/>
                        </a:rPr>
                        <a:t>将某个字符串重复多次</a:t>
                      </a:r>
                      <a:endParaRPr lang="zh-CN" altLang="en-US" sz="1800" b="1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MA"/>
</p:tagLst>
</file>

<file path=ppt/tags/tag17.xml><?xml version="1.0" encoding="utf-8"?>
<p:tagLst xmlns:p="http://schemas.openxmlformats.org/presentationml/2006/main">
  <p:tag name="RAINPROBLEMTYPE" val="MultipleChoiceMA"/>
  <p:tag name="RAINPROBLEM" val="MultipleChoiceMA"/>
  <p:tag name="PROBLEMSCORE_HALF" val="0.0"/>
  <p:tag name="PROBLEMSCORE" val="5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5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Submit"/>
  <p:tag name="RAINPROBLEMTYPE" val="ShortAnswer"/>
</p:tagLst>
</file>

<file path=ppt/tags/tag37.xml><?xml version="1.0" encoding="utf-8"?>
<p:tagLst xmlns:p="http://schemas.openxmlformats.org/presentationml/2006/main">
  <p:tag name="PRODUCTVERSIONTIP" val="PRODUCTVERSIONTIP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Setting"/>
  <p:tag name="RAINPROBLEMTYPE" val="ShortAnswer"/>
</p:tagLst>
</file>

<file path=ppt/tags/tag44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5.xml><?xml version="1.0" encoding="utf-8"?>
<p:tagLst xmlns:p="http://schemas.openxmlformats.org/presentationml/2006/main">
  <p:tag name="RAINPROBLEM" val="ProblemBody"/>
</p:tagLst>
</file>

<file path=ppt/tags/tag46.xml><?xml version="1.0" encoding="utf-8"?>
<p:tagLst xmlns:p="http://schemas.openxmlformats.org/presentationml/2006/main">
  <p:tag name="RAINPROBLEM" val="ProblemSubmit"/>
  <p:tag name="RAINPROBLEMTYPE" val="ShortAnswer"/>
</p:tagLst>
</file>

<file path=ppt/tags/tag47.xml><?xml version="1.0" encoding="utf-8"?>
<p:tagLst xmlns:p="http://schemas.openxmlformats.org/presentationml/2006/main">
  <p:tag name="PRODUCTVERSIONTIP" val="PRODUCTVERSIONTIP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ShortAnswer"/>
</p:tagLst>
</file>

<file path=ppt/tags/tag54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55.xml><?xml version="1.0" encoding="utf-8"?>
<p:tagLst xmlns:p="http://schemas.openxmlformats.org/presentationml/2006/main">
  <p:tag name="COMMONDATA" val="eyJoZGlkIjoiMmFhYTI0NjA0MWFjNDRjYjlhOGZlNTc4OWQxZWMwZWUifQ==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5996</Words>
  <Application>WPS 演示</Application>
  <PresentationFormat>自定义</PresentationFormat>
  <Paragraphs>478</Paragraphs>
  <Slides>41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Segoe Print</vt:lpstr>
      <vt:lpstr>Roboto</vt:lpstr>
      <vt:lpstr>Open Sans Light</vt:lpstr>
      <vt:lpstr>Open Sans</vt:lpstr>
      <vt:lpstr>苹方 中等</vt:lpstr>
      <vt:lpstr>Courier New</vt:lpstr>
      <vt:lpstr>Consolas</vt:lpstr>
      <vt:lpstr>Source Code Pro Light</vt:lpstr>
      <vt:lpstr>字魂105号-简雅黑</vt:lpstr>
      <vt:lpstr>Arial Unicode MS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angle张</cp:lastModifiedBy>
  <cp:revision>1558</cp:revision>
  <dcterms:created xsi:type="dcterms:W3CDTF">2020-11-09T06:56:00Z</dcterms:created>
  <dcterms:modified xsi:type="dcterms:W3CDTF">2022-09-05T10:02:51Z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21B8075A987B43DF91BEB77F569894C4</vt:lpwstr>
  </property>
</Properties>
</file>