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72"/>
  </p:handoutMasterIdLst>
  <p:sldIdLst>
    <p:sldId id="550" r:id="rId4"/>
    <p:sldId id="591" r:id="rId6"/>
    <p:sldId id="551" r:id="rId7"/>
    <p:sldId id="714" r:id="rId8"/>
    <p:sldId id="715" r:id="rId9"/>
    <p:sldId id="716" r:id="rId10"/>
    <p:sldId id="717" r:id="rId11"/>
    <p:sldId id="718" r:id="rId12"/>
    <p:sldId id="719" r:id="rId13"/>
    <p:sldId id="720" r:id="rId14"/>
    <p:sldId id="721" r:id="rId15"/>
    <p:sldId id="722" r:id="rId16"/>
    <p:sldId id="723" r:id="rId17"/>
    <p:sldId id="724" r:id="rId18"/>
    <p:sldId id="725" r:id="rId19"/>
    <p:sldId id="627" r:id="rId20"/>
    <p:sldId id="628" r:id="rId21"/>
    <p:sldId id="629" r:id="rId22"/>
    <p:sldId id="665" r:id="rId23"/>
    <p:sldId id="631" r:id="rId24"/>
    <p:sldId id="632" r:id="rId25"/>
    <p:sldId id="633" r:id="rId26"/>
    <p:sldId id="634" r:id="rId27"/>
    <p:sldId id="666" r:id="rId28"/>
    <p:sldId id="636" r:id="rId29"/>
    <p:sldId id="668" r:id="rId30"/>
    <p:sldId id="637" r:id="rId31"/>
    <p:sldId id="669" r:id="rId32"/>
    <p:sldId id="638" r:id="rId33"/>
    <p:sldId id="639" r:id="rId34"/>
    <p:sldId id="640" r:id="rId35"/>
    <p:sldId id="670" r:id="rId36"/>
    <p:sldId id="641" r:id="rId37"/>
    <p:sldId id="672" r:id="rId38"/>
    <p:sldId id="642" r:id="rId39"/>
    <p:sldId id="643" r:id="rId40"/>
    <p:sldId id="673" r:id="rId41"/>
    <p:sldId id="644" r:id="rId42"/>
    <p:sldId id="675" r:id="rId43"/>
    <p:sldId id="674" r:id="rId44"/>
    <p:sldId id="645" r:id="rId45"/>
    <p:sldId id="646" r:id="rId46"/>
    <p:sldId id="647" r:id="rId47"/>
    <p:sldId id="648" r:id="rId48"/>
    <p:sldId id="649" r:id="rId49"/>
    <p:sldId id="676" r:id="rId50"/>
    <p:sldId id="650" r:id="rId51"/>
    <p:sldId id="651" r:id="rId52"/>
    <p:sldId id="677" r:id="rId53"/>
    <p:sldId id="652" r:id="rId54"/>
    <p:sldId id="678" r:id="rId55"/>
    <p:sldId id="653" r:id="rId56"/>
    <p:sldId id="680" r:id="rId57"/>
    <p:sldId id="654" r:id="rId58"/>
    <p:sldId id="679" r:id="rId59"/>
    <p:sldId id="681" r:id="rId60"/>
    <p:sldId id="655" r:id="rId61"/>
    <p:sldId id="656" r:id="rId62"/>
    <p:sldId id="657" r:id="rId63"/>
    <p:sldId id="682" r:id="rId64"/>
    <p:sldId id="658" r:id="rId65"/>
    <p:sldId id="659" r:id="rId66"/>
    <p:sldId id="660" r:id="rId67"/>
    <p:sldId id="661" r:id="rId68"/>
    <p:sldId id="662" r:id="rId69"/>
    <p:sldId id="663" r:id="rId70"/>
    <p:sldId id="664" r:id="rId71"/>
  </p:sldIdLst>
  <p:sldSz cx="12190095" cy="6859270"/>
  <p:notesSz cx="6858000" cy="9144000"/>
  <p:custDataLst>
    <p:tags r:id="rId7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9B2"/>
    <a:srgbClr val="595959"/>
    <a:srgbClr val="EBAD13"/>
    <a:srgbClr val="BBBBBB"/>
    <a:srgbClr val="1369B3"/>
    <a:srgbClr val="FAFAFA"/>
    <a:srgbClr val="F2F2F2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0613" autoAdjust="0"/>
  </p:normalViewPr>
  <p:slideViewPr>
    <p:cSldViewPr>
      <p:cViewPr varScale="1">
        <p:scale>
          <a:sx n="71" d="100"/>
          <a:sy n="71" d="100"/>
        </p:scale>
        <p:origin x="907" y="-24"/>
      </p:cViewPr>
      <p:guideLst>
        <p:guide orient="horz" pos="216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6" Type="http://schemas.openxmlformats.org/officeDocument/2006/relationships/tags" Target="tags/tag1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1. C    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分析：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__proto__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也可以获取一个实例对象的原型，但是这种方式已经逐渐被舍弃了，所以它不是最佳选择。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aseline="0" dirty="0" smtClean="0"/>
          </a:p>
          <a:p>
            <a:r>
              <a:rPr lang="en-US" altLang="zh-CN" baseline="0" dirty="0" smtClean="0"/>
              <a:t>2. B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Object.assign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实现的是浅拷贝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Object.assign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可以合并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个对象，也可以合并多个对象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Object.assign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不仅可以用于对象，还可以用于数组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 B </a:t>
            </a:r>
            <a:endParaRPr lang="en-US" altLang="zh-CN" dirty="0" smtClean="0"/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分析：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name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属性值是一个基本类型，对于拷贝前后的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个对象来说，修改了任意一个的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属性值，都不会影响另一个对象的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属性值。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4. D</a:t>
            </a:r>
            <a:endParaRPr lang="en-US" altLang="zh-CN" dirty="0" smtClean="0"/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注意，这里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属性的值是一个引用类型，而不是一个基本类型。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en-US" altLang="zh-CN" dirty="0" smtClean="0"/>
          </a:p>
          <a:p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分析：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value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get()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不能共存，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只能用于数据属性，</a:t>
            </a:r>
            <a:r>
              <a:rPr lang="en-US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get()</a:t>
            </a:r>
            <a:r>
              <a:rPr lang="zh-CN" altLang="zh-CN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只能用于访问器属性。如果两者共存，程序就会报错。</a:t>
            </a:r>
            <a:endParaRPr lang="zh-CN" altLang="zh-CN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476148" y="285795"/>
            <a:ext cx="10857163" cy="64309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76148" y="1286158"/>
            <a:ext cx="10857163" cy="4644546"/>
          </a:xfrm>
        </p:spPr>
        <p:txBody>
          <a:bodyPr/>
          <a:lstStyle>
            <a:lvl1pPr>
              <a:defRPr sz="3735"/>
            </a:lvl1pPr>
            <a:lvl2pPr>
              <a:defRPr sz="3735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对象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的扩展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414686" y="2853730"/>
            <a:ext cx="2092072" cy="7848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5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</a:t>
            </a:r>
            <a:endParaRPr lang="en-US" altLang="en-GB" sz="45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345" y="1125220"/>
            <a:ext cx="1028001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Object.assign()函数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函数作用：将源对象的属性赋值到目标对象上。用案例，更直观更形象：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//这个充当目标对象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target = {"a":1};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//这个充当源对象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origin = {"b":2,"c":3};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Object.assign(target,origin);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//打印target对象出来看一下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console.log(target);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 {a: 1, b: 2, c: 3}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注意输出的结果，target对象已经不是{ a:1 }了，而是变成了{a: 1, b: 2, c: 3}，经过Object.assign( )函数的处理，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源对象的属性被添加到了target对象上。这就是Object.assign( )函数的作用。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6445" y="909320"/>
            <a:ext cx="56559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此外，Object.assign( )函数的参数还可以是多个（至少是两个）。我们在上面的案例稍做修改，加一个参数：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//这个充当目标对象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target = {"a":1};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//这个充当源对象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origin1 = {"b":2,"c":3};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//这个充当源对象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origin2 = {"d":4,"e":5};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Object.assign(target,origin1,origin2);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//打印target对象出来看一下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console.log(target);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 {a: 1, b: 2, c: 3, d: 4, e: 5}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4640" y="2925445"/>
            <a:ext cx="61239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我们从最后打印出来的结果可以看出，对象origin1和对象origin2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的属性都被添加赋值到了对象target上。也就是Object.assign( )函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数参数中的源对象可以是一个或者一个以上。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2345" y="1341120"/>
            <a:ext cx="51054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那么，如果赋值过程中，对象的属性出现了相同的名字怎么办？如果这样，后面的属性值就会覆盖前面的属性值。还是上面的案例稍做修改，看代码：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//这个充当目标对象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target = {"a":1};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//这个充当源对象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origin1 = {"a":2};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//这个充当源对象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origin2 = {"a":3};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Object.assign(target,origin1,origin2);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//打印target对象出来看一下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console.log(target);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 {a: 3}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065" y="2637155"/>
            <a:ext cx="37877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每个对象属性都含有属性a，它的值从1到最后变成了3，也就是Object.assign()函数处理的过程中，会把最后出现的属性覆盖前面的同名属性。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巧妙利用Object.assign( )函数的功能，我们可以完成很多效果，比如：给对象添加属性和方法，克隆对象，合并多个对象，为对象的属性指定默认值。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6445" y="909320"/>
            <a:ext cx="524827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Object.getPrototypeOf( )函数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函数作用：获取一个对象的prototype属性。这里的对象我们用一个自定义类实例出来的对象来演示。（这里涉及到了javascript的面向对象，后面拓展）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//自定义一个Person类（函数）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function Person(){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//函数都有一个预属性prototype对象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Person.prototype = {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//给prototype对象添加一个say方法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say(){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console.log('hello');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//实例化Person对象，赋值给变量allen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allen = new Person();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//调用类的say方法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allen.say();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//结果：打印出hello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//获取allen对象的prototype属性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Object.getPrototypeOf(allen);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//结果：打印{say:function(){.....}}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4550" y="2637155"/>
            <a:ext cx="740981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前面部分都是关于面向对象的实现。把函数Person用new关键字调用，这个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时候函数Person就相当于构造函数或者说是一个类，实例化后是一个对象，这个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对象会继承Person类的prototype的属性和方法。上述例子中，也就是对象allen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继承了一个say方法，可以直接调用。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prototype中还有哪些方法和属性，那么，可以使用Object.getPrototypeOf( )函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数来获取，参数就是allen对象，最后的结果也如我们所料，确实打印出了我们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刚开始定义好的内容：一个对象，含有一个say方法{say:function(){.....}}。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690" y="836930"/>
            <a:ext cx="504317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Object.setPrototypeOf()函数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函数作用：设置一个对象的prototype属性。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//自定义一个Person类（函数）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function Person(){}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//函数都有一个预属性prototype对象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Person.prototype = {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//给prototype对象添加一个say方法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say(){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console.log('hello');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//实例化Person对象，赋值给变量allen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let allen = new Person();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//调用类的say方法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allen.say();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//结果：打印出hello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//使用Object.setPrototypeOf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Object.setPrototypeOf(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allen,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{say(){console.log('hi')}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//再次调用类的say方法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allen.say();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//结果：打印出hi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1130" y="2277110"/>
            <a:ext cx="60940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使用Object.setPrototypeOf()函数对对象的prototype属性进行了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修改，具体的修改是重写了say方法。在修改前，我们曾经调用过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一次say( )方法，得到的结果是打印hello，修改之后我们再一次调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用allen.say( )；得到的结果是打印出hi，说明我们修改成功了。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300" y="909320"/>
            <a:ext cx="10458450" cy="6000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javascript的面向对象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Javascript本身不是一种面向对象的编程语言，在ES5中，它的语法中也没有class（类的关键字），但是，开发者可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以利用对象的原型prototype属性来模拟面向对象进行编程开发。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下面我们就用prototype模式，简单演示一下如何模拟面向对象编程：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//构造函数模拟创建一个Dog类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function Dog(name){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this.name = name;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//把一些属性和方法，定义在prototype对象上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Dog.prototype = 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"type":"动物",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"say":function(){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alert("名字叫"+this.name);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//实例化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dog = new Dog('旺财');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//调用say方法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dog.say();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//结果：名字叫旺财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51220" y="3141345"/>
            <a:ext cx="54660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上面的案例告诉我们，模拟面向对象编程有几个关键步骤：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1、构造函数；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2、给prototype对象添加属性和方法；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3、实例化；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4、通过实例化后的对象调用类的方法或者属性。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5298" y="933842"/>
          <a:ext cx="9953005" cy="58337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7108"/>
                <a:gridCol w="5375897"/>
              </a:tblGrid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方法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>
                          <a:ea typeface="苹方 中等" pitchFamily="34" charset="-122"/>
                        </a:rPr>
                        <a:t>说明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Object.is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判断两个值是否相等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Object.assign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合并对象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Object.freeze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冻结对象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Object.keys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遍历对象的“键”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Object.values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遍历对象的“值”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Object.entries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同时遍历对象的“键”和“值”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Object.fromEntries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将“键值对数组”转换为“对象”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Object.getPrototypeOf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获取原型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Object.getOwnPropertyNames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获取所有属性名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Object.defineProperty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定义新属性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88040" y="18943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苹方 中等" pitchFamily="34" charset="-122"/>
                <a:ea typeface="苹方 中等" pitchFamily="34" charset="-122"/>
              </a:rPr>
              <a:t>对象的新增方法</a:t>
            </a:r>
            <a:endParaRPr lang="zh-CN" altLang="en-US" sz="3200" dirty="0">
              <a:latin typeface="苹方 中等" pitchFamily="34" charset="-122"/>
              <a:ea typeface="苹方 中等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54646" y="0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14784" y="94478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简写语法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847850"/>
            <a:ext cx="10560050" cy="1655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中，我们可以采用更加简洁的方式来定义一个对象。这一节的内容非常重要，在实际项目中会大量用到，小伙伴们要重点掌握。</a:t>
            </a:r>
            <a:endParaRPr lang="zh-CN" altLang="zh-CN" sz="266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871745" y="173422"/>
            <a:ext cx="10856913" cy="642937"/>
          </a:xfrm>
        </p:spPr>
        <p:txBody>
          <a:bodyPr>
            <a:normAutofit/>
          </a:bodyPr>
          <a:lstStyle/>
          <a:p>
            <a:r>
              <a:rPr lang="en-US" sz="3200" b="1" dirty="0"/>
              <a:t>1</a:t>
            </a:r>
            <a:r>
              <a:rPr lang="zh-CN" altLang="en-US" sz="3200" b="1" dirty="0"/>
              <a:t>、属性简写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中，允许直接写入一个变量作为对象的属性，也允许直接写入一个函数作为对象的方法。如果对象的属性值是一个变量，并且对象的属性名和变量名是相同的，就可以采用这种简写方式。</a:t>
            </a:r>
            <a:endParaRPr lang="en-US" altLang="zh-CN" sz="2665" dirty="0"/>
          </a:p>
        </p:txBody>
      </p:sp>
      <p:sp>
        <p:nvSpPr>
          <p:cNvPr id="5" name="TextBox 3"/>
          <p:cNvSpPr txBox="1"/>
          <p:nvPr/>
        </p:nvSpPr>
        <p:spPr>
          <a:xfrm>
            <a:off x="2925721" y="3621791"/>
            <a:ext cx="6748963" cy="304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完整方式</a:t>
            </a:r>
            <a:endParaRPr lang="zh-CN" altLang="en-US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obj = { foo: foo, bar: bar };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简写方式</a:t>
            </a:r>
            <a:endParaRPr lang="zh-CN" altLang="en-US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obj = { foo, bar };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342913" y="2708602"/>
            <a:ext cx="7761201" cy="3821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070869" y="2744736"/>
            <a:ext cx="78010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foo = function () {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console.log("foo</a:t>
            </a: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");       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bar = function () {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console.log("bar</a:t>
            </a:r>
            <a:r>
              <a:rPr lang="en-US" altLang="zh-CN" sz="16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");        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obj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{ foo, bar };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obj.foo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obj.bar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5385468" y="2159965"/>
            <a:ext cx="1552374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示例代码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3384376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直接写入函数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占位符 2"/>
          <p:cNvSpPr txBox="1"/>
          <p:nvPr/>
        </p:nvSpPr>
        <p:spPr>
          <a:xfrm>
            <a:off x="1078786" y="1821538"/>
            <a:ext cx="9480915" cy="190662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/>
              <a:t>如果传入的变量名与对象的属性名相同的话，就可以属性简写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zh-CN" altLang="zh-CN" sz="2000" b="1" dirty="0"/>
          </a:p>
        </p:txBody>
      </p:sp>
      <p:sp>
        <p:nvSpPr>
          <p:cNvPr id="14" name="文本占位符 1"/>
          <p:cNvSpPr txBox="1"/>
          <p:nvPr/>
        </p:nvSpPr>
        <p:spPr>
          <a:xfrm>
            <a:off x="871745" y="173422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/>
              <a:t>1</a:t>
            </a:r>
            <a:r>
              <a:rPr lang="zh-CN" altLang="en-US" sz="3200" b="1" smtClean="0"/>
              <a:t>、属性简写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547" y="3728159"/>
            <a:ext cx="3394564" cy="1573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814321" y="3638968"/>
            <a:ext cx="5607834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掌握对象的简写语法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globalThis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5730154" y="4883624"/>
            <a:ext cx="5607834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掌握对象的各种扩展方法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75126" y="5024276"/>
            <a:ext cx="405130" cy="405130"/>
            <a:chOff x="8881" y="4685"/>
            <a:chExt cx="638" cy="638"/>
          </a:xfrm>
        </p:grpSpPr>
        <p:sp>
          <p:nvSpPr>
            <p:cNvPr id="17" name="椭圆 16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66299" y="4437219"/>
            <a:ext cx="405130" cy="405130"/>
            <a:chOff x="8881" y="4685"/>
            <a:chExt cx="638" cy="638"/>
          </a:xfrm>
        </p:grpSpPr>
        <p:sp>
          <p:nvSpPr>
            <p:cNvPr id="20" name="椭圆 19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383238" y="2394402"/>
            <a:ext cx="4574478" cy="415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22300" y="2386752"/>
            <a:ext cx="4422084" cy="415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155881"/>
            <a:ext cx="10856913" cy="642937"/>
          </a:xfrm>
        </p:spPr>
        <p:txBody>
          <a:bodyPr>
            <a:normAutofit/>
          </a:bodyPr>
          <a:lstStyle/>
          <a:p>
            <a:r>
              <a:rPr lang="en-US" sz="3200" b="1" dirty="0"/>
              <a:t>2</a:t>
            </a:r>
            <a:r>
              <a:rPr lang="zh-CN" altLang="en-US" sz="3200" b="1" dirty="0"/>
              <a:t>、方法简写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62558" y="9566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中，对象方法的定义</a:t>
            </a:r>
            <a:r>
              <a:rPr lang="en-US" altLang="zh-CN" sz="2665" dirty="0"/>
              <a:t>,</a:t>
            </a:r>
            <a:r>
              <a:rPr lang="zh-CN" altLang="en-US" sz="2665" dirty="0"/>
              <a:t>我们可以采用省略“</a:t>
            </a:r>
            <a:r>
              <a:rPr lang="en-US" altLang="zh-CN" sz="2665" dirty="0"/>
              <a:t>:function”</a:t>
            </a:r>
            <a:r>
              <a:rPr lang="zh-CN" altLang="en-US" sz="2665" dirty="0"/>
              <a:t>的简写方式。</a:t>
            </a:r>
            <a:endParaRPr lang="en-US" altLang="zh-CN" sz="2665" dirty="0"/>
          </a:p>
        </p:txBody>
      </p:sp>
      <p:sp>
        <p:nvSpPr>
          <p:cNvPr id="5" name="TextBox 3"/>
          <p:cNvSpPr txBox="1"/>
          <p:nvPr/>
        </p:nvSpPr>
        <p:spPr>
          <a:xfrm>
            <a:off x="1391297" y="3038035"/>
            <a:ext cx="4253087" cy="334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完整方式</a:t>
            </a:r>
            <a:endParaRPr lang="zh-CN" altLang="en-US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obj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foo: function (){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("foo");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},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bar: function (){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("bar");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704629" y="3045802"/>
            <a:ext cx="4253087" cy="334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简写方式</a:t>
            </a:r>
            <a:endParaRPr lang="zh-CN" altLang="en-US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 obj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foo()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("foo");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},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bar()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("bar");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/>
          <p:nvPr/>
        </p:nvSpPr>
        <p:spPr>
          <a:xfrm>
            <a:off x="982638" y="1269554"/>
            <a:ext cx="10220640" cy="2592287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665" dirty="0"/>
              <a:t>需要特别注意的是，这种简写方式只能用于定义对象的方法，不能用于实现 “函数声明”</a:t>
            </a:r>
            <a:r>
              <a:rPr lang="zh-CN" altLang="en-US" sz="2665" dirty="0" smtClean="0"/>
              <a:t>。</a:t>
            </a:r>
            <a:endParaRPr lang="en-US" altLang="zh-CN" sz="2665" dirty="0" smtClean="0"/>
          </a:p>
          <a:p>
            <a:pPr>
              <a:lnSpc>
                <a:spcPct val="150000"/>
              </a:lnSpc>
            </a:pPr>
            <a:r>
              <a:rPr lang="zh-CN" altLang="en-US" sz="2665" dirty="0" smtClean="0"/>
              <a:t>对象的简写语法非常重要，</a:t>
            </a:r>
            <a:r>
              <a:rPr lang="en-US" altLang="zh-CN" sz="2665" dirty="0" err="1" smtClean="0"/>
              <a:t>Vue</a:t>
            </a:r>
            <a:r>
              <a:rPr lang="zh-CN" altLang="en-US" sz="2665" dirty="0" smtClean="0"/>
              <a:t>和</a:t>
            </a:r>
            <a:r>
              <a:rPr lang="en-US" altLang="zh-CN" sz="2665" dirty="0" smtClean="0"/>
              <a:t>React</a:t>
            </a:r>
            <a:r>
              <a:rPr lang="zh-CN" altLang="en-US" sz="2665" dirty="0" smtClean="0"/>
              <a:t>中应用很多。</a:t>
            </a:r>
            <a:endParaRPr lang="en-US" altLang="zh-CN" sz="2665" dirty="0"/>
          </a:p>
        </p:txBody>
      </p:sp>
      <p:sp>
        <p:nvSpPr>
          <p:cNvPr id="3" name="文本占位符 1"/>
          <p:cNvSpPr txBox="1"/>
          <p:nvPr/>
        </p:nvSpPr>
        <p:spPr>
          <a:xfrm>
            <a:off x="1333500" y="155881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mtClean="0"/>
              <a:t>2</a:t>
            </a:r>
            <a:r>
              <a:rPr lang="zh-CN" altLang="en-US" sz="3200" b="1" smtClean="0"/>
              <a:t>、方法简写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6476" y="-20126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66614" y="74352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判断相等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5269" y="1493312"/>
            <a:ext cx="11567814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之前，如果想要判断两个值是否相等，我们往往都是使用“</a:t>
            </a:r>
            <a:r>
              <a:rPr lang="en-US" altLang="zh-CN" sz="2665" dirty="0"/>
              <a:t>==”</a:t>
            </a:r>
            <a:r>
              <a:rPr lang="zh-CN" altLang="en-US" sz="2665" dirty="0"/>
              <a:t>或者“</a:t>
            </a:r>
            <a:r>
              <a:rPr lang="en-US" altLang="zh-CN" sz="2665" dirty="0"/>
              <a:t>===”</a:t>
            </a:r>
            <a:r>
              <a:rPr lang="zh-CN" altLang="en-US" sz="2665" dirty="0"/>
              <a:t>来判断，其中大多数情况是使用“</a:t>
            </a:r>
            <a:r>
              <a:rPr lang="en-US" altLang="zh-CN" sz="2665" dirty="0"/>
              <a:t>===”</a:t>
            </a:r>
            <a:r>
              <a:rPr lang="zh-CN" altLang="en-US" sz="2665" dirty="0" smtClean="0"/>
              <a:t>。</a:t>
            </a:r>
            <a:endParaRPr lang="en-US" altLang="zh-CN" sz="2665" dirty="0" smtClean="0"/>
          </a:p>
          <a:p>
            <a:pPr>
              <a:lnSpc>
                <a:spcPct val="150000"/>
              </a:lnSpc>
            </a:pPr>
            <a:r>
              <a:rPr lang="zh-CN" altLang="en-US" sz="2665" dirty="0" smtClean="0"/>
              <a:t>但是</a:t>
            </a:r>
            <a:r>
              <a:rPr lang="zh-CN" altLang="en-US" sz="2665" dirty="0"/>
              <a:t>“</a:t>
            </a:r>
            <a:r>
              <a:rPr lang="en-US" altLang="zh-CN" sz="2665" dirty="0"/>
              <a:t>==”</a:t>
            </a:r>
            <a:r>
              <a:rPr lang="zh-CN" altLang="en-US" sz="2665" dirty="0"/>
              <a:t>和“</a:t>
            </a:r>
            <a:r>
              <a:rPr lang="en-US" altLang="zh-CN" sz="2665" dirty="0"/>
              <a:t>===”</a:t>
            </a:r>
            <a:r>
              <a:rPr lang="zh-CN" altLang="en-US" sz="2665" dirty="0"/>
              <a:t>可能存在一些</a:t>
            </a:r>
            <a:r>
              <a:rPr lang="zh-CN" altLang="en-US" sz="2665" dirty="0">
                <a:solidFill>
                  <a:srgbClr val="FF0000"/>
                </a:solidFill>
              </a:rPr>
              <a:t>怪异行为</a:t>
            </a:r>
            <a:r>
              <a:rPr lang="zh-CN" altLang="en-US" sz="2665" dirty="0"/>
              <a:t>。</a:t>
            </a:r>
            <a:endParaRPr lang="zh-CN" altLang="en-US" sz="2665" dirty="0"/>
          </a:p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中，我们可以使用</a:t>
            </a:r>
            <a:r>
              <a:rPr lang="en-US" altLang="zh-CN" sz="2665" dirty="0" err="1"/>
              <a:t>Object.is</a:t>
            </a:r>
            <a:r>
              <a:rPr lang="en-US" altLang="zh-CN" sz="2665" dirty="0"/>
              <a:t>()</a:t>
            </a:r>
            <a:r>
              <a:rPr lang="zh-CN" altLang="en-US" sz="2665" dirty="0"/>
              <a:t>方法来判断两个值是否相等。</a:t>
            </a:r>
            <a:r>
              <a:rPr lang="en-US" altLang="zh-CN" sz="2665" dirty="0" err="1"/>
              <a:t>Object.is</a:t>
            </a:r>
            <a:r>
              <a:rPr lang="en-US" altLang="zh-CN" sz="2665" dirty="0"/>
              <a:t>()</a:t>
            </a:r>
            <a:r>
              <a:rPr lang="zh-CN" altLang="en-US" sz="2665" dirty="0"/>
              <a:t>这种方法</a:t>
            </a:r>
            <a:r>
              <a:rPr lang="zh-CN" altLang="en-US" sz="2665" dirty="0">
                <a:solidFill>
                  <a:srgbClr val="FF0000"/>
                </a:solidFill>
              </a:rPr>
              <a:t>更加准确，</a:t>
            </a:r>
            <a:r>
              <a:rPr lang="zh-CN" altLang="en-US" sz="2665" dirty="0"/>
              <a:t>而不会有任何怪异行为。</a:t>
            </a:r>
            <a:endParaRPr lang="en-US" altLang="zh-CN" sz="2665" dirty="0"/>
          </a:p>
          <a:p>
            <a:pPr>
              <a:lnSpc>
                <a:spcPct val="150000"/>
              </a:lnSpc>
            </a:pPr>
            <a:r>
              <a:rPr lang="zh-CN" altLang="en-US" sz="2665" b="1" dirty="0"/>
              <a:t>语法：</a:t>
            </a:r>
            <a:endParaRPr lang="zh-CN" altLang="zh-CN" sz="2665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4369657" y="5672048"/>
            <a:ext cx="2997937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Object.is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(a, b)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270670" y="837506"/>
            <a:ext cx="6696744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1462393" y="837506"/>
            <a:ext cx="9187130" cy="550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(+0 == -0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         // true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(+0 === -0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        // true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Object.is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(+0, -0)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// false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NaN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 == 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NaN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       // false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NaN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 === 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NaN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      // false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Object.is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NaN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, 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NaN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)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// true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6 == "6"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         // true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6 === "6"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        // false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console.log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 err="1">
                <a:latin typeface="Consolas" panose="020B0609020204030204" pitchFamily="49" charset="0"/>
                <a:ea typeface="Source Code Pro Light" pitchFamily="49" charset="0"/>
              </a:rPr>
              <a:t>Object.is</a:t>
            </a:r>
            <a:r>
              <a:rPr lang="en-US" altLang="zh-CN" sz="2665" dirty="0">
                <a:latin typeface="Consolas" panose="020B0609020204030204" pitchFamily="49" charset="0"/>
                <a:ea typeface="Source Code Pro Light" pitchFamily="49" charset="0"/>
              </a:rPr>
              <a:t>(6, "6")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         // false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45573" y="909514"/>
            <a:ext cx="1800200" cy="5544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合并对象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66614" y="1359873"/>
            <a:ext cx="3384376" cy="461665"/>
          </a:xfrm>
          <a:prstGeom prst="rect">
            <a:avLst/>
          </a:prstGeom>
          <a:solidFill>
            <a:srgbClr val="0070C0"/>
          </a:solidFill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Object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Assign()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占位符 2"/>
          <p:cNvSpPr txBox="1"/>
          <p:nvPr/>
        </p:nvSpPr>
        <p:spPr>
          <a:xfrm>
            <a:off x="1078786" y="1821538"/>
            <a:ext cx="9480915" cy="190662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/>
              <a:t>可以将多个对象合并成一个对象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zh-CN" altLang="zh-CN" sz="2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06" y="981721"/>
            <a:ext cx="5120417" cy="2072550"/>
          </a:xfrm>
          <a:prstGeom prst="rect">
            <a:avLst/>
          </a:prstGeom>
        </p:spPr>
      </p:pic>
      <p:sp>
        <p:nvSpPr>
          <p:cNvPr id="14" name="TextBox 3"/>
          <p:cNvSpPr txBox="1"/>
          <p:nvPr/>
        </p:nvSpPr>
        <p:spPr>
          <a:xfrm>
            <a:off x="2458802" y="3810404"/>
            <a:ext cx="7124066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Object.assign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obj1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</a:t>
            </a: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obj2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..., </a:t>
            </a: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objN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62558" y="1053530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dirty="0" err="1" smtClean="0"/>
              <a:t>Object.assign</a:t>
            </a:r>
            <a:r>
              <a:rPr lang="en-US" altLang="zh-CN" sz="2665" dirty="0"/>
              <a:t>()</a:t>
            </a:r>
            <a:r>
              <a:rPr lang="zh-CN" altLang="en-US" sz="2665" dirty="0" smtClean="0"/>
              <a:t>方法用于将后面的对象合并到第一个对象中。</a:t>
            </a:r>
            <a:endParaRPr lang="en-US" altLang="zh-CN" sz="2665" dirty="0" smtClean="0"/>
          </a:p>
          <a:p>
            <a:pPr>
              <a:lnSpc>
                <a:spcPct val="150000"/>
              </a:lnSpc>
            </a:pPr>
            <a:r>
              <a:rPr lang="zh-CN" altLang="en-US" sz="2665" dirty="0" smtClean="0"/>
              <a:t>注意：该方法会改变原来的对象。</a:t>
            </a:r>
            <a:endParaRPr lang="en-US" altLang="zh-CN" sz="2665" dirty="0"/>
          </a:p>
          <a:p>
            <a:pPr>
              <a:lnSpc>
                <a:spcPct val="150000"/>
              </a:lnSpc>
            </a:pPr>
            <a:r>
              <a:rPr lang="zh-CN" altLang="en-US" sz="2665" b="1" dirty="0"/>
              <a:t>示例</a:t>
            </a:r>
            <a:r>
              <a:rPr lang="zh-CN" altLang="en-US" sz="2665" b="1" dirty="0" smtClean="0"/>
              <a:t>：</a:t>
            </a:r>
            <a:endParaRPr lang="en-US" altLang="zh-CN" sz="2665" b="1" dirty="0"/>
          </a:p>
        </p:txBody>
      </p:sp>
      <p:sp>
        <p:nvSpPr>
          <p:cNvPr id="5" name="Title 1"/>
          <p:cNvSpPr txBox="1"/>
          <p:nvPr/>
        </p:nvSpPr>
        <p:spPr>
          <a:xfrm>
            <a:off x="1054646" y="25941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206774" y="2493690"/>
            <a:ext cx="7761201" cy="3821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86061" y="3069754"/>
            <a:ext cx="63614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&lt;script&gt;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obj1 = { a: 1, b: 2 };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obj2 = { c: 3, d: 4 };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Object.assign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(obj1, obj2);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console.log(obj1);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console.log(obj2);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&lt;/script&gt;</a:t>
            </a:r>
            <a:endParaRPr lang="zh-CN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9381" y="2871020"/>
            <a:ext cx="3634387" cy="3245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45733" y="2394402"/>
            <a:ext cx="6109714" cy="415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62558" y="9566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如果两个对象具有相同属性，后面</a:t>
            </a:r>
            <a:r>
              <a:rPr lang="zh-CN" altLang="en-US" sz="2665" dirty="0" smtClean="0">
                <a:solidFill>
                  <a:srgbClr val="FF0000"/>
                </a:solidFill>
              </a:rPr>
              <a:t>属性值</a:t>
            </a:r>
            <a:r>
              <a:rPr lang="zh-CN" altLang="en-US" sz="2665" dirty="0" smtClean="0"/>
              <a:t>会覆盖前面的</a:t>
            </a: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2287199" y="3169923"/>
            <a:ext cx="5609228" cy="2599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obj1 = { a: 1, b: 2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obj2 = { b: 3, d: 4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Object.assign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(obj1, obj2);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console.log(obj1);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&lt;/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96277" y="28508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合并对象示例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0680" y="3190893"/>
            <a:ext cx="4422324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155882"/>
            <a:ext cx="10856913" cy="642937"/>
          </a:xfrm>
        </p:spPr>
        <p:txBody>
          <a:bodyPr>
            <a:normAutofit/>
          </a:bodyPr>
          <a:lstStyle/>
          <a:p>
            <a:r>
              <a:rPr lang="en-US" sz="3200" b="1" dirty="0"/>
              <a:t>2</a:t>
            </a:r>
            <a:r>
              <a:rPr lang="zh-CN" altLang="en-US" sz="3200" b="1" dirty="0"/>
              <a:t>、深入了解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dirty="0" err="1"/>
              <a:t>Object.assign</a:t>
            </a:r>
            <a:r>
              <a:rPr lang="en-US" altLang="zh-CN" sz="2665" dirty="0"/>
              <a:t>()</a:t>
            </a:r>
            <a:r>
              <a:rPr lang="zh-CN" altLang="en-US" sz="2665" dirty="0"/>
              <a:t>方法实现的是浅拷贝，而不是深拷贝。对于浅拷贝和深拷贝，它们之间的区别如下。</a:t>
            </a:r>
            <a:endParaRPr lang="en-US" altLang="zh-CN" sz="2665" dirty="0"/>
          </a:p>
        </p:txBody>
      </p:sp>
      <p:sp>
        <p:nvSpPr>
          <p:cNvPr id="5" name="TextBox 11"/>
          <p:cNvSpPr txBox="1"/>
          <p:nvPr/>
        </p:nvSpPr>
        <p:spPr>
          <a:xfrm>
            <a:off x="1177618" y="3045801"/>
            <a:ext cx="10324537" cy="193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浅拷贝：</a:t>
            </a:r>
            <a:r>
              <a:rPr lang="zh-CN" altLang="en-US" sz="2665" dirty="0">
                <a:ea typeface="苹方 中等" pitchFamily="34" charset="-122"/>
              </a:rPr>
              <a:t>如果属性是基本类型，那么则会复制它的值；如果属性是引用类型，则会复制它的引用。</a:t>
            </a:r>
            <a:endParaRPr lang="zh-CN" altLang="en-US" sz="2665" dirty="0">
              <a:ea typeface="苹方 中等" pitchFamily="34" charset="-122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深拷贝：</a:t>
            </a:r>
            <a:r>
              <a:rPr lang="zh-CN" altLang="en-US" sz="2665" dirty="0">
                <a:ea typeface="苹方 中等" pitchFamily="34" charset="-122"/>
              </a:rPr>
              <a:t>不管属性是基本类型还是引用类型，都只是复制它的值。</a:t>
            </a:r>
            <a:endParaRPr lang="zh-CN" altLang="en-US" sz="2665" dirty="0"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622290" y="1593215"/>
            <a:ext cx="6109970" cy="516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18413" y="980773"/>
            <a:ext cx="11665296" cy="127228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浅复制以后，前后两个对象会藕断丝连；深复制以后，前后两个对象会毫无瓜葛</a:t>
            </a:r>
            <a:endParaRPr lang="en-US" altLang="zh-CN" sz="2665" dirty="0" smtClean="0"/>
          </a:p>
          <a:p>
            <a:pPr>
              <a:lnSpc>
                <a:spcPct val="150000"/>
              </a:lnSpc>
            </a:pPr>
            <a:r>
              <a:rPr lang="en-US" altLang="zh-CN" sz="2665" dirty="0" err="1"/>
              <a:t>Object.assign</a:t>
            </a:r>
            <a:r>
              <a:rPr lang="en-US" altLang="zh-CN" sz="2665" dirty="0"/>
              <a:t>()</a:t>
            </a:r>
            <a:r>
              <a:rPr lang="zh-CN" altLang="en-US" sz="2665" dirty="0" smtClean="0"/>
              <a:t>方法</a:t>
            </a:r>
            <a:r>
              <a:rPr lang="zh-CN" altLang="en-US" sz="2665" dirty="0" smtClean="0"/>
              <a:t>不适合复制对象</a:t>
            </a: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5622036" y="1592785"/>
            <a:ext cx="5351780" cy="5169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obj1 = { a: 1, b: 2 };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obj2 = {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c: 3,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name: {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first: "Jack",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last: "Mo"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 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Object.assign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(obj1, obj2);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obj2.name.first = "Lucy";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console.log(obj1.name.first);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console.log(obj2.name.first);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96277" y="28508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合并对象示例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4043" y="3357151"/>
            <a:ext cx="3784261" cy="135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98662" y="155882"/>
            <a:ext cx="10856913" cy="642937"/>
          </a:xfrm>
        </p:spPr>
        <p:txBody>
          <a:bodyPr>
            <a:normAutofit/>
          </a:bodyPr>
          <a:lstStyle/>
          <a:p>
            <a:r>
              <a:rPr lang="en-US" sz="3200" b="1" dirty="0"/>
              <a:t>3</a:t>
            </a:r>
            <a:r>
              <a:rPr lang="zh-CN" altLang="en-US" sz="3200" b="1" dirty="0"/>
              <a:t>、应用场景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在实际开发中，</a:t>
            </a:r>
            <a:r>
              <a:rPr lang="en-US" altLang="zh-CN" sz="2665" dirty="0" err="1"/>
              <a:t>Object.assgin</a:t>
            </a:r>
            <a:r>
              <a:rPr lang="en-US" altLang="zh-CN" sz="2665" dirty="0"/>
              <a:t>()</a:t>
            </a:r>
            <a:r>
              <a:rPr lang="zh-CN" altLang="en-US" sz="2665" dirty="0"/>
              <a:t>方法也是非常有用的，它可以用于以下</a:t>
            </a:r>
            <a:r>
              <a:rPr lang="en-US" altLang="zh-CN" sz="2665" dirty="0"/>
              <a:t>4</a:t>
            </a:r>
            <a:r>
              <a:rPr lang="zh-CN" altLang="en-US" sz="2665" dirty="0"/>
              <a:t>个方面。</a:t>
            </a:r>
            <a:endParaRPr lang="en-US" altLang="zh-CN" sz="2665" dirty="0"/>
          </a:p>
        </p:txBody>
      </p:sp>
      <p:sp>
        <p:nvSpPr>
          <p:cNvPr id="5" name="TextBox 11"/>
          <p:cNvSpPr txBox="1"/>
          <p:nvPr/>
        </p:nvSpPr>
        <p:spPr>
          <a:xfrm>
            <a:off x="4314809" y="3045801"/>
            <a:ext cx="3983783" cy="255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给对象添加属性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给对象添加方法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给对象属性设置默认值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合并对象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2926854" y="2061642"/>
            <a:ext cx="8180337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为对象新增的都是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静态方法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，而不是实例方法。除了新增方法之外，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ES6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还扩展了对象的简写语法。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18"/>
          <p:cNvSpPr>
            <a:spLocks noEditPoints="1"/>
          </p:cNvSpPr>
          <p:nvPr/>
        </p:nvSpPr>
        <p:spPr bwMode="auto">
          <a:xfrm>
            <a:off x="1558702" y="2565698"/>
            <a:ext cx="989701" cy="733744"/>
          </a:xfrm>
          <a:custGeom>
            <a:avLst/>
            <a:gdLst>
              <a:gd name="T0" fmla="*/ 246 w 694"/>
              <a:gd name="T1" fmla="*/ 424 h 516"/>
              <a:gd name="T2" fmla="*/ 271 w 694"/>
              <a:gd name="T3" fmla="*/ 401 h 516"/>
              <a:gd name="T4" fmla="*/ 263 w 694"/>
              <a:gd name="T5" fmla="*/ 416 h 516"/>
              <a:gd name="T6" fmla="*/ 252 w 694"/>
              <a:gd name="T7" fmla="*/ 434 h 516"/>
              <a:gd name="T8" fmla="*/ 256 w 694"/>
              <a:gd name="T9" fmla="*/ 446 h 516"/>
              <a:gd name="T10" fmla="*/ 272 w 694"/>
              <a:gd name="T11" fmla="*/ 451 h 516"/>
              <a:gd name="T12" fmla="*/ 310 w 694"/>
              <a:gd name="T13" fmla="*/ 443 h 516"/>
              <a:gd name="T14" fmla="*/ 334 w 694"/>
              <a:gd name="T15" fmla="*/ 443 h 516"/>
              <a:gd name="T16" fmla="*/ 360 w 694"/>
              <a:gd name="T17" fmla="*/ 441 h 516"/>
              <a:gd name="T18" fmla="*/ 361 w 694"/>
              <a:gd name="T19" fmla="*/ 451 h 516"/>
              <a:gd name="T20" fmla="*/ 363 w 694"/>
              <a:gd name="T21" fmla="*/ 471 h 516"/>
              <a:gd name="T22" fmla="*/ 372 w 694"/>
              <a:gd name="T23" fmla="*/ 478 h 516"/>
              <a:gd name="T24" fmla="*/ 393 w 694"/>
              <a:gd name="T25" fmla="*/ 473 h 516"/>
              <a:gd name="T26" fmla="*/ 420 w 694"/>
              <a:gd name="T27" fmla="*/ 452 h 516"/>
              <a:gd name="T28" fmla="*/ 386 w 694"/>
              <a:gd name="T29" fmla="*/ 447 h 516"/>
              <a:gd name="T30" fmla="*/ 390 w 694"/>
              <a:gd name="T31" fmla="*/ 433 h 516"/>
              <a:gd name="T32" fmla="*/ 385 w 694"/>
              <a:gd name="T33" fmla="*/ 420 h 516"/>
              <a:gd name="T34" fmla="*/ 371 w 694"/>
              <a:gd name="T35" fmla="*/ 416 h 516"/>
              <a:gd name="T36" fmla="*/ 351 w 694"/>
              <a:gd name="T37" fmla="*/ 421 h 516"/>
              <a:gd name="T38" fmla="*/ 334 w 694"/>
              <a:gd name="T39" fmla="*/ 414 h 516"/>
              <a:gd name="T40" fmla="*/ 295 w 694"/>
              <a:gd name="T41" fmla="*/ 424 h 516"/>
              <a:gd name="T42" fmla="*/ 296 w 694"/>
              <a:gd name="T43" fmla="*/ 410 h 516"/>
              <a:gd name="T44" fmla="*/ 295 w 694"/>
              <a:gd name="T45" fmla="*/ 394 h 516"/>
              <a:gd name="T46" fmla="*/ 277 w 694"/>
              <a:gd name="T47" fmla="*/ 391 h 516"/>
              <a:gd name="T48" fmla="*/ 219 w 694"/>
              <a:gd name="T49" fmla="*/ 423 h 516"/>
              <a:gd name="T50" fmla="*/ 488 w 694"/>
              <a:gd name="T51" fmla="*/ 248 h 516"/>
              <a:gd name="T52" fmla="*/ 484 w 694"/>
              <a:gd name="T53" fmla="*/ 335 h 516"/>
              <a:gd name="T54" fmla="*/ 549 w 694"/>
              <a:gd name="T55" fmla="*/ 329 h 516"/>
              <a:gd name="T56" fmla="*/ 582 w 694"/>
              <a:gd name="T57" fmla="*/ 252 h 516"/>
              <a:gd name="T58" fmla="*/ 466 w 694"/>
              <a:gd name="T59" fmla="*/ 427 h 516"/>
              <a:gd name="T60" fmla="*/ 474 w 694"/>
              <a:gd name="T61" fmla="*/ 379 h 516"/>
              <a:gd name="T62" fmla="*/ 487 w 694"/>
              <a:gd name="T63" fmla="*/ 366 h 516"/>
              <a:gd name="T64" fmla="*/ 500 w 694"/>
              <a:gd name="T65" fmla="*/ 379 h 516"/>
              <a:gd name="T66" fmla="*/ 491 w 694"/>
              <a:gd name="T67" fmla="*/ 392 h 516"/>
              <a:gd name="T68" fmla="*/ 528 w 694"/>
              <a:gd name="T69" fmla="*/ 394 h 516"/>
              <a:gd name="T70" fmla="*/ 641 w 694"/>
              <a:gd name="T71" fmla="*/ 77 h 516"/>
              <a:gd name="T72" fmla="*/ 629 w 694"/>
              <a:gd name="T73" fmla="*/ 146 h 516"/>
              <a:gd name="T74" fmla="*/ 608 w 694"/>
              <a:gd name="T75" fmla="*/ 205 h 516"/>
              <a:gd name="T76" fmla="*/ 620 w 694"/>
              <a:gd name="T77" fmla="*/ 220 h 516"/>
              <a:gd name="T78" fmla="*/ 630 w 694"/>
              <a:gd name="T79" fmla="*/ 201 h 516"/>
              <a:gd name="T80" fmla="*/ 678 w 694"/>
              <a:gd name="T81" fmla="*/ 90 h 516"/>
              <a:gd name="T82" fmla="*/ 645 w 694"/>
              <a:gd name="T83" fmla="*/ 43 h 516"/>
              <a:gd name="T84" fmla="*/ 635 w 694"/>
              <a:gd name="T85" fmla="*/ 9 h 516"/>
              <a:gd name="T86" fmla="*/ 613 w 694"/>
              <a:gd name="T87" fmla="*/ 0 h 516"/>
              <a:gd name="T88" fmla="*/ 583 w 694"/>
              <a:gd name="T89" fmla="*/ 18 h 516"/>
              <a:gd name="T90" fmla="*/ 555 w 694"/>
              <a:gd name="T91" fmla="*/ 65 h 516"/>
              <a:gd name="T92" fmla="*/ 501 w 694"/>
              <a:gd name="T93" fmla="*/ 209 h 516"/>
              <a:gd name="T94" fmla="*/ 626 w 694"/>
              <a:gd name="T95" fmla="*/ 130 h 516"/>
              <a:gd name="T96" fmla="*/ 88 w 694"/>
              <a:gd name="T97" fmla="*/ 204 h 516"/>
              <a:gd name="T98" fmla="*/ 88 w 694"/>
              <a:gd name="T99" fmla="*/ 251 h 516"/>
              <a:gd name="T100" fmla="*/ 88 w 694"/>
              <a:gd name="T101" fmla="*/ 251 h 516"/>
              <a:gd name="T102" fmla="*/ 265 w 694"/>
              <a:gd name="T103" fmla="*/ 324 h 516"/>
              <a:gd name="T104" fmla="*/ 494 w 694"/>
              <a:gd name="T105" fmla="*/ 129 h 516"/>
              <a:gd name="T106" fmla="*/ 584 w 694"/>
              <a:gd name="T107" fmla="*/ 482 h 516"/>
              <a:gd name="T108" fmla="*/ 600 w 694"/>
              <a:gd name="T109" fmla="*/ 304 h 516"/>
              <a:gd name="T110" fmla="*/ 617 w 694"/>
              <a:gd name="T111" fmla="*/ 264 h 516"/>
              <a:gd name="T112" fmla="*/ 620 w 694"/>
              <a:gd name="T113" fmla="*/ 516 h 516"/>
              <a:gd name="T114" fmla="*/ 0 w 694"/>
              <a:gd name="T115" fmla="*/ 50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" h="516">
                <a:moveTo>
                  <a:pt x="204" y="433"/>
                </a:moveTo>
                <a:lnTo>
                  <a:pt x="218" y="451"/>
                </a:lnTo>
                <a:lnTo>
                  <a:pt x="228" y="443"/>
                </a:lnTo>
                <a:lnTo>
                  <a:pt x="246" y="424"/>
                </a:lnTo>
                <a:lnTo>
                  <a:pt x="257" y="413"/>
                </a:lnTo>
                <a:lnTo>
                  <a:pt x="265" y="406"/>
                </a:lnTo>
                <a:lnTo>
                  <a:pt x="269" y="404"/>
                </a:lnTo>
                <a:lnTo>
                  <a:pt x="271" y="401"/>
                </a:lnTo>
                <a:lnTo>
                  <a:pt x="273" y="401"/>
                </a:lnTo>
                <a:lnTo>
                  <a:pt x="273" y="401"/>
                </a:lnTo>
                <a:lnTo>
                  <a:pt x="270" y="407"/>
                </a:lnTo>
                <a:lnTo>
                  <a:pt x="263" y="416"/>
                </a:lnTo>
                <a:lnTo>
                  <a:pt x="259" y="420"/>
                </a:lnTo>
                <a:lnTo>
                  <a:pt x="256" y="425"/>
                </a:lnTo>
                <a:lnTo>
                  <a:pt x="253" y="430"/>
                </a:lnTo>
                <a:lnTo>
                  <a:pt x="252" y="434"/>
                </a:lnTo>
                <a:lnTo>
                  <a:pt x="252" y="438"/>
                </a:lnTo>
                <a:lnTo>
                  <a:pt x="252" y="441"/>
                </a:lnTo>
                <a:lnTo>
                  <a:pt x="255" y="444"/>
                </a:lnTo>
                <a:lnTo>
                  <a:pt x="256" y="446"/>
                </a:lnTo>
                <a:lnTo>
                  <a:pt x="259" y="447"/>
                </a:lnTo>
                <a:lnTo>
                  <a:pt x="263" y="448"/>
                </a:lnTo>
                <a:lnTo>
                  <a:pt x="268" y="450"/>
                </a:lnTo>
                <a:lnTo>
                  <a:pt x="272" y="451"/>
                </a:lnTo>
                <a:lnTo>
                  <a:pt x="283" y="450"/>
                </a:lnTo>
                <a:lnTo>
                  <a:pt x="292" y="448"/>
                </a:lnTo>
                <a:lnTo>
                  <a:pt x="302" y="446"/>
                </a:lnTo>
                <a:lnTo>
                  <a:pt x="310" y="443"/>
                </a:lnTo>
                <a:lnTo>
                  <a:pt x="323" y="439"/>
                </a:lnTo>
                <a:lnTo>
                  <a:pt x="331" y="438"/>
                </a:lnTo>
                <a:lnTo>
                  <a:pt x="332" y="440"/>
                </a:lnTo>
                <a:lnTo>
                  <a:pt x="334" y="443"/>
                </a:lnTo>
                <a:lnTo>
                  <a:pt x="338" y="445"/>
                </a:lnTo>
                <a:lnTo>
                  <a:pt x="341" y="446"/>
                </a:lnTo>
                <a:lnTo>
                  <a:pt x="351" y="445"/>
                </a:lnTo>
                <a:lnTo>
                  <a:pt x="360" y="441"/>
                </a:lnTo>
                <a:lnTo>
                  <a:pt x="364" y="440"/>
                </a:lnTo>
                <a:lnTo>
                  <a:pt x="364" y="443"/>
                </a:lnTo>
                <a:lnTo>
                  <a:pt x="364" y="443"/>
                </a:lnTo>
                <a:lnTo>
                  <a:pt x="361" y="451"/>
                </a:lnTo>
                <a:lnTo>
                  <a:pt x="360" y="457"/>
                </a:lnTo>
                <a:lnTo>
                  <a:pt x="360" y="462"/>
                </a:lnTo>
                <a:lnTo>
                  <a:pt x="361" y="467"/>
                </a:lnTo>
                <a:lnTo>
                  <a:pt x="363" y="471"/>
                </a:lnTo>
                <a:lnTo>
                  <a:pt x="365" y="473"/>
                </a:lnTo>
                <a:lnTo>
                  <a:pt x="367" y="475"/>
                </a:lnTo>
                <a:lnTo>
                  <a:pt x="370" y="477"/>
                </a:lnTo>
                <a:lnTo>
                  <a:pt x="372" y="478"/>
                </a:lnTo>
                <a:lnTo>
                  <a:pt x="376" y="477"/>
                </a:lnTo>
                <a:lnTo>
                  <a:pt x="379" y="477"/>
                </a:lnTo>
                <a:lnTo>
                  <a:pt x="384" y="475"/>
                </a:lnTo>
                <a:lnTo>
                  <a:pt x="393" y="473"/>
                </a:lnTo>
                <a:lnTo>
                  <a:pt x="404" y="473"/>
                </a:lnTo>
                <a:lnTo>
                  <a:pt x="413" y="474"/>
                </a:lnTo>
                <a:lnTo>
                  <a:pt x="417" y="474"/>
                </a:lnTo>
                <a:lnTo>
                  <a:pt x="420" y="452"/>
                </a:lnTo>
                <a:lnTo>
                  <a:pt x="408" y="451"/>
                </a:lnTo>
                <a:lnTo>
                  <a:pt x="385" y="451"/>
                </a:lnTo>
                <a:lnTo>
                  <a:pt x="386" y="450"/>
                </a:lnTo>
                <a:lnTo>
                  <a:pt x="386" y="447"/>
                </a:lnTo>
                <a:lnTo>
                  <a:pt x="386" y="447"/>
                </a:lnTo>
                <a:lnTo>
                  <a:pt x="387" y="443"/>
                </a:lnTo>
                <a:lnTo>
                  <a:pt x="388" y="438"/>
                </a:lnTo>
                <a:lnTo>
                  <a:pt x="390" y="433"/>
                </a:lnTo>
                <a:lnTo>
                  <a:pt x="390" y="428"/>
                </a:lnTo>
                <a:lnTo>
                  <a:pt x="388" y="425"/>
                </a:lnTo>
                <a:lnTo>
                  <a:pt x="387" y="423"/>
                </a:lnTo>
                <a:lnTo>
                  <a:pt x="385" y="420"/>
                </a:lnTo>
                <a:lnTo>
                  <a:pt x="383" y="418"/>
                </a:lnTo>
                <a:lnTo>
                  <a:pt x="380" y="417"/>
                </a:lnTo>
                <a:lnTo>
                  <a:pt x="377" y="416"/>
                </a:lnTo>
                <a:lnTo>
                  <a:pt x="371" y="416"/>
                </a:lnTo>
                <a:lnTo>
                  <a:pt x="365" y="417"/>
                </a:lnTo>
                <a:lnTo>
                  <a:pt x="359" y="418"/>
                </a:lnTo>
                <a:lnTo>
                  <a:pt x="352" y="420"/>
                </a:lnTo>
                <a:lnTo>
                  <a:pt x="351" y="421"/>
                </a:lnTo>
                <a:lnTo>
                  <a:pt x="349" y="421"/>
                </a:lnTo>
                <a:lnTo>
                  <a:pt x="344" y="418"/>
                </a:lnTo>
                <a:lnTo>
                  <a:pt x="339" y="416"/>
                </a:lnTo>
                <a:lnTo>
                  <a:pt x="334" y="414"/>
                </a:lnTo>
                <a:lnTo>
                  <a:pt x="329" y="414"/>
                </a:lnTo>
                <a:lnTo>
                  <a:pt x="316" y="417"/>
                </a:lnTo>
                <a:lnTo>
                  <a:pt x="303" y="420"/>
                </a:lnTo>
                <a:lnTo>
                  <a:pt x="295" y="424"/>
                </a:lnTo>
                <a:lnTo>
                  <a:pt x="285" y="426"/>
                </a:lnTo>
                <a:lnTo>
                  <a:pt x="289" y="421"/>
                </a:lnTo>
                <a:lnTo>
                  <a:pt x="293" y="416"/>
                </a:lnTo>
                <a:lnTo>
                  <a:pt x="296" y="410"/>
                </a:lnTo>
                <a:lnTo>
                  <a:pt x="297" y="403"/>
                </a:lnTo>
                <a:lnTo>
                  <a:pt x="297" y="399"/>
                </a:lnTo>
                <a:lnTo>
                  <a:pt x="296" y="397"/>
                </a:lnTo>
                <a:lnTo>
                  <a:pt x="295" y="394"/>
                </a:lnTo>
                <a:lnTo>
                  <a:pt x="293" y="392"/>
                </a:lnTo>
                <a:lnTo>
                  <a:pt x="289" y="390"/>
                </a:lnTo>
                <a:lnTo>
                  <a:pt x="283" y="390"/>
                </a:lnTo>
                <a:lnTo>
                  <a:pt x="277" y="391"/>
                </a:lnTo>
                <a:lnTo>
                  <a:pt x="269" y="394"/>
                </a:lnTo>
                <a:lnTo>
                  <a:pt x="260" y="398"/>
                </a:lnTo>
                <a:lnTo>
                  <a:pt x="251" y="403"/>
                </a:lnTo>
                <a:lnTo>
                  <a:pt x="219" y="423"/>
                </a:lnTo>
                <a:lnTo>
                  <a:pt x="204" y="433"/>
                </a:lnTo>
                <a:close/>
                <a:moveTo>
                  <a:pt x="582" y="252"/>
                </a:moveTo>
                <a:lnTo>
                  <a:pt x="496" y="221"/>
                </a:lnTo>
                <a:lnTo>
                  <a:pt x="488" y="248"/>
                </a:lnTo>
                <a:lnTo>
                  <a:pt x="481" y="275"/>
                </a:lnTo>
                <a:lnTo>
                  <a:pt x="473" y="302"/>
                </a:lnTo>
                <a:lnTo>
                  <a:pt x="466" y="329"/>
                </a:lnTo>
                <a:lnTo>
                  <a:pt x="484" y="335"/>
                </a:lnTo>
                <a:lnTo>
                  <a:pt x="502" y="342"/>
                </a:lnTo>
                <a:lnTo>
                  <a:pt x="520" y="347"/>
                </a:lnTo>
                <a:lnTo>
                  <a:pt x="538" y="355"/>
                </a:lnTo>
                <a:lnTo>
                  <a:pt x="549" y="329"/>
                </a:lnTo>
                <a:lnTo>
                  <a:pt x="561" y="304"/>
                </a:lnTo>
                <a:lnTo>
                  <a:pt x="572" y="278"/>
                </a:lnTo>
                <a:lnTo>
                  <a:pt x="582" y="252"/>
                </a:lnTo>
                <a:lnTo>
                  <a:pt x="582" y="252"/>
                </a:lnTo>
                <a:close/>
                <a:moveTo>
                  <a:pt x="466" y="339"/>
                </a:moveTo>
                <a:lnTo>
                  <a:pt x="447" y="363"/>
                </a:lnTo>
                <a:lnTo>
                  <a:pt x="458" y="424"/>
                </a:lnTo>
                <a:lnTo>
                  <a:pt x="466" y="427"/>
                </a:lnTo>
                <a:lnTo>
                  <a:pt x="479" y="390"/>
                </a:lnTo>
                <a:lnTo>
                  <a:pt x="476" y="387"/>
                </a:lnTo>
                <a:lnTo>
                  <a:pt x="475" y="384"/>
                </a:lnTo>
                <a:lnTo>
                  <a:pt x="474" y="379"/>
                </a:lnTo>
                <a:lnTo>
                  <a:pt x="475" y="376"/>
                </a:lnTo>
                <a:lnTo>
                  <a:pt x="478" y="371"/>
                </a:lnTo>
                <a:lnTo>
                  <a:pt x="482" y="367"/>
                </a:lnTo>
                <a:lnTo>
                  <a:pt x="487" y="366"/>
                </a:lnTo>
                <a:lnTo>
                  <a:pt x="492" y="367"/>
                </a:lnTo>
                <a:lnTo>
                  <a:pt x="496" y="370"/>
                </a:lnTo>
                <a:lnTo>
                  <a:pt x="499" y="374"/>
                </a:lnTo>
                <a:lnTo>
                  <a:pt x="500" y="379"/>
                </a:lnTo>
                <a:lnTo>
                  <a:pt x="500" y="384"/>
                </a:lnTo>
                <a:lnTo>
                  <a:pt x="498" y="387"/>
                </a:lnTo>
                <a:lnTo>
                  <a:pt x="495" y="391"/>
                </a:lnTo>
                <a:lnTo>
                  <a:pt x="491" y="392"/>
                </a:lnTo>
                <a:lnTo>
                  <a:pt x="487" y="393"/>
                </a:lnTo>
                <a:lnTo>
                  <a:pt x="474" y="430"/>
                </a:lnTo>
                <a:lnTo>
                  <a:pt x="482" y="433"/>
                </a:lnTo>
                <a:lnTo>
                  <a:pt x="528" y="394"/>
                </a:lnTo>
                <a:lnTo>
                  <a:pt x="529" y="363"/>
                </a:lnTo>
                <a:lnTo>
                  <a:pt x="466" y="339"/>
                </a:lnTo>
                <a:close/>
                <a:moveTo>
                  <a:pt x="637" y="93"/>
                </a:moveTo>
                <a:lnTo>
                  <a:pt x="641" y="77"/>
                </a:lnTo>
                <a:lnTo>
                  <a:pt x="644" y="63"/>
                </a:lnTo>
                <a:lnTo>
                  <a:pt x="665" y="72"/>
                </a:lnTo>
                <a:lnTo>
                  <a:pt x="649" y="104"/>
                </a:lnTo>
                <a:lnTo>
                  <a:pt x="629" y="146"/>
                </a:lnTo>
                <a:lnTo>
                  <a:pt x="621" y="167"/>
                </a:lnTo>
                <a:lnTo>
                  <a:pt x="613" y="184"/>
                </a:lnTo>
                <a:lnTo>
                  <a:pt x="609" y="197"/>
                </a:lnTo>
                <a:lnTo>
                  <a:pt x="608" y="205"/>
                </a:lnTo>
                <a:lnTo>
                  <a:pt x="610" y="211"/>
                </a:lnTo>
                <a:lnTo>
                  <a:pt x="614" y="215"/>
                </a:lnTo>
                <a:lnTo>
                  <a:pt x="616" y="218"/>
                </a:lnTo>
                <a:lnTo>
                  <a:pt x="620" y="220"/>
                </a:lnTo>
                <a:lnTo>
                  <a:pt x="626" y="222"/>
                </a:lnTo>
                <a:lnTo>
                  <a:pt x="628" y="222"/>
                </a:lnTo>
                <a:lnTo>
                  <a:pt x="633" y="201"/>
                </a:lnTo>
                <a:lnTo>
                  <a:pt x="630" y="201"/>
                </a:lnTo>
                <a:lnTo>
                  <a:pt x="627" y="200"/>
                </a:lnTo>
                <a:lnTo>
                  <a:pt x="636" y="177"/>
                </a:lnTo>
                <a:lnTo>
                  <a:pt x="657" y="133"/>
                </a:lnTo>
                <a:lnTo>
                  <a:pt x="678" y="90"/>
                </a:lnTo>
                <a:lnTo>
                  <a:pt x="688" y="70"/>
                </a:lnTo>
                <a:lnTo>
                  <a:pt x="694" y="61"/>
                </a:lnTo>
                <a:lnTo>
                  <a:pt x="683" y="56"/>
                </a:lnTo>
                <a:lnTo>
                  <a:pt x="645" y="43"/>
                </a:lnTo>
                <a:lnTo>
                  <a:pt x="644" y="33"/>
                </a:lnTo>
                <a:lnTo>
                  <a:pt x="642" y="24"/>
                </a:lnTo>
                <a:lnTo>
                  <a:pt x="638" y="15"/>
                </a:lnTo>
                <a:lnTo>
                  <a:pt x="635" y="9"/>
                </a:lnTo>
                <a:lnTo>
                  <a:pt x="630" y="5"/>
                </a:lnTo>
                <a:lnTo>
                  <a:pt x="624" y="2"/>
                </a:lnTo>
                <a:lnTo>
                  <a:pt x="618" y="0"/>
                </a:lnTo>
                <a:lnTo>
                  <a:pt x="613" y="0"/>
                </a:lnTo>
                <a:lnTo>
                  <a:pt x="606" y="2"/>
                </a:lnTo>
                <a:lnTo>
                  <a:pt x="599" y="6"/>
                </a:lnTo>
                <a:lnTo>
                  <a:pt x="591" y="11"/>
                </a:lnTo>
                <a:lnTo>
                  <a:pt x="583" y="18"/>
                </a:lnTo>
                <a:lnTo>
                  <a:pt x="576" y="27"/>
                </a:lnTo>
                <a:lnTo>
                  <a:pt x="569" y="38"/>
                </a:lnTo>
                <a:lnTo>
                  <a:pt x="562" y="49"/>
                </a:lnTo>
                <a:lnTo>
                  <a:pt x="555" y="65"/>
                </a:lnTo>
                <a:lnTo>
                  <a:pt x="540" y="101"/>
                </a:lnTo>
                <a:lnTo>
                  <a:pt x="526" y="137"/>
                </a:lnTo>
                <a:lnTo>
                  <a:pt x="513" y="174"/>
                </a:lnTo>
                <a:lnTo>
                  <a:pt x="501" y="209"/>
                </a:lnTo>
                <a:lnTo>
                  <a:pt x="587" y="241"/>
                </a:lnTo>
                <a:lnTo>
                  <a:pt x="601" y="204"/>
                </a:lnTo>
                <a:lnTo>
                  <a:pt x="614" y="168"/>
                </a:lnTo>
                <a:lnTo>
                  <a:pt x="626" y="130"/>
                </a:lnTo>
                <a:lnTo>
                  <a:pt x="637" y="93"/>
                </a:lnTo>
                <a:lnTo>
                  <a:pt x="637" y="93"/>
                </a:lnTo>
                <a:close/>
                <a:moveTo>
                  <a:pt x="88" y="178"/>
                </a:moveTo>
                <a:lnTo>
                  <a:pt x="88" y="204"/>
                </a:lnTo>
                <a:lnTo>
                  <a:pt x="390" y="204"/>
                </a:lnTo>
                <a:lnTo>
                  <a:pt x="390" y="178"/>
                </a:lnTo>
                <a:lnTo>
                  <a:pt x="88" y="178"/>
                </a:lnTo>
                <a:close/>
                <a:moveTo>
                  <a:pt x="88" y="251"/>
                </a:moveTo>
                <a:lnTo>
                  <a:pt x="88" y="277"/>
                </a:lnTo>
                <a:lnTo>
                  <a:pt x="390" y="277"/>
                </a:lnTo>
                <a:lnTo>
                  <a:pt x="390" y="251"/>
                </a:lnTo>
                <a:lnTo>
                  <a:pt x="88" y="251"/>
                </a:lnTo>
                <a:close/>
                <a:moveTo>
                  <a:pt x="88" y="324"/>
                </a:moveTo>
                <a:lnTo>
                  <a:pt x="88" y="350"/>
                </a:lnTo>
                <a:lnTo>
                  <a:pt x="265" y="350"/>
                </a:lnTo>
                <a:lnTo>
                  <a:pt x="265" y="324"/>
                </a:lnTo>
                <a:lnTo>
                  <a:pt x="88" y="324"/>
                </a:lnTo>
                <a:close/>
                <a:moveTo>
                  <a:pt x="18" y="112"/>
                </a:moveTo>
                <a:lnTo>
                  <a:pt x="501" y="112"/>
                </a:lnTo>
                <a:lnTo>
                  <a:pt x="494" y="129"/>
                </a:lnTo>
                <a:lnTo>
                  <a:pt x="487" y="147"/>
                </a:lnTo>
                <a:lnTo>
                  <a:pt x="34" y="147"/>
                </a:lnTo>
                <a:lnTo>
                  <a:pt x="34" y="482"/>
                </a:lnTo>
                <a:lnTo>
                  <a:pt x="584" y="482"/>
                </a:lnTo>
                <a:lnTo>
                  <a:pt x="584" y="340"/>
                </a:lnTo>
                <a:lnTo>
                  <a:pt x="590" y="329"/>
                </a:lnTo>
                <a:lnTo>
                  <a:pt x="595" y="317"/>
                </a:lnTo>
                <a:lnTo>
                  <a:pt x="600" y="304"/>
                </a:lnTo>
                <a:lnTo>
                  <a:pt x="606" y="292"/>
                </a:lnTo>
                <a:lnTo>
                  <a:pt x="606" y="292"/>
                </a:lnTo>
                <a:lnTo>
                  <a:pt x="616" y="266"/>
                </a:lnTo>
                <a:lnTo>
                  <a:pt x="617" y="264"/>
                </a:lnTo>
                <a:lnTo>
                  <a:pt x="618" y="264"/>
                </a:lnTo>
                <a:lnTo>
                  <a:pt x="620" y="264"/>
                </a:lnTo>
                <a:lnTo>
                  <a:pt x="620" y="500"/>
                </a:lnTo>
                <a:lnTo>
                  <a:pt x="620" y="516"/>
                </a:lnTo>
                <a:lnTo>
                  <a:pt x="602" y="516"/>
                </a:lnTo>
                <a:lnTo>
                  <a:pt x="18" y="516"/>
                </a:lnTo>
                <a:lnTo>
                  <a:pt x="0" y="516"/>
                </a:lnTo>
                <a:lnTo>
                  <a:pt x="0" y="500"/>
                </a:lnTo>
                <a:lnTo>
                  <a:pt x="0" y="129"/>
                </a:lnTo>
                <a:lnTo>
                  <a:pt x="0" y="112"/>
                </a:lnTo>
                <a:lnTo>
                  <a:pt x="18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2718" y="1125538"/>
            <a:ext cx="8999580" cy="550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function Person(name, gender, age) {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Object.assign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(this, { name, gender, age });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function Person(name, gender, age) {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this.name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name;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this.gender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gender;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this.age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age;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196277" y="28508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给对象添加属性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0830" y="657878"/>
            <a:ext cx="6928612" cy="623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Object.assign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Person.prototype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getName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return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},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getAge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return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this.age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Person.prototype.getName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function()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return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Person.prototype.getAge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function()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return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this.age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196277" y="28508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给对象添加方法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726" y="1413570"/>
            <a:ext cx="6928612" cy="476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createBox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(box)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defaultBox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radius: 10,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color: "red"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Object.assign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defaultBox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, box);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return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defaultBox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box =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createBox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({ radius: 20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console.log(box);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196277" y="28508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给对象设置默认值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3438" y="2277666"/>
            <a:ext cx="3893676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54646" y="29786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14784" y="12426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冻结对象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-1" y="1847850"/>
            <a:ext cx="11783839" cy="321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中，我们可以使用</a:t>
            </a:r>
            <a:r>
              <a:rPr lang="en-US" altLang="zh-CN" sz="2665" dirty="0" err="1"/>
              <a:t>Object.freeze</a:t>
            </a:r>
            <a:r>
              <a:rPr lang="en-US" altLang="zh-CN" sz="2665" dirty="0"/>
              <a:t>()</a:t>
            </a:r>
            <a:r>
              <a:rPr lang="zh-CN" altLang="en-US" sz="2665" dirty="0"/>
              <a:t>方法来将一个对象进行“冻结”。所谓的冻结一个对象，指的是将一个“普通对象”转化为一个“不可变对象”。</a:t>
            </a:r>
            <a:endParaRPr lang="en-US" altLang="zh-CN" sz="2665" dirty="0"/>
          </a:p>
          <a:p>
            <a:pPr>
              <a:lnSpc>
                <a:spcPct val="150000"/>
              </a:lnSpc>
            </a:pPr>
            <a:r>
              <a:rPr lang="zh-CN" altLang="en-US" sz="2665" b="1" dirty="0"/>
              <a:t>语法：</a:t>
            </a:r>
            <a:endParaRPr lang="zh-CN" altLang="zh-CN" sz="2665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4087564" y="4481422"/>
            <a:ext cx="3560590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Object.freeze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(obj)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45733" y="2394402"/>
            <a:ext cx="6109714" cy="415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62558" y="956643"/>
            <a:ext cx="11665296" cy="12722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如果一个对象被冻结，就不能为这个对象添加新的属性，不能删除已有的属性，不能修改属性值。</a:t>
            </a: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2350790" y="2461095"/>
            <a:ext cx="4705134" cy="368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name: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gender: "</a:t>
            </a: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男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Object.freeze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person.age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24;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96277" y="285082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冻结对象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4523" y="3141762"/>
            <a:ext cx="4716385" cy="168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8484" y="100246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21059" y="1247166"/>
            <a:ext cx="10560050" cy="321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中，如果想要遍历一个对象，我们可以使用新增的</a:t>
            </a:r>
            <a:r>
              <a:rPr lang="en-US" altLang="zh-CN" sz="2665" dirty="0"/>
              <a:t>3</a:t>
            </a:r>
            <a:r>
              <a:rPr lang="zh-CN" altLang="en-US" sz="2665" dirty="0"/>
              <a:t>种方法</a:t>
            </a:r>
            <a:r>
              <a:rPr lang="zh-CN" altLang="en-US" sz="2665" dirty="0" smtClean="0"/>
              <a:t>，</a:t>
            </a:r>
            <a:endParaRPr lang="en-US" altLang="zh-CN" sz="2665" dirty="0" smtClean="0"/>
          </a:p>
          <a:p>
            <a:pPr>
              <a:lnSpc>
                <a:spcPct val="150000"/>
              </a:lnSpc>
            </a:pPr>
            <a:r>
              <a:rPr lang="zh-CN" altLang="en-US" sz="2665" dirty="0"/>
              <a:t>三</a:t>
            </a:r>
            <a:r>
              <a:rPr lang="zh-CN" altLang="en-US" sz="2665" dirty="0" smtClean="0"/>
              <a:t>个方法都是静态方法，</a:t>
            </a:r>
            <a:r>
              <a:rPr lang="zh-CN" altLang="en-US" sz="2665" dirty="0" smtClean="0">
                <a:solidFill>
                  <a:srgbClr val="FF0000"/>
                </a:solidFill>
              </a:rPr>
              <a:t>参数是对象，返回数组。</a:t>
            </a:r>
            <a:endParaRPr lang="en-US" altLang="zh-CN" sz="2665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65" dirty="0" smtClean="0"/>
              <a:t>如下</a:t>
            </a:r>
            <a:r>
              <a:rPr lang="zh-CN" altLang="en-US" sz="2665" dirty="0"/>
              <a:t>表所示。</a:t>
            </a:r>
            <a:endParaRPr lang="zh-CN" altLang="zh-CN" sz="2665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20989" y="3609402"/>
          <a:ext cx="9953005" cy="212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7108"/>
                <a:gridCol w="5375897"/>
              </a:tblGrid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方法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>
                          <a:ea typeface="苹方 中等" pitchFamily="34" charset="-122"/>
                        </a:rPr>
                        <a:t>说明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Object.keys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遍历对象的“键”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Object.values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遍历对象的“值”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 err="1">
                          <a:ea typeface="苹方 中等" pitchFamily="34" charset="-122"/>
                        </a:rPr>
                        <a:t>Object.entries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同时遍历对象的“键”和“值”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</a:tbl>
          </a:graphicData>
        </a:graphic>
      </p:graphicFrame>
      <p:sp>
        <p:nvSpPr>
          <p:cNvPr id="14" name="TextBox 2"/>
          <p:cNvSpPr txBox="1"/>
          <p:nvPr/>
        </p:nvSpPr>
        <p:spPr>
          <a:xfrm>
            <a:off x="4856906" y="311702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苹方 中等" pitchFamily="34" charset="-122"/>
                <a:ea typeface="苹方 中等" pitchFamily="34" charset="-122"/>
              </a:rPr>
              <a:t>遍历对象的方法</a:t>
            </a:r>
            <a:endParaRPr lang="zh-CN" altLang="en-US" sz="3200" dirty="0">
              <a:latin typeface="苹方 中等" pitchFamily="34" charset="-122"/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550590" y="1629594"/>
            <a:ext cx="10559798" cy="3213817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65" dirty="0" err="1"/>
              <a:t>Object.keys</a:t>
            </a:r>
            <a:r>
              <a:rPr lang="en-US" altLang="zh-CN" sz="2665" dirty="0"/>
              <a:t>()</a:t>
            </a:r>
            <a:r>
              <a:rPr lang="zh-CN" altLang="en-US" sz="2665" dirty="0"/>
              <a:t>、</a:t>
            </a:r>
            <a:r>
              <a:rPr lang="en-US" altLang="zh-CN" sz="2665" dirty="0" err="1"/>
              <a:t>Object.values</a:t>
            </a:r>
            <a:r>
              <a:rPr lang="en-US" altLang="zh-CN" sz="2665" dirty="0"/>
              <a:t>()</a:t>
            </a:r>
            <a:r>
              <a:rPr lang="zh-CN" altLang="en-US" sz="2665" dirty="0"/>
              <a:t>、</a:t>
            </a:r>
            <a:r>
              <a:rPr lang="en-US" altLang="zh-CN" sz="2665" dirty="0" err="1"/>
              <a:t>Object.entries</a:t>
            </a:r>
            <a:r>
              <a:rPr lang="en-US" altLang="zh-CN" sz="2665" dirty="0"/>
              <a:t>()</a:t>
            </a:r>
            <a:r>
              <a:rPr lang="zh-CN" altLang="en-US" sz="2665" dirty="0"/>
              <a:t>这几个和数组的</a:t>
            </a:r>
            <a:r>
              <a:rPr lang="en-US" altLang="zh-CN" sz="2665" dirty="0"/>
              <a:t>keys()</a:t>
            </a:r>
            <a:r>
              <a:rPr lang="zh-CN" altLang="en-US" sz="2665" dirty="0"/>
              <a:t>、</a:t>
            </a:r>
            <a:r>
              <a:rPr lang="en-US" altLang="zh-CN" sz="2665" dirty="0"/>
              <a:t>values()</a:t>
            </a:r>
            <a:r>
              <a:rPr lang="zh-CN" altLang="en-US" sz="2665" dirty="0"/>
              <a:t>、</a:t>
            </a:r>
            <a:r>
              <a:rPr lang="en-US" altLang="zh-CN" sz="2665" dirty="0"/>
              <a:t>entries()</a:t>
            </a:r>
            <a:r>
              <a:rPr lang="zh-CN" altLang="en-US" sz="2665" dirty="0"/>
              <a:t>非常相似，小伙伴们可以对比理解一下</a:t>
            </a:r>
            <a:r>
              <a:rPr lang="zh-CN" altLang="en-US" sz="2665" dirty="0" smtClean="0"/>
              <a:t>。</a:t>
            </a:r>
            <a:endParaRPr lang="en-US" altLang="zh-CN" sz="2665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1078484" y="100246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22598" y="1622904"/>
            <a:ext cx="8197945" cy="520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7874" y="981522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dirty="0" err="1"/>
              <a:t>Object.entries</a:t>
            </a:r>
            <a:r>
              <a:rPr lang="en-US" altLang="zh-CN" sz="2665" dirty="0"/>
              <a:t>()</a:t>
            </a:r>
            <a:r>
              <a:rPr lang="zh-CN" altLang="en-US" sz="2665" dirty="0"/>
              <a:t>返回的是键值对的二维数组</a:t>
            </a:r>
            <a:r>
              <a:rPr lang="zh-CN" altLang="en-US" sz="2665" dirty="0" smtClean="0"/>
              <a:t>。其余返回一维数组。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943493" y="1698344"/>
            <a:ext cx="7266733" cy="5127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name: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age: </a:t>
            </a:r>
            <a:r>
              <a:rPr lang="en-US" altLang="zh-CN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24</a:t>
            </a:r>
            <a:r>
              <a:rPr lang="zh-CN" altLang="en-US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；</a:t>
            </a:r>
            <a:r>
              <a:rPr lang="en-US" altLang="zh-CN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keyArr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Object.keys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keyArr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valueArr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Object.values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valueArr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Object.entries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78484" y="100246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422" y="2202182"/>
            <a:ext cx="4032448" cy="4119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6476" y="55489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66614" y="149967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847850"/>
            <a:ext cx="10560050" cy="321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中，我们可以使用</a:t>
            </a:r>
            <a:r>
              <a:rPr lang="en-US" altLang="zh-CN" sz="2665" dirty="0" err="1"/>
              <a:t>Object.fromEntries</a:t>
            </a:r>
            <a:r>
              <a:rPr lang="en-US" altLang="zh-CN" sz="2665" dirty="0"/>
              <a:t>()</a:t>
            </a:r>
            <a:r>
              <a:rPr lang="zh-CN" altLang="en-US" sz="2665" dirty="0"/>
              <a:t>方法来将一个“键值对数组”转换为一个“对象”。</a:t>
            </a:r>
            <a:r>
              <a:rPr lang="en-US" altLang="zh-CN" sz="2665" dirty="0" err="1"/>
              <a:t>Object.entries</a:t>
            </a:r>
            <a:r>
              <a:rPr lang="en-US" altLang="zh-CN" sz="2665" dirty="0"/>
              <a:t>()</a:t>
            </a:r>
            <a:r>
              <a:rPr lang="zh-CN" altLang="en-US" sz="2665" dirty="0"/>
              <a:t>和</a:t>
            </a:r>
            <a:r>
              <a:rPr lang="en-US" altLang="zh-CN" sz="2665" dirty="0" err="1"/>
              <a:t>Object.fromEntries</a:t>
            </a:r>
            <a:r>
              <a:rPr lang="en-US" altLang="zh-CN" sz="2665" dirty="0"/>
              <a:t>()</a:t>
            </a:r>
            <a:r>
              <a:rPr lang="zh-CN" altLang="en-US" sz="2665" dirty="0"/>
              <a:t>这两个方法是相反操作。</a:t>
            </a:r>
            <a:endParaRPr lang="zh-CN" altLang="zh-CN" sz="2665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2192" y="3805990"/>
            <a:ext cx="11170046" cy="132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65" dirty="0" err="1">
                <a:solidFill>
                  <a:srgbClr val="C00000"/>
                </a:solidFill>
                <a:ea typeface="苹方 中等" pitchFamily="34" charset="-122"/>
              </a:rPr>
              <a:t>Object.entries</a:t>
            </a:r>
            <a:r>
              <a:rPr lang="en-US" altLang="zh-CN" sz="2665" dirty="0">
                <a:solidFill>
                  <a:srgbClr val="C00000"/>
                </a:solidFill>
                <a:ea typeface="苹方 中等" pitchFamily="34" charset="-122"/>
              </a:rPr>
              <a:t>()</a:t>
            </a: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：将一个“对象”转化为一个“键值对数组”。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65" dirty="0" err="1">
                <a:solidFill>
                  <a:srgbClr val="C00000"/>
                </a:solidFill>
                <a:ea typeface="苹方 中等" pitchFamily="34" charset="-122"/>
              </a:rPr>
              <a:t>Object.fromEntries</a:t>
            </a:r>
            <a:r>
              <a:rPr lang="en-US" altLang="zh-CN" sz="2665" dirty="0">
                <a:solidFill>
                  <a:srgbClr val="C00000"/>
                </a:solidFill>
                <a:ea typeface="苹方 中等" pitchFamily="34" charset="-122"/>
              </a:rPr>
              <a:t>()</a:t>
            </a: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：将一个“键值对数组”转化为一个“对象”。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22598" y="1622904"/>
            <a:ext cx="8197945" cy="520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257874" y="981522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943493" y="1698344"/>
            <a:ext cx="6965368" cy="4766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name: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age: 24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Object.entries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[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["name", "Jack"],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["age", 24]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];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Object.fromEntries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06476" y="55489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6614" y="149967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5818" y="1610818"/>
            <a:ext cx="4342817" cy="4836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735" y="1197610"/>
            <a:ext cx="1018413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对象的传统表示法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我们回顾一下，对象的传统表示法：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person = 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"name":"张三",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"say":function(){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alert("你好吗？");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上面的案例很简单，变量person就是一个对象，对象含有name属性和一个say方法。表示法是用键值对的形式来表示，这就是传统的表示法。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34566" y="1317527"/>
            <a:ext cx="9721080" cy="5524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4566" y="7221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190550" y="1317527"/>
            <a:ext cx="9526967" cy="5488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obj1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a: 1,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b: 2,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c: 3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Object.entries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(obj1).map(function (item)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let key = item[0];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let value = item[1];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return [key, value * 3];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obj2 =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Object.fromEntries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console.log(obj2);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06476" y="55489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6614" y="149967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7178" y="4509914"/>
            <a:ext cx="4043774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8484" y="25009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38622" y="119487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获取原型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847850"/>
            <a:ext cx="10560050" cy="321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中，我们可以使用</a:t>
            </a:r>
            <a:r>
              <a:rPr lang="en-US" altLang="zh-CN" sz="2665" dirty="0" err="1"/>
              <a:t>Object.getPrototypeOf</a:t>
            </a:r>
            <a:r>
              <a:rPr lang="en-US" altLang="zh-CN" sz="2665" dirty="0"/>
              <a:t>()</a:t>
            </a:r>
            <a:r>
              <a:rPr lang="zh-CN" altLang="en-US" sz="2665" dirty="0"/>
              <a:t>方法来获取某一个</a:t>
            </a:r>
            <a:r>
              <a:rPr lang="zh-CN" altLang="en-US" sz="2665" dirty="0">
                <a:solidFill>
                  <a:srgbClr val="FF0000"/>
                </a:solidFill>
              </a:rPr>
              <a:t>实例对象</a:t>
            </a:r>
            <a:r>
              <a:rPr lang="zh-CN" altLang="en-US" sz="2665" dirty="0"/>
              <a:t>的原型。</a:t>
            </a:r>
            <a:endParaRPr lang="en-US" altLang="zh-CN" sz="2665" dirty="0"/>
          </a:p>
          <a:p>
            <a:pPr>
              <a:lnSpc>
                <a:spcPct val="150000"/>
              </a:lnSpc>
            </a:pPr>
            <a:r>
              <a:rPr lang="zh-CN" altLang="en-US" sz="2665" b="1" dirty="0"/>
              <a:t>语法：</a:t>
            </a:r>
            <a:endParaRPr lang="zh-CN" altLang="zh-CN" sz="2665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3523044" y="4005784"/>
            <a:ext cx="5061001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Object.getPrototypeOf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(obj)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815307" y="2085821"/>
            <a:ext cx="10559798" cy="3213817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665" dirty="0"/>
              <a:t>想要获取实例对象的原型，除了使用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的</a:t>
            </a:r>
            <a:r>
              <a:rPr lang="en-US" altLang="zh-CN" sz="2665" dirty="0" err="1">
                <a:solidFill>
                  <a:srgbClr val="C00000"/>
                </a:solidFill>
              </a:rPr>
              <a:t>Object.getPrototypeOf</a:t>
            </a:r>
            <a:r>
              <a:rPr lang="en-US" altLang="zh-CN" sz="2665" dirty="0">
                <a:solidFill>
                  <a:srgbClr val="C00000"/>
                </a:solidFill>
              </a:rPr>
              <a:t>()</a:t>
            </a:r>
            <a:r>
              <a:rPr lang="zh-CN" altLang="en-US" sz="2665" dirty="0"/>
              <a:t>，我们还可以使用</a:t>
            </a:r>
            <a:r>
              <a:rPr lang="en-US" altLang="zh-CN" sz="2665" dirty="0" err="1"/>
              <a:t>ES5</a:t>
            </a:r>
            <a:r>
              <a:rPr lang="zh-CN" altLang="en-US" sz="2665" dirty="0"/>
              <a:t>的</a:t>
            </a:r>
            <a:r>
              <a:rPr lang="en-US" altLang="zh-CN" sz="2665" dirty="0">
                <a:solidFill>
                  <a:srgbClr val="C00000"/>
                </a:solidFill>
              </a:rPr>
              <a:t>__proto__</a:t>
            </a:r>
            <a:r>
              <a:rPr lang="zh-CN" altLang="en-US" sz="2665" dirty="0"/>
              <a:t>来实现。但是现在官方已经舍弃</a:t>
            </a:r>
            <a:r>
              <a:rPr lang="en-US" altLang="zh-CN" sz="2665" dirty="0"/>
              <a:t>__proto__</a:t>
            </a:r>
            <a:r>
              <a:rPr lang="zh-CN" altLang="en-US" sz="2665" dirty="0"/>
              <a:t>这种方式了，所以也不再建议小伙伴们继续使用。</a:t>
            </a:r>
            <a:endParaRPr lang="zh-CN" altLang="zh-CN" sz="2665" b="1" dirty="0"/>
          </a:p>
        </p:txBody>
      </p:sp>
      <p:sp>
        <p:nvSpPr>
          <p:cNvPr id="3" name="圆角矩形 2"/>
          <p:cNvSpPr/>
          <p:nvPr/>
        </p:nvSpPr>
        <p:spPr>
          <a:xfrm>
            <a:off x="1078484" y="25009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622" y="119487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获取原型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6476" y="9769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66614" y="104247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获取属性名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847850"/>
            <a:ext cx="10560050" cy="321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中，我们可以使用</a:t>
            </a:r>
            <a:r>
              <a:rPr lang="en-US" altLang="zh-CN" sz="2665" dirty="0" err="1"/>
              <a:t>Object.getOwnPropertyNames</a:t>
            </a:r>
            <a:r>
              <a:rPr lang="en-US" altLang="zh-CN" sz="2665" dirty="0"/>
              <a:t>()</a:t>
            </a:r>
            <a:r>
              <a:rPr lang="zh-CN" altLang="en-US" sz="2665" dirty="0"/>
              <a:t>方法来获取对象自身所有的属性名。</a:t>
            </a:r>
            <a:endParaRPr lang="en-US" altLang="zh-CN" sz="2665" dirty="0"/>
          </a:p>
          <a:p>
            <a:pPr>
              <a:lnSpc>
                <a:spcPct val="150000"/>
              </a:lnSpc>
            </a:pPr>
            <a:r>
              <a:rPr lang="zh-CN" altLang="en-US" sz="2665" b="1" dirty="0"/>
              <a:t>语法：</a:t>
            </a:r>
            <a:endParaRPr lang="zh-CN" altLang="zh-CN" sz="2665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3052891" y="4101782"/>
            <a:ext cx="5998758" cy="58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Object.getOwnPropertyNames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(obj)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50492" y="55441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10630" y="149919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847850"/>
            <a:ext cx="10560050" cy="3214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如果想要给对象定义一个新属性，我们有</a:t>
            </a:r>
            <a:r>
              <a:rPr lang="en-US" altLang="zh-CN" sz="2665" dirty="0"/>
              <a:t>3</a:t>
            </a:r>
            <a:r>
              <a:rPr lang="zh-CN" altLang="en-US" sz="2665" dirty="0"/>
              <a:t>种方式：①点运算符；②中括号；③</a:t>
            </a:r>
            <a:r>
              <a:rPr lang="en-US" altLang="zh-CN" sz="2665" dirty="0" err="1"/>
              <a:t>Object.defineProperty</a:t>
            </a:r>
            <a:r>
              <a:rPr lang="en-US" altLang="zh-CN" sz="2665" dirty="0"/>
              <a:t>()</a:t>
            </a:r>
            <a:r>
              <a:rPr lang="zh-CN" altLang="en-US" sz="2665" dirty="0"/>
              <a:t>。</a:t>
            </a:r>
            <a:endParaRPr lang="en-US" altLang="zh-CN" sz="2665" dirty="0"/>
          </a:p>
          <a:p>
            <a:pPr>
              <a:lnSpc>
                <a:spcPct val="150000"/>
              </a:lnSpc>
            </a:pPr>
            <a:r>
              <a:rPr lang="zh-CN" altLang="en-US" sz="2665" b="1" dirty="0"/>
              <a:t>语法：</a:t>
            </a:r>
            <a:endParaRPr lang="zh-CN" altLang="zh-CN" sz="2665" b="1" dirty="0"/>
          </a:p>
        </p:txBody>
      </p:sp>
      <p:sp>
        <p:nvSpPr>
          <p:cNvPr id="10" name="TextBox 3"/>
          <p:cNvSpPr txBox="1"/>
          <p:nvPr/>
        </p:nvSpPr>
        <p:spPr>
          <a:xfrm>
            <a:off x="3150379" y="3621790"/>
            <a:ext cx="7124066" cy="2553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obj.key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obj[key]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(obj, key, desc)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26654" y="189434"/>
            <a:ext cx="10856913" cy="64293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</a:rPr>
              <a:t>、配置对象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65" dirty="0" err="1"/>
              <a:t>Object.defineProperty</a:t>
            </a:r>
            <a:r>
              <a:rPr lang="en-US" altLang="zh-CN" sz="2665" dirty="0"/>
              <a:t>()</a:t>
            </a:r>
            <a:r>
              <a:rPr lang="zh-CN" altLang="en-US" sz="2665" dirty="0"/>
              <a:t>的第</a:t>
            </a:r>
            <a:r>
              <a:rPr lang="en-US" altLang="zh-CN" sz="2665" dirty="0"/>
              <a:t>3</a:t>
            </a:r>
            <a:r>
              <a:rPr lang="zh-CN" altLang="en-US" sz="2665" dirty="0"/>
              <a:t>个参数是一个对象，用于对属性进行各种配置。对于这个配置对象来说，它常用的选项如下面两个表所示。这些选项又被称之为“描述符”。</a:t>
            </a:r>
            <a:endParaRPr lang="en-US" altLang="zh-CN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34566" y="1317527"/>
            <a:ext cx="7560840" cy="5524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4566" y="7221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334566" y="2277666"/>
            <a:ext cx="7266733" cy="2961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"name",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value: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writable: false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50492" y="55441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630" y="149919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39099" y="1222325"/>
          <a:ext cx="9953005" cy="2651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51932"/>
                <a:gridCol w="6401073"/>
              </a:tblGrid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属性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>
                          <a:ea typeface="苹方 中等" pitchFamily="34" charset="-122"/>
                        </a:rPr>
                        <a:t>说明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>
                          <a:ea typeface="苹方 中等" pitchFamily="34" charset="-122"/>
                        </a:rPr>
                        <a:t>configurable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是否允许被删除，默认为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false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>
                          <a:ea typeface="苹方 中等" pitchFamily="34" charset="-122"/>
                        </a:rPr>
                        <a:t>enumerable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是否允许被遍历，默认为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false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>
                          <a:ea typeface="苹方 中等" pitchFamily="34" charset="-122"/>
                        </a:rPr>
                        <a:t>value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属性的值，默认为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undefined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>
                          <a:ea typeface="苹方 中等" pitchFamily="34" charset="-122"/>
                        </a:rPr>
                        <a:t>writable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是否允许被修改，默认为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false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95033" y="76833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苹方 中等" pitchFamily="34" charset="-122"/>
                <a:ea typeface="苹方 中等" pitchFamily="34" charset="-122"/>
              </a:rPr>
              <a:t>配置对象的属性</a:t>
            </a:r>
            <a:endParaRPr lang="zh-CN" altLang="en-US" sz="3200" b="1" dirty="0">
              <a:latin typeface="苹方 中等" pitchFamily="34" charset="-122"/>
              <a:ea typeface="苹方 中等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39098" y="5013970"/>
          <a:ext cx="9953005" cy="1591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77108"/>
                <a:gridCol w="5375897"/>
              </a:tblGrid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方法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>
                          <a:ea typeface="苹方 中等" pitchFamily="34" charset="-122"/>
                        </a:rPr>
                        <a:t>说明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>
                          <a:ea typeface="苹方 中等" pitchFamily="34" charset="-122"/>
                        </a:rPr>
                        <a:t>get()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即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getter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  <a:tr h="53028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400" dirty="0">
                          <a:ea typeface="苹方 中等" pitchFamily="34" charset="-122"/>
                        </a:rPr>
                        <a:t>set()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400" dirty="0">
                          <a:ea typeface="苹方 中等" pitchFamily="34" charset="-122"/>
                        </a:rPr>
                        <a:t>即</a:t>
                      </a:r>
                      <a:r>
                        <a:rPr lang="en-US" altLang="zh-CN" sz="2400" dirty="0">
                          <a:ea typeface="苹方 中等" pitchFamily="34" charset="-122"/>
                        </a:rPr>
                        <a:t>setter</a:t>
                      </a:r>
                      <a:endParaRPr lang="zh-CN" altLang="en-US" sz="2400" dirty="0">
                        <a:ea typeface="苹方 中等" pitchFamily="34" charset="-122"/>
                      </a:endParaRPr>
                    </a:p>
                  </a:txBody>
                  <a:tcPr marL="121904" marR="121904" marT="45714" marB="45714"/>
                </a:tc>
              </a:tr>
            </a:tbl>
          </a:graphicData>
        </a:graphic>
      </p:graphicFrame>
      <p:sp>
        <p:nvSpPr>
          <p:cNvPr id="5" name="TextBox 2"/>
          <p:cNvSpPr txBox="1"/>
          <p:nvPr/>
        </p:nvSpPr>
        <p:spPr>
          <a:xfrm>
            <a:off x="4655046" y="432558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苹方 中等" pitchFamily="34" charset="-122"/>
                <a:ea typeface="苹方 中等" pitchFamily="34" charset="-122"/>
              </a:rPr>
              <a:t>配置对象的方法</a:t>
            </a:r>
            <a:endParaRPr lang="zh-CN" altLang="en-US" sz="3200" b="1" dirty="0">
              <a:latin typeface="苹方 中等" pitchFamily="34" charset="-122"/>
              <a:ea typeface="苹方 中等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852488"/>
            <a:ext cx="10856913" cy="64293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configurable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在配置对象中，我们可以使用</a:t>
            </a:r>
            <a:r>
              <a:rPr lang="en-US" altLang="zh-CN" sz="2665" dirty="0"/>
              <a:t>configurable</a:t>
            </a:r>
            <a:r>
              <a:rPr lang="zh-CN" altLang="en-US" sz="2665" dirty="0"/>
              <a:t>来定义属性是否允许被删除。其中</a:t>
            </a:r>
            <a:r>
              <a:rPr lang="en-US" altLang="zh-CN" sz="2665" dirty="0"/>
              <a:t>configurable</a:t>
            </a:r>
            <a:r>
              <a:rPr lang="zh-CN" altLang="en-US" sz="2665" dirty="0"/>
              <a:t>默认值为</a:t>
            </a:r>
            <a:r>
              <a:rPr lang="en-US" altLang="zh-CN" sz="2665" dirty="0"/>
              <a:t>false</a:t>
            </a:r>
            <a:r>
              <a:rPr lang="zh-CN" altLang="en-US" sz="2665" dirty="0"/>
              <a:t>，也就是不允许被删除。</a:t>
            </a:r>
            <a:endParaRPr lang="zh-CN" altLang="en-US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1317527"/>
            <a:ext cx="5879182" cy="484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4566" y="7221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0" y="2277666"/>
            <a:ext cx="6167213" cy="334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"name",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value: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delete person.name;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630" y="149919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"/>
          <p:cNvSpPr txBox="1"/>
          <p:nvPr/>
        </p:nvSpPr>
        <p:spPr>
          <a:xfrm>
            <a:off x="982638" y="189434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C00000"/>
                </a:solidFill>
              </a:rPr>
              <a:t>配置对象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95206" y="1341562"/>
            <a:ext cx="5879182" cy="484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6095206" y="2301701"/>
            <a:ext cx="6167213" cy="370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"name",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value: "Jack</a:t>
            </a:r>
            <a:r>
              <a:rPr lang="en-US" altLang="zh-CN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",</a:t>
            </a:r>
            <a:endParaRPr lang="en-US" altLang="zh-CN" sz="2135" dirty="0" smtClean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	</a:t>
            </a:r>
            <a:r>
              <a:rPr lang="en-US" altLang="zh-CN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</a:t>
            </a:r>
            <a:r>
              <a:rPr lang="en-US" altLang="zh-CN" sz="2135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Source Code Pro Light" pitchFamily="49" charset="0"/>
              </a:rPr>
              <a:t>configurable:true</a:t>
            </a:r>
            <a:endParaRPr lang="en-US" altLang="zh-CN" sz="2135" b="1" dirty="0">
              <a:solidFill>
                <a:srgbClr val="FF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delete person.name;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400" y="1053465"/>
            <a:ext cx="67087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ES6给我们带来了更简便的表示法，我们一起来对比一下：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name = "Zhangsan";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age = 12;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//传统的属性写法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person = {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"name":name,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"age":age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console.log(person);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//结果：{name: "Zhangsan", age: 12}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//ES6的属性写法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person = {name,age};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console.log(person);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//结果：{name: "Zhangsan", age: 12}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3020" y="1773555"/>
            <a:ext cx="516445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首先定义两个变量name和age，分别用传统的写法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和ES6中的写法，把变量作为person对象的属性值。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第一种写法大家很熟悉，使用键值对的表示法，而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ES6中的新写法只是简单地用两个变量名即可，而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得到的结果跟传统的写法一样。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这也就是新的写法更简捷了，变量名可以作为键值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对的键（变量名name和age），而变量的名作为值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（变量的值Zhangsan和12），最后一起组成了person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对象的内容{name:”Zhangsan”,age:12}。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852488"/>
            <a:ext cx="10856913" cy="64293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enumerable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在配置对象中，我们可以使用</a:t>
            </a:r>
            <a:r>
              <a:rPr lang="en-US" altLang="zh-CN" sz="2665" dirty="0"/>
              <a:t>enumerable</a:t>
            </a:r>
            <a:r>
              <a:rPr lang="zh-CN" altLang="en-US" sz="2665" dirty="0"/>
              <a:t>来定义属性是否允许被遍历，也就是是否允许在</a:t>
            </a:r>
            <a:r>
              <a:rPr lang="en-US" altLang="zh-CN" sz="2665" dirty="0" err="1"/>
              <a:t>for..in</a:t>
            </a:r>
            <a:r>
              <a:rPr lang="zh-CN" altLang="en-US" sz="2665" dirty="0"/>
              <a:t>或</a:t>
            </a:r>
            <a:r>
              <a:rPr lang="en-US" altLang="zh-CN" sz="2665" dirty="0" err="1"/>
              <a:t>Object.keys</a:t>
            </a:r>
            <a:r>
              <a:rPr lang="en-US" altLang="zh-CN" sz="2665" dirty="0"/>
              <a:t>()</a:t>
            </a:r>
            <a:r>
              <a:rPr lang="zh-CN" altLang="en-US" sz="2665" dirty="0"/>
              <a:t>中被枚举。其中</a:t>
            </a:r>
            <a:r>
              <a:rPr lang="en-US" altLang="zh-CN" sz="2665" dirty="0"/>
              <a:t>enumerable</a:t>
            </a:r>
            <a:r>
              <a:rPr lang="zh-CN" altLang="en-US" sz="2665" dirty="0"/>
              <a:t>属性的默认值为</a:t>
            </a:r>
            <a:r>
              <a:rPr lang="en-US" altLang="zh-CN" sz="2665" dirty="0"/>
              <a:t>false</a:t>
            </a:r>
            <a:r>
              <a:rPr lang="zh-CN" altLang="en-US" sz="2665" dirty="0"/>
              <a:t>，也就是不允许被遍历。</a:t>
            </a:r>
            <a:endParaRPr lang="zh-CN" altLang="en-US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1317527"/>
            <a:ext cx="12359902" cy="484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4566" y="7221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-104765" y="1365080"/>
            <a:ext cx="6129867" cy="476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"name",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value: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enumerable: true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"age",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value: 24,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enumerable: false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630" y="149919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"/>
          <p:cNvSpPr txBox="1"/>
          <p:nvPr/>
        </p:nvSpPr>
        <p:spPr>
          <a:xfrm>
            <a:off x="982638" y="189434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C00000"/>
                </a:solidFill>
              </a:rPr>
              <a:t>配置对象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949641" y="1365079"/>
            <a:ext cx="6129867" cy="406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// for...in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for (let key in person)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console.log(key);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//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Object.keys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()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keyArr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Object.keys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keyArr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126" y="5421831"/>
            <a:ext cx="4076926" cy="1419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852488"/>
            <a:ext cx="10856913" cy="64293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writable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在配置对象中，我们可以使用</a:t>
            </a:r>
            <a:r>
              <a:rPr lang="en-US" altLang="zh-CN" sz="2665" dirty="0"/>
              <a:t>writable</a:t>
            </a:r>
            <a:r>
              <a:rPr lang="zh-CN" altLang="en-US" sz="2665" dirty="0"/>
              <a:t>来定义属性是否允许被重新赋值。其中</a:t>
            </a:r>
            <a:r>
              <a:rPr lang="en-US" altLang="zh-CN" sz="2665" dirty="0"/>
              <a:t>writable</a:t>
            </a:r>
            <a:r>
              <a:rPr lang="zh-CN" altLang="en-US" sz="2665" dirty="0"/>
              <a:t>属性的默认值为</a:t>
            </a:r>
            <a:r>
              <a:rPr lang="en-US" altLang="zh-CN" sz="2665" dirty="0"/>
              <a:t>false</a:t>
            </a:r>
            <a:r>
              <a:rPr lang="zh-CN" altLang="en-US" sz="2665" dirty="0"/>
              <a:t>，也就是不允许被重新赋值。</a:t>
            </a:r>
            <a:endParaRPr lang="zh-CN" altLang="en-US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1317527"/>
            <a:ext cx="5879182" cy="4848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4566" y="7221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0" y="2277666"/>
            <a:ext cx="6167213" cy="368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"name",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value: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writable: true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person.name = "Lucy";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console.log(person);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630" y="149919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"/>
          <p:cNvSpPr txBox="1"/>
          <p:nvPr/>
        </p:nvSpPr>
        <p:spPr>
          <a:xfrm>
            <a:off x="982638" y="189434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C00000"/>
                </a:solidFill>
              </a:rPr>
              <a:t>配置对象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8588" y="2973458"/>
            <a:ext cx="6090206" cy="2196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26654" y="189434"/>
            <a:ext cx="10856913" cy="64293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get()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set()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在配置对象中，</a:t>
            </a:r>
            <a:r>
              <a:rPr lang="en-US" altLang="zh-CN" sz="2665" dirty="0"/>
              <a:t>get()</a:t>
            </a:r>
            <a:r>
              <a:rPr lang="zh-CN" altLang="en-US" sz="2665" dirty="0"/>
              <a:t>表示读取属性时会“自动”调用的函数，</a:t>
            </a:r>
            <a:r>
              <a:rPr lang="en-US" altLang="zh-CN" sz="2665" dirty="0"/>
              <a:t>set()</a:t>
            </a:r>
            <a:r>
              <a:rPr lang="zh-CN" altLang="en-US" sz="2665" dirty="0"/>
              <a:t>表示写入属性时会“自动”调用的函数。</a:t>
            </a:r>
            <a:endParaRPr lang="zh-CN" altLang="en-US" sz="266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735130" y="1124402"/>
            <a:ext cx="7960476" cy="5735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4566" y="7221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1883801" y="1124402"/>
            <a:ext cx="10362389" cy="586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_name: "Jack"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"name",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get()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return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this._name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},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set(value)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this._name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value;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console.log(person.name);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person.name = "Lucy";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console.log(person.name);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630" y="149919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2455" y="3357786"/>
            <a:ext cx="3543643" cy="2024938"/>
          </a:xfrm>
          <a:prstGeom prst="rect">
            <a:avLst/>
          </a:prstGeom>
        </p:spPr>
      </p:pic>
      <p:sp>
        <p:nvSpPr>
          <p:cNvPr id="12" name="文本占位符 1"/>
          <p:cNvSpPr txBox="1"/>
          <p:nvPr/>
        </p:nvSpPr>
        <p:spPr>
          <a:xfrm>
            <a:off x="1126654" y="189434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smtClean="0"/>
              <a:t>（</a:t>
            </a:r>
            <a:r>
              <a:rPr lang="en-US" altLang="zh-CN" sz="3200" b="1" smtClean="0"/>
              <a:t>4</a:t>
            </a:r>
            <a:r>
              <a:rPr lang="zh-CN" altLang="en-US" sz="3200" b="1" smtClean="0"/>
              <a:t>）</a:t>
            </a:r>
            <a:r>
              <a:rPr lang="en-US" altLang="zh-CN" sz="3200" b="1" smtClean="0"/>
              <a:t>get()</a:t>
            </a:r>
            <a:r>
              <a:rPr lang="zh-CN" altLang="en-US" sz="3200" b="1" smtClean="0"/>
              <a:t>和</a:t>
            </a:r>
            <a:r>
              <a:rPr lang="en-US" altLang="zh-CN" sz="3200" b="1" smtClean="0"/>
              <a:t>set()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1735130" y="824304"/>
            <a:ext cx="7960476" cy="6035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34566" y="722143"/>
            <a:ext cx="11665296" cy="1272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 smtClean="0"/>
              <a:t>示例</a:t>
            </a:r>
            <a:endParaRPr lang="zh-CN" altLang="zh-CN" sz="2665" b="1" dirty="0"/>
          </a:p>
          <a:p>
            <a:pPr>
              <a:lnSpc>
                <a:spcPct val="150000"/>
              </a:lnSpc>
            </a:pPr>
            <a:endParaRPr lang="en-US" altLang="zh-CN" sz="2665" dirty="0"/>
          </a:p>
        </p:txBody>
      </p:sp>
      <p:sp>
        <p:nvSpPr>
          <p:cNvPr id="6" name="TextBox 3"/>
          <p:cNvSpPr txBox="1"/>
          <p:nvPr/>
        </p:nvSpPr>
        <p:spPr>
          <a:xfrm>
            <a:off x="1883801" y="1124402"/>
            <a:ext cx="10362389" cy="550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function Person()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let _name = "Jack";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(this, "name",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get()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    return _name;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},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set(value)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    _name = value</a:t>
            </a:r>
            <a:r>
              <a:rPr lang="en-US" altLang="zh-CN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;}  })     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 = new Person();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console.log(p.name);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p.name = "Lucy";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console.log(p.name);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622" y="194724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0630" y="149919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"/>
          <p:cNvSpPr txBox="1"/>
          <p:nvPr/>
        </p:nvSpPr>
        <p:spPr>
          <a:xfrm>
            <a:off x="1126654" y="189434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双向数据绑定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9342" y="4653930"/>
            <a:ext cx="4143169" cy="1810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982638" y="189434"/>
            <a:ext cx="10856913" cy="64293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3</a:t>
            </a:r>
            <a:r>
              <a:rPr lang="zh-CN" altLang="en-US" sz="3200" b="1" dirty="0">
                <a:solidFill>
                  <a:srgbClr val="C00000"/>
                </a:solidFill>
              </a:rPr>
              <a:t>、数据属性和访问器属性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/>
              <a:t>JavaScript</a:t>
            </a:r>
            <a:r>
              <a:rPr lang="zh-CN" altLang="en-US" sz="2665" dirty="0"/>
              <a:t>中，对象的属性可以分为</a:t>
            </a:r>
            <a:r>
              <a:rPr lang="en-US" altLang="zh-CN" sz="2665" dirty="0"/>
              <a:t>2</a:t>
            </a:r>
            <a:r>
              <a:rPr lang="zh-CN" altLang="en-US" sz="2665" dirty="0"/>
              <a:t>种：数据属性和访问器属性。</a:t>
            </a:r>
            <a:endParaRPr lang="en-US" altLang="zh-CN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852488"/>
            <a:ext cx="10856913" cy="64293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）数据属性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1207774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数据属性是包含数据值的，它的值是通过</a:t>
            </a:r>
            <a:r>
              <a:rPr lang="en-US" altLang="zh-CN" sz="2665" dirty="0"/>
              <a:t>value</a:t>
            </a:r>
            <a:r>
              <a:rPr lang="zh-CN" altLang="en-US" sz="2665" dirty="0"/>
              <a:t>和</a:t>
            </a:r>
            <a:r>
              <a:rPr lang="en-US" altLang="zh-CN" sz="2665" dirty="0"/>
              <a:t>writable</a:t>
            </a:r>
            <a:r>
              <a:rPr lang="zh-CN" altLang="en-US" sz="2665" dirty="0"/>
              <a:t>来进行配置。其中，数据属性只能使用</a:t>
            </a:r>
            <a:r>
              <a:rPr lang="en-US" altLang="zh-CN" sz="2665" dirty="0"/>
              <a:t>configurable</a:t>
            </a:r>
            <a:r>
              <a:rPr lang="zh-CN" altLang="en-US" sz="2665" dirty="0"/>
              <a:t>、</a:t>
            </a:r>
            <a:r>
              <a:rPr lang="en-US" altLang="zh-CN" sz="2665" dirty="0"/>
              <a:t>enumerable</a:t>
            </a:r>
            <a:r>
              <a:rPr lang="zh-CN" altLang="en-US" sz="2665" dirty="0"/>
              <a:t>、</a:t>
            </a:r>
            <a:r>
              <a:rPr lang="en-US" altLang="zh-CN" sz="2665" dirty="0"/>
              <a:t>value</a:t>
            </a:r>
            <a:r>
              <a:rPr lang="zh-CN" altLang="en-US" sz="2665" dirty="0"/>
              <a:t>、</a:t>
            </a:r>
            <a:r>
              <a:rPr lang="en-US" altLang="zh-CN" sz="2665" dirty="0"/>
              <a:t>writable</a:t>
            </a:r>
            <a:r>
              <a:rPr lang="zh-CN" altLang="en-US" sz="2665" dirty="0"/>
              <a:t>这几种描述符。</a:t>
            </a:r>
            <a:endParaRPr lang="zh-CN" altLang="en-US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852488"/>
            <a:ext cx="10856913" cy="642937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）访问器属性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访问器属性是不包括数据值的，它的值是通过</a:t>
            </a:r>
            <a:r>
              <a:rPr lang="en-US" altLang="zh-CN" sz="2665" dirty="0"/>
              <a:t>get()</a:t>
            </a:r>
            <a:r>
              <a:rPr lang="zh-CN" altLang="en-US" sz="2665" dirty="0"/>
              <a:t>和</a:t>
            </a:r>
            <a:r>
              <a:rPr lang="en-US" altLang="zh-CN" sz="2665" dirty="0"/>
              <a:t>set()</a:t>
            </a:r>
            <a:r>
              <a:rPr lang="zh-CN" altLang="en-US" sz="2665" dirty="0"/>
              <a:t>来进行配置。其中，访问器属性只能使用</a:t>
            </a:r>
            <a:r>
              <a:rPr lang="en-US" altLang="zh-CN" sz="2665" dirty="0"/>
              <a:t>configurable</a:t>
            </a:r>
            <a:r>
              <a:rPr lang="zh-CN" altLang="en-US" sz="2665" dirty="0"/>
              <a:t>、</a:t>
            </a:r>
            <a:r>
              <a:rPr lang="en-US" altLang="zh-CN" sz="2665" dirty="0"/>
              <a:t>enumerable</a:t>
            </a:r>
            <a:r>
              <a:rPr lang="zh-CN" altLang="en-US" sz="2665" dirty="0"/>
              <a:t>、</a:t>
            </a:r>
            <a:r>
              <a:rPr lang="en-US" altLang="zh-CN" sz="2665" dirty="0"/>
              <a:t>get()</a:t>
            </a:r>
            <a:r>
              <a:rPr lang="zh-CN" altLang="en-US" sz="2665" dirty="0"/>
              <a:t>、</a:t>
            </a:r>
            <a:r>
              <a:rPr lang="en-US" altLang="zh-CN" sz="2665" dirty="0"/>
              <a:t>set()</a:t>
            </a:r>
            <a:r>
              <a:rPr lang="zh-CN" altLang="en-US" sz="2665" dirty="0"/>
              <a:t>这几种描述符。</a:t>
            </a:r>
            <a:endParaRPr lang="zh-CN" altLang="en-US" sz="26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981075"/>
            <a:ext cx="1109789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对象的属性可以这样简写，那么对象的方法表示呢？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方法的简写表示法：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//传统的表示法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person = 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say:function(){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alert('这是传统的表示法');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//ES6的表示法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person = 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say(){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alert('这是ES6的表示法');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通过上面的案例，可以看出两种写法的区别，不管是属性还是方法，确实ES6给我们带来的表示法更加简捷，代码量更少。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832371"/>
            <a:ext cx="12359902" cy="5849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-104765" y="1365080"/>
            <a:ext cx="4903827" cy="550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&lt;script&gt;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const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person =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_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lastName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"Mo"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// </a:t>
            </a: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数据属性</a:t>
            </a:r>
            <a:endParaRPr lang="zh-CN" altLang="en-US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firstName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configurable: true,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enumerable: true,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value: "Jack",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writable: true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4949885" y="832371"/>
            <a:ext cx="7383740" cy="584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135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访问器属性</a:t>
            </a:r>
            <a:endParaRPr lang="zh-CN" altLang="en-US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lastName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",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configurable: true,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enumerable: true,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get()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return this._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lastName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},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set(value) {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    this._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lastName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value;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    }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});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person.firstName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    console.log(</a:t>
            </a:r>
            <a:r>
              <a:rPr lang="en-US" altLang="zh-CN" sz="213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person.lastName</a:t>
            </a: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13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&lt;/script&gt;</a:t>
            </a:r>
            <a:endParaRPr lang="en-US" altLang="zh-CN" sz="213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  <p:sp>
        <p:nvSpPr>
          <p:cNvPr id="11" name="文本占位符 1"/>
          <p:cNvSpPr txBox="1"/>
          <p:nvPr/>
        </p:nvSpPr>
        <p:spPr>
          <a:xfrm>
            <a:off x="982638" y="189434"/>
            <a:ext cx="10856913" cy="642937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smtClean="0">
                <a:solidFill>
                  <a:srgbClr val="C00000"/>
                </a:solidFill>
              </a:rPr>
              <a:t>3</a:t>
            </a:r>
            <a:r>
              <a:rPr lang="zh-CN" altLang="en-US" sz="3200" b="1" smtClean="0">
                <a:solidFill>
                  <a:srgbClr val="C00000"/>
                </a:solidFill>
              </a:rPr>
              <a:t>、数据属性和访问器属性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333500" y="852488"/>
            <a:ext cx="10856913" cy="642937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4</a:t>
            </a:r>
            <a:r>
              <a:rPr lang="zh-CN" altLang="en-US" sz="3200" b="1" dirty="0">
                <a:solidFill>
                  <a:srgbClr val="C00000"/>
                </a:solidFill>
              </a:rPr>
              <a:t>、对比了解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547813"/>
            <a:ext cx="10220325" cy="2268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最后我们来深入了解一下点运算符（</a:t>
            </a:r>
            <a:r>
              <a:rPr lang="en-US" altLang="zh-CN" sz="2665" dirty="0"/>
              <a:t>.</a:t>
            </a:r>
            <a:r>
              <a:rPr lang="zh-CN" altLang="en-US" sz="2665" dirty="0"/>
              <a:t>）和</a:t>
            </a:r>
            <a:r>
              <a:rPr lang="en-US" altLang="zh-CN" sz="2665" dirty="0" err="1"/>
              <a:t>Object.defineProperty</a:t>
            </a:r>
            <a:r>
              <a:rPr lang="en-US" altLang="zh-CN" sz="2665" dirty="0"/>
              <a:t>()</a:t>
            </a:r>
            <a:r>
              <a:rPr lang="zh-CN" altLang="en-US" sz="2665" dirty="0"/>
              <a:t>，看看两者到底有什么区别。</a:t>
            </a:r>
            <a:endParaRPr lang="en-US" altLang="zh-CN" sz="266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919" y="1029840"/>
            <a:ext cx="7499169" cy="501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1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person.name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= "Jack";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// </a:t>
            </a:r>
            <a:r>
              <a:rPr lang="zh-CN" altLang="en-US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方式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2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Object.defineProperty</a:t>
            </a: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(person, "name", {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configurable: true,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enumerable: true,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value: "Jack",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    writable: true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65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});</a:t>
            </a:r>
            <a:endParaRPr lang="en-US" altLang="zh-CN" sz="2665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26654" y="0"/>
            <a:ext cx="5523819" cy="714287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5316" y="1046089"/>
            <a:ext cx="203584" cy="157991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04" y="1086808"/>
            <a:ext cx="384267" cy="6142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86792" y="94478"/>
            <a:ext cx="5575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5.11  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globalThis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0" y="1847850"/>
            <a:ext cx="10560050" cy="48466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之前，</a:t>
            </a:r>
            <a:r>
              <a:rPr lang="en-US" altLang="zh-CN" sz="2665" dirty="0"/>
              <a:t>JavaScript</a:t>
            </a:r>
            <a:r>
              <a:rPr lang="zh-CN" altLang="en-US" sz="2665" dirty="0"/>
              <a:t>在不同环境中，想要获取全局对象的方式是不同的：</a:t>
            </a:r>
            <a:endParaRPr lang="en-US" altLang="zh-CN" sz="2665" dirty="0"/>
          </a:p>
          <a:p>
            <a:pPr>
              <a:lnSpc>
                <a:spcPct val="150000"/>
              </a:lnSpc>
            </a:pPr>
            <a:endParaRPr lang="en-US" altLang="zh-CN" sz="2665" b="1" dirty="0"/>
          </a:p>
          <a:p>
            <a:pPr>
              <a:lnSpc>
                <a:spcPct val="150000"/>
              </a:lnSpc>
            </a:pPr>
            <a:endParaRPr lang="en-US" altLang="zh-CN" sz="2665" b="1" dirty="0"/>
          </a:p>
          <a:p>
            <a:pPr>
              <a:lnSpc>
                <a:spcPct val="150000"/>
              </a:lnSpc>
            </a:pPr>
            <a:r>
              <a:rPr lang="zh-CN" altLang="en-US" sz="2665" dirty="0"/>
              <a:t>在</a:t>
            </a:r>
            <a:r>
              <a:rPr lang="en-US" altLang="zh-CN" sz="2665" dirty="0" err="1"/>
              <a:t>ES6</a:t>
            </a:r>
            <a:r>
              <a:rPr lang="zh-CN" altLang="en-US" sz="2665" dirty="0"/>
              <a:t>中，不管是浏览器环境，还是</a:t>
            </a:r>
            <a:r>
              <a:rPr lang="en-US" altLang="zh-CN" sz="2665" dirty="0"/>
              <a:t>Node.js</a:t>
            </a:r>
            <a:r>
              <a:rPr lang="zh-CN" altLang="en-US" sz="2665" dirty="0"/>
              <a:t>环境，我们都可以使用</a:t>
            </a:r>
            <a:r>
              <a:rPr lang="en-US" altLang="zh-CN" sz="2665" dirty="0" err="1"/>
              <a:t>globalThis</a:t>
            </a:r>
            <a:r>
              <a:rPr lang="zh-CN" altLang="en-US" sz="2665" dirty="0"/>
              <a:t>来获取全局对象。</a:t>
            </a:r>
            <a:endParaRPr lang="zh-CN" altLang="zh-CN" sz="2665" dirty="0"/>
          </a:p>
        </p:txBody>
      </p:sp>
      <p:sp>
        <p:nvSpPr>
          <p:cNvPr id="12" name="TextBox 11"/>
          <p:cNvSpPr txBox="1"/>
          <p:nvPr/>
        </p:nvSpPr>
        <p:spPr>
          <a:xfrm>
            <a:off x="1583293" y="3141800"/>
            <a:ext cx="5530681" cy="132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浏览器环境：使用</a:t>
            </a:r>
            <a:r>
              <a:rPr lang="en-US" altLang="zh-CN" sz="2665" dirty="0">
                <a:solidFill>
                  <a:srgbClr val="C00000"/>
                </a:solidFill>
                <a:ea typeface="苹方 中等" pitchFamily="34" charset="-122"/>
              </a:rPr>
              <a:t>window</a:t>
            </a: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获取。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  <a:p>
            <a:pPr marL="381000" indent="-381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65" dirty="0">
                <a:solidFill>
                  <a:srgbClr val="C00000"/>
                </a:solidFill>
                <a:ea typeface="苹方 中等" pitchFamily="34" charset="-122"/>
              </a:rPr>
              <a:t>Node.js</a:t>
            </a: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环境：使用</a:t>
            </a:r>
            <a:r>
              <a:rPr lang="en-US" altLang="zh-CN" sz="2665" dirty="0">
                <a:solidFill>
                  <a:srgbClr val="C00000"/>
                </a:solidFill>
                <a:ea typeface="苹方 中等" pitchFamily="34" charset="-122"/>
              </a:rPr>
              <a:t>global</a:t>
            </a:r>
            <a:r>
              <a:rPr lang="zh-CN" altLang="en-US" sz="2665" dirty="0">
                <a:solidFill>
                  <a:srgbClr val="C00000"/>
                </a:solidFill>
                <a:ea typeface="苹方 中等" pitchFamily="34" charset="-122"/>
              </a:rPr>
              <a:t>获取。</a:t>
            </a:r>
            <a:endParaRPr lang="zh-CN" altLang="en-US" sz="2665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0" y="261938"/>
            <a:ext cx="10856913" cy="642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/>
              <a:t>本章练习</a:t>
            </a:r>
            <a:endParaRPr lang="zh-CN" altLang="en-US" sz="32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919288" y="693738"/>
            <a:ext cx="10271125" cy="61642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1. </a:t>
            </a:r>
            <a:r>
              <a:rPr lang="zh-CN" altLang="en-US" sz="2400" dirty="0"/>
              <a:t>如果想要获取一个实例对象的原型，我们最好是使用（      ）来实现。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A. prototype       </a:t>
            </a:r>
            <a:r>
              <a:rPr lang="en-US" altLang="zh-CN" sz="2400" dirty="0" smtClean="0"/>
              <a:t>              </a:t>
            </a:r>
            <a:r>
              <a:rPr lang="en-US" altLang="zh-CN" sz="2400" dirty="0"/>
              <a:t>B. __proto__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C. </a:t>
            </a:r>
            <a:r>
              <a:rPr lang="en-US" altLang="zh-CN" sz="2400" dirty="0" err="1"/>
              <a:t>Object.getPrototypeOf</a:t>
            </a:r>
            <a:r>
              <a:rPr lang="en-US" altLang="zh-CN" sz="2400" dirty="0"/>
              <a:t>() </a:t>
            </a:r>
            <a:r>
              <a:rPr lang="en-US" altLang="zh-CN" sz="2400" dirty="0" smtClean="0"/>
              <a:t>      D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Object.setPrototypeOf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2. </a:t>
            </a:r>
            <a:r>
              <a:rPr lang="zh-CN" altLang="en-US" sz="2400" dirty="0"/>
              <a:t>下面有关</a:t>
            </a:r>
            <a:r>
              <a:rPr lang="en-US" altLang="zh-CN" sz="2400" dirty="0" err="1"/>
              <a:t>Object.assgin</a:t>
            </a:r>
            <a:r>
              <a:rPr lang="en-US" altLang="zh-CN" sz="2400" dirty="0"/>
              <a:t>()</a:t>
            </a:r>
            <a:r>
              <a:rPr lang="zh-CN" altLang="en-US" sz="2400" dirty="0"/>
              <a:t>方法的说法中，正确的是（      ）。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A. </a:t>
            </a:r>
            <a:r>
              <a:rPr lang="en-US" altLang="zh-CN" sz="2400" dirty="0" err="1"/>
              <a:t>Object.assign</a:t>
            </a:r>
            <a:r>
              <a:rPr lang="en-US" altLang="zh-CN" sz="2400" dirty="0"/>
              <a:t>()</a:t>
            </a:r>
            <a:r>
              <a:rPr lang="zh-CN" altLang="en-US" sz="2400" dirty="0"/>
              <a:t>可以深拷贝任意对象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B. </a:t>
            </a:r>
            <a:r>
              <a:rPr lang="en-US" altLang="zh-CN" sz="2400" dirty="0" err="1"/>
              <a:t>Object.assign</a:t>
            </a:r>
            <a:r>
              <a:rPr lang="en-US" altLang="zh-CN" sz="2400" dirty="0"/>
              <a:t>()</a:t>
            </a:r>
            <a:r>
              <a:rPr lang="zh-CN" altLang="en-US" sz="2400" dirty="0"/>
              <a:t>只会改变第一个对象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C. </a:t>
            </a:r>
            <a:r>
              <a:rPr lang="en-US" altLang="zh-CN" sz="2400" dirty="0" err="1"/>
              <a:t>Object.assign</a:t>
            </a:r>
            <a:r>
              <a:rPr lang="en-US" altLang="zh-CN" sz="2400" dirty="0"/>
              <a:t>()</a:t>
            </a:r>
            <a:r>
              <a:rPr lang="zh-CN" altLang="en-US" sz="2400" dirty="0"/>
              <a:t>只能合并</a:t>
            </a:r>
            <a:r>
              <a:rPr lang="en-US" altLang="zh-CN" sz="2400" dirty="0"/>
              <a:t>2</a:t>
            </a:r>
            <a:r>
              <a:rPr lang="zh-CN" altLang="en-US" sz="2400" dirty="0"/>
              <a:t>个对象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D. </a:t>
            </a:r>
            <a:r>
              <a:rPr lang="en-US" altLang="zh-CN" sz="2400" dirty="0" err="1"/>
              <a:t>Object.assign</a:t>
            </a:r>
            <a:r>
              <a:rPr lang="en-US" altLang="zh-CN" sz="2400" dirty="0"/>
              <a:t>()</a:t>
            </a:r>
            <a:r>
              <a:rPr lang="zh-CN" altLang="en-US" sz="2400" dirty="0"/>
              <a:t>只可以用于对象，不可以用于数组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295298" y="693846"/>
            <a:ext cx="10271804" cy="6164501"/>
          </a:xfrm>
          <a:prstGeom prst="rect">
            <a:avLst/>
          </a:prstGeom>
        </p:spPr>
        <p:txBody>
          <a:bodyPr vert="horz" lIns="121904" tIns="60952" rIns="121904" bIns="6095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下面有一段代码，其运行结果是（      ）。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person =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name: "Jack",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age: 24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result = </a:t>
            </a:r>
            <a:r>
              <a:rPr lang="en-US" altLang="zh-CN" sz="2400" dirty="0" err="1">
                <a:solidFill>
                  <a:srgbClr val="C00000"/>
                </a:solidFill>
              </a:rPr>
              <a:t>Object.assign</a:t>
            </a:r>
            <a:r>
              <a:rPr lang="en-US" altLang="zh-CN" sz="2400" dirty="0">
                <a:solidFill>
                  <a:srgbClr val="C00000"/>
                </a:solidFill>
              </a:rPr>
              <a:t>({}, person);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result.name</a:t>
            </a:r>
            <a:r>
              <a:rPr lang="en-US" altLang="zh-CN" sz="2400" dirty="0">
                <a:solidFill>
                  <a:srgbClr val="C00000"/>
                </a:solidFill>
              </a:rPr>
              <a:t> = "Lucy";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result.name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person.name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A. "Jack", "Lucy"       </a:t>
            </a:r>
            <a:r>
              <a:rPr lang="en-US" altLang="zh-CN" sz="2400" dirty="0" smtClean="0"/>
              <a:t>            </a:t>
            </a:r>
            <a:r>
              <a:rPr lang="en-US" altLang="zh-CN" sz="2400" dirty="0"/>
              <a:t>B. "Lucy", "Jack"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 "Jack", "Lucy"       </a:t>
            </a:r>
            <a:r>
              <a:rPr lang="en-US" altLang="zh-CN" sz="2400" dirty="0" smtClean="0"/>
              <a:t>            </a:t>
            </a:r>
            <a:r>
              <a:rPr lang="en-US" altLang="zh-CN" sz="2400" dirty="0"/>
              <a:t>D. "Lucy", "Lucy"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295298" y="261855"/>
            <a:ext cx="10271804" cy="6596493"/>
          </a:xfrm>
          <a:prstGeom prst="rect">
            <a:avLst/>
          </a:prstGeom>
        </p:spPr>
        <p:txBody>
          <a:bodyPr vert="horz" lIns="121904" tIns="60952" rIns="121904" bIns="6095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4. </a:t>
            </a:r>
            <a:r>
              <a:rPr lang="zh-CN" altLang="en-US" sz="2400" dirty="0"/>
              <a:t>下面有一段代码，其运行结果是（      ）。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person =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name: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first: "Jack",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last: "Mo"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},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age: 24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result = </a:t>
            </a:r>
            <a:r>
              <a:rPr lang="en-US" altLang="zh-CN" sz="2400" dirty="0" err="1">
                <a:solidFill>
                  <a:srgbClr val="C00000"/>
                </a:solidFill>
              </a:rPr>
              <a:t>Object.assign</a:t>
            </a:r>
            <a:r>
              <a:rPr lang="en-US" altLang="zh-CN" sz="2400" dirty="0">
                <a:solidFill>
                  <a:srgbClr val="C00000"/>
                </a:solidFill>
              </a:rPr>
              <a:t>({}, person);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result.name.first</a:t>
            </a:r>
            <a:r>
              <a:rPr lang="en-US" altLang="zh-CN" sz="2400" dirty="0">
                <a:solidFill>
                  <a:srgbClr val="C00000"/>
                </a:solidFill>
              </a:rPr>
              <a:t> = "Lucy";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result.name.first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person.name.first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A. "Jack", "Lucy"         </a:t>
            </a:r>
            <a:r>
              <a:rPr lang="en-US" altLang="zh-CN" sz="2400" dirty="0" smtClean="0"/>
              <a:t>         </a:t>
            </a:r>
            <a:r>
              <a:rPr lang="en-US" altLang="zh-CN" sz="2400" dirty="0"/>
              <a:t>B. "Lucy", "Jack"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 "Jack", "Lucy"         </a:t>
            </a:r>
            <a:r>
              <a:rPr lang="en-US" altLang="zh-CN" sz="2400" dirty="0" smtClean="0"/>
              <a:t>         </a:t>
            </a:r>
            <a:r>
              <a:rPr lang="en-US" altLang="zh-CN" sz="2400" dirty="0"/>
              <a:t>D. "Lucy", "Lucy"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295298" y="261855"/>
            <a:ext cx="10271804" cy="6596493"/>
          </a:xfrm>
          <a:prstGeom prst="rect">
            <a:avLst/>
          </a:prstGeom>
        </p:spPr>
        <p:txBody>
          <a:bodyPr vert="horz" lIns="121904" tIns="60952" rIns="121904" bIns="6095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5. </a:t>
            </a:r>
            <a:r>
              <a:rPr lang="zh-CN" altLang="en-US" sz="2400" dirty="0"/>
              <a:t>下面有一段代码，其运行结果是（      ）。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const box =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_color: "red"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Object.defineProperty</a:t>
            </a:r>
            <a:r>
              <a:rPr lang="en-US" altLang="zh-CN" sz="2400" dirty="0">
                <a:solidFill>
                  <a:srgbClr val="C00000"/>
                </a:solidFill>
              </a:rPr>
              <a:t>(box, "color",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configurable: true,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enumerable: true,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value: "",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get() {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 return </a:t>
            </a:r>
            <a:r>
              <a:rPr lang="en-US" altLang="zh-CN" sz="2400" dirty="0" err="1">
                <a:solidFill>
                  <a:srgbClr val="C00000"/>
                </a:solidFill>
              </a:rPr>
              <a:t>this._color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}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});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console.log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box.color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A. "red"       </a:t>
            </a:r>
            <a:r>
              <a:rPr lang="en-US" altLang="zh-CN" sz="2400" dirty="0" smtClean="0"/>
              <a:t>                           </a:t>
            </a:r>
            <a:r>
              <a:rPr lang="en-US" altLang="zh-CN" sz="2400" dirty="0"/>
              <a:t>B. undefined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 </a:t>
            </a:r>
            <a:r>
              <a:rPr lang="zh-CN" altLang="en-US" sz="2400" dirty="0"/>
              <a:t>空字符串                        </a:t>
            </a:r>
            <a:r>
              <a:rPr lang="zh-CN" altLang="en-US" sz="2400" dirty="0" smtClean="0"/>
              <a:t>       </a:t>
            </a:r>
            <a:r>
              <a:rPr lang="en-US" altLang="zh-CN" sz="2400" dirty="0"/>
              <a:t>D. </a:t>
            </a:r>
            <a:r>
              <a:rPr lang="zh-CN" altLang="en-US" sz="2400" dirty="0"/>
              <a:t>报错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1053465"/>
            <a:ext cx="469328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属性名可以是表达式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在表示法上除了这点改进以外，还有另外一个新特点：用字面量定义一个对象的时候，可以用表达式作为对象的属性名或者方法名。不太明白？没关系，来看小案例：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f = "first";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n = "Name";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s = "say";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h = "Hello";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person = 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[ f+n ] : "Zhang",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[ s+h ](){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"你好吗？";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console.log(person.firstName);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//结果：Zhang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console.log(person.sayHello());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//结果：你好吗？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4640" y="3429635"/>
            <a:ext cx="62490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注意上面person对象的定义，其中属性名和方法名都是用中括号[ ]包裹着，里面都是一个字符串相加的表达式，这就告诉我们，用字面量（大括号{ }）定义对象的时候，属性名和方法名可以是一个表达式，表达式的运算结果就是属性名或者方法名。这点改进会使得对象在实际开发中的使用变得更加的灵活方便，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8245" y="1053465"/>
            <a:ext cx="9727565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Object.is( )函数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函数的作用：比较两个值是否严格相等，或者说全等。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严格相等和抽象相等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我们看看两者的区别：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str = '12';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num = 12;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//抽象相等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str == num;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//结果：true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//严格相等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str === num;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//结果：false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可以看到，抽象相等用“==”表示，严格相等用|“===”表示，进行严格相等判断的时候，首先要求类型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是一样的，否则会直接返回false。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4685" y="2925445"/>
            <a:ext cx="54235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所以上面的例子中，变量str和变量num一个是字符串类型，一个是数字类型，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所以结果是false，而抽象相等会对类型不一致的两个变量进行类型转化，转成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同一类型再进行判断。“12”转换成数字类型得到12，再进行比较后得到的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结果是true。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的扩展方法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4780" y="1125220"/>
            <a:ext cx="94710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它的作用也跟严格相等一样：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str = '12';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num = 12;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var num2 = 12;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Object.is(str,num);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//结果：false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Object.is(num2,num);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//结果：true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上述的执行结果跟我们预期的一样，参数类型不一样str和num进行比较，得到的结果是false。变量类型和值都一样的num和num2进行比较，得到的结果是true。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zhlOThiMGY5MzA1MzlkN2I3MjU2ZmJlMWJjNTRmZjA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16617</Words>
  <Application>WPS 演示</Application>
  <PresentationFormat>自定义</PresentationFormat>
  <Paragraphs>1049</Paragraphs>
  <Slides>67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Source Han Sans K Bold</vt:lpstr>
      <vt:lpstr>Yu Gothic UI Semibold</vt:lpstr>
      <vt:lpstr>Calibri</vt:lpstr>
      <vt:lpstr>U.S. 101</vt:lpstr>
      <vt:lpstr>Segoe Print</vt:lpstr>
      <vt:lpstr>Roboto</vt:lpstr>
      <vt:lpstr>Verdana</vt:lpstr>
      <vt:lpstr>Open Sans Light</vt:lpstr>
      <vt:lpstr>Yu Gothic UI Light</vt:lpstr>
      <vt:lpstr>苹方 中等</vt:lpstr>
      <vt:lpstr>Consolas</vt:lpstr>
      <vt:lpstr>Source Code Pro Light</vt:lpstr>
      <vt:lpstr>Courier New</vt:lpstr>
      <vt:lpstr>Arial Unicode MS</vt:lpstr>
      <vt:lpstr>字魂105号-简雅黑</vt:lpstr>
      <vt:lpstr>黑体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admin</cp:lastModifiedBy>
  <cp:revision>1579</cp:revision>
  <dcterms:created xsi:type="dcterms:W3CDTF">2020-11-09T06:56:00Z</dcterms:created>
  <dcterms:modified xsi:type="dcterms:W3CDTF">2022-09-26T03:20:44Z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23552779207E4783963B66AB5561595A</vt:lpwstr>
  </property>
</Properties>
</file>