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46"/>
  </p:handoutMasterIdLst>
  <p:sldIdLst>
    <p:sldId id="256" r:id="rId3"/>
    <p:sldId id="579" r:id="rId4"/>
    <p:sldId id="538" r:id="rId6"/>
    <p:sldId id="539" r:id="rId7"/>
    <p:sldId id="641" r:id="rId8"/>
    <p:sldId id="611" r:id="rId9"/>
    <p:sldId id="612" r:id="rId10"/>
    <p:sldId id="613" r:id="rId11"/>
    <p:sldId id="614" r:id="rId12"/>
    <p:sldId id="615" r:id="rId13"/>
    <p:sldId id="616" r:id="rId14"/>
    <p:sldId id="617" r:id="rId15"/>
    <p:sldId id="548" r:id="rId16"/>
    <p:sldId id="618" r:id="rId17"/>
    <p:sldId id="619" r:id="rId18"/>
    <p:sldId id="620" r:id="rId19"/>
    <p:sldId id="623" r:id="rId20"/>
    <p:sldId id="643" r:id="rId21"/>
    <p:sldId id="626" r:id="rId22"/>
    <p:sldId id="625" r:id="rId23"/>
    <p:sldId id="624" r:id="rId24"/>
    <p:sldId id="627" r:id="rId25"/>
    <p:sldId id="628" r:id="rId26"/>
    <p:sldId id="644" r:id="rId27"/>
    <p:sldId id="632" r:id="rId28"/>
    <p:sldId id="645" r:id="rId29"/>
    <p:sldId id="630" r:id="rId30"/>
    <p:sldId id="621" r:id="rId31"/>
    <p:sldId id="629" r:id="rId32"/>
    <p:sldId id="646" r:id="rId33"/>
    <p:sldId id="622" r:id="rId34"/>
    <p:sldId id="633" r:id="rId35"/>
    <p:sldId id="635" r:id="rId36"/>
    <p:sldId id="634" r:id="rId37"/>
    <p:sldId id="636" r:id="rId38"/>
    <p:sldId id="637" r:id="rId39"/>
    <p:sldId id="638" r:id="rId40"/>
    <p:sldId id="639" r:id="rId41"/>
    <p:sldId id="553" r:id="rId42"/>
    <p:sldId id="604" r:id="rId43"/>
    <p:sldId id="580" r:id="rId44"/>
    <p:sldId id="532" r:id="rId45"/>
  </p:sldIdLst>
  <p:sldSz cx="9144000" cy="6858000" type="screen4x3"/>
  <p:notesSz cx="6858000" cy="91440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BC7"/>
    <a:srgbClr val="DFF5E6"/>
    <a:srgbClr val="F2EAB0"/>
    <a:srgbClr val="FFFFCC"/>
    <a:srgbClr val="D2A000"/>
    <a:srgbClr val="E6AF00"/>
    <a:srgbClr val="FBFFFE"/>
    <a:srgbClr val="0B7BAD"/>
    <a:srgbClr val="99CCFF"/>
    <a:srgbClr val="0E9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9" autoAdjust="0"/>
    <p:restoredTop sz="78390" autoAdjust="0"/>
  </p:normalViewPr>
  <p:slideViewPr>
    <p:cSldViewPr>
      <p:cViewPr varScale="1">
        <p:scale>
          <a:sx n="69" d="100"/>
          <a:sy n="69" d="100"/>
        </p:scale>
        <p:origin x="1718" y="58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58.xml"/><Relationship Id="rId5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2383F0F9-7FF8-4288-8824-ED10D0D4F43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4CFDFD1D-596E-4674-9E32-605A3EBD06B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55EC6-B1DD-4D8E-BB1B-A198E623E26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、讲解什么是构造函数，他的作用；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的介绍；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</a:t>
            </a:r>
            <a:r>
              <a:rPr lang="zh-CN" altLang="en-US" baseline="0" dirty="0" smtClean="0"/>
              <a:t>的作用；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说明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对象的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constructor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属性最初是用来标识对象类型的，但是提到检测对象类型，还是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instanceof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操作符要更可靠一些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，引出下一页内容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、解释什么是原型对象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、演示例子，帮助理解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、按照图片解释原型对象，这样</a:t>
            </a:r>
            <a:r>
              <a:rPr lang="zh-CN" altLang="en-US" baseline="0" dirty="0" smtClean="0"/>
              <a:t>更容易理解；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、修改示例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，并演示，让学员更深入理解原型对象；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、以动物关系的层层递进讲解之间的关系，然后引出原型链；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、讲解原型链关系；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、以例子讲解原型链；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根据图讲解例子之间构造函数和原型之间的关系；进而阐述原型链，让学员深刻理解；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、说明所有默认的类型都是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的实例；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在原型链中的位置，引出完整原型链图；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、根据图讲解原型链；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、最后讲解示例，加深学员对原型链的理解；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、由例子引出两个问题，由两个问题引出下一页的内容；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、说明借造函数的优势；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、根据例子演示说明；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、通过讲解例子，提出问题，如何复用父类的方法？引出下面的内容。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2E8451-C521-41FD-A9B2-64E3ACE9AA0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、讲解组合继承的实现思路；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、通过例子演示组合继承的实现方式；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226680-6B4C-4061-97B3-CFB9EE3D72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70B55-6173-46DE-93C5-6569EDDE70A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0BCEB0-1DE4-4F43-8ACF-1DB8AE437505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简单回顾一下即可，主要是为了引出下面的对象，让学员理解对象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中的对象对比讲解；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、让学员理解什么是对象；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、面向对象学员了解即可；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、学员要理解并掌握创建对象的方法；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、理解例子，会根据例子自己创建对象，并添加属性和方法；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、学员要理解并掌握字面量创建对象的方法；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、理解例子，会根据例子自己创建对象，并添加属性和方法；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简单回顾各个对象的属性、方法即可，让学员把学过的知道记起来就可以了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2DCB-5795-4DDC-AC19-3B32CF7BAEF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2DCB-5795-4DDC-AC19-3B32CF7BAEF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 userDrawn="1"/>
        </p:nvSpPr>
        <p:spPr bwMode="auto">
          <a:xfrm>
            <a:off x="6429358" y="5857876"/>
            <a:ext cx="642942" cy="142876"/>
          </a:xfrm>
          <a:prstGeom prst="roundRect">
            <a:avLst/>
          </a:prstGeom>
          <a:solidFill>
            <a:srgbClr val="0E9CDE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9" name="组合 13"/>
          <p:cNvGrpSpPr/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/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59C49-370F-4568-86FD-5A9483C7988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C556D-04FC-480A-9491-E1ADF17D9DA6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AC8DF-58AA-4637-B9D9-590F94CC17EA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EF0AE-6667-4B2A-B545-23559138489A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2A789-6B8C-458C-BF34-65F52C2473C2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55F8D-B1B6-47D0-BD04-65F7D5E0ECA4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6CBE0-3BD9-48DF-802C-741D6AC125FC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42228-EECA-4249-AF8B-83605375E59E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85753-2572-4882-9514-4A0577F6A36F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59190-5D86-491B-AF65-3D32A06EA57E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FB0206DE-6907-4153-9BEE-E1523D14576F}" type="slidenum">
              <a:rPr lang="zh-CN" altLang="en-US" smtClean="0"/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7.xml"/><Relationship Id="rId10" Type="http://schemas.openxmlformats.org/officeDocument/2006/relationships/image" Target="../media/image9.png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7.xml"/><Relationship Id="rId10" Type="http://schemas.openxmlformats.org/officeDocument/2006/relationships/image" Target="../media/image9.png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7.xml"/><Relationship Id="rId10" Type="http://schemas.openxmlformats.org/officeDocument/2006/relationships/image" Target="../media/image9.png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57.xml"/><Relationship Id="rId10" Type="http://schemas.openxmlformats.org/officeDocument/2006/relationships/image" Target="../media/image9.png"/><Relationship Id="rId1" Type="http://schemas.openxmlformats.org/officeDocument/2006/relationships/tags" Target="../tags/tag48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7.xml"/><Relationship Id="rId17" Type="http://schemas.openxmlformats.org/officeDocument/2006/relationships/image" Target="../media/image9.png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132856"/>
            <a:ext cx="8236396" cy="129614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原型对象及函数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3481388"/>
            <a:ext cx="7143750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136" y="285728"/>
            <a:ext cx="3168476" cy="523220"/>
          </a:xfrm>
        </p:spPr>
        <p:txBody>
          <a:bodyPr/>
          <a:lstStyle/>
          <a:p>
            <a:r>
              <a:rPr lang="zh-CN" altLang="en-US" dirty="0"/>
              <a:t>自定义对象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58394"/>
          </a:xfrm>
        </p:spPr>
        <p:txBody>
          <a:bodyPr/>
          <a:lstStyle/>
          <a:p>
            <a:r>
              <a:rPr lang="zh-CN" altLang="en-US" dirty="0" smtClean="0"/>
              <a:t>使用字面</a:t>
            </a:r>
            <a:r>
              <a:rPr lang="zh-CN" altLang="en-US" dirty="0"/>
              <a:t>量赋值方式创建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grpSp>
        <p:nvGrpSpPr>
          <p:cNvPr id="5" name="组合 70"/>
          <p:cNvGrpSpPr/>
          <p:nvPr/>
        </p:nvGrpSpPr>
        <p:grpSpPr bwMode="auto">
          <a:xfrm>
            <a:off x="44106" y="1784673"/>
            <a:ext cx="1000125" cy="414338"/>
            <a:chOff x="1000100" y="2528843"/>
            <a:chExt cx="1000132" cy="414475"/>
          </a:xfrm>
        </p:grpSpPr>
        <p:pic>
          <p:nvPicPr>
            <p:cNvPr id="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91087" y="2386384"/>
            <a:ext cx="8248666" cy="34908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flower={</a:t>
            </a:r>
            <a:endParaRPr lang="en-US" altLang="en-US" b="1" dirty="0"/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name:"</a:t>
            </a:r>
            <a:r>
              <a:rPr lang="zh-CN" altLang="en-US" b="1" dirty="0"/>
              <a:t>长春花</a:t>
            </a:r>
            <a:r>
              <a:rPr lang="en-US" altLang="zh-CN" b="1" dirty="0"/>
              <a:t>",</a:t>
            </a:r>
            <a:endParaRPr lang="en-US" altLang="zh-CN" b="1" dirty="0"/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    </a:t>
            </a:r>
            <a:r>
              <a:rPr lang="en-US" altLang="en-US" b="1" dirty="0"/>
              <a:t>genera:"</a:t>
            </a:r>
            <a:r>
              <a:rPr lang="zh-CN" altLang="en-US" b="1" dirty="0"/>
              <a:t>夹竹桃科 长春花属</a:t>
            </a:r>
            <a:r>
              <a:rPr lang="en-US" altLang="zh-CN" b="1" dirty="0"/>
              <a:t>",</a:t>
            </a:r>
            <a:endParaRPr lang="en-US" altLang="zh-CN" b="1" dirty="0"/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    </a:t>
            </a:r>
            <a:r>
              <a:rPr lang="en-US" altLang="en-US" b="1" dirty="0"/>
              <a:t>area:"</a:t>
            </a:r>
            <a:r>
              <a:rPr lang="zh-CN" altLang="en-US" b="1" dirty="0"/>
              <a:t>非洲、亚热带、热带以及中国大陆的华东、西南、中南等地</a:t>
            </a:r>
            <a:r>
              <a:rPr lang="en-US" altLang="zh-CN" b="1" dirty="0"/>
              <a:t>",</a:t>
            </a:r>
            <a:endParaRPr lang="en-US" altLang="zh-CN" b="1" dirty="0"/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    </a:t>
            </a:r>
            <a:r>
              <a:rPr lang="en-US" altLang="en-US" b="1" dirty="0"/>
              <a:t>uses:"</a:t>
            </a:r>
            <a:r>
              <a:rPr lang="zh-CN" altLang="en-US" b="1" dirty="0"/>
              <a:t>观赏或用药等</a:t>
            </a:r>
            <a:r>
              <a:rPr lang="en-US" altLang="zh-CN" b="1" dirty="0"/>
              <a:t>",</a:t>
            </a:r>
            <a:endParaRPr lang="en-US" altLang="zh-CN" b="1" dirty="0"/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    </a:t>
            </a:r>
            <a:r>
              <a:rPr lang="en-US" altLang="en-US" b="1" dirty="0" err="1"/>
              <a:t>showName:function</a:t>
            </a:r>
            <a:r>
              <a:rPr lang="en-US" altLang="en-US" b="1" dirty="0" smtClean="0"/>
              <a:t>(){ alert(this.name); }</a:t>
            </a:r>
            <a:endParaRPr lang="en-US" altLang="en-US" b="1" dirty="0"/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}</a:t>
            </a:r>
            <a:endParaRPr lang="en-US" altLang="en-US" b="1" dirty="0"/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</a:t>
            </a:r>
            <a:r>
              <a:rPr lang="en-US" altLang="en-US" b="1" dirty="0" err="1"/>
              <a:t>flower.showName</a:t>
            </a:r>
            <a:r>
              <a:rPr lang="en-US" altLang="en-US" b="1" dirty="0"/>
              <a:t>();</a:t>
            </a:r>
            <a:endParaRPr lang="en-US" altLang="en-US" b="1" dirty="0" smtClean="0"/>
          </a:p>
        </p:txBody>
      </p:sp>
      <p:grpSp>
        <p:nvGrpSpPr>
          <p:cNvPr id="9" name="组合 14"/>
          <p:cNvGrpSpPr/>
          <p:nvPr/>
        </p:nvGrpSpPr>
        <p:grpSpPr bwMode="auto">
          <a:xfrm>
            <a:off x="2286000" y="6143625"/>
            <a:ext cx="4099007" cy="428625"/>
            <a:chOff x="3143240" y="5143512"/>
            <a:chExt cx="5072134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4024576" y="5187962"/>
              <a:ext cx="405083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字面量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创建对象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2160" y="285728"/>
            <a:ext cx="2952452" cy="523220"/>
          </a:xfrm>
        </p:spPr>
        <p:txBody>
          <a:bodyPr/>
          <a:lstStyle/>
          <a:p>
            <a:r>
              <a:rPr lang="zh-CN" altLang="en-US" dirty="0"/>
              <a:t>内置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4446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常见的内置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String</a:t>
            </a:r>
            <a:r>
              <a:rPr lang="zh-CN" altLang="en-US" dirty="0"/>
              <a:t>（字符串）对象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Date</a:t>
            </a:r>
            <a:r>
              <a:rPr lang="zh-CN" altLang="en-US" dirty="0"/>
              <a:t>（日期）对象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Array</a:t>
            </a:r>
            <a:r>
              <a:rPr lang="zh-CN" altLang="en-US" dirty="0"/>
              <a:t>（数组）对象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Boolean</a:t>
            </a:r>
            <a:r>
              <a:rPr lang="zh-CN" altLang="en-US" dirty="0"/>
              <a:t>（逻辑）对象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Math</a:t>
            </a:r>
            <a:r>
              <a:rPr lang="zh-CN" altLang="en-US" dirty="0"/>
              <a:t>（算数）对象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RegExp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4128" y="285728"/>
            <a:ext cx="3240484" cy="523220"/>
          </a:xfrm>
        </p:spPr>
        <p:txBody>
          <a:bodyPr/>
          <a:lstStyle/>
          <a:p>
            <a:r>
              <a:rPr lang="zh-CN" altLang="en-US" dirty="0"/>
              <a:t>内置对象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2070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String</a:t>
            </a:r>
            <a:r>
              <a:rPr lang="zh-CN" altLang="en-US" dirty="0"/>
              <a:t>（字符串）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length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indexOf</a:t>
            </a:r>
            <a:r>
              <a:rPr lang="en-US" altLang="zh-CN" dirty="0"/>
              <a:t>( )</a:t>
            </a:r>
            <a:r>
              <a:rPr lang="zh-CN" altLang="en-US" dirty="0"/>
              <a:t>方法、</a:t>
            </a:r>
            <a:r>
              <a:rPr lang="en-US" altLang="zh-CN" dirty="0"/>
              <a:t>replace( 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784254" y="3298717"/>
            <a:ext cx="7645398" cy="20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Date</a:t>
            </a:r>
            <a:r>
              <a:rPr lang="zh-CN" altLang="en-US" dirty="0"/>
              <a:t>（日期）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get×××</a:t>
            </a:r>
            <a:r>
              <a:rPr lang="zh-CN" altLang="en-US" dirty="0"/>
              <a:t>：获取年、月、日、时、分、秒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set</a:t>
            </a:r>
            <a:r>
              <a:rPr lang="en-US" altLang="zh-CN" dirty="0"/>
              <a:t>×××</a:t>
            </a:r>
            <a:r>
              <a:rPr lang="zh-CN" altLang="en-US" dirty="0"/>
              <a:t>：设置年、月、日、时、分、秒等等</a:t>
            </a:r>
            <a:endParaRPr lang="en-US" altLang="zh-CN" dirty="0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755576" y="1196752"/>
            <a:ext cx="7645398" cy="20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Array</a:t>
            </a:r>
            <a:r>
              <a:rPr lang="zh-CN" altLang="en-US" dirty="0"/>
              <a:t>（数组）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length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sort( )</a:t>
            </a:r>
            <a:r>
              <a:rPr lang="zh-CN" altLang="en-US" dirty="0"/>
              <a:t>、</a:t>
            </a:r>
            <a:r>
              <a:rPr lang="en-US" altLang="zh-CN" dirty="0" err="1"/>
              <a:t>concat</a:t>
            </a:r>
            <a:r>
              <a:rPr lang="en-US" altLang="zh-CN" dirty="0"/>
              <a:t>( )</a:t>
            </a:r>
            <a:r>
              <a:rPr lang="zh-CN" altLang="en-US" dirty="0"/>
              <a:t>、</a:t>
            </a:r>
            <a:r>
              <a:rPr lang="en-US" altLang="zh-CN" dirty="0"/>
              <a:t>join( 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755576" y="3298717"/>
            <a:ext cx="7645398" cy="20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Boolean</a:t>
            </a:r>
            <a:r>
              <a:rPr lang="zh-CN" altLang="en-US" dirty="0"/>
              <a:t>（逻辑）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true</a:t>
            </a:r>
            <a:r>
              <a:rPr lang="zh-CN" altLang="en-US" dirty="0"/>
              <a:t>或者</a:t>
            </a:r>
            <a:r>
              <a:rPr lang="en-US" altLang="zh-CN" dirty="0" smtClean="0"/>
              <a:t>false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toString</a:t>
            </a:r>
            <a:r>
              <a:rPr lang="en-US" altLang="zh-CN" dirty="0"/>
              <a:t>( 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84254" y="3285269"/>
            <a:ext cx="7645398" cy="20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RegExp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RegExp</a:t>
            </a:r>
            <a:r>
              <a:rPr lang="zh-CN" altLang="en-US" dirty="0"/>
              <a:t>是正则表达式的</a:t>
            </a:r>
            <a:r>
              <a:rPr lang="zh-CN" altLang="en-US" dirty="0" smtClean="0"/>
              <a:t>缩写</a:t>
            </a:r>
            <a:endParaRPr lang="en-US" altLang="zh-CN" dirty="0"/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755576" y="1196752"/>
            <a:ext cx="7645398" cy="20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Math</a:t>
            </a:r>
            <a:r>
              <a:rPr lang="zh-CN" altLang="en-US" dirty="0"/>
              <a:t>（算数）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round( )</a:t>
            </a:r>
            <a:r>
              <a:rPr lang="zh-CN" altLang="en-US" dirty="0"/>
              <a:t>、</a:t>
            </a:r>
            <a:r>
              <a:rPr lang="en-US" altLang="zh-CN" dirty="0"/>
              <a:t>max( )</a:t>
            </a:r>
            <a:r>
              <a:rPr lang="zh-CN" altLang="en-US" dirty="0"/>
              <a:t>、</a:t>
            </a:r>
            <a:r>
              <a:rPr lang="en-US" altLang="zh-CN" dirty="0"/>
              <a:t>min( 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……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1"/>
      <p:bldP spid="6" grpId="0"/>
      <p:bldP spid="6" grpId="1"/>
      <p:bldP spid="7" grpId="0"/>
      <p:bldP spid="7" grpId="1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491880" y="286077"/>
            <a:ext cx="5472733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lang="zh-CN" altLang="en-US" dirty="0"/>
              <a:t>创建</a:t>
            </a:r>
            <a:r>
              <a:rPr lang="en-US" altLang="zh-CN" dirty="0"/>
              <a:t>person</a:t>
            </a:r>
            <a:r>
              <a:rPr lang="zh-CN" altLang="en-US" dirty="0"/>
              <a:t>对象</a:t>
            </a:r>
            <a:endParaRPr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964240" cy="271861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基本</a:t>
            </a:r>
            <a:r>
              <a:rPr lang="en-US" altLang="zh-CN" dirty="0"/>
              <a:t>Object</a:t>
            </a:r>
            <a:r>
              <a:rPr lang="zh-CN" altLang="en-US" dirty="0"/>
              <a:t>对象的方式创建</a:t>
            </a:r>
            <a:r>
              <a:rPr lang="en-US" altLang="zh-CN" dirty="0"/>
              <a:t>person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“</a:t>
            </a:r>
            <a:r>
              <a:rPr lang="en-US" altLang="zh-CN" dirty="0"/>
              <a:t>.”</a:t>
            </a:r>
            <a:r>
              <a:rPr lang="zh-CN" altLang="en-US" dirty="0"/>
              <a:t>为对象</a:t>
            </a:r>
            <a:r>
              <a:rPr lang="en-US" altLang="zh-CN" dirty="0"/>
              <a:t>person</a:t>
            </a:r>
            <a:r>
              <a:rPr lang="zh-CN" altLang="en-US" dirty="0"/>
              <a:t>添加属性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age</a:t>
            </a:r>
            <a:r>
              <a:rPr lang="zh-CN" altLang="en-US" dirty="0"/>
              <a:t>、</a:t>
            </a:r>
            <a:r>
              <a:rPr lang="en-US" altLang="zh-CN" dirty="0"/>
              <a:t>job</a:t>
            </a:r>
            <a:r>
              <a:rPr lang="zh-CN" altLang="en-US" dirty="0"/>
              <a:t>和</a:t>
            </a:r>
            <a:r>
              <a:rPr lang="en-US" altLang="zh-CN" dirty="0" smtClean="0"/>
              <a:t>address</a:t>
            </a:r>
            <a:endParaRPr lang="en-US" altLang="zh-CN" dirty="0"/>
          </a:p>
          <a:p>
            <a:pPr lvl="1">
              <a:defRPr/>
            </a:pPr>
            <a:r>
              <a:rPr lang="zh-CN" altLang="en-US" smtClean="0"/>
              <a:t>添加</a:t>
            </a:r>
            <a:r>
              <a:rPr lang="zh-CN" altLang="en-US" dirty="0"/>
              <a:t>方法</a:t>
            </a:r>
            <a:r>
              <a:rPr lang="en-US" altLang="zh-CN" dirty="0"/>
              <a:t>intro( 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，在</a:t>
            </a:r>
            <a:r>
              <a:rPr lang="zh-CN" altLang="en-US" dirty="0"/>
              <a:t>页面上显示对象属性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age</a:t>
            </a:r>
            <a:r>
              <a:rPr lang="zh-CN" altLang="en-US" dirty="0"/>
              <a:t>、</a:t>
            </a:r>
            <a:r>
              <a:rPr lang="en-US" altLang="zh-CN" dirty="0"/>
              <a:t>job</a:t>
            </a:r>
            <a:r>
              <a:rPr lang="zh-CN" altLang="en-US" dirty="0"/>
              <a:t>和</a:t>
            </a:r>
            <a:r>
              <a:rPr lang="en-US" altLang="zh-CN" dirty="0"/>
              <a:t>address</a:t>
            </a:r>
            <a:r>
              <a:rPr lang="zh-CN" altLang="en-US" dirty="0"/>
              <a:t>的值</a:t>
            </a:r>
            <a:endParaRPr lang="zh-CN" altLang="en-US" dirty="0"/>
          </a:p>
        </p:txBody>
      </p:sp>
      <p:grpSp>
        <p:nvGrpSpPr>
          <p:cNvPr id="26629" name="组合 7"/>
          <p:cNvGrpSpPr/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664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3" y="4004940"/>
            <a:ext cx="4248472" cy="261079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699792" y="286077"/>
            <a:ext cx="6264821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lang="zh-CN" altLang="en-US" dirty="0"/>
              <a:t>创建</a:t>
            </a:r>
            <a:r>
              <a:rPr lang="en-US" altLang="zh-CN" dirty="0"/>
              <a:t>person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180263" cy="513933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创建对象</a:t>
            </a:r>
            <a:r>
              <a:rPr lang="en-US" altLang="zh-CN" dirty="0" smtClean="0"/>
              <a:t>person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person=new Object();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“</a:t>
            </a:r>
            <a:r>
              <a:rPr lang="en-US" altLang="zh-CN" dirty="0"/>
              <a:t>.”</a:t>
            </a:r>
            <a:r>
              <a:rPr lang="zh-CN" altLang="en-US" dirty="0"/>
              <a:t>添加</a:t>
            </a:r>
            <a:r>
              <a:rPr lang="zh-CN" altLang="en-US" dirty="0" smtClean="0"/>
              <a:t>属性</a:t>
            </a:r>
            <a:endParaRPr lang="zh-CN" altLang="en-US" dirty="0"/>
          </a:p>
          <a:p>
            <a:pPr marL="457200" lvl="1" indent="0"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sz="2000" dirty="0" smtClean="0">
                <a:solidFill>
                  <a:srgbClr val="FF0000"/>
                </a:solidFill>
              </a:rPr>
              <a:t>person.name</a:t>
            </a:r>
            <a:r>
              <a:rPr lang="en-US" altLang="zh-CN" sz="2000" dirty="0">
                <a:solidFill>
                  <a:srgbClr val="FF0000"/>
                </a:solidFill>
              </a:rPr>
              <a:t>="</a:t>
            </a:r>
            <a:r>
              <a:rPr lang="zh-CN" altLang="en-US" sz="2000" dirty="0">
                <a:solidFill>
                  <a:srgbClr val="FF0000"/>
                </a:solidFill>
              </a:rPr>
              <a:t>朗晓明</a:t>
            </a:r>
            <a:r>
              <a:rPr lang="en-US" altLang="zh-CN" sz="2000" dirty="0">
                <a:solidFill>
                  <a:srgbClr val="FF0000"/>
                </a:solidFill>
              </a:rPr>
              <a:t>";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person.age</a:t>
            </a:r>
            <a:r>
              <a:rPr lang="en-US" altLang="zh-CN" sz="2000" dirty="0">
                <a:solidFill>
                  <a:srgbClr val="FF0000"/>
                </a:solidFill>
              </a:rPr>
              <a:t>="38";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+</a:t>
            </a:r>
            <a:r>
              <a:rPr lang="zh-CN" altLang="en-US" dirty="0"/>
              <a:t>把各属性的值拼接起来，使用</a:t>
            </a:r>
            <a:r>
              <a:rPr lang="en-US" altLang="zh-CN" dirty="0" err="1"/>
              <a:t>innerHTML</a:t>
            </a:r>
            <a:r>
              <a:rPr lang="zh-CN" altLang="en-US" dirty="0"/>
              <a:t>为页面元素</a:t>
            </a:r>
            <a:r>
              <a:rPr lang="zh-CN" altLang="en-US" dirty="0" smtClean="0"/>
              <a:t>赋值</a:t>
            </a:r>
            <a:endParaRPr lang="zh-CN" altLang="en-US" dirty="0"/>
          </a:p>
          <a:p>
            <a:pPr marL="457200" lvl="1" indent="0"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str</a:t>
            </a:r>
            <a:r>
              <a:rPr lang="en-US" altLang="zh-CN" sz="2000" dirty="0">
                <a:solidFill>
                  <a:srgbClr val="FF0000"/>
                </a:solidFill>
              </a:rPr>
              <a:t>="</a:t>
            </a:r>
            <a:r>
              <a:rPr lang="zh-CN" altLang="en-US" sz="2000" dirty="0">
                <a:solidFill>
                  <a:srgbClr val="FF0000"/>
                </a:solidFill>
              </a:rPr>
              <a:t>姓名：</a:t>
            </a:r>
            <a:r>
              <a:rPr lang="en-US" altLang="zh-CN" sz="2000" dirty="0">
                <a:solidFill>
                  <a:srgbClr val="FF0000"/>
                </a:solidFill>
              </a:rPr>
              <a:t>"+this.name+"&lt;</a:t>
            </a:r>
            <a:r>
              <a:rPr lang="en-US" altLang="zh-CN" sz="2000" dirty="0" err="1">
                <a:solidFill>
                  <a:srgbClr val="FF0000"/>
                </a:solidFill>
              </a:rPr>
              <a:t>br</a:t>
            </a:r>
            <a:r>
              <a:rPr lang="en-US" altLang="zh-CN" sz="2000" dirty="0">
                <a:solidFill>
                  <a:srgbClr val="FF0000"/>
                </a:solidFill>
              </a:rPr>
              <a:t>/&gt;</a:t>
            </a:r>
            <a:r>
              <a:rPr lang="zh-CN" altLang="en-US" sz="2000" dirty="0">
                <a:solidFill>
                  <a:srgbClr val="FF0000"/>
                </a:solidFill>
              </a:rPr>
              <a:t>年龄：</a:t>
            </a:r>
            <a:r>
              <a:rPr lang="en-US" altLang="zh-CN" sz="2000" dirty="0">
                <a:solidFill>
                  <a:srgbClr val="FF0000"/>
                </a:solidFill>
              </a:rPr>
              <a:t>"+</a:t>
            </a:r>
            <a:r>
              <a:rPr lang="en-US" altLang="zh-CN" sz="2000" dirty="0" err="1">
                <a:solidFill>
                  <a:srgbClr val="FF0000"/>
                </a:solidFill>
              </a:rPr>
              <a:t>this.age</a:t>
            </a:r>
            <a:r>
              <a:rPr lang="en-US" altLang="zh-CN" sz="2000" dirty="0">
                <a:solidFill>
                  <a:srgbClr val="FF0000"/>
                </a:solidFill>
              </a:rPr>
              <a:t>+"……;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CN" sz="2000" dirty="0">
                <a:solidFill>
                  <a:srgbClr val="FF0000"/>
                </a:solidFill>
              </a:rPr>
              <a:t>("intro").</a:t>
            </a:r>
            <a:r>
              <a:rPr lang="en-US" altLang="zh-CN" sz="2000" dirty="0" err="1">
                <a:solidFill>
                  <a:srgbClr val="FF0000"/>
                </a:solidFill>
              </a:rPr>
              <a:t>innerHTML</a:t>
            </a:r>
            <a:r>
              <a:rPr lang="en-US" altLang="zh-CN" sz="2000" dirty="0">
                <a:solidFill>
                  <a:srgbClr val="FF0000"/>
                </a:solidFill>
              </a:rPr>
              <a:t>=</a:t>
            </a:r>
            <a:r>
              <a:rPr lang="en-US" altLang="zh-CN" sz="2000" dirty="0" err="1">
                <a:solidFill>
                  <a:srgbClr val="FF0000"/>
                </a:solidFill>
              </a:rPr>
              <a:t>str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26629" name="组合 7"/>
          <p:cNvGrpSpPr/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664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3108324" y="6384751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构造函数和原型对象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92202" cy="3078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如何解决使用</a:t>
            </a:r>
            <a:r>
              <a:rPr lang="zh-CN" altLang="en-US" dirty="0"/>
              <a:t>同一个</a:t>
            </a:r>
            <a:r>
              <a:rPr lang="zh-CN" altLang="en-US" dirty="0" smtClean="0"/>
              <a:t>接口不需要创建很多</a:t>
            </a:r>
            <a:r>
              <a:rPr lang="zh-CN" altLang="en-US" dirty="0"/>
              <a:t>对象</a:t>
            </a:r>
            <a:r>
              <a:rPr lang="zh-CN" altLang="en-US" dirty="0" smtClean="0"/>
              <a:t>，减少产生大量</a:t>
            </a:r>
            <a:r>
              <a:rPr lang="zh-CN" altLang="en-US" dirty="0"/>
              <a:t>的重复</a:t>
            </a:r>
            <a:r>
              <a:rPr lang="zh-CN" altLang="en-US" dirty="0" smtClean="0"/>
              <a:t>代码？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构造函数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原型对象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grpSp>
        <p:nvGrpSpPr>
          <p:cNvPr id="5" name="组合 72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749300" y="1037272"/>
            <a:ext cx="7645400" cy="1543050"/>
            <a:chOff x="0" y="0"/>
            <a:chExt cx="7645400" cy="1543050"/>
          </a:xfrm>
        </p:grpSpPr>
        <p:sp>
          <p:nvSpPr>
            <p:cNvPr id="19" name="矩形 18"/>
            <p:cNvSpPr/>
            <p:nvPr/>
          </p:nvSpPr>
          <p:spPr>
            <a:xfrm>
              <a:off x="0" y="0"/>
              <a:ext cx="7645400" cy="1543050"/>
            </a:xfrm>
            <a:prstGeom prst="rect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矩形 19"/>
            <p:cNvSpPr/>
            <p:nvPr/>
          </p:nvSpPr>
          <p:spPr>
            <a:xfrm>
              <a:off x="0" y="0"/>
              <a:ext cx="7645400" cy="1543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000" kern="1200" dirty="0" smtClean="0"/>
                <a:t>构造函数</a:t>
              </a:r>
              <a:endParaRPr lang="zh-CN" altLang="en-US" sz="4000" kern="12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53033" y="2580322"/>
            <a:ext cx="2545977" cy="3240405"/>
            <a:chOff x="3733" y="1543050"/>
            <a:chExt cx="2545977" cy="3240405"/>
          </a:xfrm>
          <a:solidFill>
            <a:srgbClr val="C00000"/>
          </a:solidFill>
        </p:grpSpPr>
        <p:sp>
          <p:nvSpPr>
            <p:cNvPr id="17" name="矩形 16"/>
            <p:cNvSpPr/>
            <p:nvPr/>
          </p:nvSpPr>
          <p:spPr>
            <a:xfrm>
              <a:off x="3733" y="1543050"/>
              <a:ext cx="2545977" cy="324040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矩形 17"/>
            <p:cNvSpPr/>
            <p:nvPr/>
          </p:nvSpPr>
          <p:spPr>
            <a:xfrm>
              <a:off x="3733" y="1543050"/>
              <a:ext cx="2545977" cy="324040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/>
                <a:t>创建特定类型的对象</a:t>
              </a:r>
              <a:endParaRPr lang="zh-CN" altLang="en-US" sz="3600" kern="1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99011" y="2580322"/>
            <a:ext cx="2545977" cy="3240405"/>
            <a:chOff x="2549711" y="1543050"/>
            <a:chExt cx="2545977" cy="3240405"/>
          </a:xfrm>
          <a:solidFill>
            <a:srgbClr val="7030A0"/>
          </a:solidFill>
        </p:grpSpPr>
        <p:sp>
          <p:nvSpPr>
            <p:cNvPr id="15" name="矩形 14"/>
            <p:cNvSpPr/>
            <p:nvPr/>
          </p:nvSpPr>
          <p:spPr>
            <a:xfrm>
              <a:off x="2549711" y="1543050"/>
              <a:ext cx="2545977" cy="324040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矩形 15"/>
            <p:cNvSpPr/>
            <p:nvPr/>
          </p:nvSpPr>
          <p:spPr>
            <a:xfrm>
              <a:off x="2549711" y="1543050"/>
              <a:ext cx="2545977" cy="324040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3600" kern="1200" dirty="0" smtClean="0"/>
                <a:t>this</a:t>
              </a:r>
              <a:r>
                <a:rPr lang="zh-CN" altLang="en-US" sz="3600" kern="1200" dirty="0" smtClean="0"/>
                <a:t>变量</a:t>
              </a:r>
              <a:endParaRPr lang="zh-CN" altLang="en-US" sz="3600" kern="1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44988" y="2580322"/>
            <a:ext cx="2545977" cy="3240405"/>
            <a:chOff x="5095688" y="1543050"/>
            <a:chExt cx="2545977" cy="3240405"/>
          </a:xfrm>
          <a:solidFill>
            <a:srgbClr val="E6AF00"/>
          </a:solidFill>
        </p:grpSpPr>
        <p:sp>
          <p:nvSpPr>
            <p:cNvPr id="13" name="矩形 12"/>
            <p:cNvSpPr/>
            <p:nvPr/>
          </p:nvSpPr>
          <p:spPr>
            <a:xfrm>
              <a:off x="5095688" y="1543050"/>
              <a:ext cx="2545977" cy="324040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矩形 13"/>
            <p:cNvSpPr/>
            <p:nvPr/>
          </p:nvSpPr>
          <p:spPr>
            <a:xfrm>
              <a:off x="5095688" y="1543050"/>
              <a:ext cx="2545977" cy="324040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3600" kern="1200" dirty="0" smtClean="0"/>
                <a:t>new</a:t>
              </a:r>
              <a:r>
                <a:rPr lang="zh-CN" altLang="en-US" sz="3600" kern="1200" dirty="0" smtClean="0"/>
                <a:t>操作符</a:t>
              </a:r>
              <a:endParaRPr lang="zh-CN" altLang="en-US" sz="36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0112" y="285728"/>
            <a:ext cx="3384500" cy="523220"/>
          </a:xfrm>
        </p:spPr>
        <p:txBody>
          <a:bodyPr/>
          <a:lstStyle/>
          <a:p>
            <a:r>
              <a:rPr lang="zh-CN" altLang="en-US" dirty="0" smtClean="0"/>
              <a:t>创建构造函数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grpSp>
        <p:nvGrpSpPr>
          <p:cNvPr id="5" name="组合 70"/>
          <p:cNvGrpSpPr/>
          <p:nvPr/>
        </p:nvGrpSpPr>
        <p:grpSpPr bwMode="auto">
          <a:xfrm>
            <a:off x="71438" y="764704"/>
            <a:ext cx="1000125" cy="414337"/>
            <a:chOff x="1000100" y="2528843"/>
            <a:chExt cx="1000132" cy="414475"/>
          </a:xfrm>
        </p:grpSpPr>
        <p:pic>
          <p:nvPicPr>
            <p:cNvPr id="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519287" y="1412776"/>
            <a:ext cx="7632847" cy="4320480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function Flower(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name,genera,area,uses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this.name=name;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…….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this.showName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=function(){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alert(this.name);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flower1=new Flower("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长春花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夹竹桃科 长春花属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非洲、亚热带、热带以及中国大陆的华东、西南、中南等地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观赏或用药等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flower1.showName();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9" name="组合 14"/>
          <p:cNvGrpSpPr/>
          <p:nvPr/>
        </p:nvGrpSpPr>
        <p:grpSpPr bwMode="auto">
          <a:xfrm>
            <a:off x="2286000" y="6143625"/>
            <a:ext cx="4099007" cy="428625"/>
            <a:chOff x="3143240" y="5143512"/>
            <a:chExt cx="5072134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4476829" y="5187962"/>
              <a:ext cx="314633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：构造函数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 bwMode="auto">
          <a:xfrm>
            <a:off x="3779912" y="3560936"/>
            <a:ext cx="5213675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构造函数始终都应该以一个大写字母开头</a:t>
            </a:r>
            <a:endParaRPr lang="zh-CN" altLang="en-US" sz="2000" b="1" dirty="0">
              <a:solidFill>
                <a:srgbClr val="FBFF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14" idx="0"/>
          </p:cNvCxnSpPr>
          <p:nvPr/>
        </p:nvCxnSpPr>
        <p:spPr>
          <a:xfrm flipH="1" flipV="1">
            <a:off x="2488062" y="1844824"/>
            <a:ext cx="3898688" cy="17161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11560" y="2002763"/>
            <a:ext cx="8280920" cy="272238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flower2=new Flower("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牡丹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芍药科 芍药属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中国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观赏、食用或药用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flower2.showName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  <a:r>
              <a:rPr lang="zh-CN" altLang="en-US" b="1" dirty="0" smtClean="0">
                <a:solidFill>
                  <a:srgbClr val="639EF4"/>
                </a:solidFill>
              </a:rPr>
              <a:t> </a:t>
            </a:r>
            <a:r>
              <a:rPr lang="en-US" altLang="zh-CN" b="1" dirty="0" smtClean="0">
                <a:solidFill>
                  <a:srgbClr val="639EF4"/>
                </a:solidFill>
              </a:rPr>
              <a:t>[</a:t>
            </a:r>
            <a:r>
              <a:rPr lang="zh-CN" altLang="en-US" b="1" dirty="0" smtClean="0">
                <a:solidFill>
                  <a:srgbClr val="639EF4"/>
                </a:solidFill>
              </a:rPr>
              <a:t>填空</a:t>
            </a:r>
            <a:r>
              <a:rPr lang="en-US" altLang="zh-CN" b="1" dirty="0" smtClean="0">
                <a:solidFill>
                  <a:srgbClr val="639EF4"/>
                </a:solidFill>
              </a:rPr>
              <a:t>1]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flower3=new Flower("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曼陀罗花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茄科 曼陀罗属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印度、中国北部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观赏或药用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flower3.showName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  <a:r>
              <a:rPr lang="zh-CN" altLang="en-US" b="1" dirty="0" smtClean="0">
                <a:solidFill>
                  <a:srgbClr val="639EF4"/>
                </a:solidFill>
              </a:rPr>
              <a:t> </a:t>
            </a:r>
            <a:r>
              <a:rPr lang="en-US" altLang="zh-CN" b="1" dirty="0" smtClean="0">
                <a:solidFill>
                  <a:srgbClr val="639EF4"/>
                </a:solidFill>
              </a:rPr>
              <a:t>[</a:t>
            </a:r>
            <a:r>
              <a:rPr lang="zh-CN" altLang="en-US" b="1" dirty="0" smtClean="0">
                <a:solidFill>
                  <a:srgbClr val="639EF4"/>
                </a:solidFill>
              </a:rPr>
              <a:t>填空</a:t>
            </a:r>
            <a:r>
              <a:rPr lang="en-US" altLang="zh-CN" b="1" dirty="0" smtClean="0">
                <a:solidFill>
                  <a:srgbClr val="639EF4"/>
                </a:solidFill>
              </a:rPr>
              <a:t>2]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44390" y="2852420"/>
            <a:ext cx="1013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牡丹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44390" y="4004945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曼陀罗花</a:t>
            </a:r>
            <a:endParaRPr lang="zh-CN" altLang="en-US"/>
          </a:p>
        </p:txBody>
      </p:sp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lt1">
                      <a:hueOff val="0"/>
                      <a:satOff val="0"/>
                      <a:lumOff val="0"/>
                      <a:alphaOff val="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lt1">
                      <a:hueOff val="0"/>
                      <a:satOff val="0"/>
                      <a:lumOff val="0"/>
                      <a:alphaOff val="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</p:spPr>
        <p:txBody>
          <a:bodyPr/>
          <a:lstStyle/>
          <a:p>
            <a:r>
              <a:rPr lang="zh-CN" altLang="en-US" dirty="0"/>
              <a:t>使用构造</a:t>
            </a:r>
            <a:r>
              <a:rPr lang="zh-CN" altLang="en-US" dirty="0" smtClean="0"/>
              <a:t>函数创建对象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46337" y="1556792"/>
            <a:ext cx="8568952" cy="256775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flower2=new Flower("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牡丹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芍药科 芍药属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中国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观赏、食用或药用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flower2.showName();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flower3=new Flower("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曼陀罗花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茄科 曼陀罗属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印度、中国北部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观赏或药用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flower3.showName();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pic>
        <p:nvPicPr>
          <p:cNvPr id="1026" name="Picture 2" descr="F:\2016年工作\ACCP8.0产品开发\jQuery\案例源码\chapter04\Chapter04\图4.3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5" y="4293096"/>
            <a:ext cx="383270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2016年工作\ACCP8.0产品开发\jQuery\案例源码\chapter04\Chapter04\图4.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012" y="4293096"/>
            <a:ext cx="370263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70"/>
          <p:cNvGrpSpPr/>
          <p:nvPr/>
        </p:nvGrpSpPr>
        <p:grpSpPr bwMode="auto">
          <a:xfrm>
            <a:off x="223490" y="980728"/>
            <a:ext cx="1000125" cy="414337"/>
            <a:chOff x="1000100" y="2528843"/>
            <a:chExt cx="1000132" cy="414475"/>
          </a:xfrm>
        </p:grpSpPr>
        <p:pic>
          <p:nvPicPr>
            <p:cNvPr id="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  <a:endParaRPr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180263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简述创建对象的两种方法，以及两者的区别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简述使用构造函数创建实例的步骤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简述原型链在继承中的作用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在原型链中什么指向构造函数？</a:t>
            </a:r>
            <a:endParaRPr lang="zh-CN" altLang="en-US" dirty="0"/>
          </a:p>
        </p:txBody>
      </p:sp>
      <p:grpSp>
        <p:nvGrpSpPr>
          <p:cNvPr id="14342" name="组合 1"/>
          <p:cNvGrpSpPr/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集中测试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434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</p:spPr>
        <p:txBody>
          <a:bodyPr/>
          <a:lstStyle/>
          <a:p>
            <a:r>
              <a:rPr lang="zh-CN" altLang="en-US" dirty="0"/>
              <a:t>使用构造函数创建新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调用构函数的</a:t>
            </a:r>
            <a:r>
              <a:rPr lang="en-US" altLang="zh-CN" smtClean="0"/>
              <a:t>4</a:t>
            </a:r>
            <a:r>
              <a:rPr lang="zh-CN" altLang="en-US" dirty="0"/>
              <a:t>个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创建</a:t>
            </a:r>
            <a:r>
              <a:rPr lang="zh-CN" altLang="en-US" dirty="0"/>
              <a:t>一个新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将</a:t>
            </a:r>
            <a:r>
              <a:rPr lang="zh-CN" altLang="en-US" dirty="0"/>
              <a:t>构造函数的作用域赋给新对象（</a:t>
            </a:r>
            <a:r>
              <a:rPr lang="en-US" altLang="zh-CN" dirty="0"/>
              <a:t>this</a:t>
            </a:r>
            <a:r>
              <a:rPr lang="zh-CN" altLang="en-US" dirty="0"/>
              <a:t>就指向了这个新对象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执行</a:t>
            </a:r>
            <a:r>
              <a:rPr lang="zh-CN" altLang="en-US" dirty="0"/>
              <a:t>构造函数中的</a:t>
            </a:r>
            <a:r>
              <a:rPr lang="zh-CN" altLang="en-US" dirty="0" smtClean="0"/>
              <a:t>代码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返回</a:t>
            </a:r>
            <a:r>
              <a:rPr lang="zh-CN" altLang="en-US" dirty="0"/>
              <a:t>新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</p:spPr>
        <p:txBody>
          <a:bodyPr/>
          <a:lstStyle/>
          <a:p>
            <a:r>
              <a:rPr lang="en-US" altLang="zh-CN" dirty="0"/>
              <a:t>constructor</a:t>
            </a:r>
            <a:r>
              <a:rPr lang="zh-CN" altLang="zh-CN" dirty="0"/>
              <a:t>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070199" y="2348880"/>
            <a:ext cx="6984776" cy="1512168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alert(flower1.constructor==Flower);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alert(flower2.constructor==Flower);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alert(flower3.constructor==Flower);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7" name="组合 70"/>
          <p:cNvGrpSpPr/>
          <p:nvPr/>
        </p:nvGrpSpPr>
        <p:grpSpPr bwMode="auto">
          <a:xfrm>
            <a:off x="71438" y="1844824"/>
            <a:ext cx="1000125" cy="414337"/>
            <a:chOff x="1000100" y="2528843"/>
            <a:chExt cx="1000132" cy="414475"/>
          </a:xfrm>
        </p:grpSpPr>
        <p:pic>
          <p:nvPicPr>
            <p:cNvPr id="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774418"/>
          </a:xfrm>
        </p:spPr>
        <p:txBody>
          <a:bodyPr/>
          <a:lstStyle/>
          <a:p>
            <a:r>
              <a:rPr lang="en-US" altLang="zh-CN" dirty="0"/>
              <a:t>constructor</a:t>
            </a:r>
            <a:r>
              <a:rPr lang="zh-CN" altLang="en-US" dirty="0"/>
              <a:t>属性指向</a:t>
            </a:r>
            <a:r>
              <a:rPr lang="en-US" altLang="zh-CN" dirty="0"/>
              <a:t>Flower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190364"/>
            <a:ext cx="4536504" cy="2234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</p:spPr>
        <p:txBody>
          <a:bodyPr/>
          <a:lstStyle/>
          <a:p>
            <a:r>
              <a:rPr lang="en-US" altLang="zh-CN" dirty="0" err="1"/>
              <a:t>instanceof</a:t>
            </a:r>
            <a:r>
              <a:rPr lang="zh-CN" altLang="zh-CN" dirty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58394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/>
              <a:t>instanceof</a:t>
            </a:r>
            <a:r>
              <a:rPr lang="zh-CN" altLang="zh-CN" dirty="0" smtClean="0"/>
              <a:t>操作符检测</a:t>
            </a:r>
            <a:r>
              <a:rPr lang="zh-CN" altLang="zh-CN" dirty="0"/>
              <a:t>对象</a:t>
            </a:r>
            <a:r>
              <a:rPr lang="zh-CN" altLang="zh-CN" dirty="0" smtClean="0"/>
              <a:t>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070199" y="1916832"/>
            <a:ext cx="6984776" cy="2808312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alert(flower1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Object);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alert(flower1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alert(flower2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Object);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alert(flower2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alert(flower3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Object);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alert(flower3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6" name="组合 14"/>
          <p:cNvGrpSpPr/>
          <p:nvPr/>
        </p:nvGrpSpPr>
        <p:grpSpPr bwMode="auto">
          <a:xfrm>
            <a:off x="2286000" y="6143625"/>
            <a:ext cx="4099007" cy="428625"/>
            <a:chOff x="3143240" y="5143512"/>
            <a:chExt cx="5072134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4175327" y="5187962"/>
              <a:ext cx="374933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：构造函数优化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2160" y="285728"/>
            <a:ext cx="2952452" cy="523220"/>
          </a:xfrm>
        </p:spPr>
        <p:txBody>
          <a:bodyPr/>
          <a:lstStyle/>
          <a:p>
            <a:r>
              <a:rPr lang="zh-CN" altLang="en-US" dirty="0" smtClean="0"/>
              <a:t>原型对象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1926546"/>
          </a:xfrm>
        </p:spPr>
        <p:txBody>
          <a:bodyPr/>
          <a:lstStyle/>
          <a:p>
            <a:r>
              <a:rPr lang="zh-CN" altLang="zh-CN" dirty="0"/>
              <a:t>每个函数都有一个</a:t>
            </a:r>
            <a:r>
              <a:rPr lang="en-US" altLang="zh-CN" dirty="0"/>
              <a:t>prototype</a:t>
            </a:r>
            <a:r>
              <a:rPr lang="zh-CN" altLang="zh-CN" dirty="0"/>
              <a:t>属性，这个属性是一个指针，指向一个</a:t>
            </a:r>
            <a:r>
              <a:rPr lang="zh-CN" altLang="zh-CN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prototype</a:t>
            </a:r>
            <a:r>
              <a:rPr lang="zh-CN" altLang="zh-CN" dirty="0"/>
              <a:t>就是通过调用构造函数而创建的那个对象实例的原型对象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27584" y="1268760"/>
            <a:ext cx="7560840" cy="4320480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function Flower(){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Flower.prototype.name="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曼陀罗花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Flower.prototype.genera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茄科 曼陀罗属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Flower.prototype.area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印度、中国北部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Flower.prototype.uses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观赏或药用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Flower.prototype.showName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=function()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alert(this.name);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flower1=new Flower();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flower1.showName();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flower2=new Flower();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flower2.showName();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alert(flower1.showName==flower2.showName);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6" name="组合 14"/>
          <p:cNvGrpSpPr/>
          <p:nvPr/>
        </p:nvGrpSpPr>
        <p:grpSpPr bwMode="auto">
          <a:xfrm>
            <a:off x="2286000" y="6143625"/>
            <a:ext cx="4099007" cy="428625"/>
            <a:chOff x="3143240" y="5143512"/>
            <a:chExt cx="5072134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4476829" y="5187962"/>
              <a:ext cx="314633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原型对象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70"/>
          <p:cNvGrpSpPr/>
          <p:nvPr/>
        </p:nvGrpSpPr>
        <p:grpSpPr bwMode="auto">
          <a:xfrm>
            <a:off x="223490" y="868733"/>
            <a:ext cx="1000125" cy="414337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22034" y="1064260"/>
            <a:ext cx="8299932" cy="423694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function Flower(){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Flower.prototype.name="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曼陀罗花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Flower.prototype.genera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茄科 曼陀罗属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Flower.prototype.area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印度、中国北部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Flower.prototype.uses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观赏或药用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Flower.prototype.showName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=function()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alert(this.name);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flower1=new Flower();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flower1.showName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  <a:r>
              <a:rPr lang="zh-CN" altLang="en-US" b="1" dirty="0" smtClean="0">
                <a:solidFill>
                  <a:srgbClr val="639EF4"/>
                </a:solidFill>
              </a:rPr>
              <a:t> </a:t>
            </a:r>
            <a:r>
              <a:rPr lang="en-US" altLang="zh-CN" b="1" dirty="0" smtClean="0">
                <a:solidFill>
                  <a:srgbClr val="639EF4"/>
                </a:solidFill>
              </a:rPr>
              <a:t>[</a:t>
            </a:r>
            <a:r>
              <a:rPr lang="zh-CN" altLang="en-US" b="1" dirty="0" smtClean="0">
                <a:solidFill>
                  <a:srgbClr val="639EF4"/>
                </a:solidFill>
              </a:rPr>
              <a:t>填空</a:t>
            </a:r>
            <a:r>
              <a:rPr lang="en-US" altLang="zh-CN" b="1" dirty="0" smtClean="0">
                <a:solidFill>
                  <a:srgbClr val="639EF4"/>
                </a:solidFill>
              </a:rPr>
              <a:t>1]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flower2=new Flower();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flower2.showName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  <a:r>
              <a:rPr lang="zh-CN" altLang="en-US" b="1" dirty="0" smtClean="0">
                <a:solidFill>
                  <a:srgbClr val="639EF4"/>
                </a:solidFill>
              </a:rPr>
              <a:t> </a:t>
            </a:r>
            <a:r>
              <a:rPr lang="en-US" altLang="zh-CN" b="1" dirty="0" smtClean="0">
                <a:solidFill>
                  <a:srgbClr val="639EF4"/>
                </a:solidFill>
              </a:rPr>
              <a:t>[</a:t>
            </a:r>
            <a:r>
              <a:rPr lang="zh-CN" altLang="en-US" b="1" dirty="0" smtClean="0">
                <a:solidFill>
                  <a:srgbClr val="639EF4"/>
                </a:solidFill>
              </a:rPr>
              <a:t>填空</a:t>
            </a:r>
            <a:r>
              <a:rPr lang="en-US" altLang="zh-CN" b="1" dirty="0" smtClean="0">
                <a:solidFill>
                  <a:srgbClr val="639EF4"/>
                </a:solidFill>
              </a:rPr>
              <a:t>2]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alert(flower1.showName==flower2.showName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);</a:t>
            </a:r>
            <a:r>
              <a:rPr lang="zh-CN" altLang="en-US" b="1" dirty="0" smtClean="0">
                <a:solidFill>
                  <a:srgbClr val="639EF4"/>
                </a:solidFill>
              </a:rPr>
              <a:t> </a:t>
            </a:r>
            <a:r>
              <a:rPr lang="en-US" altLang="zh-CN" b="1" dirty="0" smtClean="0">
                <a:solidFill>
                  <a:srgbClr val="639EF4"/>
                </a:solidFill>
              </a:rPr>
              <a:t>[</a:t>
            </a:r>
            <a:r>
              <a:rPr lang="zh-CN" altLang="en-US" b="1" dirty="0" smtClean="0">
                <a:solidFill>
                  <a:srgbClr val="639EF4"/>
                </a:solidFill>
              </a:rPr>
              <a:t>填空</a:t>
            </a:r>
            <a:r>
              <a:rPr lang="en-US" altLang="zh-CN" b="1" dirty="0" smtClean="0">
                <a:solidFill>
                  <a:srgbClr val="639EF4"/>
                </a:solidFill>
              </a:rPr>
              <a:t>3]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56100" y="4004945"/>
            <a:ext cx="1308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曼陀罗花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500245" y="4509135"/>
            <a:ext cx="1308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曼陀罗花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948170" y="4932680"/>
            <a:ext cx="1308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true</a:t>
            </a:r>
            <a:endParaRPr lang="zh-CN" altLang="en-US"/>
          </a:p>
        </p:txBody>
      </p:sp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lt1">
                      <a:hueOff val="0"/>
                      <a:satOff val="0"/>
                      <a:lumOff val="0"/>
                      <a:alphaOff val="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lt1">
                      <a:hueOff val="0"/>
                      <a:satOff val="0"/>
                      <a:lumOff val="0"/>
                      <a:alphaOff val="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15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4" grpId="0"/>
      <p:bldP spid="14" grpId="1"/>
      <p:bldP spid="15" grpId="0"/>
      <p:bldP spid="1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104" y="285728"/>
            <a:ext cx="3456508" cy="523220"/>
          </a:xfrm>
        </p:spPr>
        <p:txBody>
          <a:bodyPr/>
          <a:lstStyle/>
          <a:p>
            <a:r>
              <a:rPr lang="zh-CN" altLang="en-US" dirty="0"/>
              <a:t>原型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7056784" cy="4462054"/>
          </a:xfrm>
          <a:prstGeom prst="rect">
            <a:avLst/>
          </a:prstGeom>
        </p:spPr>
      </p:pic>
      <p:grpSp>
        <p:nvGrpSpPr>
          <p:cNvPr id="6" name="组合 70"/>
          <p:cNvGrpSpPr/>
          <p:nvPr/>
        </p:nvGrpSpPr>
        <p:grpSpPr bwMode="auto">
          <a:xfrm>
            <a:off x="115845" y="692696"/>
            <a:ext cx="1000125" cy="414337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827584" y="1268760"/>
            <a:ext cx="7560840" cy="4320480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function Flower(){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Flower.prototype.name="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曼陀罗花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Flower.prototype.genera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茄科 曼陀罗属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Flower.prototype.area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印度、中国北部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Flower.prototype.uses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观赏或药用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Flower.prototype.showName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=function()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alert(this.name);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flower1=new Flower();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flower2=new Flower();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flower1.name="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长春花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alert(flower1.name);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alert(flower2.name);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000203" y="1018540"/>
            <a:ext cx="7315200" cy="483076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function Flower(){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Flower.prototype.name="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曼陀罗花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Flower.prototype.genera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茄科 曼陀罗属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Flower.prototype.area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印度、中国北部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Flower.prototype.uses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观赏或药用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Flower.prototype.showName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=function()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alert(this.name);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flower1=new Flower();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flower2=new Flower();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flower1.name="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长春花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alert(flower1.name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);</a:t>
            </a:r>
            <a:r>
              <a:rPr lang="zh-CN" altLang="en-US" b="1" dirty="0" smtClean="0">
                <a:solidFill>
                  <a:srgbClr val="639EF4"/>
                </a:solidFill>
              </a:rPr>
              <a:t> </a:t>
            </a:r>
            <a:r>
              <a:rPr lang="en-US" altLang="zh-CN" b="1" dirty="0" smtClean="0">
                <a:solidFill>
                  <a:srgbClr val="639EF4"/>
                </a:solidFill>
              </a:rPr>
              <a:t>[</a:t>
            </a:r>
            <a:r>
              <a:rPr lang="zh-CN" altLang="en-US" b="1" dirty="0" smtClean="0">
                <a:solidFill>
                  <a:srgbClr val="639EF4"/>
                </a:solidFill>
              </a:rPr>
              <a:t>填空</a:t>
            </a:r>
            <a:r>
              <a:rPr lang="en-US" altLang="zh-CN" b="1" dirty="0" smtClean="0">
                <a:solidFill>
                  <a:srgbClr val="639EF4"/>
                </a:solidFill>
              </a:rPr>
              <a:t>1]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alert(flower2.name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);</a:t>
            </a:r>
            <a:r>
              <a:rPr lang="zh-CN" altLang="en-US" b="1" dirty="0" smtClean="0">
                <a:solidFill>
                  <a:srgbClr val="639EF4"/>
                </a:solidFill>
              </a:rPr>
              <a:t> </a:t>
            </a:r>
            <a:r>
              <a:rPr lang="en-US" altLang="zh-CN" b="1" dirty="0" smtClean="0">
                <a:solidFill>
                  <a:srgbClr val="639EF4"/>
                </a:solidFill>
              </a:rPr>
              <a:t>[</a:t>
            </a:r>
            <a:r>
              <a:rPr lang="zh-CN" altLang="en-US" b="1" dirty="0" smtClean="0">
                <a:solidFill>
                  <a:srgbClr val="639EF4"/>
                </a:solidFill>
              </a:rPr>
              <a:t>填空</a:t>
            </a:r>
            <a:r>
              <a:rPr lang="en-US" altLang="zh-CN" b="1" dirty="0" smtClean="0">
                <a:solidFill>
                  <a:srgbClr val="639EF4"/>
                </a:solidFill>
              </a:rPr>
              <a:t>2]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endParaRPr lang="en-US" altLang="zh-CN" b="1" dirty="0">
              <a:solidFill>
                <a:srgbClr val="000000"/>
              </a:solidFill>
            </a:endParaRPr>
          </a:p>
          <a:p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11445" y="4414520"/>
            <a:ext cx="1160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长春花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20335" y="5013325"/>
            <a:ext cx="1160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曼陀罗花</a:t>
            </a:r>
            <a:endParaRPr lang="zh-CN" altLang="en-US"/>
          </a:p>
        </p:txBody>
      </p:sp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lt1">
                      <a:hueOff val="0"/>
                      <a:satOff val="0"/>
                      <a:lumOff val="0"/>
                      <a:alphaOff val="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lt1">
                      <a:hueOff val="0"/>
                      <a:satOff val="0"/>
                      <a:lumOff val="0"/>
                      <a:alphaOff val="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116393" y="286077"/>
            <a:ext cx="5848220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lang="zh-CN" altLang="en-US" dirty="0"/>
              <a:t>创建</a:t>
            </a:r>
            <a:r>
              <a:rPr lang="en-US" altLang="zh-CN" dirty="0"/>
              <a:t>Person</a:t>
            </a:r>
            <a:r>
              <a:rPr lang="zh-CN" altLang="en-US" dirty="0"/>
              <a:t>构造函数</a:t>
            </a:r>
            <a:endParaRPr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252271" cy="394275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构造函数和原型对象的方式完成练习</a:t>
            </a:r>
            <a:r>
              <a:rPr lang="en-US" altLang="zh-CN" dirty="0" smtClean="0"/>
              <a:t>1</a:t>
            </a:r>
            <a:endParaRPr lang="zh-CN" alt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构造函数创建</a:t>
            </a:r>
            <a:r>
              <a:rPr lang="en-US" altLang="zh-CN" dirty="0"/>
              <a:t>Person</a:t>
            </a:r>
            <a:r>
              <a:rPr lang="zh-CN" altLang="en-US" dirty="0" smtClean="0"/>
              <a:t>函数</a:t>
            </a:r>
            <a:endParaRPr lang="zh-CN" alt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原型对象的方法添加属性和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页面中显示原型对象的属性值</a:t>
            </a:r>
            <a:endParaRPr lang="zh-CN" altLang="en-US" dirty="0" smtClean="0"/>
          </a:p>
        </p:txBody>
      </p:sp>
      <p:grpSp>
        <p:nvGrpSpPr>
          <p:cNvPr id="31749" name="组合 8"/>
          <p:cNvGrpSpPr/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175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1733927" y="6311900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20272" y="285728"/>
            <a:ext cx="1944340" cy="523220"/>
          </a:xfrm>
        </p:spPr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原型</a:t>
            </a:r>
            <a:r>
              <a:rPr lang="zh-CN" altLang="en-US" dirty="0" smtClean="0"/>
              <a:t>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对象继承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152" y="285728"/>
            <a:ext cx="3024460" cy="523220"/>
          </a:xfrm>
        </p:spPr>
        <p:txBody>
          <a:bodyPr/>
          <a:lstStyle/>
          <a:p>
            <a:r>
              <a:rPr lang="zh-CN" altLang="en-US" dirty="0" smtClean="0"/>
              <a:t>原型链</a:t>
            </a:r>
            <a:r>
              <a:rPr lang="en-US" altLang="zh-CN" dirty="0" smtClean="0"/>
              <a:t>4-1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9761" y="4686130"/>
            <a:ext cx="7645398" cy="22712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一个原型对象是另一个原型对象的实例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相关的原型对象层层</a:t>
            </a:r>
            <a:r>
              <a:rPr lang="zh-CN" altLang="en-US" dirty="0"/>
              <a:t>递进，就构成了实例与原型的链条</a:t>
            </a:r>
            <a:r>
              <a:rPr lang="zh-CN" altLang="en-US" dirty="0" smtClean="0"/>
              <a:t>，就是原型</a:t>
            </a:r>
            <a:r>
              <a:rPr lang="zh-CN" altLang="en-US" dirty="0"/>
              <a:t>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10" name="直角上箭头 9"/>
          <p:cNvSpPr/>
          <p:nvPr/>
        </p:nvSpPr>
        <p:spPr>
          <a:xfrm rot="5400000">
            <a:off x="2488862" y="1557449"/>
            <a:ext cx="780097" cy="8881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3CBC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组合 10"/>
          <p:cNvGrpSpPr/>
          <p:nvPr/>
        </p:nvGrpSpPr>
        <p:grpSpPr>
          <a:xfrm>
            <a:off x="1547664" y="692696"/>
            <a:ext cx="2047743" cy="919214"/>
            <a:chOff x="1922650" y="23520"/>
            <a:chExt cx="1313224" cy="919214"/>
          </a:xfrm>
          <a:solidFill>
            <a:srgbClr val="0070C0"/>
          </a:solidFill>
        </p:grpSpPr>
        <p:sp>
          <p:nvSpPr>
            <p:cNvPr id="23" name="圆角矩形 22"/>
            <p:cNvSpPr/>
            <p:nvPr/>
          </p:nvSpPr>
          <p:spPr>
            <a:xfrm>
              <a:off x="1922650" y="23520"/>
              <a:ext cx="1313224" cy="91921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圆角矩形 5"/>
            <p:cNvSpPr/>
            <p:nvPr/>
          </p:nvSpPr>
          <p:spPr>
            <a:xfrm>
              <a:off x="1967530" y="68400"/>
              <a:ext cx="1223464" cy="8294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动物</a:t>
              </a:r>
              <a:endParaRPr lang="zh-CN" altLang="en-US" sz="2800" kern="1200" dirty="0"/>
            </a:p>
          </p:txBody>
        </p:sp>
      </p:grpSp>
      <p:sp>
        <p:nvSpPr>
          <p:cNvPr id="12" name="直角上箭头 11"/>
          <p:cNvSpPr/>
          <p:nvPr/>
        </p:nvSpPr>
        <p:spPr>
          <a:xfrm rot="5400000">
            <a:off x="3577665" y="2590031"/>
            <a:ext cx="780097" cy="8881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DFF5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组合 12"/>
          <p:cNvGrpSpPr/>
          <p:nvPr/>
        </p:nvGrpSpPr>
        <p:grpSpPr>
          <a:xfrm>
            <a:off x="3370986" y="1725277"/>
            <a:ext cx="1993102" cy="919214"/>
            <a:chOff x="3011453" y="1056101"/>
            <a:chExt cx="1313224" cy="919214"/>
          </a:xfrm>
          <a:solidFill>
            <a:srgbClr val="C00000"/>
          </a:solidFill>
        </p:grpSpPr>
        <p:sp>
          <p:nvSpPr>
            <p:cNvPr id="21" name="圆角矩形 20"/>
            <p:cNvSpPr/>
            <p:nvPr/>
          </p:nvSpPr>
          <p:spPr>
            <a:xfrm>
              <a:off x="3011453" y="1056101"/>
              <a:ext cx="1313224" cy="91921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圆角矩形 8"/>
            <p:cNvSpPr/>
            <p:nvPr/>
          </p:nvSpPr>
          <p:spPr>
            <a:xfrm>
              <a:off x="3056333" y="1100981"/>
              <a:ext cx="1223464" cy="8294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哺乳动物</a:t>
              </a:r>
              <a:endParaRPr lang="zh-CN" altLang="en-US" sz="2800" kern="1200" dirty="0"/>
            </a:p>
          </p:txBody>
        </p:sp>
      </p:grpSp>
      <p:sp>
        <p:nvSpPr>
          <p:cNvPr id="14" name="直角上箭头 13"/>
          <p:cNvSpPr/>
          <p:nvPr/>
        </p:nvSpPr>
        <p:spPr>
          <a:xfrm rot="5400000">
            <a:off x="4666468" y="3622613"/>
            <a:ext cx="780097" cy="8881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2EAB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组合 14"/>
          <p:cNvGrpSpPr/>
          <p:nvPr/>
        </p:nvGrpSpPr>
        <p:grpSpPr>
          <a:xfrm>
            <a:off x="4459790" y="2757859"/>
            <a:ext cx="2056426" cy="919214"/>
            <a:chOff x="4100257" y="2088683"/>
            <a:chExt cx="1313224" cy="919214"/>
          </a:xfrm>
          <a:solidFill>
            <a:srgbClr val="00B050"/>
          </a:solidFill>
        </p:grpSpPr>
        <p:sp>
          <p:nvSpPr>
            <p:cNvPr id="19" name="圆角矩形 18"/>
            <p:cNvSpPr/>
            <p:nvPr/>
          </p:nvSpPr>
          <p:spPr>
            <a:xfrm>
              <a:off x="4100257" y="2088683"/>
              <a:ext cx="1313224" cy="91921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圆角矩形 11"/>
            <p:cNvSpPr/>
            <p:nvPr/>
          </p:nvSpPr>
          <p:spPr>
            <a:xfrm>
              <a:off x="4145137" y="2133563"/>
              <a:ext cx="1223464" cy="8294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猫</a:t>
              </a:r>
              <a:endParaRPr lang="zh-CN" altLang="en-US" sz="2800" kern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548592" y="3790440"/>
            <a:ext cx="2263767" cy="919214"/>
            <a:chOff x="5189060" y="3121264"/>
            <a:chExt cx="1313224" cy="919214"/>
          </a:xfrm>
          <a:solidFill>
            <a:srgbClr val="D2A000"/>
          </a:solidFill>
        </p:grpSpPr>
        <p:sp>
          <p:nvSpPr>
            <p:cNvPr id="17" name="圆角矩形 16"/>
            <p:cNvSpPr/>
            <p:nvPr/>
          </p:nvSpPr>
          <p:spPr>
            <a:xfrm>
              <a:off x="5189060" y="3121264"/>
              <a:ext cx="1313224" cy="91921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13"/>
            <p:cNvSpPr/>
            <p:nvPr/>
          </p:nvSpPr>
          <p:spPr>
            <a:xfrm>
              <a:off x="5233940" y="3166144"/>
              <a:ext cx="1223464" cy="8294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黑猫</a:t>
              </a:r>
              <a:endParaRPr lang="zh-CN" altLang="en-US" sz="28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6958013" y="285750"/>
            <a:ext cx="2006600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279062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创建</a:t>
            </a:r>
            <a:r>
              <a:rPr lang="en-US" altLang="zh-CN" dirty="0"/>
              <a:t>person</a:t>
            </a:r>
            <a:r>
              <a:rPr lang="zh-CN" altLang="en-US" dirty="0"/>
              <a:t>对象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创建</a:t>
            </a:r>
            <a:r>
              <a:rPr lang="en-US" altLang="zh-CN" dirty="0"/>
              <a:t>Person</a:t>
            </a:r>
            <a:r>
              <a:rPr lang="zh-CN" altLang="en-US" dirty="0"/>
              <a:t>构造函数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创建</a:t>
            </a:r>
            <a:r>
              <a:rPr lang="en-US" altLang="zh-CN" dirty="0"/>
              <a:t>Person</a:t>
            </a:r>
            <a:r>
              <a:rPr lang="zh-CN" altLang="en-US" dirty="0"/>
              <a:t>对象并画原型链图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创建</a:t>
            </a:r>
            <a:r>
              <a:rPr lang="zh-CN" altLang="en-US" dirty="0"/>
              <a:t>继承</a:t>
            </a:r>
            <a:r>
              <a:rPr lang="en-US" altLang="zh-CN" dirty="0"/>
              <a:t>Person</a:t>
            </a:r>
            <a:r>
              <a:rPr lang="zh-CN" altLang="en-US" dirty="0"/>
              <a:t>的</a:t>
            </a:r>
            <a:r>
              <a:rPr lang="en-US" altLang="zh-CN" dirty="0"/>
              <a:t>Student</a:t>
            </a:r>
            <a:r>
              <a:rPr lang="zh-CN" altLang="en-US" dirty="0"/>
              <a:t>子类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pic>
        <p:nvPicPr>
          <p:cNvPr id="3" name="Picture 2" descr="F:\2016年工作\ACCP8.0产品开发\jQuery\案例源码\chapter04\Chapter04\图4.2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526" y="908720"/>
            <a:ext cx="316510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:\2016年工作\ACCP8.0产品开发\jQuery\案例源码\chapter04\Chapter04\图4.1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991470"/>
            <a:ext cx="3849027" cy="217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:\2016年工作\ACCP8.0产品开发\jQuery\案例源码\chapter04\Chapter04\图4.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91469"/>
            <a:ext cx="3240360" cy="219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0" y="635000"/>
            <a:ext cx="9144000" cy="558006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</a:rPr>
              <a:t>function Humans(){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this.foot</a:t>
            </a:r>
            <a:r>
              <a:rPr lang="en-US" altLang="zh-CN" b="1" dirty="0" smtClean="0">
                <a:solidFill>
                  <a:srgbClr val="000000"/>
                </a:solidFill>
              </a:rPr>
              <a:t>=2;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</a:rPr>
              <a:t>    }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Humans.prototype.getFoot</a:t>
            </a:r>
            <a:r>
              <a:rPr lang="en-US" altLang="zh-CN" b="1" dirty="0" smtClean="0">
                <a:solidFill>
                  <a:srgbClr val="000000"/>
                </a:solidFill>
              </a:rPr>
              <a:t>=function(){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</a:rPr>
              <a:t>       return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this.foot</a:t>
            </a:r>
            <a:r>
              <a:rPr lang="en-US" altLang="zh-CN" b="1" dirty="0" smtClean="0">
                <a:solidFill>
                  <a:srgbClr val="000000"/>
                </a:solidFill>
              </a:rPr>
              <a:t>;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</a:rPr>
              <a:t>    }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</a:rPr>
              <a:t>    function Man(){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this.head</a:t>
            </a:r>
            <a:r>
              <a:rPr lang="en-US" altLang="zh-CN" b="1" dirty="0" smtClean="0">
                <a:solidFill>
                  <a:srgbClr val="000000"/>
                </a:solidFill>
              </a:rPr>
              <a:t>=1;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</a:rPr>
              <a:t>    }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Man.prototype</a:t>
            </a:r>
            <a:r>
              <a:rPr lang="en-US" altLang="zh-CN" b="1" dirty="0" smtClean="0">
                <a:solidFill>
                  <a:srgbClr val="000000"/>
                </a:solidFill>
              </a:rPr>
              <a:t>=new Humans();          //</a:t>
            </a:r>
            <a:r>
              <a:rPr lang="zh-CN" altLang="en-US" b="1" dirty="0" smtClean="0">
                <a:solidFill>
                  <a:srgbClr val="000000"/>
                </a:solidFill>
              </a:rPr>
              <a:t>继承了</a:t>
            </a:r>
            <a:r>
              <a:rPr lang="en-US" altLang="zh-CN" b="1" dirty="0" smtClean="0">
                <a:solidFill>
                  <a:srgbClr val="000000"/>
                </a:solidFill>
              </a:rPr>
              <a:t>Humans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Man.prototype.getHead</a:t>
            </a:r>
            <a:r>
              <a:rPr lang="en-US" altLang="zh-CN" b="1" dirty="0" smtClean="0">
                <a:solidFill>
                  <a:srgbClr val="000000"/>
                </a:solidFill>
              </a:rPr>
              <a:t>=function(){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</a:rPr>
              <a:t>        return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this.head</a:t>
            </a:r>
            <a:r>
              <a:rPr lang="en-US" altLang="zh-CN" b="1" dirty="0" smtClean="0">
                <a:solidFill>
                  <a:srgbClr val="000000"/>
                </a:solidFill>
              </a:rPr>
              <a:t>;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</a:rPr>
              <a:t>    }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var</a:t>
            </a:r>
            <a:r>
              <a:rPr lang="en-US" altLang="zh-CN" b="1" dirty="0" smtClean="0">
                <a:solidFill>
                  <a:srgbClr val="000000"/>
                </a:solidFill>
              </a:rPr>
              <a:t> man1=new Man();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</a:rPr>
              <a:t>    alert(man1.getFoot());                          // </a:t>
            </a:r>
            <a:r>
              <a:rPr lang="en-US" altLang="zh-CN" b="1" dirty="0" smtClean="0">
                <a:solidFill>
                  <a:srgbClr val="639EF4"/>
                </a:solidFill>
              </a:rPr>
              <a:t>[</a:t>
            </a:r>
            <a:r>
              <a:rPr lang="zh-CN" altLang="en-US" b="1" dirty="0" smtClean="0">
                <a:solidFill>
                  <a:srgbClr val="639EF4"/>
                </a:solidFill>
              </a:rPr>
              <a:t>填空</a:t>
            </a:r>
            <a:r>
              <a:rPr lang="en-US" altLang="zh-CN" b="1" dirty="0" smtClean="0">
                <a:solidFill>
                  <a:srgbClr val="639EF4"/>
                </a:solidFill>
              </a:rPr>
              <a:t>1]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>
                <a:solidFill>
                  <a:srgbClr val="639EF4"/>
                </a:solidFill>
              </a:rPr>
              <a:t> </a:t>
            </a:r>
            <a:r>
              <a:rPr lang="en-US" altLang="zh-CN" b="1" dirty="0" smtClean="0">
                <a:solidFill>
                  <a:srgbClr val="639EF4"/>
                </a:solidFill>
              </a:rPr>
              <a:t>  </a:t>
            </a:r>
            <a:r>
              <a:rPr lang="da-DK" altLang="zh-CN" b="1" dirty="0" smtClean="0">
                <a:solidFill>
                  <a:srgbClr val="000000"/>
                </a:solidFill>
              </a:rPr>
              <a:t>alert(man1 instanceof Object);          //</a:t>
            </a:r>
            <a:r>
              <a:rPr lang="zh-CN" altLang="en-US" b="1" dirty="0" smtClean="0">
                <a:solidFill>
                  <a:srgbClr val="639EF4"/>
                </a:solidFill>
              </a:rPr>
              <a:t> </a:t>
            </a:r>
            <a:r>
              <a:rPr lang="en-US" altLang="zh-CN" b="1" dirty="0" smtClean="0">
                <a:solidFill>
                  <a:srgbClr val="639EF4"/>
                </a:solidFill>
              </a:rPr>
              <a:t>[</a:t>
            </a:r>
            <a:r>
              <a:rPr lang="zh-CN" altLang="en-US" b="1" dirty="0" smtClean="0">
                <a:solidFill>
                  <a:srgbClr val="639EF4"/>
                </a:solidFill>
              </a:rPr>
              <a:t>填空</a:t>
            </a:r>
            <a:r>
              <a:rPr lang="en-US" altLang="zh-CN" b="1" dirty="0" smtClean="0">
                <a:solidFill>
                  <a:srgbClr val="639EF4"/>
                </a:solidFill>
              </a:rPr>
              <a:t>2]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r>
              <a:rPr lang="da-DK" altLang="zh-CN" b="1" dirty="0" smtClean="0">
                <a:solidFill>
                  <a:srgbClr val="000000"/>
                </a:solidFill>
              </a:rPr>
              <a:t>    </a:t>
            </a:r>
            <a:endParaRPr lang="da-DK" altLang="zh-CN" b="1" dirty="0" smtClean="0">
              <a:solidFill>
                <a:srgbClr val="00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da-DK" altLang="zh-CN" b="1" dirty="0" smtClean="0">
                <a:solidFill>
                  <a:srgbClr val="000000"/>
                </a:solidFill>
              </a:rPr>
              <a:t>    alert(man1 instanceof Humans);        //true</a:t>
            </a:r>
            <a:endParaRPr lang="da-DK" altLang="zh-CN" b="1" dirty="0" smtClean="0">
              <a:solidFill>
                <a:srgbClr val="00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da-DK" altLang="zh-CN" b="1" dirty="0" smtClean="0">
                <a:solidFill>
                  <a:srgbClr val="000000"/>
                </a:solidFill>
              </a:rPr>
              <a:t>    alert(man1 instanceof Man);          //true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23890" y="4653280"/>
            <a:ext cx="1160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2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23890" y="5085080"/>
            <a:ext cx="1160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true</a:t>
            </a:r>
            <a:endParaRPr lang="zh-CN" altLang="en-US"/>
          </a:p>
        </p:txBody>
      </p:sp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lt1">
                      <a:hueOff val="0"/>
                      <a:satOff val="0"/>
                      <a:lumOff val="0"/>
                      <a:alphaOff val="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lt1">
                      <a:hueOff val="0"/>
                      <a:satOff val="0"/>
                      <a:lumOff val="0"/>
                      <a:alphaOff val="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 dirty="0" smtClean="0"/>
              <a:t>原型链</a:t>
            </a:r>
            <a:r>
              <a:rPr lang="en-US" altLang="zh-CN" dirty="0" smtClean="0"/>
              <a:t>4-2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115970" y="836712"/>
            <a:ext cx="7560840" cy="5184576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function Humans(){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this.foot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Humans.prototype.getFoot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=function(){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return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this.foot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function Man(){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this.head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Man.prototype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=new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Humans();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 smtClean="0">
                <a:solidFill>
                  <a:srgbClr val="FF0000"/>
                </a:solidFill>
              </a:rPr>
              <a:t>继承了</a:t>
            </a:r>
            <a:r>
              <a:rPr lang="en-US" altLang="zh-CN" b="1" dirty="0" smtClean="0">
                <a:solidFill>
                  <a:srgbClr val="FF0000"/>
                </a:solidFill>
              </a:rPr>
              <a:t>Humans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Man.prototype.getHead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=function(){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return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this.head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man1=new Man();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alert(man1.getFoot());         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alert(man1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Object);          </a:t>
            </a:r>
            <a:r>
              <a:rPr lang="en-US" altLang="zh-CN" b="1" dirty="0">
                <a:solidFill>
                  <a:srgbClr val="FF0000"/>
                </a:solidFill>
              </a:rPr>
              <a:t>//true     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alert(man1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Humans);        </a:t>
            </a:r>
            <a:r>
              <a:rPr lang="en-US" altLang="zh-CN" b="1" dirty="0">
                <a:solidFill>
                  <a:srgbClr val="FF0000"/>
                </a:solidFill>
              </a:rPr>
              <a:t>//true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87630" lvl="1" defTabSz="723900"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alert(man1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Man);          </a:t>
            </a:r>
            <a:r>
              <a:rPr lang="en-US" altLang="zh-CN" b="1" dirty="0">
                <a:solidFill>
                  <a:srgbClr val="FF0000"/>
                </a:solidFill>
              </a:rPr>
              <a:t>//true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6" name="组合 70"/>
          <p:cNvGrpSpPr/>
          <p:nvPr/>
        </p:nvGrpSpPr>
        <p:grpSpPr bwMode="auto">
          <a:xfrm>
            <a:off x="115845" y="692696"/>
            <a:ext cx="1000125" cy="414337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9" name="组合 14"/>
          <p:cNvGrpSpPr/>
          <p:nvPr/>
        </p:nvGrpSpPr>
        <p:grpSpPr bwMode="auto">
          <a:xfrm>
            <a:off x="2286000" y="6143625"/>
            <a:ext cx="4099007" cy="428625"/>
            <a:chOff x="3143240" y="5143512"/>
            <a:chExt cx="5072134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4627580" y="5187962"/>
              <a:ext cx="284482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：原型链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152" y="285728"/>
            <a:ext cx="3024460" cy="523220"/>
          </a:xfrm>
        </p:spPr>
        <p:txBody>
          <a:bodyPr/>
          <a:lstStyle/>
          <a:p>
            <a:r>
              <a:rPr lang="zh-CN" altLang="en-US" dirty="0" smtClean="0"/>
              <a:t>原型链</a:t>
            </a:r>
            <a:r>
              <a:rPr lang="en-US" altLang="zh-CN" dirty="0" smtClean="0"/>
              <a:t>4-3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58394"/>
          </a:xfrm>
        </p:spPr>
        <p:txBody>
          <a:bodyPr/>
          <a:lstStyle/>
          <a:p>
            <a:r>
              <a:rPr lang="zh-CN" altLang="zh-CN" dirty="0"/>
              <a:t>构造函数和原型之间的关系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85619"/>
            <a:ext cx="7502763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 dirty="0"/>
              <a:t>原型</a:t>
            </a:r>
            <a:r>
              <a:rPr lang="zh-CN" altLang="en-US" dirty="0" smtClean="0"/>
              <a:t>链</a:t>
            </a:r>
            <a:r>
              <a:rPr lang="en-US" altLang="zh-CN" dirty="0" smtClean="0"/>
              <a:t>4-4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01368"/>
            <a:ext cx="7645398" cy="514353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zh-CN" dirty="0"/>
              <a:t>调用</a:t>
            </a:r>
            <a:r>
              <a:rPr lang="en-US" altLang="zh-CN" dirty="0"/>
              <a:t>man1.getFoot( </a:t>
            </a:r>
            <a:r>
              <a:rPr lang="en-US" altLang="zh-CN" dirty="0" smtClean="0"/>
              <a:t>)</a:t>
            </a:r>
            <a:r>
              <a:rPr lang="zh-CN" altLang="zh-CN" dirty="0" smtClean="0"/>
              <a:t> 经历</a:t>
            </a:r>
            <a:r>
              <a:rPr lang="zh-CN" altLang="en-US" dirty="0" smtClean="0"/>
              <a:t>的</a:t>
            </a:r>
            <a:r>
              <a:rPr lang="zh-CN" altLang="zh-CN" dirty="0" smtClean="0"/>
              <a:t>三</a:t>
            </a:r>
            <a:r>
              <a:rPr lang="zh-CN" altLang="zh-CN" dirty="0"/>
              <a:t>个</a:t>
            </a:r>
            <a:r>
              <a:rPr lang="zh-CN" altLang="zh-CN" dirty="0" smtClean="0"/>
              <a:t>步骤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/>
              <a:t>搜索</a:t>
            </a:r>
            <a:r>
              <a:rPr lang="zh-CN" altLang="en-US" dirty="0" smtClean="0"/>
              <a:t>实例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搜索</a:t>
            </a:r>
            <a:r>
              <a:rPr lang="en-US" altLang="zh-CN" dirty="0" err="1" smtClean="0"/>
              <a:t>Man.prototype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搜索</a:t>
            </a:r>
            <a:r>
              <a:rPr lang="en-US" altLang="zh-CN" dirty="0" err="1" smtClean="0"/>
              <a:t>Humans.prototype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44824"/>
            <a:ext cx="4363089" cy="364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4128" y="285728"/>
            <a:ext cx="3240484" cy="523220"/>
          </a:xfrm>
        </p:spPr>
        <p:txBody>
          <a:bodyPr/>
          <a:lstStyle/>
          <a:p>
            <a:r>
              <a:rPr lang="zh-CN" altLang="en-US" dirty="0" smtClean="0"/>
              <a:t>完整的原型链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486386"/>
          </a:xfrm>
        </p:spPr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在原型链中的位置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4896544" cy="5133119"/>
          </a:xfrm>
          <a:prstGeom prst="rect">
            <a:avLst/>
          </a:prstGeom>
        </p:spPr>
      </p:pic>
      <p:grpSp>
        <p:nvGrpSpPr>
          <p:cNvPr id="6" name="组合 14"/>
          <p:cNvGrpSpPr/>
          <p:nvPr/>
        </p:nvGrpSpPr>
        <p:grpSpPr bwMode="auto">
          <a:xfrm>
            <a:off x="3923928" y="6312743"/>
            <a:ext cx="4248472" cy="428625"/>
            <a:chOff x="3143240" y="5143512"/>
            <a:chExt cx="5234492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3722257" y="5187962"/>
              <a:ext cx="465547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：给原型添加方法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6216" y="285728"/>
            <a:ext cx="2448396" cy="523220"/>
          </a:xfrm>
        </p:spPr>
        <p:txBody>
          <a:bodyPr/>
          <a:lstStyle/>
          <a:p>
            <a:r>
              <a:rPr lang="zh-CN" altLang="zh-CN" dirty="0"/>
              <a:t>对象继承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grpSp>
        <p:nvGrpSpPr>
          <p:cNvPr id="5" name="组合 70"/>
          <p:cNvGrpSpPr/>
          <p:nvPr/>
        </p:nvGrpSpPr>
        <p:grpSpPr bwMode="auto">
          <a:xfrm>
            <a:off x="115845" y="692696"/>
            <a:ext cx="1000125" cy="414337"/>
            <a:chOff x="1000100" y="2528843"/>
            <a:chExt cx="1000132" cy="414475"/>
          </a:xfrm>
        </p:grpSpPr>
        <p:pic>
          <p:nvPicPr>
            <p:cNvPr id="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827584" y="1268760"/>
            <a:ext cx="7560840" cy="46805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function Humans(){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this.clothing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=["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trousers","dress","jacket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"];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function Man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(){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继承了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Humans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Man.prototype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=new Humans();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man1=new Man();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man1.clothing.push("coat");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alert(man1.clothing);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man2=new Man();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alert(man2.clothing);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9" name="组合 14"/>
          <p:cNvGrpSpPr/>
          <p:nvPr/>
        </p:nvGrpSpPr>
        <p:grpSpPr bwMode="auto">
          <a:xfrm>
            <a:off x="2269640" y="6312743"/>
            <a:ext cx="4116697" cy="428625"/>
            <a:chOff x="3143240" y="5143512"/>
            <a:chExt cx="5072134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4183382" y="5187962"/>
              <a:ext cx="373322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原型链的问题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man1.clothing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man2.clothing</a:t>
            </a:r>
            <a:r>
              <a:rPr lang="zh-CN" altLang="en-US" dirty="0" smtClean="0"/>
              <a:t>输入的</a:t>
            </a:r>
            <a:r>
              <a:rPr lang="zh-CN" altLang="en-US" dirty="0"/>
              <a:t>信息</a:t>
            </a:r>
            <a:r>
              <a:rPr lang="zh-CN" altLang="en-US" dirty="0" smtClean="0"/>
              <a:t>一样，为什么？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/>
              <a:t>创建子类型的实例时，不能向父类型的构造函数中传递参数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2110553" y="4077072"/>
            <a:ext cx="4248472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借用构造函数</a:t>
            </a:r>
            <a:endParaRPr lang="zh-CN" altLang="en-US" sz="2800" b="1" dirty="0">
              <a:solidFill>
                <a:srgbClr val="FBFF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3" grpId="0" uiExpand="1" build="p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2120" y="285728"/>
            <a:ext cx="3312492" cy="523220"/>
          </a:xfrm>
        </p:spPr>
        <p:txBody>
          <a:bodyPr/>
          <a:lstStyle/>
          <a:p>
            <a:r>
              <a:rPr lang="zh-CN" altLang="en-US" dirty="0" smtClean="0"/>
              <a:t>借用构造函数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3763" y="1916965"/>
            <a:ext cx="7645398" cy="3870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应用</a:t>
            </a:r>
            <a:r>
              <a:rPr lang="zh-CN" altLang="en-US" dirty="0"/>
              <a:t>某一对象的一个方法，用另一个对象替换当前对象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调用</a:t>
            </a:r>
            <a:r>
              <a:rPr lang="zh-CN" altLang="en-US" dirty="0"/>
              <a:t>一个对象的一个方法，以另一个对象替换当前对象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grpSp>
        <p:nvGrpSpPr>
          <p:cNvPr id="5" name="组合 71"/>
          <p:cNvGrpSpPr/>
          <p:nvPr/>
        </p:nvGrpSpPr>
        <p:grpSpPr bwMode="auto">
          <a:xfrm>
            <a:off x="173682" y="1158418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8" name="组合 14"/>
          <p:cNvGrpSpPr/>
          <p:nvPr/>
        </p:nvGrpSpPr>
        <p:grpSpPr bwMode="auto">
          <a:xfrm>
            <a:off x="1907704" y="6097845"/>
            <a:ext cx="4116697" cy="428625"/>
            <a:chOff x="3143240" y="5143512"/>
            <a:chExt cx="5072134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4183382" y="5187962"/>
              <a:ext cx="373322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：借用构造函数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331640" y="1073874"/>
            <a:ext cx="5270401" cy="648072"/>
          </a:xfrm>
          <a:prstGeom prst="roundRect">
            <a:avLst>
              <a:gd name="adj" fmla="val 32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indent="-369570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</a:rPr>
              <a:t>apply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</a:rPr>
              <a:t>([</a:t>
            </a:r>
            <a:r>
              <a:rPr lang="en-US" altLang="zh-CN" sz="2000" b="1" dirty="0" err="1">
                <a:solidFill>
                  <a:schemeClr val="accent5">
                    <a:lumMod val="10000"/>
                  </a:schemeClr>
                </a:solidFill>
              </a:rPr>
              <a:t>thisOjb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</a:rPr>
              <a:t>[,</a:t>
            </a:r>
            <a:r>
              <a:rPr lang="en-US" altLang="zh-CN" sz="2000" b="1" dirty="0" err="1">
                <a:solidFill>
                  <a:schemeClr val="accent5">
                    <a:lumMod val="10000"/>
                  </a:schemeClr>
                </a:solidFill>
              </a:rPr>
              <a:t>argArray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</a:rPr>
              <a:t>]])</a:t>
            </a:r>
            <a:endParaRPr lang="en-US" altLang="zh-CN" sz="20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331639" y="3216390"/>
            <a:ext cx="5270401" cy="648072"/>
          </a:xfrm>
          <a:prstGeom prst="roundRect">
            <a:avLst>
              <a:gd name="adj" fmla="val 32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indent="-369570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</a:rPr>
              <a:t>call([</a:t>
            </a:r>
            <a:r>
              <a:rPr lang="en-US" altLang="zh-CN" sz="2000" b="1" dirty="0" err="1">
                <a:solidFill>
                  <a:schemeClr val="accent5">
                    <a:lumMod val="10000"/>
                  </a:schemeClr>
                </a:solidFill>
              </a:rPr>
              <a:t>thisObj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</a:rPr>
              <a:t>[,arg1[,arg2[,  [,</a:t>
            </a:r>
            <a:r>
              <a:rPr lang="en-US" altLang="zh-CN" sz="2000" b="1" dirty="0" err="1">
                <a:solidFill>
                  <a:schemeClr val="accent5">
                    <a:lumMod val="10000"/>
                  </a:schemeClr>
                </a:solidFill>
              </a:rPr>
              <a:t>argN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</a:rPr>
              <a:t>]]]]])</a:t>
            </a:r>
            <a:endParaRPr lang="en-US" altLang="zh-CN" sz="20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15" name="组合 71"/>
          <p:cNvGrpSpPr/>
          <p:nvPr/>
        </p:nvGrpSpPr>
        <p:grpSpPr bwMode="auto">
          <a:xfrm>
            <a:off x="173682" y="3252689"/>
            <a:ext cx="1000125" cy="400050"/>
            <a:chOff x="1000100" y="1801286"/>
            <a:chExt cx="1000132" cy="400110"/>
          </a:xfrm>
        </p:grpSpPr>
        <p:pic>
          <p:nvPicPr>
            <p:cNvPr id="1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0112" y="285728"/>
            <a:ext cx="3384500" cy="523220"/>
          </a:xfrm>
        </p:spPr>
        <p:txBody>
          <a:bodyPr/>
          <a:lstStyle/>
          <a:p>
            <a:r>
              <a:rPr lang="zh-CN" altLang="en-US" dirty="0"/>
              <a:t>借用构造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2070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借用构造</a:t>
            </a:r>
            <a:r>
              <a:rPr lang="zh-CN" altLang="en-US" dirty="0" smtClean="0"/>
              <a:t>函数的一个大的优势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</a:t>
            </a:r>
            <a:r>
              <a:rPr lang="zh-CN" altLang="en-US" dirty="0"/>
              <a:t>在子类型构造函数中向父类型构造函数传递参数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83765" y="1268760"/>
            <a:ext cx="7560840" cy="4320480"/>
          </a:xfrm>
          <a:prstGeom prst="roundRect">
            <a:avLst>
              <a:gd name="adj" fmla="val 32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function Humans(name){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this.name=name;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function Man(){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Humans.call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(this,"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mary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  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继承了</a:t>
            </a:r>
            <a:r>
              <a:rPr lang="en-US" altLang="zh-CN" b="1" dirty="0">
                <a:solidFill>
                  <a:srgbClr val="FF0000"/>
                </a:solidFill>
              </a:rPr>
              <a:t>Humans,</a:t>
            </a:r>
            <a:r>
              <a:rPr lang="zh-CN" altLang="en-US" b="1" dirty="0">
                <a:solidFill>
                  <a:srgbClr val="FF0000"/>
                </a:solidFill>
              </a:rPr>
              <a:t>同时还传递了参数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this.age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=38;             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实例属性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man1=new Man();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alert(man1.name);      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输出</a:t>
            </a:r>
            <a:r>
              <a:rPr lang="en-US" altLang="zh-CN" b="1" dirty="0" err="1">
                <a:solidFill>
                  <a:srgbClr val="FF0000"/>
                </a:solidFill>
              </a:rPr>
              <a:t>mary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87630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69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alert(man1.age);       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输出</a:t>
            </a:r>
            <a:r>
              <a:rPr lang="en-US" altLang="zh-CN" b="1" dirty="0">
                <a:solidFill>
                  <a:srgbClr val="FF0000"/>
                </a:solidFill>
              </a:rPr>
              <a:t>38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6" name="组合 70"/>
          <p:cNvGrpSpPr/>
          <p:nvPr/>
        </p:nvGrpSpPr>
        <p:grpSpPr bwMode="auto">
          <a:xfrm>
            <a:off x="115845" y="692696"/>
            <a:ext cx="1000125" cy="414337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9" name="组合 14"/>
          <p:cNvGrpSpPr/>
          <p:nvPr/>
        </p:nvGrpSpPr>
        <p:grpSpPr bwMode="auto">
          <a:xfrm>
            <a:off x="1907704" y="6097845"/>
            <a:ext cx="5544616" cy="428625"/>
            <a:chOff x="3143240" y="5143512"/>
            <a:chExt cx="5475493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3481256" y="5187962"/>
              <a:ext cx="513747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：借用构造函数传递参数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 bwMode="auto">
          <a:xfrm>
            <a:off x="4359517" y="3933056"/>
            <a:ext cx="4248472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如何复用父类的方法？</a:t>
            </a:r>
            <a:endParaRPr lang="zh-CN" altLang="en-US" sz="2800" b="1" dirty="0">
              <a:solidFill>
                <a:srgbClr val="FBFF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32946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组合</a:t>
            </a:r>
            <a:r>
              <a:rPr lang="zh-CN" altLang="en-US" dirty="0" smtClean="0"/>
              <a:t>继承：有时</a:t>
            </a:r>
            <a:r>
              <a:rPr lang="zh-CN" altLang="en-US" dirty="0"/>
              <a:t>也叫做伪经典</a:t>
            </a:r>
            <a:r>
              <a:rPr lang="zh-CN" altLang="en-US" dirty="0" smtClean="0"/>
              <a:t>继承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将</a:t>
            </a:r>
            <a:r>
              <a:rPr lang="zh-CN" altLang="en-US" dirty="0"/>
              <a:t>原型链和借用构造函数的技术组合到一块</a:t>
            </a:r>
            <a:r>
              <a:rPr lang="zh-CN" altLang="en-US" dirty="0" smtClean="0"/>
              <a:t>，发挥</a:t>
            </a:r>
            <a:r>
              <a:rPr lang="zh-CN" altLang="en-US" dirty="0"/>
              <a:t>二者之长的一种继承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zh-CN" altLang="en-US" dirty="0"/>
              <a:t>原型链实现对原型属性和方法的继承，而通过借用构造函数来实现对实例属性的</a:t>
            </a:r>
            <a:r>
              <a:rPr lang="zh-CN" altLang="en-US" dirty="0" smtClean="0"/>
              <a:t>继承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grpSp>
        <p:nvGrpSpPr>
          <p:cNvPr id="5" name="组合 14"/>
          <p:cNvGrpSpPr/>
          <p:nvPr/>
        </p:nvGrpSpPr>
        <p:grpSpPr bwMode="auto">
          <a:xfrm>
            <a:off x="1907705" y="6097845"/>
            <a:ext cx="3816424" cy="428625"/>
            <a:chOff x="3143240" y="5143512"/>
            <a:chExt cx="5072134" cy="42862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4712977" y="5187962"/>
              <a:ext cx="267403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：组合继承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981577" y="286077"/>
            <a:ext cx="6983036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lang="zh-CN" altLang="zh-CN" dirty="0"/>
              <a:t>创建</a:t>
            </a:r>
            <a:r>
              <a:rPr lang="en-US" altLang="zh-CN" dirty="0"/>
              <a:t>Person</a:t>
            </a:r>
            <a:r>
              <a:rPr lang="zh-CN" altLang="zh-CN" dirty="0"/>
              <a:t>对象并画原型链图</a:t>
            </a:r>
            <a:endParaRPr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50080" y="1263650"/>
            <a:ext cx="8493919" cy="459082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创建</a:t>
            </a:r>
            <a:r>
              <a:rPr lang="zh-CN" altLang="en-US" dirty="0"/>
              <a:t>构造函数</a:t>
            </a:r>
            <a:r>
              <a:rPr lang="en-US" altLang="zh-CN" dirty="0"/>
              <a:t>Person</a:t>
            </a:r>
            <a:r>
              <a:rPr lang="zh-CN" altLang="en-US" dirty="0"/>
              <a:t>，添加属性民族（</a:t>
            </a:r>
            <a:r>
              <a:rPr lang="en-US" altLang="zh-CN" dirty="0"/>
              <a:t>nation</a:t>
            </a:r>
            <a:r>
              <a:rPr lang="zh-CN" altLang="en-US" dirty="0"/>
              <a:t>）和肤色（</a:t>
            </a:r>
            <a:r>
              <a:rPr lang="en-US" altLang="zh-CN" dirty="0" err="1"/>
              <a:t>skinColor</a:t>
            </a:r>
            <a:r>
              <a:rPr lang="zh-CN" altLang="en-US" dirty="0"/>
              <a:t>），添加两个方法，分别返回民族和</a:t>
            </a:r>
            <a:r>
              <a:rPr lang="zh-CN" altLang="en-US" dirty="0" smtClean="0"/>
              <a:t>肤色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	创建构造函数</a:t>
            </a:r>
            <a:r>
              <a:rPr lang="en-US" altLang="zh-CN" dirty="0"/>
              <a:t>Woman</a:t>
            </a:r>
            <a:r>
              <a:rPr lang="zh-CN" altLang="en-US" dirty="0"/>
              <a:t>，添加属性性别（</a:t>
            </a:r>
            <a:r>
              <a:rPr lang="en-US" altLang="zh-CN" dirty="0"/>
              <a:t>sex</a:t>
            </a:r>
            <a:r>
              <a:rPr lang="zh-CN" altLang="en-US" dirty="0"/>
              <a:t>），</a:t>
            </a:r>
            <a:r>
              <a:rPr lang="en-US" altLang="zh-CN" dirty="0"/>
              <a:t>Woman</a:t>
            </a:r>
            <a:r>
              <a:rPr lang="zh-CN" altLang="en-US" dirty="0"/>
              <a:t>继承</a:t>
            </a:r>
            <a:r>
              <a:rPr lang="en-US" altLang="zh-CN" dirty="0" smtClean="0"/>
              <a:t>Person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为</a:t>
            </a:r>
            <a:r>
              <a:rPr lang="zh-CN" altLang="en-US" dirty="0"/>
              <a:t>构造函数</a:t>
            </a:r>
            <a:r>
              <a:rPr lang="en-US" altLang="zh-CN" dirty="0"/>
              <a:t>Woman</a:t>
            </a:r>
            <a:r>
              <a:rPr lang="zh-CN" altLang="en-US" dirty="0"/>
              <a:t>添加方法，返回</a:t>
            </a:r>
            <a:r>
              <a:rPr lang="zh-CN" altLang="en-US" dirty="0" smtClean="0"/>
              <a:t>性别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创建</a:t>
            </a:r>
            <a:r>
              <a:rPr lang="en-US" altLang="zh-CN" dirty="0"/>
              <a:t>Woman</a:t>
            </a:r>
            <a:r>
              <a:rPr lang="zh-CN" altLang="en-US" dirty="0"/>
              <a:t>的实例对象</a:t>
            </a:r>
            <a:r>
              <a:rPr lang="en-US" altLang="zh-CN" dirty="0" smtClean="0"/>
              <a:t>woman1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页面中输出对象</a:t>
            </a:r>
            <a:r>
              <a:rPr lang="en-US" altLang="zh-CN" dirty="0"/>
              <a:t>woman1</a:t>
            </a:r>
            <a:r>
              <a:rPr lang="zh-CN" altLang="en-US" dirty="0"/>
              <a:t>三个方法的</a:t>
            </a:r>
            <a:r>
              <a:rPr lang="zh-CN" altLang="en-US" dirty="0" smtClean="0"/>
              <a:t>值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画</a:t>
            </a:r>
            <a:r>
              <a:rPr lang="zh-CN" altLang="en-US" dirty="0"/>
              <a:t>出本练习的原型链图</a:t>
            </a:r>
            <a:endParaRPr lang="zh-CN" altLang="en-US" dirty="0" smtClean="0"/>
          </a:p>
        </p:txBody>
      </p:sp>
      <p:grpSp>
        <p:nvGrpSpPr>
          <p:cNvPr id="31749" name="组合 8"/>
          <p:cNvGrpSpPr/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175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1733927" y="6311900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pic>
        <p:nvPicPr>
          <p:cNvPr id="13" name="图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527" y="3068905"/>
            <a:ext cx="5129888" cy="2892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683568" y="1214438"/>
            <a:ext cx="7344816" cy="415877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了解</a:t>
            </a:r>
            <a:r>
              <a:rPr lang="zh-CN" altLang="en-US" dirty="0"/>
              <a:t>什么是对象和面向对象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会</a:t>
            </a:r>
            <a:r>
              <a:rPr lang="zh-CN" altLang="en-US" dirty="0"/>
              <a:t>创建对象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理解</a:t>
            </a:r>
            <a:r>
              <a:rPr lang="zh-CN" altLang="en-US" dirty="0"/>
              <a:t>什么是构造函数和对象原型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理解</a:t>
            </a:r>
            <a:r>
              <a:rPr lang="zh-CN" altLang="en-US" dirty="0"/>
              <a:t>什么是原型链并且使用对象继承，会画</a:t>
            </a:r>
            <a:r>
              <a:rPr lang="zh-CN" altLang="en-US" dirty="0" smtClean="0"/>
              <a:t>原型链图</a:t>
            </a:r>
            <a:endParaRPr lang="zh-CN" altLang="en-US" dirty="0" smtClean="0"/>
          </a:p>
        </p:txBody>
      </p:sp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4" y="185261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519989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202" y="3319445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537010" y="70634"/>
            <a:ext cx="7427603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创建继承</a:t>
            </a:r>
            <a:r>
              <a:rPr lang="en-US" altLang="zh-CN" dirty="0"/>
              <a:t>Person</a:t>
            </a:r>
            <a:r>
              <a:rPr lang="zh-CN" altLang="zh-CN" dirty="0"/>
              <a:t>的</a:t>
            </a:r>
            <a:r>
              <a:rPr lang="en-US" altLang="zh-CN" dirty="0"/>
              <a:t>Student</a:t>
            </a:r>
            <a:r>
              <a:rPr lang="zh-CN" altLang="zh-CN" dirty="0"/>
              <a:t>子类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036247" cy="387074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创建构造函数</a:t>
            </a:r>
            <a:r>
              <a:rPr lang="en-US" altLang="zh-CN" dirty="0"/>
              <a:t>Person</a:t>
            </a:r>
            <a:r>
              <a:rPr lang="zh-CN" altLang="en-US" dirty="0"/>
              <a:t>，添加属性姓名（</a:t>
            </a:r>
            <a:r>
              <a:rPr lang="en-US" altLang="zh-CN" dirty="0"/>
              <a:t>name</a:t>
            </a:r>
            <a:r>
              <a:rPr lang="zh-CN" altLang="en-US" dirty="0"/>
              <a:t>）、语文成绩（</a:t>
            </a:r>
            <a:r>
              <a:rPr lang="en-US" altLang="zh-CN" dirty="0" err="1"/>
              <a:t>chinese</a:t>
            </a:r>
            <a:r>
              <a:rPr lang="zh-CN" altLang="en-US" dirty="0"/>
              <a:t>）、数学成绩（</a:t>
            </a:r>
            <a:r>
              <a:rPr lang="en-US" altLang="zh-CN" dirty="0"/>
              <a:t>math</a:t>
            </a:r>
            <a:r>
              <a:rPr lang="zh-CN" altLang="en-US" dirty="0"/>
              <a:t>）；添加三个方法，分别返回姓名、语文和数学</a:t>
            </a:r>
            <a:r>
              <a:rPr lang="zh-CN" altLang="en-US" dirty="0" smtClean="0"/>
              <a:t>成绩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创建</a:t>
            </a:r>
            <a:r>
              <a:rPr lang="zh-CN" altLang="en-US" dirty="0"/>
              <a:t>构函数</a:t>
            </a:r>
            <a:r>
              <a:rPr lang="en-US" altLang="zh-CN" dirty="0"/>
              <a:t>Student</a:t>
            </a:r>
            <a:r>
              <a:rPr lang="zh-CN" altLang="en-US" dirty="0"/>
              <a:t>，继承</a:t>
            </a:r>
            <a:r>
              <a:rPr lang="en-US" altLang="zh-CN" dirty="0"/>
              <a:t>Person</a:t>
            </a:r>
            <a:r>
              <a:rPr lang="zh-CN" altLang="en-US" dirty="0"/>
              <a:t>的属性和方法，并添加属于自己的属性年龄（</a:t>
            </a:r>
            <a:r>
              <a:rPr lang="en-US" altLang="zh-CN" dirty="0"/>
              <a:t>age</a:t>
            </a:r>
            <a:r>
              <a:rPr lang="zh-CN" altLang="en-US" dirty="0"/>
              <a:t>），添加属于自己的方法，返回</a:t>
            </a:r>
            <a:r>
              <a:rPr lang="zh-CN" altLang="en-US" dirty="0" smtClean="0"/>
              <a:t>年龄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创建</a:t>
            </a:r>
            <a:r>
              <a:rPr lang="en-US" altLang="zh-CN" dirty="0"/>
              <a:t>Student</a:t>
            </a:r>
            <a:r>
              <a:rPr lang="zh-CN" altLang="en-US" dirty="0"/>
              <a:t>的对象，并在页面上输出实例的姓名、语文、数学成绩和年龄</a:t>
            </a:r>
            <a:endParaRPr lang="zh-CN" altLang="en-US" dirty="0"/>
          </a:p>
        </p:txBody>
      </p:sp>
      <p:grpSp>
        <p:nvGrpSpPr>
          <p:cNvPr id="41990" name="组合 66"/>
          <p:cNvGrpSpPr/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4199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3000375" y="6072188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pic>
        <p:nvPicPr>
          <p:cNvPr id="12" name="图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61248"/>
            <a:ext cx="5475000" cy="36976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6588224" y="285750"/>
            <a:ext cx="2376389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总结</a:t>
            </a:r>
            <a:endParaRPr dirty="0" smtClean="0"/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2771800" y="1556792"/>
            <a:ext cx="172057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对象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500000"/>
              </a:lnSpc>
            </a:pP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构造函数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50000"/>
              </a:lnSpc>
            </a:pP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原型对象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500000"/>
              </a:lnSpc>
            </a:pP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继承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350" name="AutoShape 3"/>
          <p:cNvSpPr/>
          <p:nvPr/>
        </p:nvSpPr>
        <p:spPr bwMode="auto">
          <a:xfrm>
            <a:off x="3484109" y="1239370"/>
            <a:ext cx="111897" cy="102237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57351" name="TextBox 11"/>
          <p:cNvSpPr txBox="1">
            <a:spLocks noChangeArrowheads="1"/>
          </p:cNvSpPr>
          <p:nvPr/>
        </p:nvSpPr>
        <p:spPr bwMode="auto">
          <a:xfrm>
            <a:off x="3540057" y="4509120"/>
            <a:ext cx="1409669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原型链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450000"/>
              </a:lnSpc>
            </a:pP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对象继承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352" name="TextBox 12"/>
          <p:cNvSpPr txBox="1">
            <a:spLocks noChangeArrowheads="1"/>
          </p:cNvSpPr>
          <p:nvPr/>
        </p:nvSpPr>
        <p:spPr bwMode="auto">
          <a:xfrm>
            <a:off x="3596006" y="956627"/>
            <a:ext cx="154948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对象的概念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内置对象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30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自定义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对象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354" name="TextBox 15"/>
          <p:cNvSpPr txBox="1">
            <a:spLocks noChangeArrowheads="1"/>
          </p:cNvSpPr>
          <p:nvPr/>
        </p:nvSpPr>
        <p:spPr bwMode="auto">
          <a:xfrm>
            <a:off x="107504" y="3206130"/>
            <a:ext cx="24482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JavaScript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对象及初识面向对象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355" name="AutoShape 3"/>
          <p:cNvSpPr/>
          <p:nvPr/>
        </p:nvSpPr>
        <p:spPr bwMode="auto">
          <a:xfrm>
            <a:off x="2483768" y="1851214"/>
            <a:ext cx="357187" cy="3377986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3" name="AutoShape 3"/>
          <p:cNvSpPr/>
          <p:nvPr/>
        </p:nvSpPr>
        <p:spPr bwMode="auto">
          <a:xfrm>
            <a:off x="4860032" y="1922993"/>
            <a:ext cx="179388" cy="5760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039419" y="1741457"/>
            <a:ext cx="32769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操作符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new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创建对象</a:t>
            </a:r>
            <a:endParaRPr lang="en-US" altLang="zh-CN" sz="1600" b="1" dirty="0" smtClean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使用字面量赋值的方式在定义对象</a:t>
            </a:r>
            <a:endParaRPr lang="en-US" altLang="zh-CN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AutoShape 3"/>
          <p:cNvSpPr/>
          <p:nvPr/>
        </p:nvSpPr>
        <p:spPr bwMode="auto">
          <a:xfrm>
            <a:off x="3944293" y="3597524"/>
            <a:ext cx="143215" cy="63298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4093605" y="3399512"/>
            <a:ext cx="233765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什么是原型对象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对象之间的关系</a:t>
            </a:r>
            <a:endParaRPr lang="en-US" altLang="zh-CN" sz="1600" b="1" dirty="0" smtClean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AutoShape 3"/>
          <p:cNvSpPr/>
          <p:nvPr/>
        </p:nvSpPr>
        <p:spPr bwMode="auto">
          <a:xfrm>
            <a:off x="3416618" y="4725143"/>
            <a:ext cx="123439" cy="107896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3995535" y="2420888"/>
            <a:ext cx="37703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什么是构造函数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构造函数的应用</a:t>
            </a:r>
            <a:endParaRPr lang="zh-CN" altLang="en-US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AutoShape 3"/>
          <p:cNvSpPr/>
          <p:nvPr/>
        </p:nvSpPr>
        <p:spPr bwMode="auto">
          <a:xfrm>
            <a:off x="3887755" y="2699920"/>
            <a:ext cx="179388" cy="5760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26" name="AutoShape 3"/>
          <p:cNvSpPr/>
          <p:nvPr/>
        </p:nvSpPr>
        <p:spPr bwMode="auto">
          <a:xfrm>
            <a:off x="4343064" y="4432152"/>
            <a:ext cx="143215" cy="80024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27" name="TextBox 12"/>
          <p:cNvSpPr txBox="1">
            <a:spLocks noChangeArrowheads="1"/>
          </p:cNvSpPr>
          <p:nvPr/>
        </p:nvSpPr>
        <p:spPr bwMode="auto">
          <a:xfrm>
            <a:off x="4492376" y="4234140"/>
            <a:ext cx="30319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什么是原型链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构造函数和原型之间的关系</a:t>
            </a:r>
            <a:endParaRPr lang="en-US" altLang="zh-CN" sz="1600" b="1" dirty="0" smtClean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完整的原型链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AutoShape 3"/>
          <p:cNvSpPr/>
          <p:nvPr/>
        </p:nvSpPr>
        <p:spPr bwMode="auto">
          <a:xfrm>
            <a:off x="4495464" y="5517232"/>
            <a:ext cx="143215" cy="602211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30" name="TextBox 12"/>
          <p:cNvSpPr txBox="1">
            <a:spLocks noChangeArrowheads="1"/>
          </p:cNvSpPr>
          <p:nvPr/>
        </p:nvSpPr>
        <p:spPr bwMode="auto">
          <a:xfrm>
            <a:off x="4636196" y="5373216"/>
            <a:ext cx="30319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借用构造函数</a:t>
            </a:r>
            <a:endParaRPr lang="en-US" altLang="zh-CN" sz="1600" b="1" dirty="0" smtClean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组合继承</a:t>
            </a:r>
            <a:endParaRPr lang="en-US" altLang="zh-CN" sz="1600" b="1" dirty="0" smtClean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6429358" y="5857876"/>
            <a:ext cx="642942" cy="142876"/>
          </a:xfrm>
          <a:prstGeom prst="roundRect">
            <a:avLst/>
          </a:prstGeom>
          <a:solidFill>
            <a:srgbClr val="0E9CDE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pic>
        <p:nvPicPr>
          <p:cNvPr id="9" name="Picture 4" descr="https://gimg2.baidu.com/image_search/src=http%3A%2F%2Ftp.67gu.com%2Fshowimg.php%3Furl%3Dhttp%3A%2F%2Fuploads.xuexila.com%2Fallimg%2F1704%2F1024-1F4241F413.png&amp;refer=http%3A%2F%2Ftp.67gu.com&amp;app=2002&amp;size=f9999,10000&amp;q=a80&amp;n=0&amp;g=0n&amp;fmt=auto?sec=1664688041&amp;t=fd9813cd3fefab617e221d24c46b0a4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" y="0"/>
            <a:ext cx="929128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JavaScript</a:t>
            </a:r>
            <a:r>
              <a:rPr lang="zh-CN" altLang="en-US" sz="2800" dirty="0"/>
              <a:t>中的基本</a:t>
            </a:r>
            <a:r>
              <a:rPr lang="zh-CN" altLang="en-US" sz="2800" dirty="0" smtClean="0"/>
              <a:t>数据类型（）</a:t>
            </a:r>
            <a:endParaRPr lang="en-US" altLang="zh-CN" sz="28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boolean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object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8080" y="4004945"/>
            <a:ext cx="1210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ABCD</a:t>
            </a:r>
            <a:endParaRPr lang="en-US" altLang="zh-CN"/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lt1">
                      <a:hueOff val="0"/>
                      <a:satOff val="0"/>
                      <a:lumOff val="0"/>
                      <a:alphaOff val="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lt1">
                      <a:hueOff val="0"/>
                      <a:satOff val="0"/>
                      <a:lumOff val="0"/>
                      <a:alphaOff val="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投票</a:t>
              </a:r>
              <a:endParaRPr lang="zh-CN" alt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800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最多可选2项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7905" y="285728"/>
            <a:ext cx="5256708" cy="523220"/>
          </a:xfrm>
        </p:spPr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JavaScript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JavaScript</a:t>
            </a:r>
            <a:r>
              <a:rPr lang="zh-CN" altLang="en-US" dirty="0" smtClean="0"/>
              <a:t>中的</a:t>
            </a:r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number</a:t>
            </a:r>
            <a:r>
              <a:rPr lang="en-US" altLang="zh-CN" dirty="0"/>
              <a:t>(</a:t>
            </a:r>
            <a:r>
              <a:rPr lang="zh-CN" altLang="en-US" dirty="0"/>
              <a:t>数值类型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string</a:t>
            </a:r>
            <a:r>
              <a:rPr lang="en-US" altLang="zh-CN" dirty="0"/>
              <a:t>(</a:t>
            </a:r>
            <a:r>
              <a:rPr lang="zh-CN" altLang="en-US" dirty="0"/>
              <a:t>字符串类型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boolean</a:t>
            </a:r>
            <a:r>
              <a:rPr lang="en-US" altLang="zh-CN" dirty="0"/>
              <a:t>(</a:t>
            </a:r>
            <a:r>
              <a:rPr lang="zh-CN" altLang="en-US" dirty="0"/>
              <a:t>布尔类型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null</a:t>
            </a:r>
            <a:r>
              <a:rPr lang="en-US" altLang="zh-CN" dirty="0"/>
              <a:t>(</a:t>
            </a:r>
            <a:r>
              <a:rPr lang="zh-CN" altLang="en-US" dirty="0"/>
              <a:t>空类型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undefined</a:t>
            </a:r>
            <a:r>
              <a:rPr lang="en-US" altLang="zh-CN" dirty="0"/>
              <a:t>(</a:t>
            </a:r>
            <a:r>
              <a:rPr lang="zh-CN" altLang="en-US" dirty="0"/>
              <a:t>未定义类型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7665" y="285728"/>
            <a:ext cx="3086947" cy="523220"/>
          </a:xfrm>
        </p:spPr>
        <p:txBody>
          <a:bodyPr/>
          <a:lstStyle/>
          <a:p>
            <a:r>
              <a:rPr lang="zh-CN" altLang="en-US" dirty="0" smtClean="0"/>
              <a:t>对象是</a:t>
            </a:r>
            <a:r>
              <a:rPr lang="zh-CN" altLang="en-US" dirty="0"/>
              <a:t>什么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24049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对象</a:t>
            </a:r>
            <a:r>
              <a:rPr lang="zh-CN" altLang="en-US" dirty="0"/>
              <a:t>是包含相关属性和方法的集合体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1861940" y="1196752"/>
            <a:ext cx="5323744" cy="5138184"/>
            <a:chOff x="1910128" y="859908"/>
            <a:chExt cx="5323744" cy="5138184"/>
          </a:xfrm>
        </p:grpSpPr>
        <p:grpSp>
          <p:nvGrpSpPr>
            <p:cNvPr id="7" name="组合 6"/>
            <p:cNvGrpSpPr/>
            <p:nvPr/>
          </p:nvGrpSpPr>
          <p:grpSpPr>
            <a:xfrm>
              <a:off x="3805781" y="2853115"/>
              <a:ext cx="1532439" cy="1532439"/>
              <a:chOff x="3056480" y="1995864"/>
              <a:chExt cx="1532439" cy="1532439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3056480" y="1995864"/>
                <a:ext cx="1532439" cy="153243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椭圆 4"/>
              <p:cNvSpPr/>
              <p:nvPr/>
            </p:nvSpPr>
            <p:spPr>
              <a:xfrm>
                <a:off x="3280900" y="2220284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4000" kern="1200" dirty="0" smtClean="0"/>
                  <a:t>对象</a:t>
                </a:r>
                <a:endParaRPr lang="zh-CN" altLang="en-US" sz="4000" kern="1200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53961" y="2392348"/>
              <a:ext cx="36079" cy="460767"/>
              <a:chOff x="3804660" y="1535097"/>
              <a:chExt cx="36079" cy="460767"/>
            </a:xfrm>
          </p:grpSpPr>
          <p:sp>
            <p:nvSpPr>
              <p:cNvPr id="36" name="直接连接符 5"/>
              <p:cNvSpPr/>
              <p:nvPr/>
            </p:nvSpPr>
            <p:spPr>
              <a:xfrm rot="16200000">
                <a:off x="3592316" y="1747441"/>
                <a:ext cx="460767" cy="360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039"/>
                    </a:moveTo>
                    <a:lnTo>
                      <a:pt x="460767" y="1803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直接连接符 6"/>
              <p:cNvSpPr/>
              <p:nvPr/>
            </p:nvSpPr>
            <p:spPr>
              <a:xfrm rot="16200000">
                <a:off x="3811180" y="1753961"/>
                <a:ext cx="23038" cy="230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805781" y="859908"/>
              <a:ext cx="1532439" cy="1532439"/>
              <a:chOff x="3056480" y="2657"/>
              <a:chExt cx="1532439" cy="1532439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3056480" y="2657"/>
                <a:ext cx="1532439" cy="153243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椭圆 8"/>
              <p:cNvSpPr/>
              <p:nvPr/>
            </p:nvSpPr>
            <p:spPr>
              <a:xfrm>
                <a:off x="3280900" y="227077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3200" kern="1200" dirty="0" smtClean="0"/>
                  <a:t>字符串</a:t>
                </a:r>
                <a:endParaRPr lang="zh-CN" altLang="en-US" sz="3200" kern="12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289443" y="3293328"/>
              <a:ext cx="460767" cy="36079"/>
              <a:chOff x="4540142" y="2436077"/>
              <a:chExt cx="460767" cy="36079"/>
            </a:xfrm>
          </p:grpSpPr>
          <p:sp>
            <p:nvSpPr>
              <p:cNvPr id="32" name="直接连接符 9"/>
              <p:cNvSpPr/>
              <p:nvPr/>
            </p:nvSpPr>
            <p:spPr>
              <a:xfrm rot="20520000">
                <a:off x="4540142" y="2436077"/>
                <a:ext cx="460767" cy="360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039"/>
                    </a:moveTo>
                    <a:lnTo>
                      <a:pt x="460767" y="1803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3" name="直接连接符 10"/>
              <p:cNvSpPr/>
              <p:nvPr/>
            </p:nvSpPr>
            <p:spPr>
              <a:xfrm rot="20520000">
                <a:off x="4759007" y="2442597"/>
                <a:ext cx="23038" cy="230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701433" y="2237180"/>
              <a:ext cx="1532439" cy="1532439"/>
              <a:chOff x="4952132" y="1379929"/>
              <a:chExt cx="1532439" cy="1532439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4952132" y="1379929"/>
                <a:ext cx="1532439" cy="153243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椭圆 12"/>
              <p:cNvSpPr/>
              <p:nvPr/>
            </p:nvSpPr>
            <p:spPr>
              <a:xfrm>
                <a:off x="5176552" y="1604349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3200" kern="1200" dirty="0" smtClean="0"/>
                  <a:t>数字</a:t>
                </a:r>
                <a:endParaRPr lang="zh-CN" altLang="en-US" sz="3200" kern="1200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139750" y="4195220"/>
              <a:ext cx="36079" cy="460767"/>
              <a:chOff x="4390449" y="3337969"/>
              <a:chExt cx="36079" cy="460767"/>
            </a:xfrm>
          </p:grpSpPr>
          <p:sp>
            <p:nvSpPr>
              <p:cNvPr id="28" name="直接连接符 13"/>
              <p:cNvSpPr/>
              <p:nvPr/>
            </p:nvSpPr>
            <p:spPr>
              <a:xfrm rot="3240000">
                <a:off x="4178105" y="3550313"/>
                <a:ext cx="460767" cy="360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039"/>
                    </a:moveTo>
                    <a:lnTo>
                      <a:pt x="460767" y="1803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直接连接符 14"/>
              <p:cNvSpPr/>
              <p:nvPr/>
            </p:nvSpPr>
            <p:spPr>
              <a:xfrm rot="3240000">
                <a:off x="4396969" y="3556834"/>
                <a:ext cx="23038" cy="230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977358" y="4465653"/>
              <a:ext cx="1532439" cy="1532439"/>
              <a:chOff x="4228057" y="3608402"/>
              <a:chExt cx="1532439" cy="1532439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228057" y="3608402"/>
                <a:ext cx="1532439" cy="153243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椭圆 16"/>
              <p:cNvSpPr/>
              <p:nvPr/>
            </p:nvSpPr>
            <p:spPr>
              <a:xfrm>
                <a:off x="4452477" y="3832822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3200" kern="1200" dirty="0" smtClean="0"/>
                  <a:t>数组</a:t>
                </a:r>
                <a:endParaRPr lang="zh-CN" altLang="en-US" sz="32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968172" y="4195220"/>
              <a:ext cx="36079" cy="460767"/>
              <a:chOff x="3218871" y="3337969"/>
              <a:chExt cx="36079" cy="460767"/>
            </a:xfrm>
          </p:grpSpPr>
          <p:sp>
            <p:nvSpPr>
              <p:cNvPr id="24" name="直接连接符 17"/>
              <p:cNvSpPr/>
              <p:nvPr/>
            </p:nvSpPr>
            <p:spPr>
              <a:xfrm rot="7560000">
                <a:off x="3006527" y="3550313"/>
                <a:ext cx="460767" cy="360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039"/>
                    </a:moveTo>
                    <a:lnTo>
                      <a:pt x="460767" y="1803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直接连接符 18"/>
              <p:cNvSpPr/>
              <p:nvPr/>
            </p:nvSpPr>
            <p:spPr>
              <a:xfrm rot="18360000">
                <a:off x="3225392" y="3556834"/>
                <a:ext cx="23038" cy="230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634203" y="4465653"/>
              <a:ext cx="1532439" cy="1532439"/>
              <a:chOff x="1884902" y="3608402"/>
              <a:chExt cx="1532439" cy="1532439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884902" y="3608402"/>
                <a:ext cx="1532439" cy="153243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椭圆 20"/>
              <p:cNvSpPr/>
              <p:nvPr/>
            </p:nvSpPr>
            <p:spPr>
              <a:xfrm>
                <a:off x="2109322" y="3832822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3200" kern="1200" dirty="0" smtClean="0"/>
                  <a:t>日期</a:t>
                </a:r>
                <a:endParaRPr lang="zh-CN" altLang="en-US" sz="3200" kern="1200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393791" y="3293328"/>
              <a:ext cx="460767" cy="36079"/>
              <a:chOff x="2644490" y="2436077"/>
              <a:chExt cx="460767" cy="36079"/>
            </a:xfrm>
          </p:grpSpPr>
          <p:sp>
            <p:nvSpPr>
              <p:cNvPr id="20" name="直接连接符 21"/>
              <p:cNvSpPr/>
              <p:nvPr/>
            </p:nvSpPr>
            <p:spPr>
              <a:xfrm rot="11880000">
                <a:off x="2644490" y="2436077"/>
                <a:ext cx="460767" cy="360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039"/>
                    </a:moveTo>
                    <a:lnTo>
                      <a:pt x="460767" y="1803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直接连接符 22"/>
              <p:cNvSpPr/>
              <p:nvPr/>
            </p:nvSpPr>
            <p:spPr>
              <a:xfrm rot="22680000">
                <a:off x="2863354" y="2442597"/>
                <a:ext cx="23038" cy="230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910128" y="2237180"/>
              <a:ext cx="1532439" cy="1532439"/>
              <a:chOff x="1160827" y="1379929"/>
              <a:chExt cx="1532439" cy="1532439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160827" y="1379929"/>
                <a:ext cx="1532439" cy="153243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椭圆 24"/>
              <p:cNvSpPr/>
              <p:nvPr/>
            </p:nvSpPr>
            <p:spPr>
              <a:xfrm>
                <a:off x="1385247" y="1604349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3200" kern="1200" dirty="0" smtClean="0"/>
                  <a:t>…...</a:t>
                </a:r>
                <a:endParaRPr lang="zh-CN" altLang="en-US" sz="3200" kern="1200" dirty="0"/>
              </a:p>
            </p:txBody>
          </p:sp>
        </p:grpSp>
      </p:grpSp>
      <p:sp>
        <p:nvSpPr>
          <p:cNvPr id="41" name="内容占位符 5"/>
          <p:cNvSpPr txBox="1"/>
          <p:nvPr/>
        </p:nvSpPr>
        <p:spPr bwMode="auto">
          <a:xfrm>
            <a:off x="784254" y="3648340"/>
            <a:ext cx="7645398" cy="24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什么是</a:t>
            </a:r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面向对象仅仅是一个概念或者编程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通过一种叫做原型的方式来实现面向对象编程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152" y="285728"/>
            <a:ext cx="3024460" cy="523220"/>
          </a:xfrm>
        </p:spPr>
        <p:txBody>
          <a:bodyPr/>
          <a:lstStyle/>
          <a:p>
            <a:r>
              <a:rPr lang="zh-CN" altLang="en-US" dirty="0"/>
              <a:t>创建对象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自定义</a:t>
            </a:r>
            <a:r>
              <a:rPr lang="zh-CN" altLang="en-US" dirty="0"/>
              <a:t>对象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内置对象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4128" y="285728"/>
            <a:ext cx="3240484" cy="523220"/>
          </a:xfrm>
        </p:spPr>
        <p:txBody>
          <a:bodyPr/>
          <a:lstStyle/>
          <a:p>
            <a:r>
              <a:rPr lang="zh-CN" altLang="en-US" dirty="0"/>
              <a:t>自定义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1432" y="813549"/>
            <a:ext cx="7645398" cy="7024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基于</a:t>
            </a:r>
            <a:r>
              <a:rPr lang="en-US" altLang="zh-CN" dirty="0"/>
              <a:t>Object</a:t>
            </a:r>
            <a:r>
              <a:rPr lang="zh-CN" altLang="zh-CN" dirty="0"/>
              <a:t>对象的方式创建</a:t>
            </a:r>
            <a:r>
              <a:rPr lang="zh-CN" altLang="zh-CN" dirty="0" smtClean="0"/>
              <a:t>对象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grpSp>
        <p:nvGrpSpPr>
          <p:cNvPr id="6" name="组合 71"/>
          <p:cNvGrpSpPr/>
          <p:nvPr/>
        </p:nvGrpSpPr>
        <p:grpSpPr bwMode="auto">
          <a:xfrm>
            <a:off x="23664" y="1537528"/>
            <a:ext cx="1000125" cy="400050"/>
            <a:chOff x="1000100" y="1801286"/>
            <a:chExt cx="1000132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 bwMode="auto">
          <a:xfrm>
            <a:off x="5852642" y="1632066"/>
            <a:ext cx="3147140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 </a:t>
            </a:r>
            <a:r>
              <a:rPr lang="en-US" altLang="zh-CN" sz="2000" b="1" dirty="0" smtClean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b="1" dirty="0" smtClean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000" b="1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属性和方法</a:t>
            </a:r>
            <a:endParaRPr lang="zh-CN" altLang="en-US" sz="2000" b="1" dirty="0">
              <a:solidFill>
                <a:srgbClr val="FBFF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70"/>
          <p:cNvGrpSpPr/>
          <p:nvPr/>
        </p:nvGrpSpPr>
        <p:grpSpPr bwMode="auto">
          <a:xfrm>
            <a:off x="52817" y="2179216"/>
            <a:ext cx="1000125" cy="414338"/>
            <a:chOff x="1000100" y="2528843"/>
            <a:chExt cx="1000132" cy="414475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99798" y="2780928"/>
            <a:ext cx="8248666" cy="316835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flower=</a:t>
            </a:r>
            <a:r>
              <a:rPr lang="en-US" altLang="en-US" b="1" dirty="0">
                <a:solidFill>
                  <a:srgbClr val="FF0000"/>
                </a:solidFill>
              </a:rPr>
              <a:t>new</a:t>
            </a:r>
            <a:r>
              <a:rPr lang="en-US" altLang="en-US" b="1" dirty="0"/>
              <a:t> Object();</a:t>
            </a:r>
            <a:endParaRPr lang="en-US" altLang="en-US" b="1" dirty="0"/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flower</a:t>
            </a:r>
            <a:r>
              <a:rPr lang="en-US" altLang="en-US" b="1" dirty="0">
                <a:solidFill>
                  <a:srgbClr val="FF0000"/>
                </a:solidFill>
              </a:rPr>
              <a:t>.name</a:t>
            </a:r>
            <a:r>
              <a:rPr lang="en-US" altLang="en-US" b="1" dirty="0"/>
              <a:t>="</a:t>
            </a:r>
            <a:r>
              <a:rPr lang="zh-CN" altLang="en-US" b="1" dirty="0"/>
              <a:t>长春花</a:t>
            </a:r>
            <a:r>
              <a:rPr lang="en-US" altLang="zh-CN" b="1" dirty="0"/>
              <a:t>";</a:t>
            </a:r>
            <a:endParaRPr lang="en-US" altLang="zh-CN" b="1" dirty="0"/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</a:t>
            </a:r>
            <a:r>
              <a:rPr lang="en-US" altLang="en-US" b="1" dirty="0" err="1"/>
              <a:t>flower</a:t>
            </a:r>
            <a:r>
              <a:rPr lang="en-US" altLang="en-US" b="1" dirty="0" err="1">
                <a:solidFill>
                  <a:srgbClr val="FF0000"/>
                </a:solidFill>
              </a:rPr>
              <a:t>.genera</a:t>
            </a:r>
            <a:r>
              <a:rPr lang="en-US" altLang="en-US" b="1" dirty="0"/>
              <a:t>="</a:t>
            </a:r>
            <a:r>
              <a:rPr lang="zh-CN" altLang="en-US" b="1" dirty="0"/>
              <a:t>夹竹桃科 长春花属</a:t>
            </a:r>
            <a:r>
              <a:rPr lang="en-US" altLang="zh-CN" b="1" dirty="0"/>
              <a:t>";</a:t>
            </a:r>
            <a:endParaRPr lang="en-US" altLang="zh-CN" b="1" dirty="0"/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</a:t>
            </a:r>
            <a:r>
              <a:rPr lang="en-US" altLang="en-US" b="1" dirty="0" err="1"/>
              <a:t>flower</a:t>
            </a:r>
            <a:r>
              <a:rPr lang="en-US" altLang="en-US" b="1" dirty="0" err="1">
                <a:solidFill>
                  <a:srgbClr val="FF0000"/>
                </a:solidFill>
              </a:rPr>
              <a:t>.area</a:t>
            </a:r>
            <a:r>
              <a:rPr lang="en-US" altLang="en-US" b="1" dirty="0"/>
              <a:t>="</a:t>
            </a:r>
            <a:r>
              <a:rPr lang="zh-CN" altLang="en-US" b="1" dirty="0"/>
              <a:t>非洲、亚热带、热带以及中国大陆的华东、西南、中南等地</a:t>
            </a:r>
            <a:r>
              <a:rPr lang="en-US" altLang="zh-CN" b="1" dirty="0"/>
              <a:t>";</a:t>
            </a:r>
            <a:endParaRPr lang="en-US" altLang="zh-CN" b="1" dirty="0"/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</a:t>
            </a:r>
            <a:r>
              <a:rPr lang="en-US" altLang="en-US" b="1" dirty="0" err="1"/>
              <a:t>flower</a:t>
            </a:r>
            <a:r>
              <a:rPr lang="en-US" altLang="en-US" b="1" dirty="0" err="1">
                <a:solidFill>
                  <a:srgbClr val="FF0000"/>
                </a:solidFill>
              </a:rPr>
              <a:t>.uses</a:t>
            </a:r>
            <a:r>
              <a:rPr lang="en-US" altLang="en-US" b="1" dirty="0"/>
              <a:t>="</a:t>
            </a:r>
            <a:r>
              <a:rPr lang="zh-CN" altLang="en-US" b="1" dirty="0"/>
              <a:t>观赏或用药等</a:t>
            </a:r>
            <a:r>
              <a:rPr lang="en-US" altLang="zh-CN" b="1" dirty="0"/>
              <a:t>";</a:t>
            </a:r>
            <a:endParaRPr lang="en-US" altLang="zh-CN" b="1" dirty="0"/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</a:t>
            </a:r>
            <a:r>
              <a:rPr lang="en-US" altLang="en-US" b="1" dirty="0" err="1"/>
              <a:t>flower</a:t>
            </a:r>
            <a:r>
              <a:rPr lang="en-US" altLang="en-US" b="1" dirty="0" err="1">
                <a:solidFill>
                  <a:srgbClr val="FF0000"/>
                </a:solidFill>
              </a:rPr>
              <a:t>.showName</a:t>
            </a:r>
            <a:r>
              <a:rPr lang="en-US" altLang="en-US" b="1" dirty="0"/>
              <a:t>=function</a:t>
            </a:r>
            <a:r>
              <a:rPr lang="en-US" altLang="en-US" b="1" dirty="0" smtClean="0"/>
              <a:t>(){    </a:t>
            </a:r>
            <a:r>
              <a:rPr lang="en-US" altLang="en-US" b="1" dirty="0"/>
              <a:t>alert(this.name</a:t>
            </a:r>
            <a:r>
              <a:rPr lang="en-US" altLang="en-US" b="1" dirty="0" smtClean="0"/>
              <a:t>);    </a:t>
            </a:r>
            <a:r>
              <a:rPr lang="en-US" altLang="en-US" b="1" dirty="0"/>
              <a:t>}</a:t>
            </a:r>
            <a:endParaRPr lang="en-US" altLang="en-US" b="1" dirty="0"/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</a:t>
            </a:r>
            <a:r>
              <a:rPr lang="en-US" altLang="en-US" b="1" dirty="0" err="1"/>
              <a:t>flower.showName</a:t>
            </a:r>
            <a:r>
              <a:rPr lang="en-US" altLang="en-US" b="1" dirty="0"/>
              <a:t>();</a:t>
            </a:r>
            <a:endParaRPr lang="en-US" altLang="en-US" b="1" dirty="0" smtClean="0"/>
          </a:p>
        </p:txBody>
      </p:sp>
      <p:grpSp>
        <p:nvGrpSpPr>
          <p:cNvPr id="14" name="组合 14"/>
          <p:cNvGrpSpPr/>
          <p:nvPr/>
        </p:nvGrpSpPr>
        <p:grpSpPr bwMode="auto">
          <a:xfrm>
            <a:off x="2286001" y="6143625"/>
            <a:ext cx="3566641" cy="428625"/>
            <a:chOff x="3143240" y="5143512"/>
            <a:chExt cx="5072134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242013" y="5187962"/>
              <a:ext cx="361596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：创建对象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1052942" y="1625548"/>
            <a:ext cx="3879098" cy="49624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lt"/>
                <a:ea typeface="+mn-ea"/>
              </a:rPr>
              <a:t>var</a:t>
            </a: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zh-CN" altLang="en-US" b="1" dirty="0">
                <a:latin typeface="+mn-lt"/>
                <a:ea typeface="+mn-ea"/>
              </a:rPr>
              <a:t>对象名称</a:t>
            </a:r>
            <a:r>
              <a:rPr lang="en-US" altLang="zh-CN" b="1" dirty="0">
                <a:latin typeface="+mn-lt"/>
                <a:ea typeface="+mn-ea"/>
              </a:rPr>
              <a:t>=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new</a:t>
            </a:r>
            <a:r>
              <a:rPr lang="en-US" altLang="zh-CN" b="1" dirty="0">
                <a:latin typeface="+mn-lt"/>
                <a:ea typeface="+mn-ea"/>
              </a:rPr>
              <a:t> Object( );</a:t>
            </a:r>
            <a:endParaRPr lang="zh-CN" altLang="en-US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Polling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  <p:tag name="RAINPROBLEM" val="PollingAnswer"/>
</p:tagLst>
</file>

<file path=ppt/tags/tag16.xml><?xml version="1.0" encoding="utf-8"?>
<p:tagLst xmlns:p="http://schemas.openxmlformats.org/presentationml/2006/main">
  <p:tag name="RAINPROBLEM" val="ProblemSetting"/>
  <p:tag name="RAINPROBLEMTYPE" val="Polling"/>
</p:tagLst>
</file>

<file path=ppt/tags/tag17.xml><?xml version="1.0" encoding="utf-8"?>
<p:tagLst xmlns:p="http://schemas.openxmlformats.org/presentationml/2006/main">
  <p:tag name="RAINPROBLEMTYPE" val="Polling"/>
  <p:tag name="RAINPROBLEM" val="Polling"/>
  <p:tag name="PROBLEMSCORE_HALF" val="0.0"/>
  <p:tag name="PROBLEMSCORE" val="0.0"/>
  <p:tag name="ANONYMOUSPOLLING" val="False"/>
</p:tagLst>
</file>

<file path=ppt/tags/tag18.xml><?xml version="1.0" encoding="utf-8"?>
<p:tagLst xmlns:p="http://schemas.openxmlformats.org/presentationml/2006/main">
  <p:tag name="RAINPROBLEM" val="ProblemBody"/>
</p:tagLst>
</file>

<file path=ppt/tags/tag19.xml><?xml version="1.0" encoding="utf-8"?>
<p:tagLst xmlns:p="http://schemas.openxmlformats.org/presentationml/2006/main">
  <p:tag name="RAINPROBLEM" val="ProblemSubmit"/>
  <p:tag name="RAINPROBLEMTYPE" val="FillBlank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PRODUCTVERSIONTIP3" val="PRODUCTVERSIONTIP3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Setting"/>
  <p:tag name="RAINPROBLEMTYPE" val="FillBlank"/>
</p:tagLst>
</file>

<file path=ppt/tags/tag27.xml><?xml version="1.0" encoding="utf-8"?>
<p:tagLst xmlns:p="http://schemas.openxmlformats.org/presentationml/2006/main">
  <p:tag name="RAINPROBLEM" val="FillBlank"/>
  <p:tag name="PROBLEMBLANKKEYWORD" val="填空"/>
  <p:tag name="PROBLEMSCORE" val="10.0"/>
  <p:tag name="PROBLEMBLANK" val="[{&quot;Num&quot;:1,&quot;Score&quot;:5.0,&quot;Answers&quot;:[&quot;牡丹&quot;],&quot;CaseSensitive&quot;:false,&quot;FuzzyMatch&quot;:true},{&quot;Num&quot;:2,&quot;Score&quot;:5.0,&quot;Answers&quot;:[&quot;曼陀罗花&quot;],&quot;CaseSensitive&quot;:false,&quot;FuzzyMatch&quot;:true}]"/>
</p:tagLst>
</file>

<file path=ppt/tags/tag28.xml><?xml version="1.0" encoding="utf-8"?>
<p:tagLst xmlns:p="http://schemas.openxmlformats.org/presentationml/2006/main">
  <p:tag name="RAINPROBLEM" val="ProblemBody"/>
</p:tagLst>
</file>

<file path=ppt/tags/tag29.xml><?xml version="1.0" encoding="utf-8"?>
<p:tagLst xmlns:p="http://schemas.openxmlformats.org/presentationml/2006/main">
  <p:tag name="RAINPROBLEM" val="ProblemSubmit"/>
  <p:tag name="RAINPROBLEMTYPE" val="FillBlank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PRODUCTVERSIONTIP3" val="PRODUCTVERSIONTIP3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TYPE" val="ProblemTypeMarker"/>
</p:tagLst>
</file>

<file path=ppt/tags/tag34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" val="ProblemSetting"/>
  <p:tag name="RAINPROBLEMTYPE" val="FillBlank"/>
</p:tagLst>
</file>

<file path=ppt/tags/tag37.xml><?xml version="1.0" encoding="utf-8"?>
<p:tagLst xmlns:p="http://schemas.openxmlformats.org/presentationml/2006/main">
  <p:tag name="RAINPROBLEM" val="FillBlank"/>
  <p:tag name="PROBLEMBLANKKEYWORD" val="填空"/>
  <p:tag name="PROBLEMSCORE" val="15.0"/>
  <p:tag name="PROBLEMBLANK" val="[{&quot;Num&quot;:1,&quot;Score&quot;:5.0,&quot;Answers&quot;:[&quot;曼陀罗花&quot;],&quot;CaseSensitive&quot;:false,&quot;FuzzyMatch&quot;:true},{&quot;Num&quot;:2,&quot;Score&quot;:5.0,&quot;Answers&quot;:[&quot;曼陀罗花&quot;],&quot;CaseSensitive&quot;:false,&quot;FuzzyMatch&quot;:true},{&quot;Num&quot;:3,&quot;Score&quot;:5.0,&quot;Answers&quot;:[&quot;true&quot;],&quot;CaseSensitive&quot;:false,&quot;FuzzyMatch&quot;:true}]"/>
</p:tagLst>
</file>

<file path=ppt/tags/tag38.xml><?xml version="1.0" encoding="utf-8"?>
<p:tagLst xmlns:p="http://schemas.openxmlformats.org/presentationml/2006/main">
  <p:tag name="RAINPROBLEM" val="ProblemBody"/>
</p:tagLst>
</file>

<file path=ppt/tags/tag39.xml><?xml version="1.0" encoding="utf-8"?>
<p:tagLst xmlns:p="http://schemas.openxmlformats.org/presentationml/2006/main">
  <p:tag name="RAINPROBLEM" val="ProblemSubmit"/>
  <p:tag name="RAINPROBLEMTYPE" val="FillBlank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PRODUCTVERSIONTIP3" val="PRODUCTVERSIONTIP3"/>
</p:tagLst>
</file>

<file path=ppt/tags/tag41.xml><?xml version="1.0" encoding="utf-8"?>
<p:tagLst xmlns:p="http://schemas.openxmlformats.org/presentationml/2006/main">
  <p:tag name="RAINPROBLEMTYPE" val="ProblemTypeMarker"/>
</p:tagLst>
</file>

<file path=ppt/tags/tag42.xml><?xml version="1.0" encoding="utf-8"?>
<p:tagLst xmlns:p="http://schemas.openxmlformats.org/presentationml/2006/main">
  <p:tag name="RAINPROBLEMTYPE" val="ProblemTypeMarker"/>
</p:tagLst>
</file>

<file path=ppt/tags/tag43.xml><?xml version="1.0" encoding="utf-8"?>
<p:tagLst xmlns:p="http://schemas.openxmlformats.org/presentationml/2006/main">
  <p:tag name="RAINPROBLEMTYPE" val="ProblemTypeMarker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" val="ProblemSetting"/>
  <p:tag name="RAINPROBLEMTYPE" val="FillBlank"/>
</p:tagLst>
</file>

<file path=ppt/tags/tag47.xml><?xml version="1.0" encoding="utf-8"?>
<p:tagLst xmlns:p="http://schemas.openxmlformats.org/presentationml/2006/main">
  <p:tag name="RAINPROBLEM" val="FillBlank"/>
  <p:tag name="PROBLEMBLANKKEYWORD" val="填空"/>
  <p:tag name="PROBLEMSCORE" val="10.0"/>
  <p:tag name="PROBLEMBLANK" val="[{&quot;Num&quot;:1,&quot;Score&quot;:5.0,&quot;Answers&quot;:[&quot;长春花&quot;],&quot;CaseSensitive&quot;:false,&quot;FuzzyMatch&quot;:true},{&quot;Num&quot;:2,&quot;Score&quot;:5.0,&quot;Answers&quot;:[&quot;曼陀罗花&quot;],&quot;CaseSensitive&quot;:false,&quot;FuzzyMatch&quot;:true}]"/>
</p:tagLst>
</file>

<file path=ppt/tags/tag48.xml><?xml version="1.0" encoding="utf-8"?>
<p:tagLst xmlns:p="http://schemas.openxmlformats.org/presentationml/2006/main">
  <p:tag name="RAINPROBLEM" val="ProblemBody"/>
</p:tagLst>
</file>

<file path=ppt/tags/tag49.xml><?xml version="1.0" encoding="utf-8"?>
<p:tagLst xmlns:p="http://schemas.openxmlformats.org/presentationml/2006/main">
  <p:tag name="RAINPROBLEM" val="ProblemSubmit"/>
  <p:tag name="RAINPROBLEMTYPE" val="FillBlank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PRODUCTVERSIONTIP3" val="PRODUCTVERSIONTIP3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TYPE" val="ProblemTypeMarker"/>
</p:tagLst>
</file>

<file path=ppt/tags/tag55.xml><?xml version="1.0" encoding="utf-8"?>
<p:tagLst xmlns:p="http://schemas.openxmlformats.org/presentationml/2006/main">
  <p:tag name="RAINPROBLEMTYPE" val="ProblemTypeMarker"/>
</p:tagLst>
</file>

<file path=ppt/tags/tag56.xml><?xml version="1.0" encoding="utf-8"?>
<p:tagLst xmlns:p="http://schemas.openxmlformats.org/presentationml/2006/main">
  <p:tag name="RAINPROBLEM" val="ProblemSetting"/>
  <p:tag name="RAINPROBLEMTYPE" val="FillBlank"/>
</p:tagLst>
</file>

<file path=ppt/tags/tag57.xml><?xml version="1.0" encoding="utf-8"?>
<p:tagLst xmlns:p="http://schemas.openxmlformats.org/presentationml/2006/main">
  <p:tag name="RAINPROBLEM" val="FillBlank"/>
  <p:tag name="PROBLEMBLANKKEYWORD" val="填空"/>
  <p:tag name="PROBLEMSCORE" val="10.0"/>
  <p:tag name="PROBLEMBLANK" val="[{&quot;Num&quot;:1,&quot;Score&quot;:5.0,&quot;Answers&quot;:[&quot;2&quot;],&quot;CaseSensitive&quot;:false,&quot;FuzzyMatch&quot;:false},{&quot;Num&quot;:2,&quot;Score&quot;:5.0,&quot;Answers&quot;:[&quot;true&quot;],&quot;CaseSensitive&quot;:false,&quot;FuzzyMatch&quot;:true}]"/>
</p:tagLst>
</file>

<file path=ppt/tags/tag58.xml><?xml version="1.0" encoding="utf-8"?>
<p:tagLst xmlns:p="http://schemas.openxmlformats.org/presentationml/2006/main">
  <p:tag name="KSO_WPP_MARK_KEY" val="fce6619c-4ed1-43d4-9620-173e50ddc8c5"/>
  <p:tag name="COMMONDATA" val="eyJoZGlkIjoiMmFhYTI0NjA0MWFjNDRjYjlhOGZlNTc4OWQxZWMwZWUifQ=="/>
</p:tagLst>
</file>

<file path=ppt/tags/tag6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ags/tag7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ags/tag8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7597</Words>
  <Application>WPS 演示</Application>
  <PresentationFormat>全屏显示(4:3)</PresentationFormat>
  <Paragraphs>696</Paragraphs>
  <Slides>42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宋体</vt:lpstr>
      <vt:lpstr>Wingdings</vt:lpstr>
      <vt:lpstr>黑体</vt:lpstr>
      <vt:lpstr>微软雅黑</vt:lpstr>
      <vt:lpstr>楷体_GB2312</vt:lpstr>
      <vt:lpstr>新宋体</vt:lpstr>
      <vt:lpstr>楷体_GB2312</vt:lpstr>
      <vt:lpstr>Tahoma</vt:lpstr>
      <vt:lpstr>Times New Roman</vt:lpstr>
      <vt:lpstr>Arial Unicode MS</vt:lpstr>
      <vt:lpstr>Calibri</vt:lpstr>
      <vt:lpstr>模板</vt:lpstr>
      <vt:lpstr>原型对象及函数</vt:lpstr>
      <vt:lpstr>预习检查</vt:lpstr>
      <vt:lpstr>本章任务</vt:lpstr>
      <vt:lpstr>本章目标</vt:lpstr>
      <vt:lpstr>PowerPoint 演示文稿</vt:lpstr>
      <vt:lpstr>回顾JavaScript数据类型</vt:lpstr>
      <vt:lpstr>对象是什么</vt:lpstr>
      <vt:lpstr>创建对象</vt:lpstr>
      <vt:lpstr>自定义对象2-1</vt:lpstr>
      <vt:lpstr>自定义对象2-2</vt:lpstr>
      <vt:lpstr>内置对象2-1</vt:lpstr>
      <vt:lpstr>内置对象2-2</vt:lpstr>
      <vt:lpstr>学生操作—创建person对象</vt:lpstr>
      <vt:lpstr>学生操作—创建person对象2-2</vt:lpstr>
      <vt:lpstr>构造函数和原型对象</vt:lpstr>
      <vt:lpstr>构造函数</vt:lpstr>
      <vt:lpstr>创建构造函数</vt:lpstr>
      <vt:lpstr>PowerPoint 演示文稿</vt:lpstr>
      <vt:lpstr>使用构造函数创建对象</vt:lpstr>
      <vt:lpstr>使用构造函数创建新实例</vt:lpstr>
      <vt:lpstr>constructor属性</vt:lpstr>
      <vt:lpstr>instanceof操作符</vt:lpstr>
      <vt:lpstr>原型对象2-1</vt:lpstr>
      <vt:lpstr>PowerPoint 演示文稿</vt:lpstr>
      <vt:lpstr>原型对象2-2</vt:lpstr>
      <vt:lpstr>PowerPoint 演示文稿</vt:lpstr>
      <vt:lpstr>学生操作—创建Person构造函数</vt:lpstr>
      <vt:lpstr>继承</vt:lpstr>
      <vt:lpstr>原型链4-1</vt:lpstr>
      <vt:lpstr>PowerPoint 演示文稿</vt:lpstr>
      <vt:lpstr>原型链4-2</vt:lpstr>
      <vt:lpstr>原型链4-3</vt:lpstr>
      <vt:lpstr>原型链4-4</vt:lpstr>
      <vt:lpstr>完整的原型链</vt:lpstr>
      <vt:lpstr>对象继承</vt:lpstr>
      <vt:lpstr>借用构造函数2-1</vt:lpstr>
      <vt:lpstr>借用构造函数2-2</vt:lpstr>
      <vt:lpstr>组合继承</vt:lpstr>
      <vt:lpstr>学生操作—创建Person对象并画原型链图</vt:lpstr>
      <vt:lpstr>学员操作—创建继承Person的Student子类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angle张</cp:lastModifiedBy>
  <cp:revision>1062</cp:revision>
  <dcterms:created xsi:type="dcterms:W3CDTF">2006-03-08T06:55:00Z</dcterms:created>
  <dcterms:modified xsi:type="dcterms:W3CDTF">2022-10-17T03:27:58Z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0204F576C16C47078394805A0114BC91</vt:lpwstr>
  </property>
  <property fmtid="{D5CDD505-2E9C-101B-9397-08002B2CF9AE}" pid="3" name="KSOProductBuildVer">
    <vt:lpwstr>2052-11.1.0.12598</vt:lpwstr>
  </property>
</Properties>
</file>