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4"/>
  </p:notesMasterIdLst>
  <p:handoutMasterIdLst>
    <p:handoutMasterId r:id="rId45"/>
  </p:handoutMasterIdLst>
  <p:sldIdLst>
    <p:sldId id="256" r:id="rId2"/>
    <p:sldId id="551" r:id="rId3"/>
    <p:sldId id="550" r:id="rId4"/>
    <p:sldId id="552" r:id="rId5"/>
    <p:sldId id="553" r:id="rId6"/>
    <p:sldId id="581" r:id="rId7"/>
    <p:sldId id="596" r:id="rId8"/>
    <p:sldId id="556" r:id="rId9"/>
    <p:sldId id="557" r:id="rId10"/>
    <p:sldId id="582" r:id="rId11"/>
    <p:sldId id="597" r:id="rId12"/>
    <p:sldId id="598" r:id="rId13"/>
    <p:sldId id="599" r:id="rId14"/>
    <p:sldId id="559" r:id="rId15"/>
    <p:sldId id="592" r:id="rId16"/>
    <p:sldId id="593" r:id="rId17"/>
    <p:sldId id="590" r:id="rId18"/>
    <p:sldId id="594" r:id="rId19"/>
    <p:sldId id="583" r:id="rId20"/>
    <p:sldId id="585" r:id="rId21"/>
    <p:sldId id="586" r:id="rId22"/>
    <p:sldId id="600" r:id="rId23"/>
    <p:sldId id="601" r:id="rId24"/>
    <p:sldId id="602" r:id="rId25"/>
    <p:sldId id="587" r:id="rId26"/>
    <p:sldId id="603" r:id="rId27"/>
    <p:sldId id="589" r:id="rId28"/>
    <p:sldId id="604" r:id="rId29"/>
    <p:sldId id="578" r:id="rId30"/>
    <p:sldId id="569" r:id="rId31"/>
    <p:sldId id="570" r:id="rId32"/>
    <p:sldId id="605" r:id="rId33"/>
    <p:sldId id="606" r:id="rId34"/>
    <p:sldId id="607" r:id="rId35"/>
    <p:sldId id="571" r:id="rId36"/>
    <p:sldId id="608" r:id="rId37"/>
    <p:sldId id="609" r:id="rId38"/>
    <p:sldId id="579" r:id="rId39"/>
    <p:sldId id="580" r:id="rId40"/>
    <p:sldId id="610" r:id="rId41"/>
    <p:sldId id="577" r:id="rId42"/>
    <p:sldId id="53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0462" autoAdjust="0"/>
  </p:normalViewPr>
  <p:slideViewPr>
    <p:cSldViewPr>
      <p:cViewPr>
        <p:scale>
          <a:sx n="75" d="100"/>
          <a:sy n="75" d="100"/>
        </p:scale>
        <p:origin x="-816" y="-19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53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scale()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函数能够用来缩放元素大小，该函数包含两个参数值，分别用来定义宽度和高度的缩放比例，默认值为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0.99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的任意值都可以使元素缩小，而任何大于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的值都能让元素放大。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scale()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translate()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函数的语法非常相似，可以只接收一个值，也可以接收两个值，只有一个值时，第二个值默认和第一个值相等，例如，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scale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）元素不会有任何变化，而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scale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）会让元素放大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15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教员演示最终的显示效果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演示未添加过渡和添加过渡后的效果，引出过渡的概念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Chrome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3.1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 10.5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，在这些浏览器中使用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transition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属性时需要添加不同的前缀。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 10+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16.0+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Chrome 26+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7.0+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 12.1+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transition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属性的标准语法，不需要添加浏览器的前缀。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教员设置过渡中背景颜色，让学员观察到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的背景颜色的变化。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教员设置过渡第二个参数，分别设置时间长短，让学员明显观察到这个参数的作用及使用场景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教员演示大概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个动画函数的值，让学员理解第三个参数（动画函数）的作用及使用场景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教员设置第四个参数，过渡延迟时间，让学员能明白过这个参数的作用及使用场景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媒体查询和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的方法在后面课程会详细讲解，现在只需要大家了解即可。重点需要掌握伪类触发的方法，这种方法也是实际开发中用的比较多的一种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媒体查询和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的方法在后面课程会详细讲解，现在只需要大家了解即可。重点需要掌握伪类触发的方法，这种方法也是实际开发中用的比较多的一种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Chrome 4.0+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4.0+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 12.0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keyframes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属性时需要添加浏览器前缀。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 10+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21+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keyframes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属性的标准语法，不需要添加前缀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11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继续在原来示例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的基础上添加动画的调用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36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教员演示最终的显示效果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3BBD2A-66B5-41A4-AA5B-C5FB9B53B1A0}" type="slidenum">
              <a:rPr lang="zh-CN" altLang="en-US" smtClean="0">
                <a:latin typeface="Calibri" pitchFamily="34" charset="0"/>
              </a:rPr>
              <a:pPr>
                <a:defRPr/>
              </a:pPr>
              <a:t>42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需要插件支持，文件体积大</a:t>
            </a:r>
            <a:endParaRPr lang="en-US" altLang="zh-CN" dirty="0" smtClean="0"/>
          </a:p>
          <a:p>
            <a:r>
              <a:rPr lang="zh-CN" altLang="en-US" dirty="0" smtClean="0"/>
              <a:t>从这次课开始学习使用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代码来完成动画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、简言之，平移就是一个变形，旋转就是一个变形。。。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 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变形时，需要添加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前缀，在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 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以后开始支持标准版本。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3.5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版本需要添加前缀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以后开始支持标准版本。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Chrome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开始支持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变形，在实际使用中需要添加前缀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webkit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 10.5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开始需要添加前缀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-o-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3.1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开始支持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变形，在实际使用中需要添加前缀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webkit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http://www.caniuse.com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先讲解语法，在讲解偏移量的正负，用示例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作为演示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0E6-A1EF-4CA3-B26A-DF8A786CE2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B4BE5-D092-4495-A09A-2D6F03BC5DD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3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397-9708-4655-9073-74EA3DAA010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65D9-76F1-4755-9FB3-14C2E7327B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4C98-6FAA-4F31-9F8E-0B307B7B79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4D5A-F44E-47C7-9A5C-2CE1BCD8BE8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2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7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FF4A9D7-F7DB-4B37-9E46-134EFB12EB7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948364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/>
              <a:t>九</a:t>
            </a:r>
            <a:r>
              <a:rPr dirty="0" smtClean="0"/>
              <a:t>章 </a:t>
            </a:r>
            <a:r>
              <a:rPr lang="zh-CN" altLang="en-US" dirty="0" smtClean="0"/>
              <a:t>利用</a:t>
            </a:r>
            <a:r>
              <a:rPr lang="en-US" altLang="zh-CN" dirty="0"/>
              <a:t>CSS3</a:t>
            </a:r>
            <a:r>
              <a:rPr lang="zh-CN" altLang="en-US" dirty="0"/>
              <a:t>制作网页动画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652120" y="70285"/>
            <a:ext cx="3312492" cy="954107"/>
          </a:xfrm>
        </p:spPr>
        <p:txBody>
          <a:bodyPr/>
          <a:lstStyle/>
          <a:p>
            <a:r>
              <a:rPr lang="zh-CN" altLang="en-US" dirty="0" smtClean="0"/>
              <a:t>一个方向上的偏移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translateX</a:t>
            </a:r>
            <a:r>
              <a:rPr lang="zh-CN" altLang="zh-CN" dirty="0"/>
              <a:t>（</a:t>
            </a:r>
            <a:r>
              <a:rPr lang="en-US" altLang="zh-CN" dirty="0" err="1"/>
              <a:t>tx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表示</a:t>
            </a:r>
            <a:r>
              <a:rPr lang="zh-CN" altLang="zh-CN" dirty="0"/>
              <a:t>只设置</a:t>
            </a:r>
            <a:r>
              <a:rPr lang="en-US" altLang="zh-CN" dirty="0"/>
              <a:t>X</a:t>
            </a:r>
            <a:r>
              <a:rPr lang="zh-CN" altLang="zh-CN" dirty="0"/>
              <a:t>轴的</a:t>
            </a:r>
            <a:r>
              <a:rPr lang="zh-CN" altLang="zh-CN" dirty="0" smtClean="0"/>
              <a:t>位移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/>
          </a:p>
          <a:p>
            <a:r>
              <a:rPr lang="en-US" altLang="zh-CN" dirty="0" err="1" smtClean="0"/>
              <a:t>translateY</a:t>
            </a:r>
            <a:r>
              <a:rPr lang="zh-CN" altLang="zh-CN" dirty="0"/>
              <a:t>（</a:t>
            </a:r>
            <a:r>
              <a:rPr lang="en-US" altLang="zh-CN" dirty="0" err="1"/>
              <a:t>ty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表示</a:t>
            </a:r>
            <a:r>
              <a:rPr lang="zh-CN" altLang="zh-CN" dirty="0"/>
              <a:t>只设置</a:t>
            </a:r>
            <a:r>
              <a:rPr lang="en-US" altLang="zh-CN" dirty="0"/>
              <a:t>Y</a:t>
            </a:r>
            <a:r>
              <a:rPr lang="zh-CN" altLang="zh-CN" dirty="0"/>
              <a:t>轴的</a:t>
            </a:r>
            <a:r>
              <a:rPr lang="zh-CN" altLang="zh-CN" dirty="0" smtClean="0"/>
              <a:t>位移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500034" y="2285992"/>
            <a:ext cx="4357718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ea typeface="微软雅黑" pitchFamily="34" charset="-122"/>
              </a:rPr>
              <a:t>transform:translate</a:t>
            </a:r>
            <a:r>
              <a:rPr lang="en-US" altLang="zh-CN" sz="2000" b="1" dirty="0" smtClean="0">
                <a:ea typeface="微软雅黑" pitchFamily="34" charset="-122"/>
              </a:rPr>
              <a:t>(100px,0)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929190" y="2285992"/>
            <a:ext cx="421481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latin typeface="Arial" charset="0"/>
                <a:ea typeface="微软雅黑" pitchFamily="34" charset="-122"/>
              </a:rPr>
              <a:t>transform:translateX</a:t>
            </a:r>
            <a:r>
              <a:rPr lang="en-US" altLang="zh-CN" sz="2000" b="1" dirty="0" smtClean="0">
                <a:latin typeface="Arial" charset="0"/>
                <a:ea typeface="微软雅黑" pitchFamily="34" charset="-122"/>
              </a:rPr>
              <a:t>(100px)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7" name="左右箭头 6"/>
          <p:cNvSpPr/>
          <p:nvPr/>
        </p:nvSpPr>
        <p:spPr bwMode="auto">
          <a:xfrm>
            <a:off x="4143372" y="2285992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500034" y="4143380"/>
            <a:ext cx="4357718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ea typeface="微软雅黑" pitchFamily="34" charset="-122"/>
              </a:rPr>
              <a:t>transform:translate</a:t>
            </a:r>
            <a:r>
              <a:rPr lang="en-US" altLang="zh-CN" sz="2000" b="1" dirty="0" smtClean="0">
                <a:ea typeface="微软雅黑" pitchFamily="34" charset="-122"/>
              </a:rPr>
              <a:t>(0,100px)</a:t>
            </a:r>
            <a:endParaRPr lang="zh-CN" altLang="en-US" sz="2000" b="1" dirty="0" err="1" smtClean="0"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929190" y="4143380"/>
            <a:ext cx="421481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latin typeface="Arial" charset="0"/>
                <a:ea typeface="微软雅黑" pitchFamily="34" charset="-122"/>
              </a:rPr>
              <a:t>transform:translateY</a:t>
            </a:r>
            <a:r>
              <a:rPr lang="en-US" altLang="zh-CN" sz="2000" b="1" dirty="0" smtClean="0">
                <a:latin typeface="Arial" charset="0"/>
                <a:ea typeface="微软雅黑" pitchFamily="34" charset="-122"/>
              </a:rPr>
              <a:t>(100px)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10" name="左右箭头 9"/>
          <p:cNvSpPr/>
          <p:nvPr/>
        </p:nvSpPr>
        <p:spPr bwMode="auto">
          <a:xfrm>
            <a:off x="4143372" y="414338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0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scale()</a:t>
            </a:r>
            <a:r>
              <a:rPr lang="zh-CN" altLang="zh-CN" dirty="0" smtClean="0"/>
              <a:t>函数可以</a:t>
            </a:r>
            <a:r>
              <a:rPr lang="zh-CN" altLang="zh-CN" dirty="0"/>
              <a:t>只接收一个值，也可以接收两个值，只有一个值时，第二个值默认和第一个值</a:t>
            </a:r>
            <a:r>
              <a:rPr lang="zh-CN" altLang="zh-CN" dirty="0" smtClean="0"/>
              <a:t>相等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2600" dirty="0" err="1">
                <a:cs typeface="+mn-cs"/>
              </a:rPr>
              <a:t>scaleX</a:t>
            </a:r>
            <a:r>
              <a:rPr lang="en-US" altLang="zh-CN" sz="2600" dirty="0">
                <a:cs typeface="+mn-cs"/>
              </a:rPr>
              <a:t>(</a:t>
            </a:r>
            <a:r>
              <a:rPr lang="en-US" altLang="zh-CN" sz="2600" dirty="0" err="1">
                <a:cs typeface="+mn-cs"/>
              </a:rPr>
              <a:t>sx</a:t>
            </a:r>
            <a:r>
              <a:rPr lang="en-US" altLang="zh-CN" sz="2600" dirty="0">
                <a:cs typeface="+mn-cs"/>
              </a:rPr>
              <a:t>)</a:t>
            </a:r>
            <a:r>
              <a:rPr lang="zh-CN" altLang="zh-CN" sz="2600" dirty="0">
                <a:cs typeface="+mn-cs"/>
              </a:rPr>
              <a:t>：表示只设置</a:t>
            </a:r>
            <a:r>
              <a:rPr lang="en-US" altLang="zh-CN" sz="2600" dirty="0">
                <a:cs typeface="+mn-cs"/>
              </a:rPr>
              <a:t>X</a:t>
            </a:r>
            <a:r>
              <a:rPr lang="zh-CN" altLang="zh-CN" sz="2600" dirty="0">
                <a:cs typeface="+mn-cs"/>
              </a:rPr>
              <a:t>轴的缩放</a:t>
            </a:r>
            <a:endParaRPr lang="en-US" altLang="zh-CN" sz="2600" dirty="0">
              <a:cs typeface="+mn-cs"/>
            </a:endParaRPr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2600" dirty="0" err="1">
                <a:cs typeface="+mn-cs"/>
              </a:rPr>
              <a:t>scaleY</a:t>
            </a:r>
            <a:r>
              <a:rPr lang="en-US" altLang="zh-CN" sz="2600" dirty="0">
                <a:cs typeface="+mn-cs"/>
              </a:rPr>
              <a:t>(</a:t>
            </a:r>
            <a:r>
              <a:rPr lang="en-US" altLang="zh-CN" sz="2600" dirty="0" err="1">
                <a:cs typeface="+mn-cs"/>
              </a:rPr>
              <a:t>sy</a:t>
            </a:r>
            <a:r>
              <a:rPr lang="en-US" altLang="zh-CN" sz="2600" dirty="0">
                <a:cs typeface="+mn-cs"/>
              </a:rPr>
              <a:t>)</a:t>
            </a:r>
            <a:r>
              <a:rPr lang="zh-CN" altLang="zh-CN" sz="2600" dirty="0">
                <a:cs typeface="+mn-cs"/>
              </a:rPr>
              <a:t>：表示只设置</a:t>
            </a:r>
            <a:r>
              <a:rPr lang="en-US" altLang="zh-CN" sz="2600" dirty="0">
                <a:cs typeface="+mn-cs"/>
              </a:rPr>
              <a:t>Y</a:t>
            </a:r>
            <a:r>
              <a:rPr lang="zh-CN" altLang="zh-CN" sz="2600" dirty="0">
                <a:cs typeface="+mn-cs"/>
              </a:rPr>
              <a:t>轴的缩放</a:t>
            </a:r>
            <a:endParaRPr lang="en-US" altLang="zh-CN" sz="2600" dirty="0">
              <a:cs typeface="+mn-cs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092098" y="285728"/>
            <a:ext cx="1872514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缩放</a:t>
            </a:r>
            <a:endParaRPr lang="zh-CN" altLang="en-US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475656" y="1532305"/>
            <a:ext cx="6715204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scale(</a:t>
            </a:r>
            <a:r>
              <a:rPr lang="en-US" altLang="zh-CN" b="1" dirty="0" err="1">
                <a:latin typeface="+mn-lt"/>
              </a:rPr>
              <a:t>sx,sy</a:t>
            </a:r>
            <a:r>
              <a:rPr lang="en-US" altLang="zh-CN" b="1" dirty="0" smtClean="0">
                <a:latin typeface="+mn-lt"/>
              </a:rPr>
              <a:t>)</a:t>
            </a:r>
            <a:r>
              <a:rPr lang="en-US" altLang="zh-CN" b="1" dirty="0">
                <a:latin typeface="+mn-lt"/>
              </a:rPr>
              <a:t>;</a:t>
            </a:r>
            <a:endParaRPr lang="en-US" altLang="zh-CN" b="1" dirty="0" smtClean="0">
              <a:latin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59500" y="796642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013604" y="751840"/>
            <a:ext cx="3629965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横向坐标（宽度）方向的缩放量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70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3203848" y="2326129"/>
            <a:ext cx="3629965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纵轴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坐标（高度）方向的缩放量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735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3230625" y="6349452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623495" y="5180402"/>
              <a:ext cx="277545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scale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4929190" y="4500570"/>
            <a:ext cx="2714644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/>
              <a:t>transform:scaleX</a:t>
            </a:r>
            <a:r>
              <a:rPr lang="en-US" altLang="zh-CN" sz="2000" b="1" dirty="0" smtClean="0"/>
              <a:t>(2)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1" name="左右箭头 20"/>
          <p:cNvSpPr/>
          <p:nvPr/>
        </p:nvSpPr>
        <p:spPr bwMode="auto">
          <a:xfrm>
            <a:off x="4143372" y="450057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357290" y="4500570"/>
            <a:ext cx="285752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ea typeface="微软雅黑" pitchFamily="34" charset="-122"/>
              </a:rPr>
              <a:t>transform:scale</a:t>
            </a:r>
            <a:r>
              <a:rPr lang="en-US" altLang="zh-CN" sz="2000" b="1" dirty="0" smtClean="0">
                <a:ea typeface="微软雅黑" pitchFamily="34" charset="-122"/>
              </a:rPr>
              <a:t>(2,0)</a:t>
            </a:r>
            <a:endParaRPr lang="zh-CN" altLang="en-US" sz="2000" b="1" dirty="0" err="1" smtClean="0"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29190" y="5572140"/>
            <a:ext cx="2714644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/>
              <a:t>transform:scaleY</a:t>
            </a:r>
            <a:r>
              <a:rPr lang="en-US" altLang="zh-CN" sz="2000" b="1" dirty="0" smtClean="0"/>
              <a:t>(2)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3" name="左右箭头 22"/>
          <p:cNvSpPr/>
          <p:nvPr/>
        </p:nvSpPr>
        <p:spPr bwMode="auto">
          <a:xfrm>
            <a:off x="4143372" y="557214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 bwMode="auto">
          <a:xfrm>
            <a:off x="1357290" y="5572140"/>
            <a:ext cx="285752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</a:pPr>
            <a:r>
              <a:rPr lang="en-US" altLang="zh-CN" sz="2000" b="1" dirty="0" err="1" smtClean="0">
                <a:ea typeface="微软雅黑" pitchFamily="34" charset="-122"/>
              </a:rPr>
              <a:t>transform:scale</a:t>
            </a:r>
            <a:r>
              <a:rPr lang="en-US" altLang="zh-CN" sz="2000" b="1" dirty="0" smtClean="0">
                <a:ea typeface="微软雅黑" pitchFamily="34" charset="-122"/>
              </a:rPr>
              <a:t>(0,2)</a:t>
            </a:r>
            <a:endParaRPr lang="zh-CN" altLang="en-US" sz="2000" b="1" dirty="0" err="1" smtClean="0"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7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20" grpId="0"/>
      <p:bldP spid="21" grpId="0" animBg="1"/>
      <p:bldP spid="18" grpId="0"/>
      <p:bldP spid="22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509742" y="285728"/>
            <a:ext cx="1454869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倾斜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可以仅设置沿着</a:t>
            </a:r>
            <a:r>
              <a:rPr lang="en-US" altLang="zh-CN" dirty="0"/>
              <a:t>X</a:t>
            </a:r>
            <a:r>
              <a:rPr lang="zh-CN" altLang="zh-CN" dirty="0"/>
              <a:t>轴或</a:t>
            </a:r>
            <a:r>
              <a:rPr lang="en-US" altLang="zh-CN" dirty="0"/>
              <a:t>Y</a:t>
            </a:r>
            <a:r>
              <a:rPr lang="zh-CN" altLang="zh-CN" dirty="0"/>
              <a:t>轴方向</a:t>
            </a:r>
            <a:r>
              <a:rPr lang="zh-CN" altLang="zh-CN" dirty="0" smtClean="0"/>
              <a:t>倾斜</a:t>
            </a:r>
            <a:endParaRPr lang="en-US" altLang="zh-CN" dirty="0" smtClean="0"/>
          </a:p>
          <a:p>
            <a:pPr lvl="1"/>
            <a:r>
              <a:rPr lang="en-US" altLang="zh-CN" dirty="0" err="1"/>
              <a:t>skewX</a:t>
            </a:r>
            <a:r>
              <a:rPr lang="zh-CN" altLang="en-US" dirty="0"/>
              <a:t>（</a:t>
            </a:r>
            <a:r>
              <a:rPr lang="en-US" altLang="zh-CN" dirty="0"/>
              <a:t>ax</a:t>
            </a:r>
            <a:r>
              <a:rPr lang="zh-CN" altLang="en-US" dirty="0"/>
              <a:t>）：表示只设置</a:t>
            </a:r>
            <a:r>
              <a:rPr lang="en-US" altLang="zh-CN" dirty="0"/>
              <a:t>X</a:t>
            </a:r>
            <a:r>
              <a:rPr lang="zh-CN" altLang="en-US" dirty="0"/>
              <a:t>轴的</a:t>
            </a:r>
            <a:r>
              <a:rPr lang="zh-CN" altLang="en-US" dirty="0" smtClean="0"/>
              <a:t>倾斜</a:t>
            </a:r>
            <a:endParaRPr lang="en-US" altLang="zh-CN" dirty="0" smtClean="0"/>
          </a:p>
          <a:p>
            <a:pPr lvl="1"/>
            <a:r>
              <a:rPr lang="en-US" altLang="zh-CN" dirty="0" err="1"/>
              <a:t>skewY</a:t>
            </a:r>
            <a:r>
              <a:rPr lang="zh-CN" altLang="zh-CN" dirty="0"/>
              <a:t>（</a:t>
            </a:r>
            <a:r>
              <a:rPr lang="en-US" altLang="zh-CN" dirty="0"/>
              <a:t>ay</a:t>
            </a:r>
            <a:r>
              <a:rPr lang="zh-CN" altLang="zh-CN" dirty="0"/>
              <a:t>）：表示只设置</a:t>
            </a:r>
            <a:r>
              <a:rPr lang="en-US" altLang="zh-CN" dirty="0"/>
              <a:t>Y</a:t>
            </a:r>
            <a:r>
              <a:rPr lang="zh-CN" altLang="zh-CN" dirty="0"/>
              <a:t>轴的倾斜</a:t>
            </a:r>
            <a:endParaRPr lang="en-US" altLang="zh-CN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475656" y="1532305"/>
            <a:ext cx="6715204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 smtClean="0"/>
              <a:t>skew(ax, ay);</a:t>
            </a:r>
            <a:endParaRPr lang="zh-CN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59500" y="796642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013605" y="751840"/>
            <a:ext cx="320646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水平方向（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轴）的倾斜角度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70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3203849" y="2326129"/>
            <a:ext cx="316835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垂直方向（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轴）的倾斜角度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735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2743987" y="617470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642139" y="5180402"/>
              <a:ext cx="273816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skew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509742" y="285728"/>
            <a:ext cx="1454869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旋转</a:t>
            </a:r>
            <a:endParaRPr lang="zh-CN" altLang="en-US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475656" y="1285860"/>
            <a:ext cx="6715204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/>
              <a:t>rotate(a);</a:t>
            </a:r>
            <a:endParaRPr lang="zh-CN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59500" y="796642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2743987" y="617470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525564" y="5180402"/>
              <a:ext cx="297131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rotate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 descr="F:\HTML5+CSS3\HTML5+CSS3教材\HTML5+CSS3\《使用HTML+CSS开发商业站点》扫红环节换图20160629\图9.6 rotate函数旋转元素示意图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82" y="2708920"/>
            <a:ext cx="3601394" cy="334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960410" y="1340768"/>
            <a:ext cx="807608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tabLst/>
              <a:defRPr/>
            </a:pP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参数</a:t>
            </a:r>
            <a:r>
              <a:rPr lang="en-US" altLang="zh-CN" sz="2600" b="1" kern="0" dirty="0" smtClean="0">
                <a:latin typeface="+mn-lt"/>
                <a:ea typeface="微软雅黑" pitchFamily="34" charset="-122"/>
              </a:rPr>
              <a:t>a</a:t>
            </a: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单位使用</a:t>
            </a:r>
            <a:r>
              <a:rPr lang="en-US" altLang="zh-CN" sz="2600" b="1" kern="0" dirty="0" err="1" smtClean="0">
                <a:latin typeface="+mn-lt"/>
                <a:ea typeface="微软雅黑" pitchFamily="34" charset="-122"/>
              </a:rPr>
              <a:t>deg</a:t>
            </a: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表示</a:t>
            </a:r>
            <a:endParaRPr lang="en-US" altLang="zh-CN" sz="2600" b="1" kern="0" dirty="0" smtClean="0">
              <a:latin typeface="+mn-lt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参数</a:t>
            </a:r>
            <a:r>
              <a:rPr lang="en-US" altLang="zh-CN" sz="2600" b="1" kern="0" dirty="0" smtClean="0">
                <a:latin typeface="+mn-lt"/>
                <a:ea typeface="微软雅黑" pitchFamily="34" charset="-122"/>
              </a:rPr>
              <a:t>a</a:t>
            </a:r>
            <a:r>
              <a:rPr lang="zh-CN" altLang="en-US" sz="2600" b="1" kern="0" dirty="0" smtClean="0">
                <a:latin typeface="+mn-lt"/>
                <a:ea typeface="微软雅黑" pitchFamily="34" charset="-122"/>
              </a:rPr>
              <a:t>取正值时元素相对原来中心顺时针旋转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72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812360" y="285728"/>
            <a:ext cx="1152252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rotate( )</a:t>
            </a:r>
            <a:r>
              <a:rPr lang="zh-CN" altLang="en-US" dirty="0"/>
              <a:t>函数只是旋转，而不会改变元素的</a:t>
            </a:r>
            <a:r>
              <a:rPr lang="zh-CN" altLang="en-US" dirty="0" smtClean="0"/>
              <a:t>形状</a:t>
            </a:r>
            <a:endParaRPr lang="en-US" altLang="zh-CN" dirty="0" smtClean="0"/>
          </a:p>
          <a:p>
            <a:r>
              <a:rPr lang="en-US" altLang="zh-CN" dirty="0" smtClean="0"/>
              <a:t>skew</a:t>
            </a:r>
            <a:r>
              <a:rPr lang="en-US" altLang="zh-CN" dirty="0"/>
              <a:t>( )</a:t>
            </a:r>
            <a:r>
              <a:rPr lang="zh-CN" altLang="en-US" dirty="0"/>
              <a:t>函数是倾斜，元素不会旋转，会改变元素的形状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8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1" y="285728"/>
            <a:ext cx="4464621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制作照片墙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使用结构伪类选择器选择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position</a:t>
            </a:r>
            <a:r>
              <a:rPr lang="zh-CN" altLang="en-US" dirty="0"/>
              <a:t>定位网页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元素布局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2D</a:t>
            </a:r>
            <a:r>
              <a:rPr lang="zh-CN" altLang="en-US" dirty="0"/>
              <a:t>变形（</a:t>
            </a:r>
            <a:r>
              <a:rPr lang="en-US" altLang="zh-CN" dirty="0"/>
              <a:t>transform</a:t>
            </a:r>
            <a:r>
              <a:rPr lang="zh-CN" altLang="en-US" dirty="0"/>
              <a:t>）属性操作图片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85840" y="3643314"/>
            <a:ext cx="7890616" cy="185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使用结构伪类选择器选择每一张图片，把它们分别定位到对应的</a:t>
            </a:r>
            <a:r>
              <a:rPr lang="zh-CN" altLang="en-US" dirty="0" smtClean="0"/>
              <a:t>位置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transform</a:t>
            </a:r>
            <a:r>
              <a:rPr lang="zh-CN" altLang="en-US" dirty="0"/>
              <a:t>属性为每张图片设置初始的旋转</a:t>
            </a:r>
            <a:r>
              <a:rPr lang="zh-CN" altLang="en-US" dirty="0" smtClean="0"/>
              <a:t>角度</a:t>
            </a:r>
            <a:endParaRPr lang="zh-CN" altLang="en-US" dirty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鼠标移入图片特效，当前鼠标移入的图片放大</a:t>
            </a:r>
            <a:r>
              <a:rPr lang="en-US" altLang="zh-CN" dirty="0"/>
              <a:t>1.5</a:t>
            </a:r>
            <a:r>
              <a:rPr lang="zh-CN" altLang="en-US" dirty="0"/>
              <a:t>倍、旋转角度变为</a:t>
            </a:r>
            <a:r>
              <a:rPr lang="en-US" altLang="zh-CN" dirty="0"/>
              <a:t>0°</a:t>
            </a:r>
            <a:r>
              <a:rPr lang="zh-CN" altLang="en-US" dirty="0"/>
              <a:t>、覆盖在其他图片上面</a:t>
            </a:r>
          </a:p>
          <a:p>
            <a:endParaRPr lang="zh-CN" altLang="en-US" dirty="0"/>
          </a:p>
        </p:txBody>
      </p: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2821793" y="6276360"/>
            <a:ext cx="2714625" cy="428625"/>
            <a:chOff x="3143240" y="5143512"/>
            <a:chExt cx="2714644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5" name="Picture 2" descr="C:\Users\yaling.he\Desktop\Chapter09截图\Chapter09截图\图9.10　鼠标移入的照片墙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48" y="1688653"/>
            <a:ext cx="3648075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yaling.he\Desktop\Chapter09截图\Chapter09截图\图9.9　鼠标未移入的照片墙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2" y="1688653"/>
            <a:ext cx="3648075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8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4566017" y="285728"/>
            <a:ext cx="4398596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制作照片墙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元素整体布局页面，使用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元素排版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position</a:t>
            </a:r>
            <a:r>
              <a:rPr lang="zh-CN" altLang="zh-CN" dirty="0"/>
              <a:t>属性将所有图片全部定位在坐标</a:t>
            </a:r>
            <a:r>
              <a:rPr lang="zh-CN" altLang="zh-CN" dirty="0" smtClean="0"/>
              <a:t>原点</a:t>
            </a:r>
            <a:endParaRPr lang="en-US" altLang="zh-CN" dirty="0" smtClean="0"/>
          </a:p>
          <a:p>
            <a:pPr lvl="1"/>
            <a:r>
              <a:rPr lang="zh-CN" altLang="zh-CN" dirty="0"/>
              <a:t>使用结构伪类选择器分别选择每一张图片，分别把它们定位到不同的位置，再设置不同的旋转</a:t>
            </a:r>
            <a:r>
              <a:rPr lang="zh-CN" altLang="zh-CN" dirty="0" smtClean="0"/>
              <a:t>度数</a:t>
            </a:r>
            <a:endParaRPr lang="en-US" altLang="zh-CN" dirty="0" smtClean="0"/>
          </a:p>
          <a:p>
            <a:pPr lvl="1"/>
            <a:r>
              <a:rPr lang="zh-CN" altLang="zh-CN" dirty="0"/>
              <a:t>鼠标移入图片后，图片放大</a:t>
            </a:r>
            <a:r>
              <a:rPr lang="en-US" altLang="zh-CN" dirty="0"/>
              <a:t>1.5</a:t>
            </a:r>
            <a:r>
              <a:rPr lang="zh-CN" altLang="zh-CN" dirty="0"/>
              <a:t>倍且不旋转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2723266" y="626577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9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499992" y="70285"/>
            <a:ext cx="4464620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制作旋转按钮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&lt;h1&gt;</a:t>
            </a:r>
            <a:r>
              <a:rPr lang="zh-CN" altLang="en-US" dirty="0"/>
              <a:t>、无序列表、超链接</a:t>
            </a:r>
            <a:r>
              <a:rPr lang="en-US" altLang="zh-CN" dirty="0"/>
              <a:t>&lt;a&gt;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布局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浮动让列表项排在一行，再清除</a:t>
            </a:r>
            <a:r>
              <a:rPr lang="zh-CN" altLang="en-US" dirty="0" smtClean="0"/>
              <a:t>浮动</a:t>
            </a:r>
            <a:endParaRPr lang="zh-CN" altLang="en-US" dirty="0"/>
          </a:p>
          <a:p>
            <a:pPr lvl="1"/>
            <a:r>
              <a:rPr lang="zh-CN" altLang="en-US" dirty="0" smtClean="0"/>
              <a:t>鼠标</a:t>
            </a:r>
            <a:r>
              <a:rPr lang="zh-CN" altLang="en-US" dirty="0"/>
              <a:t>移入每个超链接上，图片旋转</a:t>
            </a:r>
            <a:r>
              <a:rPr lang="en-US" altLang="zh-CN" dirty="0"/>
              <a:t>360°</a:t>
            </a:r>
            <a:r>
              <a:rPr lang="zh-CN" altLang="en-US" dirty="0"/>
              <a:t>，放大</a:t>
            </a:r>
            <a:r>
              <a:rPr lang="en-US" altLang="zh-CN" dirty="0"/>
              <a:t>1.2</a:t>
            </a:r>
            <a:r>
              <a:rPr lang="zh-CN" altLang="en-US" dirty="0"/>
              <a:t>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3239034" y="6213474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122" name="Picture 2" descr="C:\Users\yaling.he\Desktop\Chapter09截图\Chapter09截图\图9.11　旋转按钮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12976"/>
            <a:ext cx="503104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7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309865" y="2047984"/>
            <a:ext cx="2438600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没有添加过渡的效果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6147" name="Picture 3" descr="C:\Users\yaling.he\Desktop\Chapter09截图\Chapter09截图\图9.11　旋转按钮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5" y="1085270"/>
            <a:ext cx="5396013" cy="270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444208" y="70285"/>
            <a:ext cx="2520404" cy="954107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 smtClean="0"/>
              <a:t>过渡</a:t>
            </a:r>
            <a:r>
              <a:rPr lang="en-US" altLang="zh-CN" dirty="0" smtClean="0"/>
              <a:t>2-1</a:t>
            </a:r>
            <a:endParaRPr lang="zh-CN" altLang="zh-CN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en-US" altLang="zh-CN" dirty="0"/>
              <a:t>transition</a:t>
            </a:r>
            <a:r>
              <a:rPr lang="zh-CN" altLang="en-US" dirty="0"/>
              <a:t>呈现的是一种过渡，是一种动画转换的过程，如渐现、渐弱、动画快慢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/>
              <a:t>CSS3 transition</a:t>
            </a:r>
            <a:r>
              <a:rPr lang="zh-CN" altLang="zh-CN" dirty="0"/>
              <a:t>的过渡功能更像是一种“</a:t>
            </a:r>
            <a:r>
              <a:rPr lang="zh-CN" altLang="zh-CN" dirty="0">
                <a:solidFill>
                  <a:srgbClr val="FF0000"/>
                </a:solidFill>
              </a:rPr>
              <a:t>黄油</a:t>
            </a:r>
            <a:r>
              <a:rPr lang="zh-CN" altLang="zh-CN" dirty="0"/>
              <a:t>”，通过一些</a:t>
            </a:r>
            <a:r>
              <a:rPr lang="en-US" altLang="zh-CN" dirty="0"/>
              <a:t>CSS</a:t>
            </a:r>
            <a:r>
              <a:rPr lang="zh-CN" altLang="zh-CN" dirty="0"/>
              <a:t>的简单动作触发样式</a:t>
            </a:r>
            <a:r>
              <a:rPr lang="zh-CN" altLang="zh-CN" dirty="0">
                <a:solidFill>
                  <a:srgbClr val="FF0000"/>
                </a:solidFill>
              </a:rPr>
              <a:t>平滑过渡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yaling.he\Desktop\Chapter09截图\Chapter09截图\图9.14　添加过渡效果的旋转按钮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5" y="3875059"/>
            <a:ext cx="5303943" cy="27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5220072" y="2296311"/>
            <a:ext cx="1089793" cy="4126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09865" y="4856296"/>
            <a:ext cx="2438600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添加过渡后的效果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220072" y="5104623"/>
            <a:ext cx="1089793" cy="4126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1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预习检查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748186" cy="514353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CSS3</a:t>
            </a:r>
            <a:r>
              <a:rPr lang="zh-CN" altLang="en-US" dirty="0"/>
              <a:t>中</a:t>
            </a:r>
            <a:r>
              <a:rPr lang="en-US" altLang="zh-CN" dirty="0"/>
              <a:t>2D</a:t>
            </a:r>
            <a:r>
              <a:rPr lang="zh-CN" altLang="en-US" dirty="0"/>
              <a:t>变形分别可以操作元素的哪些效果？</a:t>
            </a:r>
          </a:p>
          <a:p>
            <a:r>
              <a:rPr lang="zh-CN" altLang="en-US" dirty="0"/>
              <a:t>要使用</a:t>
            </a:r>
            <a:r>
              <a:rPr lang="en-US" altLang="zh-CN" dirty="0"/>
              <a:t>CSS3</a:t>
            </a:r>
            <a:r>
              <a:rPr lang="zh-CN" altLang="en-US" dirty="0"/>
              <a:t>过渡，有哪些触发方式？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CSS3</a:t>
            </a:r>
            <a:r>
              <a:rPr lang="zh-CN" altLang="en-US" dirty="0"/>
              <a:t>动画属性实现动画的步骤是什么？</a:t>
            </a:r>
          </a:p>
          <a:p>
            <a:r>
              <a:rPr lang="en-US" altLang="zh-CN" dirty="0"/>
              <a:t>CSS3</a:t>
            </a:r>
            <a:r>
              <a:rPr lang="zh-CN" altLang="en-US" dirty="0"/>
              <a:t>过渡和</a:t>
            </a:r>
            <a:r>
              <a:rPr lang="en-US" altLang="zh-CN" dirty="0"/>
              <a:t>CSS3</a:t>
            </a:r>
            <a:r>
              <a:rPr lang="zh-CN" altLang="en-US" dirty="0"/>
              <a:t>动画制作的动画有什么区别？</a:t>
            </a:r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7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过渡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800993" y="1242923"/>
            <a:ext cx="7645398" cy="5143536"/>
          </a:xfrm>
        </p:spPr>
        <p:txBody>
          <a:bodyPr/>
          <a:lstStyle/>
          <a:p>
            <a:r>
              <a:rPr lang="zh-CN" altLang="zh-CN" dirty="0"/>
              <a:t>浏览器兼容性</a:t>
            </a:r>
            <a:endParaRPr lang="zh-CN" altLang="en-US" sz="6400" dirty="0">
              <a:cs typeface="+mn-cs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82188"/>
              </p:ext>
            </p:extLst>
          </p:nvPr>
        </p:nvGraphicFramePr>
        <p:xfrm>
          <a:off x="467544" y="1769278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39552" y="4618312"/>
            <a:ext cx="8604448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transition:[transition-property  transition-duration  </a:t>
            </a:r>
            <a:r>
              <a:rPr lang="en-US" altLang="zh-CN" b="1" dirty="0" smtClean="0">
                <a:latin typeface="+mn-lt"/>
              </a:rPr>
              <a:t>transition-timing-function   transition-delay </a:t>
            </a:r>
            <a:r>
              <a:rPr lang="en-US" altLang="zh-CN" b="1" dirty="0">
                <a:latin typeface="+mn-lt"/>
              </a:rPr>
              <a:t>]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709777" y="3814691"/>
            <a:ext cx="307824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过渡或动态模拟的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879415" y="4174821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15484" y="3892986"/>
            <a:ext cx="1000132" cy="400110"/>
            <a:chOff x="1000100" y="1801286"/>
            <a:chExt cx="1000132" cy="400110"/>
          </a:xfrm>
        </p:grpSpPr>
        <p:pic>
          <p:nvPicPr>
            <p:cNvPr id="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22144" y="3848184"/>
            <a:ext cx="271820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完成过渡所需要的时间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574497" y="4183513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59710" y="5720399"/>
            <a:ext cx="178148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指定过渡函数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483107" y="5079979"/>
            <a:ext cx="257245" cy="6532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65199" y="5872788"/>
            <a:ext cx="2870697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过渡开始出现的延迟时间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1934838" y="5406618"/>
            <a:ext cx="265710" cy="46617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0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/>
              <a:t>4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zh-CN" altLang="zh-CN" dirty="0"/>
              <a:t>过渡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（</a:t>
            </a:r>
            <a:r>
              <a:rPr lang="en-US" altLang="zh-CN" dirty="0"/>
              <a:t> transition-property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转换动画的</a:t>
            </a:r>
            <a:r>
              <a:rPr lang="en-US" altLang="zh-CN" dirty="0"/>
              <a:t>CSS</a:t>
            </a:r>
            <a:r>
              <a:rPr lang="zh-CN" altLang="en-US" dirty="0"/>
              <a:t>属性</a:t>
            </a:r>
            <a:r>
              <a:rPr lang="zh-CN" altLang="en-US" dirty="0" smtClean="0"/>
              <a:t>名称</a:t>
            </a:r>
            <a:endParaRPr lang="en-US" altLang="zh-CN" sz="6000" dirty="0"/>
          </a:p>
          <a:p>
            <a:pPr lvl="2"/>
            <a:r>
              <a:rPr lang="en-US" altLang="zh-CN" dirty="0"/>
              <a:t>IDENT</a:t>
            </a:r>
            <a:r>
              <a:rPr lang="zh-CN" altLang="en-US" dirty="0"/>
              <a:t>：指定的</a:t>
            </a:r>
            <a:r>
              <a:rPr lang="en-US" altLang="zh-CN" dirty="0"/>
              <a:t>CSS</a:t>
            </a:r>
            <a:r>
              <a:rPr lang="zh-CN" altLang="en-US" dirty="0"/>
              <a:t>属性（</a:t>
            </a:r>
            <a:r>
              <a:rPr lang="en-US" altLang="zh-CN" dirty="0"/>
              <a:t>width</a:t>
            </a:r>
            <a:r>
              <a:rPr lang="zh-CN" altLang="en-US" dirty="0"/>
              <a:t>、</a:t>
            </a:r>
            <a:r>
              <a:rPr lang="en-US" altLang="zh-CN" dirty="0"/>
              <a:t>height</a:t>
            </a:r>
            <a:r>
              <a:rPr lang="zh-CN" altLang="en-US" dirty="0"/>
              <a:t>、</a:t>
            </a:r>
            <a:r>
              <a:rPr lang="en-US" altLang="zh-CN" dirty="0"/>
              <a:t>background-color</a:t>
            </a:r>
            <a:r>
              <a:rPr lang="zh-CN" altLang="en-US" dirty="0"/>
              <a:t>属性等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2"/>
            <a:r>
              <a:rPr lang="en-US" altLang="zh-CN" dirty="0" smtClean="0"/>
              <a:t>all</a:t>
            </a:r>
            <a:r>
              <a:rPr lang="zh-CN" altLang="en-US" dirty="0"/>
              <a:t>：指定所有元素支持</a:t>
            </a:r>
            <a:r>
              <a:rPr lang="en-US" altLang="zh-CN" dirty="0"/>
              <a:t>transition-property</a:t>
            </a:r>
            <a:r>
              <a:rPr lang="zh-CN" altLang="en-US" dirty="0"/>
              <a:t>属性的样式，一般为了方便都会使用</a:t>
            </a:r>
            <a:r>
              <a:rPr lang="en-US" altLang="zh-CN" dirty="0"/>
              <a:t>all</a:t>
            </a:r>
          </a:p>
          <a:p>
            <a:endParaRPr lang="en-US" altLang="zh-CN" dirty="0" smtClean="0"/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534625" y="6093296"/>
            <a:ext cx="5701671" cy="428625"/>
            <a:chOff x="3143240" y="5143512"/>
            <a:chExt cx="54982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80920" y="5180402"/>
              <a:ext cx="52606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48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/>
              <a:t>4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过渡所需的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（</a:t>
            </a:r>
            <a:r>
              <a:rPr lang="en-US" altLang="zh-CN" dirty="0"/>
              <a:t> transition-duration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定义</a:t>
            </a:r>
            <a:r>
              <a:rPr lang="zh-CN" altLang="zh-CN" dirty="0"/>
              <a:t>转换动画的时间长度，即从设置旧属性到换新属性所花费的时间，单位</a:t>
            </a:r>
            <a:r>
              <a:rPr lang="zh-CN" altLang="zh-CN" dirty="0" smtClean="0"/>
              <a:t>为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534625" y="5520655"/>
            <a:ext cx="5701671" cy="428625"/>
            <a:chOff x="3143240" y="5143512"/>
            <a:chExt cx="54982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80920" y="5180402"/>
              <a:ext cx="52606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过渡动画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（</a:t>
            </a:r>
            <a:r>
              <a:rPr lang="en-US" altLang="zh-CN" dirty="0"/>
              <a:t> transition-timing-function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/>
              <a:t>浏览器的过渡速度，以及过渡期间的操作进展情况，通过给过渡添加一个函数来</a:t>
            </a:r>
            <a:r>
              <a:rPr lang="zh-CN" altLang="en-US" dirty="0" smtClean="0"/>
              <a:t>指定</a:t>
            </a:r>
            <a:r>
              <a:rPr lang="zh-CN" altLang="en-US" dirty="0"/>
              <a:t>动画的快慢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en-US" altLang="zh-CN" dirty="0"/>
              <a:t>ease</a:t>
            </a:r>
            <a:r>
              <a:rPr lang="zh-CN" altLang="zh-CN" dirty="0" smtClean="0"/>
              <a:t>：速度</a:t>
            </a:r>
            <a:r>
              <a:rPr lang="zh-CN" altLang="zh-CN" dirty="0"/>
              <a:t>由快到</a:t>
            </a:r>
            <a:r>
              <a:rPr lang="zh-CN" altLang="zh-CN" dirty="0" smtClean="0"/>
              <a:t>慢（</a:t>
            </a:r>
            <a:r>
              <a:rPr lang="zh-CN" altLang="zh-CN" dirty="0"/>
              <a:t>默认值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linear</a:t>
            </a:r>
            <a:r>
              <a:rPr lang="zh-CN" altLang="zh-CN" dirty="0" smtClean="0"/>
              <a:t>：速度</a:t>
            </a:r>
            <a:r>
              <a:rPr lang="zh-CN" altLang="zh-CN" dirty="0"/>
              <a:t>恒速（匀速运动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ease-in</a:t>
            </a:r>
            <a:r>
              <a:rPr lang="zh-CN" altLang="zh-CN" dirty="0" smtClean="0"/>
              <a:t>：速度</a:t>
            </a:r>
            <a:r>
              <a:rPr lang="zh-CN" altLang="zh-CN" dirty="0"/>
              <a:t>越来越快（渐显效果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ease-out</a:t>
            </a:r>
            <a:r>
              <a:rPr lang="zh-CN" altLang="zh-CN" dirty="0" smtClean="0"/>
              <a:t>：速度</a:t>
            </a:r>
            <a:r>
              <a:rPr lang="zh-CN" altLang="zh-CN" dirty="0"/>
              <a:t>越来越慢（渐隐效果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ease-in-out</a:t>
            </a:r>
            <a:r>
              <a:rPr lang="zh-CN" altLang="zh-CN" dirty="0" smtClean="0"/>
              <a:t>：速度</a:t>
            </a:r>
            <a:r>
              <a:rPr lang="zh-CN" altLang="zh-CN" dirty="0"/>
              <a:t>先加速再减速（渐显渐隐效果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1"/>
            <a:endParaRPr lang="en-US" altLang="zh-CN" dirty="0" smtClean="0"/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606633" y="6021288"/>
            <a:ext cx="5701671" cy="428625"/>
            <a:chOff x="3143240" y="5143512"/>
            <a:chExt cx="54982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80920" y="5180402"/>
              <a:ext cx="52606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7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4-4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</a:t>
            </a:r>
            <a:r>
              <a:rPr lang="zh-CN" altLang="zh-CN" dirty="0" smtClean="0"/>
              <a:t>延迟时间</a:t>
            </a:r>
            <a:r>
              <a:rPr lang="zh-CN" altLang="en-US" dirty="0" smtClean="0"/>
              <a:t>（</a:t>
            </a:r>
            <a:r>
              <a:rPr lang="en-US" altLang="zh-CN" dirty="0"/>
              <a:t> transition-delay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指定</a:t>
            </a:r>
            <a:r>
              <a:rPr lang="zh-CN" altLang="zh-CN" dirty="0"/>
              <a:t>一个动画开始执行的时间</a:t>
            </a:r>
            <a:r>
              <a:rPr lang="zh-CN" altLang="zh-CN" dirty="0" smtClean="0"/>
              <a:t>，当</a:t>
            </a:r>
            <a:r>
              <a:rPr lang="zh-CN" altLang="zh-CN" dirty="0"/>
              <a:t>改变元素属性值后多长时间去执行过渡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正值</a:t>
            </a:r>
            <a:r>
              <a:rPr lang="zh-CN" altLang="en-US" dirty="0"/>
              <a:t>：元素过渡效果不会立即触发，当过了设置的时间值后才会被</a:t>
            </a:r>
            <a:r>
              <a:rPr lang="zh-CN" altLang="en-US" dirty="0" smtClean="0"/>
              <a:t>触发</a:t>
            </a:r>
            <a:endParaRPr lang="zh-CN" altLang="en-US" dirty="0"/>
          </a:p>
          <a:p>
            <a:pPr lvl="2"/>
            <a:r>
              <a:rPr lang="zh-CN" altLang="en-US" dirty="0"/>
              <a:t>负值：元素过渡效果会从该时间点开始显示，之前的动作被</a:t>
            </a:r>
            <a:r>
              <a:rPr lang="zh-CN" altLang="en-US" dirty="0" smtClean="0"/>
              <a:t>截断</a:t>
            </a:r>
            <a:endParaRPr lang="zh-CN" altLang="en-US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：默认值，元素过渡效果立即执行</a:t>
            </a:r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1678641" y="5952703"/>
            <a:ext cx="5701671" cy="428625"/>
            <a:chOff x="3143240" y="5143512"/>
            <a:chExt cx="54982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80920" y="5180402"/>
              <a:ext cx="52606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012160" y="70285"/>
            <a:ext cx="2952452" cy="954107"/>
          </a:xfrm>
        </p:spPr>
        <p:txBody>
          <a:bodyPr/>
          <a:lstStyle/>
          <a:p>
            <a:r>
              <a:rPr lang="zh-CN" altLang="zh-CN" dirty="0"/>
              <a:t>过渡的触发机制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532162" cy="5143536"/>
          </a:xfrm>
        </p:spPr>
        <p:txBody>
          <a:bodyPr/>
          <a:lstStyle/>
          <a:p>
            <a:r>
              <a:rPr lang="zh-CN" altLang="en-US" dirty="0"/>
              <a:t>伪类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hover</a:t>
            </a:r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active</a:t>
            </a:r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focus</a:t>
            </a:r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checked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媒体查询</a:t>
            </a:r>
            <a:r>
              <a:rPr lang="zh-CN" altLang="en-US" dirty="0" smtClean="0"/>
              <a:t>：通过</a:t>
            </a:r>
            <a:r>
              <a:rPr lang="en-US" altLang="zh-CN" dirty="0"/>
              <a:t>@media</a:t>
            </a:r>
            <a:r>
              <a:rPr lang="zh-CN" altLang="en-US" dirty="0"/>
              <a:t>属性判断设备的尺寸，方向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触发：用</a:t>
            </a:r>
            <a:r>
              <a:rPr lang="en-US" altLang="zh-CN" dirty="0"/>
              <a:t>JavaScript</a:t>
            </a:r>
            <a:r>
              <a:rPr lang="zh-CN" altLang="en-US" dirty="0"/>
              <a:t>脚本触发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6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6840884" cy="979188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transition</a:t>
            </a:r>
            <a:r>
              <a:rPr lang="zh-CN" altLang="zh-CN" dirty="0"/>
              <a:t>实现过渡动画的使用步骤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532162" cy="5143536"/>
          </a:xfrm>
        </p:spPr>
        <p:txBody>
          <a:bodyPr/>
          <a:lstStyle/>
          <a:p>
            <a:r>
              <a:rPr lang="zh-CN" altLang="en-US" dirty="0"/>
              <a:t>在默认样式中声明元素的初始状态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r>
              <a:rPr lang="zh-CN" altLang="en-US" dirty="0" smtClean="0"/>
              <a:t>声明</a:t>
            </a:r>
            <a:r>
              <a:rPr lang="zh-CN" altLang="en-US" dirty="0"/>
              <a:t>过渡元素最终状态样式，如悬浮</a:t>
            </a:r>
            <a:r>
              <a:rPr lang="zh-CN" altLang="en-US" dirty="0" smtClean="0"/>
              <a:t>状态</a:t>
            </a: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默认样式中通过添加过渡函数，添加一些不同的样式</a:t>
            </a:r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114013" y="5895807"/>
            <a:ext cx="4866743" cy="428625"/>
            <a:chOff x="3143240" y="5143512"/>
            <a:chExt cx="52389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785230" y="5180402"/>
              <a:ext cx="245198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：旋转按钮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7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283968" y="285728"/>
            <a:ext cx="4680644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制作多彩照片墙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上机</a:t>
            </a:r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zh-CN" altLang="en-US" dirty="0" smtClean="0"/>
              <a:t>素材</a:t>
            </a:r>
            <a:endParaRPr lang="zh-CN" altLang="en-US" dirty="0"/>
          </a:p>
          <a:p>
            <a:pPr lvl="1"/>
            <a:r>
              <a:rPr lang="zh-CN" altLang="en-US" dirty="0" smtClean="0"/>
              <a:t>给</a:t>
            </a:r>
            <a:r>
              <a:rPr lang="zh-CN" altLang="en-US" dirty="0"/>
              <a:t>每张图片添加过渡效果，用伪类</a:t>
            </a:r>
            <a:r>
              <a:rPr lang="en-US" altLang="zh-CN" dirty="0"/>
              <a:t>hover</a:t>
            </a:r>
            <a:r>
              <a:rPr lang="zh-CN" altLang="en-US" dirty="0"/>
              <a:t>触发</a:t>
            </a:r>
            <a:r>
              <a:rPr lang="zh-CN" altLang="en-US" dirty="0" smtClean="0"/>
              <a:t>过渡</a:t>
            </a:r>
            <a:endParaRPr lang="zh-CN" altLang="en-US" dirty="0"/>
          </a:p>
          <a:p>
            <a:pPr lvl="1"/>
            <a:r>
              <a:rPr lang="zh-CN" altLang="en-US" dirty="0" smtClean="0"/>
              <a:t>动画</a:t>
            </a:r>
            <a:r>
              <a:rPr lang="zh-CN" altLang="en-US" dirty="0"/>
              <a:t>的总时长为</a:t>
            </a:r>
            <a:r>
              <a:rPr lang="en-US" altLang="zh-CN" dirty="0"/>
              <a:t>0.6s</a:t>
            </a:r>
            <a:r>
              <a:rPr lang="zh-CN" altLang="en-US" dirty="0"/>
              <a:t>，没有延迟，动画方式为</a:t>
            </a:r>
            <a:r>
              <a:rPr lang="en-US" altLang="zh-CN" dirty="0"/>
              <a:t>ease-in-out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3203848" y="6364957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C:\Users\yaling.he\Desktop\Chapter09截图\Chapter09截图\图9.15　多彩照片墙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74215"/>
            <a:ext cx="5105995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83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555776" y="70285"/>
            <a:ext cx="6408836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</a:t>
            </a:r>
            <a:r>
              <a:rPr lang="en-US" altLang="zh-CN" dirty="0"/>
              <a:t>QQ</a:t>
            </a:r>
            <a:r>
              <a:rPr lang="zh-CN" altLang="zh-CN" dirty="0"/>
              <a:t>彩贝热销时装页面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、无序列表、超链接等标签进行有语义的布局页面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pPr lvl="1"/>
            <a:r>
              <a:rPr lang="zh-CN" altLang="en-US" dirty="0" smtClean="0"/>
              <a:t>鼠标</a:t>
            </a:r>
            <a:r>
              <a:rPr lang="zh-CN" altLang="en-US" dirty="0"/>
              <a:t>移入图片时，图片向左边位移</a:t>
            </a:r>
            <a:r>
              <a:rPr lang="en-US" altLang="zh-CN" dirty="0" smtClean="0"/>
              <a:t>12px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过渡设置动画时间持续</a:t>
            </a:r>
            <a:r>
              <a:rPr lang="en-US" altLang="zh-CN" dirty="0"/>
              <a:t>1s</a:t>
            </a:r>
            <a:r>
              <a:rPr lang="zh-CN" altLang="en-US" dirty="0"/>
              <a:t>，动画的方式为</a:t>
            </a:r>
            <a:r>
              <a:rPr lang="en-US" altLang="zh-CN" dirty="0"/>
              <a:t>ease-out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3203848" y="6237312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09截图\Chapter09截图\图9.16　QQ彩贝热销时装页面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45024"/>
            <a:ext cx="4161507" cy="229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9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 smtClean="0"/>
              <a:t>回顾与作业点评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036218" cy="5143536"/>
          </a:xfrm>
        </p:spPr>
        <p:txBody>
          <a:bodyPr/>
          <a:lstStyle/>
          <a:p>
            <a:r>
              <a:rPr lang="zh-CN" altLang="en-US" dirty="0" smtClean="0"/>
              <a:t>有哪几种定位方式？</a:t>
            </a:r>
            <a:endParaRPr lang="en-US" altLang="zh-CN" dirty="0" smtClean="0"/>
          </a:p>
          <a:p>
            <a:r>
              <a:rPr lang="zh-CN" altLang="en-US" dirty="0" smtClean="0"/>
              <a:t>不同的定位方式有什么特性？</a:t>
            </a:r>
            <a:endParaRPr lang="en-US" altLang="zh-CN" dirty="0" smtClean="0"/>
          </a:p>
          <a:p>
            <a:r>
              <a:rPr lang="zh-CN" altLang="en-US" dirty="0" smtClean="0"/>
              <a:t>不同的定位使用场合是什么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2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7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/>
              <a:t>动画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animation</a:t>
            </a:r>
            <a:r>
              <a:rPr lang="zh-CN" altLang="en-US" dirty="0" smtClean="0"/>
              <a:t>实现动画主要由两个部分组成</a:t>
            </a:r>
          </a:p>
          <a:p>
            <a:pPr lvl="2"/>
            <a:r>
              <a:rPr lang="zh-CN" altLang="en-US" dirty="0" smtClean="0"/>
              <a:t>通过类似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动画的</a:t>
            </a:r>
            <a:r>
              <a:rPr lang="zh-CN" altLang="en-US" dirty="0" smtClean="0">
                <a:solidFill>
                  <a:srgbClr val="FF0000"/>
                </a:solidFill>
              </a:rPr>
              <a:t>关键帧</a:t>
            </a:r>
            <a:r>
              <a:rPr lang="zh-CN" altLang="en-US" dirty="0" smtClean="0"/>
              <a:t>来声明一个动画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属性中</a:t>
            </a:r>
            <a:r>
              <a:rPr lang="zh-CN" altLang="en-US" dirty="0" smtClean="0">
                <a:solidFill>
                  <a:srgbClr val="FF0000"/>
                </a:solidFill>
              </a:rPr>
              <a:t>调用关键帧</a:t>
            </a:r>
            <a:r>
              <a:rPr lang="zh-CN" altLang="en-US" dirty="0" smtClean="0"/>
              <a:t>声明的动画实现一个更为复杂的动画效果</a:t>
            </a:r>
            <a:endParaRPr lang="en-US" altLang="zh-CN" dirty="0" smtClean="0"/>
          </a:p>
          <a:p>
            <a:pPr lvl="2"/>
            <a:endParaRPr lang="zh-CN" altLang="en-US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浏览器支持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32978"/>
              </p:ext>
            </p:extLst>
          </p:nvPr>
        </p:nvGraphicFramePr>
        <p:xfrm>
          <a:off x="539550" y="4221088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992" y="285728"/>
            <a:ext cx="4464620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设置关键帧</a:t>
            </a:r>
            <a:endParaRPr lang="zh-CN" alt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251520" y="2636912"/>
            <a:ext cx="4051070" cy="21698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keyframes</a:t>
            </a:r>
            <a:r>
              <a:rPr lang="en-US" altLang="zh-CN" b="1" dirty="0">
                <a:latin typeface="+mn-lt"/>
              </a:rPr>
              <a:t>  IDENT  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from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percentage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to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4854" y="1911586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5004048" y="2618630"/>
            <a:ext cx="4051070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keyframes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spread 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0% {width:0;}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33% {width:23px;}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66% {width:46px;}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100% {width:69px;}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}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302590" y="3429000"/>
            <a:ext cx="701458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2411760" y="5992264"/>
            <a:ext cx="3541431" cy="428625"/>
            <a:chOff x="3143240" y="5143512"/>
            <a:chExt cx="523893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583500" y="5180402"/>
              <a:ext cx="285544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animation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8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992" y="285728"/>
            <a:ext cx="4464620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359746" cy="5143536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/>
              <a:t>的浏览器</a:t>
            </a:r>
            <a:r>
              <a:rPr lang="zh-CN" altLang="en-US" dirty="0" smtClean="0"/>
              <a:t>兼容性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写兼容的时候浏览器前缀是放在</a:t>
            </a: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 smtClean="0"/>
              <a:t>中间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@-</a:t>
            </a:r>
            <a:r>
              <a:rPr lang="en-US" altLang="zh-CN" dirty="0" err="1"/>
              <a:t>webkit-keyframes</a:t>
            </a:r>
            <a:r>
              <a:rPr lang="zh-CN" altLang="en-US" dirty="0"/>
              <a:t>、</a:t>
            </a:r>
            <a:r>
              <a:rPr lang="en-US" altLang="zh-CN" dirty="0"/>
              <a:t>@-</a:t>
            </a:r>
            <a:r>
              <a:rPr lang="en-US" altLang="zh-CN" dirty="0" err="1"/>
              <a:t>moz</a:t>
            </a:r>
            <a:r>
              <a:rPr lang="en-US" altLang="zh-CN" dirty="0"/>
              <a:t>- </a:t>
            </a:r>
            <a:r>
              <a:rPr lang="en-US" altLang="zh-CN" dirty="0" err="1" smtClean="0"/>
              <a:t>keyframes</a:t>
            </a:r>
            <a:endParaRPr lang="zh-CN" altLang="en-US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26284"/>
              </p:ext>
            </p:extLst>
          </p:nvPr>
        </p:nvGraphicFramePr>
        <p:xfrm>
          <a:off x="683568" y="1844824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68"/>
          <p:cNvGrpSpPr>
            <a:grpSpLocks/>
          </p:cNvGrpSpPr>
          <p:nvPr/>
        </p:nvGrpSpPr>
        <p:grpSpPr bwMode="auto">
          <a:xfrm>
            <a:off x="0" y="3356992"/>
            <a:ext cx="1057275" cy="414338"/>
            <a:chOff x="1000100" y="3950459"/>
            <a:chExt cx="1058023" cy="414475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992" y="285728"/>
            <a:ext cx="4464620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359746" cy="5143536"/>
          </a:xfrm>
        </p:spPr>
        <p:txBody>
          <a:bodyPr/>
          <a:lstStyle/>
          <a:p>
            <a:r>
              <a:rPr lang="zh-CN" altLang="zh-CN" dirty="0"/>
              <a:t>调用关键</a:t>
            </a:r>
            <a:r>
              <a:rPr lang="zh-CN" altLang="zh-CN" dirty="0" smtClean="0"/>
              <a:t>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51520" y="2636912"/>
            <a:ext cx="8640960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animation:animation-name</a:t>
            </a:r>
            <a:r>
              <a:rPr lang="en-US" altLang="zh-CN" b="1" dirty="0" smtClean="0">
                <a:latin typeface="+mn-lt"/>
              </a:rPr>
              <a:t>  </a:t>
            </a:r>
            <a:r>
              <a:rPr lang="en-US" altLang="zh-CN" b="1" dirty="0">
                <a:latin typeface="+mn-lt"/>
              </a:rPr>
              <a:t>animation–duration  animation-timing-function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animation-delay </a:t>
            </a:r>
            <a:r>
              <a:rPr lang="en-US" altLang="zh-CN" b="1" dirty="0" smtClean="0">
                <a:latin typeface="+mn-lt"/>
              </a:rPr>
              <a:t> animation-iteration-count  </a:t>
            </a:r>
            <a:r>
              <a:rPr lang="en-US" altLang="zh-CN" b="1" dirty="0">
                <a:latin typeface="+mn-lt"/>
              </a:rPr>
              <a:t>animation-direction  </a:t>
            </a:r>
            <a:endParaRPr lang="en-US" altLang="zh-CN" b="1" dirty="0" smtClean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animation-play-state  animation-fill-mode</a:t>
            </a:r>
            <a:r>
              <a:rPr lang="en-US" altLang="zh-CN" b="1" dirty="0">
                <a:latin typeface="+mn-lt"/>
              </a:rPr>
              <a:t>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854" y="1911586"/>
            <a:ext cx="1000132" cy="40011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187624" y="1637154"/>
            <a:ext cx="2016224" cy="70851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@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keyframes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创建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的动画名称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57262" y="2276962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091569" y="1911586"/>
            <a:ext cx="116963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时间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4533986" y="2284490"/>
            <a:ext cx="142402" cy="5884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131655" y="1903819"/>
            <a:ext cx="120982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268118" y="2276723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30317" y="4064208"/>
            <a:ext cx="1377387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延迟时间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V="1">
            <a:off x="1219011" y="3390662"/>
            <a:ext cx="203303" cy="6735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2974485" y="4097070"/>
            <a:ext cx="192059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动画的播放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次数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3934783" y="3370298"/>
            <a:ext cx="270595" cy="7267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5814232" y="4003234"/>
            <a:ext cx="199812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动画的播放方向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485724" y="3329688"/>
            <a:ext cx="135262" cy="646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7206" y="4816950"/>
            <a:ext cx="188049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动画的播放状态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0"/>
          </p:cNvCxnSpPr>
          <p:nvPr/>
        </p:nvCxnSpPr>
        <p:spPr>
          <a:xfrm flipH="1" flipV="1">
            <a:off x="899592" y="3826300"/>
            <a:ext cx="67863" cy="990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972781" y="4816950"/>
            <a:ext cx="2200227" cy="932259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动画开始之前和结束之后发生的操作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flipH="1" flipV="1">
            <a:off x="2591486" y="3826300"/>
            <a:ext cx="481409" cy="990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4" grpId="0" animBg="1"/>
      <p:bldP spid="16" grpId="0" animBg="1"/>
      <p:bldP spid="19" grpId="0" animBg="1"/>
      <p:bldP spid="21" grpId="0" animBg="1"/>
      <p:bldP spid="23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285728"/>
            <a:ext cx="4248596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/>
              <a:t>5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动画的播放</a:t>
            </a:r>
            <a:r>
              <a:rPr lang="zh-CN" altLang="en-US" dirty="0" smtClean="0"/>
              <a:t>次数（</a:t>
            </a:r>
            <a:r>
              <a:rPr lang="en-US" altLang="zh-CN" dirty="0"/>
              <a:t>animation-iteration-count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值通常为整数，默认值为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zh-CN" dirty="0" smtClean="0"/>
              <a:t>特殊值</a:t>
            </a:r>
            <a:r>
              <a:rPr lang="en-US" altLang="zh-CN" dirty="0" smtClean="0"/>
              <a:t>infinite</a:t>
            </a:r>
            <a:r>
              <a:rPr lang="zh-CN" altLang="zh-CN" dirty="0" smtClean="0"/>
              <a:t>，表示动画无限次播放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600" dirty="0" smtClean="0">
                <a:cs typeface="+mn-cs"/>
              </a:rPr>
              <a:t>动画的播放方向</a:t>
            </a:r>
            <a:r>
              <a:rPr lang="zh-CN" altLang="en-US" sz="2600" dirty="0" smtClean="0">
                <a:cs typeface="+mn-cs"/>
              </a:rPr>
              <a:t>（</a:t>
            </a:r>
            <a:r>
              <a:rPr lang="en-US" altLang="zh-CN" sz="2800" dirty="0" smtClean="0"/>
              <a:t>animation-direction</a:t>
            </a:r>
            <a:r>
              <a:rPr lang="zh-CN" altLang="en-US" sz="2600" dirty="0" smtClean="0">
                <a:cs typeface="+mn-cs"/>
              </a:rPr>
              <a:t>）</a:t>
            </a:r>
            <a:endParaRPr lang="en-US" altLang="zh-CN" sz="2600" dirty="0" smtClean="0">
              <a:cs typeface="+mn-cs"/>
            </a:endParaRPr>
          </a:p>
          <a:p>
            <a:pPr lvl="1"/>
            <a:r>
              <a:rPr lang="en-US" altLang="zh-CN" dirty="0"/>
              <a:t>normal</a:t>
            </a:r>
            <a:r>
              <a:rPr lang="zh-CN" altLang="en-US" dirty="0"/>
              <a:t>，</a:t>
            </a:r>
            <a:r>
              <a:rPr lang="zh-CN" altLang="zh-CN" dirty="0"/>
              <a:t>动画每次都是循环向前播放</a:t>
            </a:r>
            <a:endParaRPr lang="en-US" altLang="zh-CN" dirty="0"/>
          </a:p>
          <a:p>
            <a:pPr lvl="1"/>
            <a:r>
              <a:rPr lang="en-US" altLang="zh-CN" dirty="0"/>
              <a:t>alternate</a:t>
            </a:r>
            <a:r>
              <a:rPr lang="zh-CN" altLang="en-US" dirty="0"/>
              <a:t>，</a:t>
            </a:r>
            <a:r>
              <a:rPr lang="zh-CN" altLang="zh-CN" dirty="0"/>
              <a:t>动画播放为偶数次则向前播放</a:t>
            </a:r>
            <a:endParaRPr lang="en-US" altLang="zh-CN" dirty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800" dirty="0"/>
              <a:t>动画的播放</a:t>
            </a:r>
            <a:r>
              <a:rPr lang="zh-CN" altLang="zh-CN" sz="2800" dirty="0" smtClean="0"/>
              <a:t>状态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animation-play-state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running</a:t>
            </a:r>
            <a:r>
              <a:rPr lang="zh-CN" altLang="zh-CN" dirty="0"/>
              <a:t>将暂停的动画重新播放</a:t>
            </a:r>
            <a:endParaRPr lang="en-US" altLang="zh-CN" dirty="0"/>
          </a:p>
          <a:p>
            <a:pPr lvl="1"/>
            <a:r>
              <a:rPr lang="en-US" altLang="zh-CN" dirty="0" smtClean="0"/>
              <a:t>paused</a:t>
            </a:r>
            <a:r>
              <a:rPr lang="zh-CN" altLang="zh-CN" dirty="0"/>
              <a:t>将正在播放的元素动画</a:t>
            </a:r>
            <a:r>
              <a:rPr lang="zh-CN" altLang="zh-CN" dirty="0" smtClean="0"/>
              <a:t>停下来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0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285728"/>
            <a:ext cx="4248596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5-5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动画发生</a:t>
            </a:r>
            <a:r>
              <a:rPr lang="zh-CN" altLang="en-US" sz="2600" dirty="0">
                <a:cs typeface="+mn-cs"/>
              </a:rPr>
              <a:t>的</a:t>
            </a:r>
            <a:r>
              <a:rPr lang="zh-CN" altLang="en-US" sz="2600" dirty="0" smtClean="0">
                <a:cs typeface="+mn-cs"/>
              </a:rPr>
              <a:t>操作（</a:t>
            </a:r>
            <a:r>
              <a:rPr lang="en-US" altLang="zh-CN" sz="2800" dirty="0"/>
              <a:t>animation-fill-mode</a:t>
            </a:r>
            <a:r>
              <a:rPr lang="zh-CN" altLang="en-US" sz="2600" dirty="0" smtClean="0">
                <a:cs typeface="+mn-cs"/>
              </a:rPr>
              <a:t>）</a:t>
            </a:r>
            <a:endParaRPr lang="en-US" altLang="zh-CN" sz="2600" dirty="0" smtClean="0">
              <a:cs typeface="+mn-cs"/>
            </a:endParaRPr>
          </a:p>
          <a:p>
            <a:pPr lvl="1"/>
            <a:r>
              <a:rPr lang="en-US" altLang="zh-CN" dirty="0"/>
              <a:t>forwards</a:t>
            </a:r>
            <a:r>
              <a:rPr lang="zh-CN" altLang="zh-CN" dirty="0"/>
              <a:t>表示动画在结束后继续应用最后关键帧的位置</a:t>
            </a:r>
            <a:endParaRPr lang="en-US" altLang="zh-CN" dirty="0"/>
          </a:p>
          <a:p>
            <a:pPr lvl="1"/>
            <a:r>
              <a:rPr lang="en-US" altLang="zh-CN" dirty="0"/>
              <a:t>backwards</a:t>
            </a:r>
            <a:r>
              <a:rPr lang="zh-CN" altLang="zh-CN" dirty="0"/>
              <a:t>表示会在向元素应用动画样式时迅速应用动画的初始帧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zh-CN" dirty="0"/>
              <a:t>表示元素动画同时具有</a:t>
            </a:r>
            <a:r>
              <a:rPr lang="en-US" altLang="zh-CN" dirty="0"/>
              <a:t>forwards</a:t>
            </a:r>
            <a:r>
              <a:rPr lang="zh-CN" altLang="zh-CN" dirty="0"/>
              <a:t>和</a:t>
            </a:r>
            <a:r>
              <a:rPr lang="en-US" altLang="zh-CN" dirty="0"/>
              <a:t>backwards</a:t>
            </a:r>
            <a:r>
              <a:rPr lang="zh-CN" altLang="zh-CN" dirty="0"/>
              <a:t>的效果</a:t>
            </a:r>
            <a:endParaRPr lang="zh-CN" altLang="en-US" dirty="0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411760" y="5992264"/>
            <a:ext cx="3541431" cy="428625"/>
            <a:chOff x="3143240" y="5143512"/>
            <a:chExt cx="52389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583500" y="5180402"/>
              <a:ext cx="285544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animation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943" y="70285"/>
            <a:ext cx="5323669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使用结构伪类选择器选择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position</a:t>
            </a:r>
            <a:r>
              <a:rPr lang="zh-CN" altLang="en-US" dirty="0"/>
              <a:t>定位网页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/>
              <a:t>创建关键</a:t>
            </a:r>
            <a:r>
              <a:rPr lang="zh-CN" altLang="en-US" dirty="0" smtClean="0"/>
              <a:t>帧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属性引用设置的动画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85840" y="3501008"/>
            <a:ext cx="7890616" cy="185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定位属性把图片“赚”和“花”设置到相对应的位置</a:t>
            </a:r>
            <a:r>
              <a:rPr lang="zh-CN" altLang="en-US" dirty="0" smtClean="0"/>
              <a:t>上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属性给中间的“赚”和“花”图片设置动画，动画效果为鼠标移入“赚”图片的时候变为“赚积分”，并且是从左到右缓慢展开的</a:t>
            </a:r>
            <a:r>
              <a:rPr lang="zh-CN" altLang="en-US" dirty="0" smtClean="0"/>
              <a:t>效果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属性给右边的“论”图片设置动画，效果为鼠标移入旋转</a:t>
            </a:r>
            <a:r>
              <a:rPr lang="en-US" altLang="zh-CN" dirty="0" smtClean="0"/>
              <a:t>360°</a:t>
            </a:r>
            <a:endParaRPr lang="zh-CN" altLang="en-US" dirty="0"/>
          </a:p>
        </p:txBody>
      </p:sp>
      <p:pic>
        <p:nvPicPr>
          <p:cNvPr id="9" name="Picture 2" descr="C:\Users\yaling.he\Desktop\Chapter09截图\Chapter09截图\图9.21　鼠标移入导航动画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66098"/>
            <a:ext cx="6196416" cy="1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yaling.he\Desktop\Chapter09截图\Chapter09截图\图9.20　默认的QQ彩贝导航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57986"/>
            <a:ext cx="6196416" cy="1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635896" y="70285"/>
            <a:ext cx="5328717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/>
              <a:t>给“赚积分”版块设置动画的关键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pPr lvl="1"/>
            <a:r>
              <a:rPr lang="zh-CN" altLang="zh-CN" dirty="0"/>
              <a:t>鼠标指针移入后图片由“赚”变为“赚积分”，</a:t>
            </a:r>
            <a:r>
              <a:rPr lang="zh-CN" altLang="zh-CN" dirty="0" smtClean="0"/>
              <a:t>并且使用</a:t>
            </a:r>
            <a:r>
              <a:rPr lang="zh-CN" altLang="zh-CN" dirty="0"/>
              <a:t>关键帧设置</a:t>
            </a:r>
            <a:r>
              <a:rPr lang="zh-CN" altLang="zh-CN" dirty="0" smtClean="0"/>
              <a:t>动画</a:t>
            </a:r>
            <a:endParaRPr lang="en-US" altLang="zh-CN" dirty="0" smtClean="0"/>
          </a:p>
          <a:p>
            <a:pPr lvl="1"/>
            <a:r>
              <a:rPr lang="zh-CN" altLang="zh-CN" dirty="0"/>
              <a:t>设置右边“论”图片。在鼠标指针移入时旋转</a:t>
            </a:r>
            <a:r>
              <a:rPr lang="en-US" altLang="zh-CN" dirty="0"/>
              <a:t>360</a:t>
            </a:r>
            <a:r>
              <a:rPr lang="zh-CN" altLang="zh-CN" dirty="0" smtClean="0"/>
              <a:t>°</a:t>
            </a:r>
            <a:endParaRPr lang="en-US" altLang="zh-CN" dirty="0" smtClean="0"/>
          </a:p>
          <a:p>
            <a:pPr lvl="1"/>
            <a:r>
              <a:rPr lang="zh-CN" altLang="zh-CN" dirty="0"/>
              <a:t>给“论”图片加上过渡动画效果</a:t>
            </a: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2723266" y="626577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3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5" y="1458378"/>
            <a:ext cx="638296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变形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过渡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动画</a:t>
            </a: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634185" y="953433"/>
            <a:ext cx="550981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变形是一些效果的集合，如平移、旋转、缩放、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倾斜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浏览器对变形属性的支持情况，并根据不同浏览器添加前缀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掌握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4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种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变形的使用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3473451" y="1022903"/>
            <a:ext cx="126653" cy="1164091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0" y="2947095"/>
            <a:ext cx="1836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利用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制作网页动画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620838"/>
            <a:ext cx="312737" cy="346434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5755583" y="1916832"/>
            <a:ext cx="214313" cy="90019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6011221" y="1916832"/>
            <a:ext cx="21548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位移：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translate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缩放：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scale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倾斜：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skew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2D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旋转：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rotate()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3559227" y="3147150"/>
            <a:ext cx="214313" cy="90359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707904" y="3104923"/>
            <a:ext cx="56886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过渡通过一些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CSS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的简单动作触发样式平滑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过渡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浏览器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过渡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的支持情况，并根据不同浏览器添加前缀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过渡属性的使用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过渡的触发机制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442598" y="4711912"/>
            <a:ext cx="191588" cy="12812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635896" y="4669685"/>
            <a:ext cx="5508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animation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中通过调用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关键帧声明的动画实现一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个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较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复杂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的动画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效果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浏览器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对动画属性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的支持情况，并根据不同浏览器添加前缀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动画的使用过程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5167356" y="5465141"/>
            <a:ext cx="214313" cy="74475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369865" y="5445224"/>
            <a:ext cx="32403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keyframes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制作关键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帧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animation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调用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keyframes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声明的关键帧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</a:t>
            </a:r>
            <a:r>
              <a:rPr lang="zh-CN" altLang="en-US" dirty="0"/>
              <a:t>多彩照片墙</a:t>
            </a:r>
          </a:p>
          <a:p>
            <a:r>
              <a:rPr lang="zh-CN" altLang="en-US" dirty="0" smtClean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彩贝热销时装页面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百度糯米购物信息导航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城市街景动画</a:t>
            </a:r>
          </a:p>
        </p:txBody>
      </p:sp>
      <p:pic>
        <p:nvPicPr>
          <p:cNvPr id="1026" name="Picture 2" descr="C:\Users\yaling.he\Desktop\Chapter09截图\Chapter09截图\图9.9　鼠标未移入的照片墙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97" y="1124744"/>
            <a:ext cx="4574586" cy="23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9截图\Chapter09截图\图9.22　鼠标移入导航动画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030520" cy="12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9截图\Chapter09截图\图9.26  鼠标移入后百度糯米购物信息导航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20" y="3140968"/>
            <a:ext cx="5956323" cy="3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9截图\Chapter09截图\图9.29 城市街景动画3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53383"/>
            <a:ext cx="4320480" cy="24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aling.he\Desktop\Chapter09截图\Chapter09截图\图9.27 城市街景动画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6564"/>
            <a:ext cx="3875485" cy="22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269332" y="3432175"/>
            <a:ext cx="4912766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696742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8253"/>
            <a:ext cx="469833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4003953"/>
            <a:ext cx="4914354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开发商业站点”课程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0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360" y="285728"/>
            <a:ext cx="1152252" cy="523220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/>
              <a:t>预习下一章学生用书，完成预习作业</a:t>
            </a:r>
          </a:p>
          <a:p>
            <a:pPr lvl="2"/>
            <a:r>
              <a:rPr lang="zh-CN" altLang="en-US" dirty="0" smtClean="0"/>
              <a:t>布局网页常用的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标签有哪些？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使用什么属性设置网页字体？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描述背景属性的作用及使用方法</a:t>
            </a:r>
            <a:endParaRPr lang="en-US" altLang="zh-CN" dirty="0"/>
          </a:p>
          <a:p>
            <a:pPr lvl="2"/>
            <a:r>
              <a:rPr lang="zh-CN" altLang="en-US" dirty="0" smtClean="0"/>
              <a:t>什么是盒子模型，如何计算盒子模型的总尺寸？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哪些方法可以防止父级边框塌陷？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中可以使用</a:t>
            </a:r>
            <a:r>
              <a:rPr lang="zh-CN" altLang="en-US" smtClean="0"/>
              <a:t>什么属性制作网页动画？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87179" y="285728"/>
            <a:ext cx="1677433" cy="52322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transform 2D</a:t>
            </a:r>
            <a:r>
              <a:rPr lang="zh-CN" altLang="en-US" dirty="0"/>
              <a:t>变形设置网页元素样式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transition</a:t>
            </a:r>
            <a:r>
              <a:rPr lang="zh-CN" altLang="en-US" dirty="0"/>
              <a:t>制作过渡动画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制作网页动画</a:t>
            </a:r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0990" y="2116110"/>
            <a:ext cx="643477" cy="648334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2062" y="1609735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1194" y="2080391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0727" y="1124744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9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652120" y="70285"/>
            <a:ext cx="3312492" cy="954107"/>
          </a:xfrm>
        </p:spPr>
        <p:txBody>
          <a:bodyPr/>
          <a:lstStyle/>
          <a:p>
            <a:r>
              <a:rPr lang="nl-NL" altLang="zh-CN" dirty="0" smtClean="0"/>
              <a:t>CSS3</a:t>
            </a:r>
            <a:r>
              <a:rPr lang="zh-CN" altLang="en-US" dirty="0" smtClean="0"/>
              <a:t>属性制作动画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如何在网页中实现动画效果？</a:t>
            </a:r>
            <a:endParaRPr lang="en-US" altLang="zh-CN" dirty="0" smtClean="0"/>
          </a:p>
          <a:p>
            <a:pPr lvl="1"/>
            <a:r>
              <a:rPr lang="zh-CN" altLang="zh-CN" dirty="0"/>
              <a:t>动态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  <a:endParaRPr lang="en-US" altLang="zh-CN" dirty="0"/>
          </a:p>
          <a:p>
            <a:pPr lvl="1"/>
            <a:r>
              <a:rPr lang="en-US" altLang="zh-CN" dirty="0" smtClean="0"/>
              <a:t>JavaScript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变形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过渡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动画</a:t>
            </a:r>
          </a:p>
        </p:txBody>
      </p:sp>
      <p:grpSp>
        <p:nvGrpSpPr>
          <p:cNvPr id="5" name="组合 58"/>
          <p:cNvGrpSpPr>
            <a:grpSpLocks/>
          </p:cNvGrpSpPr>
          <p:nvPr/>
        </p:nvGrpSpPr>
        <p:grpSpPr bwMode="auto">
          <a:xfrm>
            <a:off x="6402" y="836712"/>
            <a:ext cx="958850" cy="430213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8" name="Freeform 12"/>
          <p:cNvSpPr>
            <a:spLocks/>
          </p:cNvSpPr>
          <p:nvPr/>
        </p:nvSpPr>
        <p:spPr bwMode="auto">
          <a:xfrm rot="2169281">
            <a:off x="2438314" y="2323254"/>
            <a:ext cx="1658471" cy="1607801"/>
          </a:xfrm>
          <a:prstGeom prst="arc">
            <a:avLst>
              <a:gd name="adj1" fmla="val 12264909"/>
              <a:gd name="adj2" fmla="val 411205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6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192" y="70285"/>
            <a:ext cx="2664420" cy="954107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 smtClean="0"/>
              <a:t>变形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37792"/>
            <a:ext cx="7645398" cy="514353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CSS3</a:t>
            </a:r>
            <a:r>
              <a:rPr lang="zh-CN" altLang="zh-CN" dirty="0">
                <a:solidFill>
                  <a:srgbClr val="FF0000"/>
                </a:solidFill>
              </a:rPr>
              <a:t>变形</a:t>
            </a:r>
            <a:r>
              <a:rPr lang="zh-CN" altLang="zh-CN" dirty="0"/>
              <a:t>是一些效果的</a:t>
            </a:r>
            <a:r>
              <a:rPr lang="zh-CN" altLang="zh-CN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平移、旋转、缩放、倾斜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效果都可以称为变形（</a:t>
            </a:r>
            <a:r>
              <a:rPr lang="en-US" altLang="zh-CN" dirty="0"/>
              <a:t>transform</a:t>
            </a:r>
            <a:r>
              <a:rPr lang="zh-CN" altLang="zh-CN" dirty="0"/>
              <a:t>），它们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分别</a:t>
            </a:r>
            <a:r>
              <a:rPr lang="zh-CN" altLang="zh-CN" dirty="0" smtClean="0"/>
              <a:t>操</a:t>
            </a:r>
            <a:r>
              <a:rPr lang="zh-CN" altLang="zh-CN" dirty="0"/>
              <a:t>控元素发生平移、旋转、缩放、倾斜等</a:t>
            </a:r>
            <a:r>
              <a:rPr lang="zh-CN" altLang="zh-CN" dirty="0" smtClean="0"/>
              <a:t>变化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071506" y="4449886"/>
            <a:ext cx="6715204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transform:[transform-function] *;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483768" y="3208466"/>
            <a:ext cx="3629965" cy="652582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设置变形函数，可以是一个，也可以是多个，中间以空格分开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3360850" y="3924629"/>
            <a:ext cx="698666" cy="5715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1406" y="3676962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300192" y="70285"/>
            <a:ext cx="2664420" cy="954107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变形</a:t>
            </a:r>
            <a:r>
              <a:rPr lang="en-US" altLang="zh-CN" dirty="0" smtClean="0"/>
              <a:t>2-2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变形函数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translate</a:t>
            </a:r>
            <a:r>
              <a:rPr lang="en-US" altLang="zh-CN" dirty="0"/>
              <a:t>()</a:t>
            </a:r>
            <a:r>
              <a:rPr lang="zh-CN" altLang="en-US" dirty="0"/>
              <a:t>：平移函数，基于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坐标重新定位元素的</a:t>
            </a:r>
            <a:r>
              <a:rPr lang="zh-CN" altLang="en-US" dirty="0" smtClean="0"/>
              <a:t>位置</a:t>
            </a:r>
            <a:endParaRPr lang="zh-CN" altLang="en-US" dirty="0"/>
          </a:p>
          <a:p>
            <a:pPr lvl="1"/>
            <a:r>
              <a:rPr lang="en-US" altLang="zh-CN" dirty="0" smtClean="0"/>
              <a:t>scale</a:t>
            </a:r>
            <a:r>
              <a:rPr lang="en-US" altLang="zh-CN" dirty="0"/>
              <a:t>()</a:t>
            </a:r>
            <a:r>
              <a:rPr lang="zh-CN" altLang="en-US" dirty="0"/>
              <a:t>：缩放函数，可以使任意元素对象尺寸发生</a:t>
            </a:r>
            <a:r>
              <a:rPr lang="zh-CN" altLang="en-US" dirty="0" smtClean="0"/>
              <a:t>变化</a:t>
            </a:r>
            <a:endParaRPr lang="zh-CN" altLang="en-US" dirty="0"/>
          </a:p>
          <a:p>
            <a:pPr lvl="1"/>
            <a:r>
              <a:rPr lang="en-US" altLang="zh-CN" dirty="0" smtClean="0"/>
              <a:t>rotate</a:t>
            </a:r>
            <a:r>
              <a:rPr lang="en-US" altLang="zh-CN" dirty="0"/>
              <a:t>()</a:t>
            </a:r>
            <a:r>
              <a:rPr lang="zh-CN" altLang="en-US" dirty="0"/>
              <a:t>：旋转函数，取值是一个度</a:t>
            </a:r>
            <a:r>
              <a:rPr lang="zh-CN" altLang="en-US" dirty="0" smtClean="0"/>
              <a:t>数值</a:t>
            </a:r>
            <a:endParaRPr lang="zh-CN" altLang="en-US" dirty="0"/>
          </a:p>
          <a:p>
            <a:pPr lvl="1"/>
            <a:r>
              <a:rPr lang="en-US" altLang="zh-CN" dirty="0" smtClean="0"/>
              <a:t>skew</a:t>
            </a:r>
            <a:r>
              <a:rPr lang="en-US" altLang="zh-CN" dirty="0"/>
              <a:t>()</a:t>
            </a:r>
            <a:r>
              <a:rPr lang="zh-CN" altLang="en-US" dirty="0"/>
              <a:t>：倾斜函数，取值是一个度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endParaRPr lang="en-US" altLang="zh-CN" sz="2600" dirty="0" smtClean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浏览器</a:t>
            </a:r>
            <a:r>
              <a:rPr lang="zh-CN" altLang="en-US" sz="2600" dirty="0">
                <a:cs typeface="+mn-cs"/>
              </a:rPr>
              <a:t>支持</a:t>
            </a:r>
          </a:p>
        </p:txBody>
      </p:sp>
      <p:graphicFrame>
        <p:nvGraphicFramePr>
          <p:cNvPr id="1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97420"/>
              </p:ext>
            </p:extLst>
          </p:nvPr>
        </p:nvGraphicFramePr>
        <p:xfrm>
          <a:off x="395536" y="5225662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2D transform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5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092098" y="285728"/>
            <a:ext cx="1872514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位移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115616" y="1532305"/>
            <a:ext cx="6715204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translate(</a:t>
            </a:r>
            <a:r>
              <a:rPr lang="en-US" altLang="zh-CN" b="1" dirty="0" err="1">
                <a:latin typeface="+mn-lt"/>
              </a:rPr>
              <a:t>tx,ty</a:t>
            </a:r>
            <a:r>
              <a:rPr lang="en-US" altLang="zh-CN" b="1" dirty="0">
                <a:latin typeface="+mn-lt"/>
              </a:rPr>
              <a:t>);</a:t>
            </a:r>
            <a:endParaRPr lang="en-US" altLang="zh-CN" b="1" dirty="0" smtClean="0">
              <a:latin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2876" y="711860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013604" y="751840"/>
            <a:ext cx="3629965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轴（横坐标）移动的向量长度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70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3203848" y="2326129"/>
            <a:ext cx="3629965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Y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轴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（横坐标）移动的向量长度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735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yaling.he\Desktop\Chapter09截图\Chapter09截图\图9.1  translate（）函数移动坐标示意图 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55" y="2705820"/>
            <a:ext cx="5836577" cy="3554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14"/>
          <p:cNvGrpSpPr>
            <a:grpSpLocks/>
          </p:cNvGrpSpPr>
          <p:nvPr/>
        </p:nvGrpSpPr>
        <p:grpSpPr bwMode="auto">
          <a:xfrm>
            <a:off x="2370795" y="634449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600057" y="5180402"/>
              <a:ext cx="28223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translate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6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8307</TotalTime>
  <Words>3186</Words>
  <Application>Microsoft Office PowerPoint</Application>
  <PresentationFormat>全屏显示(4:3)</PresentationFormat>
  <Paragraphs>543</Paragraphs>
  <Slides>42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模板</vt:lpstr>
      <vt:lpstr>第九章 利用CSS3制作网页动画</vt:lpstr>
      <vt:lpstr>预习检查</vt:lpstr>
      <vt:lpstr>回顾与作业点评</vt:lpstr>
      <vt:lpstr>本章任务</vt:lpstr>
      <vt:lpstr>本章目标</vt:lpstr>
      <vt:lpstr>CSS3属性制作动画</vt:lpstr>
      <vt:lpstr>CSS3变形2-1</vt:lpstr>
      <vt:lpstr>CSS3变形2-2</vt:lpstr>
      <vt:lpstr>2D位移</vt:lpstr>
      <vt:lpstr>一个方向上的偏移</vt:lpstr>
      <vt:lpstr>2D缩放</vt:lpstr>
      <vt:lpstr>2D倾斜</vt:lpstr>
      <vt:lpstr>2D旋转</vt:lpstr>
      <vt:lpstr>小结</vt:lpstr>
      <vt:lpstr>学员操作—制作照片墙2-1</vt:lpstr>
      <vt:lpstr>学员操作—制作照片墙2-2</vt:lpstr>
      <vt:lpstr>学员操作—制作旋转按钮</vt:lpstr>
      <vt:lpstr>共性问题集中讲解</vt:lpstr>
      <vt:lpstr>CSS3过渡2-1</vt:lpstr>
      <vt:lpstr>CSS3过渡2-2</vt:lpstr>
      <vt:lpstr>过渡属性的使用4-1</vt:lpstr>
      <vt:lpstr>过渡属性的使用4-2</vt:lpstr>
      <vt:lpstr>过渡属性的使用4-3</vt:lpstr>
      <vt:lpstr>过渡属性的使用4-4</vt:lpstr>
      <vt:lpstr>过渡的触发机制</vt:lpstr>
      <vt:lpstr>使用transition实现过渡动画的使用步骤</vt:lpstr>
      <vt:lpstr>学员操作—制作多彩照片墙</vt:lpstr>
      <vt:lpstr>学员操作—制作QQ彩贝热销时装页面</vt:lpstr>
      <vt:lpstr>共性问题集中讲解</vt:lpstr>
      <vt:lpstr>CSS3动画</vt:lpstr>
      <vt:lpstr>CSS3动画的使用过程5-1</vt:lpstr>
      <vt:lpstr>CSS3动画的使用过程5-2</vt:lpstr>
      <vt:lpstr>CSS3动画的使用过程5-3</vt:lpstr>
      <vt:lpstr>CSS3动画的使用过程5-4</vt:lpstr>
      <vt:lpstr>CSS3动画的使用过程5-5</vt:lpstr>
      <vt:lpstr>学员操作—制作QQ彩贝导航2-1</vt:lpstr>
      <vt:lpstr>学员操作—制作QQ彩贝导航2-2</vt:lpstr>
      <vt:lpstr>共性问题集中讲解</vt:lpstr>
      <vt:lpstr>总结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yaling.he(何娅玲)</cp:lastModifiedBy>
  <cp:revision>1469</cp:revision>
  <dcterms:created xsi:type="dcterms:W3CDTF">2006-03-08T06:55:38Z</dcterms:created>
  <dcterms:modified xsi:type="dcterms:W3CDTF">2017-01-13T05:24:13Z</dcterms:modified>
</cp:coreProperties>
</file>