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35"/>
  </p:notesMasterIdLst>
  <p:handoutMasterIdLst>
    <p:handoutMasterId r:id="rId36"/>
  </p:handoutMasterIdLst>
  <p:sldIdLst>
    <p:sldId id="256" r:id="rId2"/>
    <p:sldId id="580" r:id="rId3"/>
    <p:sldId id="549" r:id="rId4"/>
    <p:sldId id="581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73" r:id="rId16"/>
    <p:sldId id="560" r:id="rId17"/>
    <p:sldId id="561" r:id="rId18"/>
    <p:sldId id="562" r:id="rId19"/>
    <p:sldId id="574" r:id="rId20"/>
    <p:sldId id="578" r:id="rId21"/>
    <p:sldId id="575" r:id="rId22"/>
    <p:sldId id="571" r:id="rId23"/>
    <p:sldId id="565" r:id="rId24"/>
    <p:sldId id="566" r:id="rId25"/>
    <p:sldId id="579" r:id="rId26"/>
    <p:sldId id="576" r:id="rId27"/>
    <p:sldId id="567" r:id="rId28"/>
    <p:sldId id="577" r:id="rId29"/>
    <p:sldId id="572" r:id="rId30"/>
    <p:sldId id="583" r:id="rId31"/>
    <p:sldId id="582" r:id="rId32"/>
    <p:sldId id="570" r:id="rId33"/>
    <p:sldId id="532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6289" autoAdjust="0"/>
  </p:normalViewPr>
  <p:slideViewPr>
    <p:cSldViewPr>
      <p:cViewPr varScale="1">
        <p:scale>
          <a:sx n="76" d="100"/>
          <a:sy n="76" d="100"/>
        </p:scale>
        <p:origin x="-1332" y="-9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898CA9-2BF7-44C8-AFD8-53556052B54F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03EF13C-E82A-4B69-BF17-4856D5A74BB7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sz="1800" b="1" dirty="0" smtClean="0"/>
            <a:t>第一章</a:t>
          </a:r>
          <a:endParaRPr lang="en-US" altLang="zh-CN" sz="1800" b="1" dirty="0" smtClean="0"/>
        </a:p>
        <a:p>
          <a:pPr rtl="0"/>
          <a:r>
            <a:rPr lang="en-US" sz="1800" b="1" dirty="0" smtClean="0"/>
            <a:t>~</a:t>
          </a:r>
        </a:p>
        <a:p>
          <a:pPr rtl="0"/>
          <a:r>
            <a:rPr lang="zh-CN" sz="1800" b="1" dirty="0" smtClean="0"/>
            <a:t>第</a:t>
          </a:r>
          <a:r>
            <a:rPr lang="zh-CN" altLang="en-US" sz="1800" b="1" dirty="0" smtClean="0"/>
            <a:t>三</a:t>
          </a:r>
          <a:r>
            <a:rPr lang="zh-CN" sz="1800" b="1" dirty="0" smtClean="0"/>
            <a:t>章</a:t>
          </a:r>
          <a:endParaRPr lang="zh-CN" sz="1800" b="1" dirty="0"/>
        </a:p>
      </dgm:t>
    </dgm:pt>
    <dgm:pt modelId="{E75BA4E3-8C69-4BFD-B0C7-0166CFCA43CD}" type="parTrans" cxnId="{30D8E86E-456B-4179-A77B-D73825E617C4}">
      <dgm:prSet/>
      <dgm:spPr/>
      <dgm:t>
        <a:bodyPr/>
        <a:lstStyle/>
        <a:p>
          <a:endParaRPr lang="zh-CN" altLang="en-US"/>
        </a:p>
      </dgm:t>
    </dgm:pt>
    <dgm:pt modelId="{8E4B17F8-8F38-410A-AB7E-7F18AF309F97}" type="sibTrans" cxnId="{30D8E86E-456B-4179-A77B-D73825E617C4}">
      <dgm:prSet/>
      <dgm:spPr/>
      <dgm:t>
        <a:bodyPr/>
        <a:lstStyle/>
        <a:p>
          <a:endParaRPr lang="zh-CN" altLang="en-US"/>
        </a:p>
      </dgm:t>
    </dgm:pt>
    <dgm:pt modelId="{A4B8BB3B-EE5E-4689-BDDA-78C5B4FEAF53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altLang="zh-CN" sz="1800" b="1" dirty="0" smtClean="0"/>
            <a:t>HTML</a:t>
          </a:r>
          <a:r>
            <a:rPr lang="zh-CN" altLang="en-US" sz="1800" b="1" dirty="0" smtClean="0"/>
            <a:t>网页结构</a:t>
          </a:r>
        </a:p>
      </dgm:t>
    </dgm:pt>
    <dgm:pt modelId="{9A0827BE-44B2-4E5F-8133-A3937007E72D}" type="parTrans" cxnId="{41A98ABB-F2E4-4807-9EA7-BEC9D43F6ACD}">
      <dgm:prSet/>
      <dgm:spPr/>
      <dgm:t>
        <a:bodyPr/>
        <a:lstStyle/>
        <a:p>
          <a:endParaRPr lang="zh-CN" altLang="en-US"/>
        </a:p>
      </dgm:t>
    </dgm:pt>
    <dgm:pt modelId="{13E4D5EA-CD59-45A7-9FE7-1023B327D0CE}" type="sibTrans" cxnId="{41A98ABB-F2E4-4807-9EA7-BEC9D43F6ACD}">
      <dgm:prSet/>
      <dgm:spPr/>
      <dgm:t>
        <a:bodyPr/>
        <a:lstStyle/>
        <a:p>
          <a:endParaRPr lang="zh-CN" altLang="en-US"/>
        </a:p>
      </dgm:t>
    </dgm:pt>
    <dgm:pt modelId="{83A1E83C-7436-4789-A2D5-26F77A9EB8B8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sz="1800" b="1" dirty="0" smtClean="0"/>
            <a:t>第</a:t>
          </a:r>
          <a:r>
            <a:rPr lang="zh-CN" altLang="en-US" sz="1800" b="1" dirty="0" smtClean="0"/>
            <a:t>四</a:t>
          </a:r>
          <a:r>
            <a:rPr lang="zh-CN" sz="1800" b="1" dirty="0" smtClean="0"/>
            <a:t>章</a:t>
          </a:r>
          <a:endParaRPr lang="en-US" altLang="zh-CN" sz="1800" b="1" dirty="0" smtClean="0"/>
        </a:p>
        <a:p>
          <a:pPr rtl="0"/>
          <a:r>
            <a:rPr lang="en-US" sz="1800" b="1" dirty="0" smtClean="0"/>
            <a:t>~</a:t>
          </a:r>
        </a:p>
        <a:p>
          <a:pPr rtl="0"/>
          <a:r>
            <a:rPr lang="zh-CN" sz="1800" b="1" dirty="0" smtClean="0"/>
            <a:t>第</a:t>
          </a:r>
          <a:r>
            <a:rPr lang="zh-CN" altLang="en-US" sz="1800" b="1" dirty="0" smtClean="0"/>
            <a:t>九</a:t>
          </a:r>
          <a:r>
            <a:rPr lang="zh-CN" sz="1800" b="1" dirty="0" smtClean="0"/>
            <a:t>章</a:t>
          </a:r>
          <a:endParaRPr lang="en-US" sz="1800" b="1" dirty="0"/>
        </a:p>
      </dgm:t>
    </dgm:pt>
    <dgm:pt modelId="{14D87354-93B7-4367-B6B2-34D11524FA09}" type="parTrans" cxnId="{C4BE9081-A365-497B-A71A-D728D2079E8D}">
      <dgm:prSet/>
      <dgm:spPr/>
      <dgm:t>
        <a:bodyPr/>
        <a:lstStyle/>
        <a:p>
          <a:endParaRPr lang="zh-CN" altLang="en-US"/>
        </a:p>
      </dgm:t>
    </dgm:pt>
    <dgm:pt modelId="{2F065955-4D5D-42AF-ABE3-2AF3CC36E432}" type="sibTrans" cxnId="{C4BE9081-A365-497B-A71A-D728D2079E8D}">
      <dgm:prSet/>
      <dgm:spPr/>
      <dgm:t>
        <a:bodyPr/>
        <a:lstStyle/>
        <a:p>
          <a:endParaRPr lang="zh-CN" altLang="en-US"/>
        </a:p>
      </dgm:t>
    </dgm:pt>
    <dgm:pt modelId="{7F31A6B0-5744-476D-9443-2D04DFE92056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zh-CN" altLang="en-US" sz="1800" b="1" dirty="0" smtClean="0"/>
            <a:t>使用</a:t>
          </a:r>
          <a:r>
            <a:rPr lang="en-US" altLang="zh-CN" sz="1800" b="1" dirty="0" smtClean="0"/>
            <a:t>CSS3</a:t>
          </a:r>
          <a:r>
            <a:rPr lang="zh-CN" altLang="en-US" sz="1800" b="1" dirty="0" smtClean="0"/>
            <a:t>美化网页文本、图片、超链接</a:t>
          </a:r>
          <a:endParaRPr lang="en-US" sz="1800" b="1" dirty="0"/>
        </a:p>
      </dgm:t>
    </dgm:pt>
    <dgm:pt modelId="{83F1092F-E5F6-48B1-AB7F-A4C3E51FB834}" type="parTrans" cxnId="{3274E451-A046-479E-AA8E-1A45AA499C1F}">
      <dgm:prSet/>
      <dgm:spPr/>
      <dgm:t>
        <a:bodyPr/>
        <a:lstStyle/>
        <a:p>
          <a:endParaRPr lang="zh-CN" altLang="en-US"/>
        </a:p>
      </dgm:t>
    </dgm:pt>
    <dgm:pt modelId="{7A414816-143E-41FA-AEC8-24BF81703082}" type="sibTrans" cxnId="{3274E451-A046-479E-AA8E-1A45AA499C1F}">
      <dgm:prSet/>
      <dgm:spPr/>
      <dgm:t>
        <a:bodyPr/>
        <a:lstStyle/>
        <a:p>
          <a:endParaRPr lang="zh-CN" altLang="en-US"/>
        </a:p>
      </dgm:t>
    </dgm:pt>
    <dgm:pt modelId="{01B1A36F-BD7B-4E49-8CE1-D7D5619D7E3C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sz="1800" b="1" dirty="0" smtClean="0"/>
            <a:t>第</a:t>
          </a:r>
          <a:r>
            <a:rPr lang="zh-CN" altLang="en-US" sz="1800" b="1" dirty="0" smtClean="0"/>
            <a:t>十</a:t>
          </a:r>
          <a:r>
            <a:rPr lang="zh-CN" sz="1800" b="1" dirty="0" smtClean="0"/>
            <a:t>章</a:t>
          </a:r>
          <a:endParaRPr lang="en-US" altLang="zh-CN" sz="1800" b="1" dirty="0" smtClean="0"/>
        </a:p>
        <a:p>
          <a:pPr rtl="0"/>
          <a:r>
            <a:rPr lang="en-US" sz="1800" b="1" dirty="0" smtClean="0"/>
            <a:t>~</a:t>
          </a:r>
        </a:p>
        <a:p>
          <a:pPr rtl="0"/>
          <a:r>
            <a:rPr lang="zh-CN" sz="1800" b="1" dirty="0" smtClean="0"/>
            <a:t>第</a:t>
          </a:r>
          <a:r>
            <a:rPr lang="zh-CN" altLang="en-US" sz="1800" b="1" dirty="0" smtClean="0"/>
            <a:t>十一</a:t>
          </a:r>
          <a:r>
            <a:rPr lang="zh-CN" sz="1800" b="1" dirty="0" smtClean="0"/>
            <a:t>章</a:t>
          </a:r>
          <a:endParaRPr lang="zh-CN" sz="1800" b="1" dirty="0"/>
        </a:p>
      </dgm:t>
    </dgm:pt>
    <dgm:pt modelId="{C4C62DCF-6530-4962-B1DD-D382AAD17BA4}" type="parTrans" cxnId="{FBFDA76C-8B00-43CB-9E4B-193A0F101D88}">
      <dgm:prSet/>
      <dgm:spPr/>
      <dgm:t>
        <a:bodyPr/>
        <a:lstStyle/>
        <a:p>
          <a:endParaRPr lang="zh-CN" altLang="en-US"/>
        </a:p>
      </dgm:t>
    </dgm:pt>
    <dgm:pt modelId="{07C0457E-D117-4BC6-8977-8575B0B1EE75}" type="sibTrans" cxnId="{FBFDA76C-8B00-43CB-9E4B-193A0F101D88}">
      <dgm:prSet/>
      <dgm:spPr/>
      <dgm:t>
        <a:bodyPr/>
        <a:lstStyle/>
        <a:p>
          <a:endParaRPr lang="zh-CN" altLang="en-US"/>
        </a:p>
      </dgm:t>
    </dgm:pt>
    <dgm:pt modelId="{4ABAD1A5-45AC-4174-AD19-58DE7019EF18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800" b="1" dirty="0" smtClean="0"/>
            <a:t>课程总复习</a:t>
          </a:r>
          <a:endParaRPr lang="zh-CN" altLang="en-US" sz="1800" dirty="0"/>
        </a:p>
      </dgm:t>
    </dgm:pt>
    <dgm:pt modelId="{26735917-B193-46FB-94D9-4D18A51EF75A}" type="parTrans" cxnId="{F18B5B32-76BD-4B32-8BB3-D90A207F27C5}">
      <dgm:prSet/>
      <dgm:spPr/>
      <dgm:t>
        <a:bodyPr/>
        <a:lstStyle/>
        <a:p>
          <a:endParaRPr lang="zh-CN" altLang="en-US"/>
        </a:p>
      </dgm:t>
    </dgm:pt>
    <dgm:pt modelId="{C4C50506-2D94-4F9C-9781-176144E2AD45}" type="sibTrans" cxnId="{F18B5B32-76BD-4B32-8BB3-D90A207F27C5}">
      <dgm:prSet/>
      <dgm:spPr/>
      <dgm:t>
        <a:bodyPr/>
        <a:lstStyle/>
        <a:p>
          <a:endParaRPr lang="zh-CN" altLang="en-US"/>
        </a:p>
      </dgm:t>
    </dgm:pt>
    <dgm:pt modelId="{68FA4DD9-5999-4062-94CE-ECFD9C8D451E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800" b="1" dirty="0" smtClean="0"/>
            <a:t>以</a:t>
          </a:r>
          <a:r>
            <a:rPr lang="en-US" altLang="en-US" sz="1800" b="1" dirty="0" smtClean="0"/>
            <a:t>1</a:t>
          </a:r>
          <a:r>
            <a:rPr lang="zh-CN" altLang="en-US" sz="1800" b="1" dirty="0" smtClean="0"/>
            <a:t>号店为基础制作一个综合项目案例</a:t>
          </a:r>
          <a:endParaRPr lang="zh-CN" altLang="en-US" sz="1800" dirty="0"/>
        </a:p>
      </dgm:t>
    </dgm:pt>
    <dgm:pt modelId="{F432C001-B50A-46AC-A33F-57B14A62EE87}" type="parTrans" cxnId="{857B13F7-6EB7-49B4-9350-783B578678BA}">
      <dgm:prSet/>
      <dgm:spPr/>
      <dgm:t>
        <a:bodyPr/>
        <a:lstStyle/>
        <a:p>
          <a:endParaRPr lang="zh-CN" altLang="en-US"/>
        </a:p>
      </dgm:t>
    </dgm:pt>
    <dgm:pt modelId="{13169A03-26A6-4FB8-853F-5D7310BEAC72}" type="sibTrans" cxnId="{857B13F7-6EB7-49B4-9350-783B578678BA}">
      <dgm:prSet/>
      <dgm:spPr/>
      <dgm:t>
        <a:bodyPr/>
        <a:lstStyle/>
        <a:p>
          <a:endParaRPr lang="zh-CN" altLang="en-US"/>
        </a:p>
      </dgm:t>
    </dgm:pt>
    <dgm:pt modelId="{E5B86EC6-2950-40F6-84D8-907FD2A5DB09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altLang="zh-CN" sz="1800" b="1" dirty="0" smtClean="0"/>
            <a:t>HTML</a:t>
          </a:r>
          <a:r>
            <a:rPr lang="zh-CN" altLang="en-US" sz="1800" b="1" dirty="0" smtClean="0"/>
            <a:t>常用标签</a:t>
          </a:r>
          <a:endParaRPr lang="zh-CN" sz="1800" dirty="0"/>
        </a:p>
      </dgm:t>
    </dgm:pt>
    <dgm:pt modelId="{7FFE81C9-B92D-450F-B148-34DA596525F4}" type="parTrans" cxnId="{A8029932-2A7A-4899-B830-0196EF91A2AD}">
      <dgm:prSet/>
      <dgm:spPr/>
      <dgm:t>
        <a:bodyPr/>
        <a:lstStyle/>
        <a:p>
          <a:endParaRPr lang="zh-CN" altLang="en-US"/>
        </a:p>
      </dgm:t>
    </dgm:pt>
    <dgm:pt modelId="{47DA80FE-209B-411B-AFFB-F7ABBFC03D75}" type="sibTrans" cxnId="{A8029932-2A7A-4899-B830-0196EF91A2AD}">
      <dgm:prSet/>
      <dgm:spPr/>
      <dgm:t>
        <a:bodyPr/>
        <a:lstStyle/>
        <a:p>
          <a:endParaRPr lang="zh-CN" altLang="en-US"/>
        </a:p>
      </dgm:t>
    </dgm:pt>
    <dgm:pt modelId="{B3E0FF97-7A5B-4884-9D9B-2A645D5A1B77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800" b="1" dirty="0" smtClean="0"/>
            <a:t>表格、表单、列表</a:t>
          </a:r>
          <a:endParaRPr lang="zh-CN" sz="1800" dirty="0"/>
        </a:p>
      </dgm:t>
    </dgm:pt>
    <dgm:pt modelId="{989B0579-3104-4B68-95FC-65B3FADD5CDF}" type="parTrans" cxnId="{3EF729EC-0B68-4D77-B9A9-4E530AAC7E3A}">
      <dgm:prSet/>
      <dgm:spPr/>
      <dgm:t>
        <a:bodyPr/>
        <a:lstStyle/>
        <a:p>
          <a:endParaRPr lang="zh-CN" altLang="en-US"/>
        </a:p>
      </dgm:t>
    </dgm:pt>
    <dgm:pt modelId="{3265307E-EC20-4555-B4E5-C7306FF13134}" type="sibTrans" cxnId="{3EF729EC-0B68-4D77-B9A9-4E530AAC7E3A}">
      <dgm:prSet/>
      <dgm:spPr/>
      <dgm:t>
        <a:bodyPr/>
        <a:lstStyle/>
        <a:p>
          <a:endParaRPr lang="zh-CN" altLang="en-US"/>
        </a:p>
      </dgm:t>
    </dgm:pt>
    <dgm:pt modelId="{2AEA3114-97BE-45CE-B7CF-04E942DE0BB0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800" b="1" dirty="0" smtClean="0"/>
            <a:t>框架</a:t>
          </a:r>
          <a:endParaRPr lang="zh-CN" sz="1800" b="1" dirty="0"/>
        </a:p>
      </dgm:t>
    </dgm:pt>
    <dgm:pt modelId="{1E74E916-EB31-4240-A278-AA579F778E72}" type="parTrans" cxnId="{912CF5D6-A889-42F4-8C9A-FCD6D3E7BC94}">
      <dgm:prSet/>
      <dgm:spPr/>
      <dgm:t>
        <a:bodyPr/>
        <a:lstStyle/>
        <a:p>
          <a:endParaRPr lang="zh-CN" altLang="en-US"/>
        </a:p>
      </dgm:t>
    </dgm:pt>
    <dgm:pt modelId="{4EE51E54-A139-4D8D-B6AF-97ECC2C6673E}" type="sibTrans" cxnId="{912CF5D6-A889-42F4-8C9A-FCD6D3E7BC94}">
      <dgm:prSet/>
      <dgm:spPr/>
      <dgm:t>
        <a:bodyPr/>
        <a:lstStyle/>
        <a:p>
          <a:endParaRPr lang="zh-CN" altLang="en-US"/>
        </a:p>
      </dgm:t>
    </dgm:pt>
    <dgm:pt modelId="{70C5CCCC-74D8-483B-B720-76216B30BAA9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zh-CN" altLang="en-US" sz="1800" b="1" dirty="0" smtClean="0"/>
            <a:t>使用盒子模型美化网页元素</a:t>
          </a:r>
          <a:endParaRPr lang="en-US" sz="1800" b="1" dirty="0"/>
        </a:p>
      </dgm:t>
    </dgm:pt>
    <dgm:pt modelId="{EDE68D57-5ECB-452E-8286-33816664C65F}" type="parTrans" cxnId="{981D3AE1-7DE4-409C-A151-8782A3EE6786}">
      <dgm:prSet/>
      <dgm:spPr/>
      <dgm:t>
        <a:bodyPr/>
        <a:lstStyle/>
        <a:p>
          <a:endParaRPr lang="zh-CN" altLang="en-US"/>
        </a:p>
      </dgm:t>
    </dgm:pt>
    <dgm:pt modelId="{60396631-88B2-4143-BA49-5A6BED0706B6}" type="sibTrans" cxnId="{981D3AE1-7DE4-409C-A151-8782A3EE6786}">
      <dgm:prSet/>
      <dgm:spPr/>
      <dgm:t>
        <a:bodyPr/>
        <a:lstStyle/>
        <a:p>
          <a:endParaRPr lang="zh-CN" altLang="en-US"/>
        </a:p>
      </dgm:t>
    </dgm:pt>
    <dgm:pt modelId="{CB9FF4CF-F9DE-46F5-AEB4-7A0CCB78D147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zh-CN" altLang="en-US" sz="1800" b="1" dirty="0" smtClean="0"/>
            <a:t>使用浮动和定位布局并制作网页</a:t>
          </a:r>
          <a:endParaRPr lang="en-US" sz="1800" b="1" dirty="0"/>
        </a:p>
      </dgm:t>
    </dgm:pt>
    <dgm:pt modelId="{A2631A92-955C-4AF6-99F2-9353B88AC39F}" type="parTrans" cxnId="{E870593A-6579-40E0-8B34-B2D87416667B}">
      <dgm:prSet/>
      <dgm:spPr/>
      <dgm:t>
        <a:bodyPr/>
        <a:lstStyle/>
        <a:p>
          <a:endParaRPr lang="zh-CN" altLang="en-US"/>
        </a:p>
      </dgm:t>
    </dgm:pt>
    <dgm:pt modelId="{6D129282-ECA9-40A5-955E-DCF6D756BA8E}" type="sibTrans" cxnId="{E870593A-6579-40E0-8B34-B2D87416667B}">
      <dgm:prSet/>
      <dgm:spPr/>
      <dgm:t>
        <a:bodyPr/>
        <a:lstStyle/>
        <a:p>
          <a:endParaRPr lang="zh-CN" altLang="en-US"/>
        </a:p>
      </dgm:t>
    </dgm:pt>
    <dgm:pt modelId="{2AC4E424-4364-46F2-8DD2-A97C50006591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800" b="1" dirty="0" smtClean="0"/>
            <a:t>媒体元素</a:t>
          </a:r>
          <a:endParaRPr lang="zh-CN" sz="1800" b="1" dirty="0"/>
        </a:p>
      </dgm:t>
    </dgm:pt>
    <dgm:pt modelId="{75F5EFC3-CB41-495C-B58F-3DE3CE48F1E4}" type="parTrans" cxnId="{AF14E9DB-8FBB-4D2D-A4AE-C488F0FED711}">
      <dgm:prSet/>
      <dgm:spPr/>
      <dgm:t>
        <a:bodyPr/>
        <a:lstStyle/>
        <a:p>
          <a:endParaRPr lang="zh-CN" altLang="en-US"/>
        </a:p>
      </dgm:t>
    </dgm:pt>
    <dgm:pt modelId="{84145D51-89D1-46C2-9AA8-0526A41664D8}" type="sibTrans" cxnId="{AF14E9DB-8FBB-4D2D-A4AE-C488F0FED711}">
      <dgm:prSet/>
      <dgm:spPr/>
      <dgm:t>
        <a:bodyPr/>
        <a:lstStyle/>
        <a:p>
          <a:endParaRPr lang="zh-CN" altLang="en-US"/>
        </a:p>
      </dgm:t>
    </dgm:pt>
    <dgm:pt modelId="{CEF5E0DF-F2CF-4FE0-ABC4-A3B1F5177F08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altLang="zh-CN" sz="1800" b="1" dirty="0" smtClean="0"/>
            <a:t>HTML5</a:t>
          </a:r>
          <a:r>
            <a:rPr lang="zh-CN" altLang="en-US" sz="1800" b="1" dirty="0" smtClean="0"/>
            <a:t>结构元素</a:t>
          </a:r>
          <a:endParaRPr lang="zh-CN" sz="1800" b="1" dirty="0"/>
        </a:p>
      </dgm:t>
    </dgm:pt>
    <dgm:pt modelId="{141FFD9C-0689-4EEF-9556-785CFC243397}" type="parTrans" cxnId="{3302424E-3A22-4038-A995-3CFF79840B6A}">
      <dgm:prSet/>
      <dgm:spPr/>
      <dgm:t>
        <a:bodyPr/>
        <a:lstStyle/>
        <a:p>
          <a:endParaRPr lang="zh-CN" altLang="en-US"/>
        </a:p>
      </dgm:t>
    </dgm:pt>
    <dgm:pt modelId="{6431D800-487F-4770-ADB8-8C00C8B09E4A}" type="sibTrans" cxnId="{3302424E-3A22-4038-A995-3CFF79840B6A}">
      <dgm:prSet/>
      <dgm:spPr/>
      <dgm:t>
        <a:bodyPr/>
        <a:lstStyle/>
        <a:p>
          <a:endParaRPr lang="zh-CN" altLang="en-US"/>
        </a:p>
      </dgm:t>
    </dgm:pt>
    <dgm:pt modelId="{74CE19DD-B60A-453D-A6A4-6399AFCBC2AF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zh-CN" altLang="en-US" sz="1800" b="1" dirty="0" smtClean="0"/>
            <a:t>使用</a:t>
          </a:r>
          <a:r>
            <a:rPr lang="en-US" altLang="en-US" sz="1800" b="1" dirty="0" smtClean="0"/>
            <a:t>CSS3</a:t>
          </a:r>
          <a:r>
            <a:rPr lang="zh-CN" altLang="en-US" sz="1800" b="1" dirty="0" smtClean="0"/>
            <a:t>制作网页动画</a:t>
          </a:r>
          <a:endParaRPr lang="en-US" sz="1800" b="1" dirty="0"/>
        </a:p>
      </dgm:t>
    </dgm:pt>
    <dgm:pt modelId="{EF53B2BD-E75A-4395-A0A0-DB03248EE598}" type="parTrans" cxnId="{039298BA-9DC2-4DB9-BEDE-4370E58D3707}">
      <dgm:prSet/>
      <dgm:spPr/>
    </dgm:pt>
    <dgm:pt modelId="{CD727C5A-B220-4E68-979C-349B3355B4BE}" type="sibTrans" cxnId="{039298BA-9DC2-4DB9-BEDE-4370E58D3707}">
      <dgm:prSet/>
      <dgm:spPr/>
    </dgm:pt>
    <dgm:pt modelId="{9EC63D0A-9BFD-41E6-A8EE-70ACD3CF7B29}" type="pres">
      <dgm:prSet presAssocID="{E8898CA9-2BF7-44C8-AFD8-53556052B5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8BCA05-4903-43E0-8CCC-F987E0046572}" type="pres">
      <dgm:prSet presAssocID="{203EF13C-E82A-4B69-BF17-4856D5A74BB7}" presName="composite" presStyleCnt="0"/>
      <dgm:spPr/>
    </dgm:pt>
    <dgm:pt modelId="{77483FCD-3F30-434A-B5AB-2C024F79A903}" type="pres">
      <dgm:prSet presAssocID="{203EF13C-E82A-4B69-BF17-4856D5A74BB7}" presName="parTx" presStyleLbl="alignNode1" presStyleIdx="0" presStyleCnt="3" custScaleX="100205" custScaleY="157321" custLinFactNeighborY="-161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C6E4D4-BD37-489B-AAE4-8EFBBAF62154}" type="pres">
      <dgm:prSet presAssocID="{203EF13C-E82A-4B69-BF17-4856D5A74BB7}" presName="desTx" presStyleLbl="alignAccFollowNode1" presStyleIdx="0" presStyleCnt="3" custScaleY="101230" custLinFactNeighborY="46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0DADE0-3578-4A62-BA67-3E3AC60E7023}" type="pres">
      <dgm:prSet presAssocID="{8E4B17F8-8F38-410A-AB7E-7F18AF309F97}" presName="space" presStyleCnt="0"/>
      <dgm:spPr/>
    </dgm:pt>
    <dgm:pt modelId="{D56011B1-61C6-444F-A744-2EFEE22B775B}" type="pres">
      <dgm:prSet presAssocID="{83A1E83C-7436-4789-A2D5-26F77A9EB8B8}" presName="composite" presStyleCnt="0"/>
      <dgm:spPr/>
    </dgm:pt>
    <dgm:pt modelId="{D2E710B6-F39B-4103-AFCE-13392C92AE48}" type="pres">
      <dgm:prSet presAssocID="{83A1E83C-7436-4789-A2D5-26F77A9EB8B8}" presName="parTx" presStyleLbl="alignNode1" presStyleIdx="1" presStyleCnt="3" custScaleX="100205" custScaleY="157321" custLinFactNeighborY="-161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DD9DC7-A503-4BA2-A145-AC0F90B9D276}" type="pres">
      <dgm:prSet presAssocID="{83A1E83C-7436-4789-A2D5-26F77A9EB8B8}" presName="desTx" presStyleLbl="alignAccFollowNode1" presStyleIdx="1" presStyleCnt="3" custScaleY="101230" custLinFactNeighborY="46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037E27-B5A6-4C77-8B92-71B7A48B7550}" type="pres">
      <dgm:prSet presAssocID="{2F065955-4D5D-42AF-ABE3-2AF3CC36E432}" presName="space" presStyleCnt="0"/>
      <dgm:spPr/>
    </dgm:pt>
    <dgm:pt modelId="{D200D581-1BB7-4363-BB19-17D3A2F25033}" type="pres">
      <dgm:prSet presAssocID="{01B1A36F-BD7B-4E49-8CE1-D7D5619D7E3C}" presName="composite" presStyleCnt="0"/>
      <dgm:spPr/>
    </dgm:pt>
    <dgm:pt modelId="{C726B439-92D8-4235-8F22-EE2B19FB50E8}" type="pres">
      <dgm:prSet presAssocID="{01B1A36F-BD7B-4E49-8CE1-D7D5619D7E3C}" presName="parTx" presStyleLbl="alignNode1" presStyleIdx="2" presStyleCnt="3" custScaleX="100205" custScaleY="157321" custLinFactNeighborY="-161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AE1AEA-3162-4D30-98F5-30CAB9BB6029}" type="pres">
      <dgm:prSet presAssocID="{01B1A36F-BD7B-4E49-8CE1-D7D5619D7E3C}" presName="desTx" presStyleLbl="alignAccFollowNode1" presStyleIdx="2" presStyleCnt="3" custScaleY="101230" custLinFactNeighborY="46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F729EC-0B68-4D77-B9A9-4E530AAC7E3A}" srcId="{203EF13C-E82A-4B69-BF17-4856D5A74BB7}" destId="{B3E0FF97-7A5B-4884-9D9B-2A645D5A1B77}" srcOrd="2" destOrd="0" parTransId="{989B0579-3104-4B68-95FC-65B3FADD5CDF}" sibTransId="{3265307E-EC20-4555-B4E5-C7306FF13134}"/>
    <dgm:cxn modelId="{F18B5B32-76BD-4B32-8BB3-D90A207F27C5}" srcId="{01B1A36F-BD7B-4E49-8CE1-D7D5619D7E3C}" destId="{4ABAD1A5-45AC-4174-AD19-58DE7019EF18}" srcOrd="0" destOrd="0" parTransId="{26735917-B193-46FB-94D9-4D18A51EF75A}" sibTransId="{C4C50506-2D94-4F9C-9781-176144E2AD45}"/>
    <dgm:cxn modelId="{0A10D768-7C84-46EB-886C-BDFBCCC0B854}" type="presOf" srcId="{4ABAD1A5-45AC-4174-AD19-58DE7019EF18}" destId="{00AE1AEA-3162-4D30-98F5-30CAB9BB6029}" srcOrd="0" destOrd="0" presId="urn:microsoft.com/office/officeart/2005/8/layout/hList1"/>
    <dgm:cxn modelId="{FA1813BF-4F40-4874-8DA3-E5F22841D01F}" type="presOf" srcId="{01B1A36F-BD7B-4E49-8CE1-D7D5619D7E3C}" destId="{C726B439-92D8-4235-8F22-EE2B19FB50E8}" srcOrd="0" destOrd="0" presId="urn:microsoft.com/office/officeart/2005/8/layout/hList1"/>
    <dgm:cxn modelId="{039298BA-9DC2-4DB9-BEDE-4370E58D3707}" srcId="{83A1E83C-7436-4789-A2D5-26F77A9EB8B8}" destId="{74CE19DD-B60A-453D-A6A4-6399AFCBC2AF}" srcOrd="3" destOrd="0" parTransId="{EF53B2BD-E75A-4395-A0A0-DB03248EE598}" sibTransId="{CD727C5A-B220-4E68-979C-349B3355B4BE}"/>
    <dgm:cxn modelId="{7A999E8A-A7E6-44DA-AF67-16D7F0723796}" type="presOf" srcId="{CEF5E0DF-F2CF-4FE0-ABC4-A3B1F5177F08}" destId="{DFC6E4D4-BD37-489B-AAE4-8EFBBAF62154}" srcOrd="0" destOrd="4" presId="urn:microsoft.com/office/officeart/2005/8/layout/hList1"/>
    <dgm:cxn modelId="{16CFB822-D1B5-49A7-9058-D436FC498005}" type="presOf" srcId="{2AC4E424-4364-46F2-8DD2-A97C50006591}" destId="{DFC6E4D4-BD37-489B-AAE4-8EFBBAF62154}" srcOrd="0" destOrd="3" presId="urn:microsoft.com/office/officeart/2005/8/layout/hList1"/>
    <dgm:cxn modelId="{63A945E5-D6E7-4CD4-B9F9-37A733505810}" type="presOf" srcId="{2AEA3114-97BE-45CE-B7CF-04E942DE0BB0}" destId="{DFC6E4D4-BD37-489B-AAE4-8EFBBAF62154}" srcOrd="0" destOrd="5" presId="urn:microsoft.com/office/officeart/2005/8/layout/hList1"/>
    <dgm:cxn modelId="{3302424E-3A22-4038-A995-3CFF79840B6A}" srcId="{203EF13C-E82A-4B69-BF17-4856D5A74BB7}" destId="{CEF5E0DF-F2CF-4FE0-ABC4-A3B1F5177F08}" srcOrd="4" destOrd="0" parTransId="{141FFD9C-0689-4EEF-9556-785CFC243397}" sibTransId="{6431D800-487F-4770-ADB8-8C00C8B09E4A}"/>
    <dgm:cxn modelId="{E870593A-6579-40E0-8B34-B2D87416667B}" srcId="{83A1E83C-7436-4789-A2D5-26F77A9EB8B8}" destId="{CB9FF4CF-F9DE-46F5-AEB4-7A0CCB78D147}" srcOrd="2" destOrd="0" parTransId="{A2631A92-955C-4AF6-99F2-9353B88AC39F}" sibTransId="{6D129282-ECA9-40A5-955E-DCF6D756BA8E}"/>
    <dgm:cxn modelId="{5F36B69C-60A1-4AB8-8EEF-7C26D73B293A}" type="presOf" srcId="{203EF13C-E82A-4B69-BF17-4856D5A74BB7}" destId="{77483FCD-3F30-434A-B5AB-2C024F79A903}" srcOrd="0" destOrd="0" presId="urn:microsoft.com/office/officeart/2005/8/layout/hList1"/>
    <dgm:cxn modelId="{C4BE9081-A365-497B-A71A-D728D2079E8D}" srcId="{E8898CA9-2BF7-44C8-AFD8-53556052B54F}" destId="{83A1E83C-7436-4789-A2D5-26F77A9EB8B8}" srcOrd="1" destOrd="0" parTransId="{14D87354-93B7-4367-B6B2-34D11524FA09}" sibTransId="{2F065955-4D5D-42AF-ABE3-2AF3CC36E432}"/>
    <dgm:cxn modelId="{CDFD3FD9-B5E7-4756-9E70-6450568F2BCB}" type="presOf" srcId="{70C5CCCC-74D8-483B-B720-76216B30BAA9}" destId="{8BDD9DC7-A503-4BA2-A145-AC0F90B9D276}" srcOrd="0" destOrd="1" presId="urn:microsoft.com/office/officeart/2005/8/layout/hList1"/>
    <dgm:cxn modelId="{8363A73F-6392-4E77-AA82-7543B61E4E93}" type="presOf" srcId="{74CE19DD-B60A-453D-A6A4-6399AFCBC2AF}" destId="{8BDD9DC7-A503-4BA2-A145-AC0F90B9D276}" srcOrd="0" destOrd="3" presId="urn:microsoft.com/office/officeart/2005/8/layout/hList1"/>
    <dgm:cxn modelId="{857B13F7-6EB7-49B4-9350-783B578678BA}" srcId="{01B1A36F-BD7B-4E49-8CE1-D7D5619D7E3C}" destId="{68FA4DD9-5999-4062-94CE-ECFD9C8D451E}" srcOrd="1" destOrd="0" parTransId="{F432C001-B50A-46AC-A33F-57B14A62EE87}" sibTransId="{13169A03-26A6-4FB8-853F-5D7310BEAC72}"/>
    <dgm:cxn modelId="{AF14E9DB-8FBB-4D2D-A4AE-C488F0FED711}" srcId="{203EF13C-E82A-4B69-BF17-4856D5A74BB7}" destId="{2AC4E424-4364-46F2-8DD2-A97C50006591}" srcOrd="3" destOrd="0" parTransId="{75F5EFC3-CB41-495C-B58F-3DE3CE48F1E4}" sibTransId="{84145D51-89D1-46C2-9AA8-0526A41664D8}"/>
    <dgm:cxn modelId="{41A98ABB-F2E4-4807-9EA7-BEC9D43F6ACD}" srcId="{203EF13C-E82A-4B69-BF17-4856D5A74BB7}" destId="{A4B8BB3B-EE5E-4689-BDDA-78C5B4FEAF53}" srcOrd="0" destOrd="0" parTransId="{9A0827BE-44B2-4E5F-8133-A3937007E72D}" sibTransId="{13E4D5EA-CD59-45A7-9FE7-1023B327D0CE}"/>
    <dgm:cxn modelId="{FBFDA76C-8B00-43CB-9E4B-193A0F101D88}" srcId="{E8898CA9-2BF7-44C8-AFD8-53556052B54F}" destId="{01B1A36F-BD7B-4E49-8CE1-D7D5619D7E3C}" srcOrd="2" destOrd="0" parTransId="{C4C62DCF-6530-4962-B1DD-D382AAD17BA4}" sibTransId="{07C0457E-D117-4BC6-8977-8575B0B1EE75}"/>
    <dgm:cxn modelId="{F2D151D4-F42B-407C-B7F9-F4FE56DEB983}" type="presOf" srcId="{CB9FF4CF-F9DE-46F5-AEB4-7A0CCB78D147}" destId="{8BDD9DC7-A503-4BA2-A145-AC0F90B9D276}" srcOrd="0" destOrd="2" presId="urn:microsoft.com/office/officeart/2005/8/layout/hList1"/>
    <dgm:cxn modelId="{E31151DA-AA33-439B-BF7C-AF4E9C292BDE}" type="presOf" srcId="{A4B8BB3B-EE5E-4689-BDDA-78C5B4FEAF53}" destId="{DFC6E4D4-BD37-489B-AAE4-8EFBBAF62154}" srcOrd="0" destOrd="0" presId="urn:microsoft.com/office/officeart/2005/8/layout/hList1"/>
    <dgm:cxn modelId="{FF67AF73-4CD9-4EA4-BD59-F83D1CE7897D}" type="presOf" srcId="{B3E0FF97-7A5B-4884-9D9B-2A645D5A1B77}" destId="{DFC6E4D4-BD37-489B-AAE4-8EFBBAF62154}" srcOrd="0" destOrd="2" presId="urn:microsoft.com/office/officeart/2005/8/layout/hList1"/>
    <dgm:cxn modelId="{912CF5D6-A889-42F4-8C9A-FCD6D3E7BC94}" srcId="{203EF13C-E82A-4B69-BF17-4856D5A74BB7}" destId="{2AEA3114-97BE-45CE-B7CF-04E942DE0BB0}" srcOrd="5" destOrd="0" parTransId="{1E74E916-EB31-4240-A278-AA579F778E72}" sibTransId="{4EE51E54-A139-4D8D-B6AF-97ECC2C6673E}"/>
    <dgm:cxn modelId="{3274E451-A046-479E-AA8E-1A45AA499C1F}" srcId="{83A1E83C-7436-4789-A2D5-26F77A9EB8B8}" destId="{7F31A6B0-5744-476D-9443-2D04DFE92056}" srcOrd="0" destOrd="0" parTransId="{83F1092F-E5F6-48B1-AB7F-A4C3E51FB834}" sibTransId="{7A414816-143E-41FA-AEC8-24BF81703082}"/>
    <dgm:cxn modelId="{72BDD7E9-05AC-47D8-B352-72FCA81057F5}" type="presOf" srcId="{E5B86EC6-2950-40F6-84D8-907FD2A5DB09}" destId="{DFC6E4D4-BD37-489B-AAE4-8EFBBAF62154}" srcOrd="0" destOrd="1" presId="urn:microsoft.com/office/officeart/2005/8/layout/hList1"/>
    <dgm:cxn modelId="{90C26D1D-BA6C-4E93-8E0F-7913B32C4111}" type="presOf" srcId="{83A1E83C-7436-4789-A2D5-26F77A9EB8B8}" destId="{D2E710B6-F39B-4103-AFCE-13392C92AE48}" srcOrd="0" destOrd="0" presId="urn:microsoft.com/office/officeart/2005/8/layout/hList1"/>
    <dgm:cxn modelId="{CA55D467-ED7C-4C38-9626-87E621FA7B23}" type="presOf" srcId="{E8898CA9-2BF7-44C8-AFD8-53556052B54F}" destId="{9EC63D0A-9BFD-41E6-A8EE-70ACD3CF7B29}" srcOrd="0" destOrd="0" presId="urn:microsoft.com/office/officeart/2005/8/layout/hList1"/>
    <dgm:cxn modelId="{61FB1670-F932-4E8E-B50B-EA49461B5A6E}" type="presOf" srcId="{68FA4DD9-5999-4062-94CE-ECFD9C8D451E}" destId="{00AE1AEA-3162-4D30-98F5-30CAB9BB6029}" srcOrd="0" destOrd="1" presId="urn:microsoft.com/office/officeart/2005/8/layout/hList1"/>
    <dgm:cxn modelId="{C4101959-344A-41ED-A79A-A0D1D864A395}" type="presOf" srcId="{7F31A6B0-5744-476D-9443-2D04DFE92056}" destId="{8BDD9DC7-A503-4BA2-A145-AC0F90B9D276}" srcOrd="0" destOrd="0" presId="urn:microsoft.com/office/officeart/2005/8/layout/hList1"/>
    <dgm:cxn modelId="{30D8E86E-456B-4179-A77B-D73825E617C4}" srcId="{E8898CA9-2BF7-44C8-AFD8-53556052B54F}" destId="{203EF13C-E82A-4B69-BF17-4856D5A74BB7}" srcOrd="0" destOrd="0" parTransId="{E75BA4E3-8C69-4BFD-B0C7-0166CFCA43CD}" sibTransId="{8E4B17F8-8F38-410A-AB7E-7F18AF309F97}"/>
    <dgm:cxn modelId="{981D3AE1-7DE4-409C-A151-8782A3EE6786}" srcId="{83A1E83C-7436-4789-A2D5-26F77A9EB8B8}" destId="{70C5CCCC-74D8-483B-B720-76216B30BAA9}" srcOrd="1" destOrd="0" parTransId="{EDE68D57-5ECB-452E-8286-33816664C65F}" sibTransId="{60396631-88B2-4143-BA49-5A6BED0706B6}"/>
    <dgm:cxn modelId="{A8029932-2A7A-4899-B830-0196EF91A2AD}" srcId="{203EF13C-E82A-4B69-BF17-4856D5A74BB7}" destId="{E5B86EC6-2950-40F6-84D8-907FD2A5DB09}" srcOrd="1" destOrd="0" parTransId="{7FFE81C9-B92D-450F-B148-34DA596525F4}" sibTransId="{47DA80FE-209B-411B-AFFB-F7ABBFC03D75}"/>
    <dgm:cxn modelId="{A512AE47-6DF0-4CB6-B85C-5674B7A4F3B8}" type="presParOf" srcId="{9EC63D0A-9BFD-41E6-A8EE-70ACD3CF7B29}" destId="{7F8BCA05-4903-43E0-8CCC-F987E0046572}" srcOrd="0" destOrd="0" presId="urn:microsoft.com/office/officeart/2005/8/layout/hList1"/>
    <dgm:cxn modelId="{0DBCE61D-1F19-454C-9699-BE1EC271104F}" type="presParOf" srcId="{7F8BCA05-4903-43E0-8CCC-F987E0046572}" destId="{77483FCD-3F30-434A-B5AB-2C024F79A903}" srcOrd="0" destOrd="0" presId="urn:microsoft.com/office/officeart/2005/8/layout/hList1"/>
    <dgm:cxn modelId="{F453FBBF-D486-4713-B827-21E169464376}" type="presParOf" srcId="{7F8BCA05-4903-43E0-8CCC-F987E0046572}" destId="{DFC6E4D4-BD37-489B-AAE4-8EFBBAF62154}" srcOrd="1" destOrd="0" presId="urn:microsoft.com/office/officeart/2005/8/layout/hList1"/>
    <dgm:cxn modelId="{F76278A8-62FB-4A09-8BCB-4B4FD5189FAE}" type="presParOf" srcId="{9EC63D0A-9BFD-41E6-A8EE-70ACD3CF7B29}" destId="{030DADE0-3578-4A62-BA67-3E3AC60E7023}" srcOrd="1" destOrd="0" presId="urn:microsoft.com/office/officeart/2005/8/layout/hList1"/>
    <dgm:cxn modelId="{4ADA405F-B325-4BBB-87EB-08004F955DC9}" type="presParOf" srcId="{9EC63D0A-9BFD-41E6-A8EE-70ACD3CF7B29}" destId="{D56011B1-61C6-444F-A744-2EFEE22B775B}" srcOrd="2" destOrd="0" presId="urn:microsoft.com/office/officeart/2005/8/layout/hList1"/>
    <dgm:cxn modelId="{C38D653F-5F23-4321-81D7-990FD99B5E51}" type="presParOf" srcId="{D56011B1-61C6-444F-A744-2EFEE22B775B}" destId="{D2E710B6-F39B-4103-AFCE-13392C92AE48}" srcOrd="0" destOrd="0" presId="urn:microsoft.com/office/officeart/2005/8/layout/hList1"/>
    <dgm:cxn modelId="{56F5BD20-E067-43BE-9925-7FBBE3C26586}" type="presParOf" srcId="{D56011B1-61C6-444F-A744-2EFEE22B775B}" destId="{8BDD9DC7-A503-4BA2-A145-AC0F90B9D276}" srcOrd="1" destOrd="0" presId="urn:microsoft.com/office/officeart/2005/8/layout/hList1"/>
    <dgm:cxn modelId="{F6358579-0F5F-4190-A73C-A4EED5A69F7F}" type="presParOf" srcId="{9EC63D0A-9BFD-41E6-A8EE-70ACD3CF7B29}" destId="{4D037E27-B5A6-4C77-8B92-71B7A48B7550}" srcOrd="3" destOrd="0" presId="urn:microsoft.com/office/officeart/2005/8/layout/hList1"/>
    <dgm:cxn modelId="{B91107FD-347B-49E5-99D7-18A101E5A0B7}" type="presParOf" srcId="{9EC63D0A-9BFD-41E6-A8EE-70ACD3CF7B29}" destId="{D200D581-1BB7-4363-BB19-17D3A2F25033}" srcOrd="4" destOrd="0" presId="urn:microsoft.com/office/officeart/2005/8/layout/hList1"/>
    <dgm:cxn modelId="{8B3A6E0E-1145-4D6F-BA71-F5B8B2A20D8C}" type="presParOf" srcId="{D200D581-1BB7-4363-BB19-17D3A2F25033}" destId="{C726B439-92D8-4235-8F22-EE2B19FB50E8}" srcOrd="0" destOrd="0" presId="urn:microsoft.com/office/officeart/2005/8/layout/hList1"/>
    <dgm:cxn modelId="{5E1325DA-D9EC-4262-AD79-A3FA6DCDE12C}" type="presParOf" srcId="{D200D581-1BB7-4363-BB19-17D3A2F25033}" destId="{00AE1AEA-3162-4D30-98F5-30CAB9BB60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83FCD-3F30-434A-B5AB-2C024F79A903}">
      <dsp:nvSpPr>
        <dsp:cNvPr id="0" name=""/>
        <dsp:cNvSpPr/>
      </dsp:nvSpPr>
      <dsp:spPr>
        <a:xfrm>
          <a:off x="1359" y="480637"/>
          <a:ext cx="2330492" cy="930289"/>
        </a:xfrm>
        <a:prstGeom prst="rect">
          <a:avLst/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第一章</a:t>
          </a:r>
          <a:endParaRPr lang="en-US" altLang="zh-CN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~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第</a:t>
          </a:r>
          <a:r>
            <a:rPr lang="zh-CN" altLang="en-US" sz="1800" b="1" kern="1200" dirty="0" smtClean="0"/>
            <a:t>三</a:t>
          </a:r>
          <a:r>
            <a:rPr lang="zh-CN" sz="1800" b="1" kern="1200" dirty="0" smtClean="0"/>
            <a:t>章</a:t>
          </a:r>
          <a:endParaRPr lang="zh-CN" sz="1800" b="1" kern="1200" dirty="0"/>
        </a:p>
      </dsp:txBody>
      <dsp:txXfrm>
        <a:off x="1359" y="480637"/>
        <a:ext cx="2330492" cy="930289"/>
      </dsp:txXfrm>
    </dsp:sp>
    <dsp:sp modelId="{DFC6E4D4-BD37-489B-AAE4-8EFBBAF62154}">
      <dsp:nvSpPr>
        <dsp:cNvPr id="0" name=""/>
        <dsp:cNvSpPr/>
      </dsp:nvSpPr>
      <dsp:spPr>
        <a:xfrm>
          <a:off x="3743" y="1466567"/>
          <a:ext cx="2325724" cy="32497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/>
            <a:t>HTML</a:t>
          </a:r>
          <a:r>
            <a:rPr lang="zh-CN" altLang="en-US" sz="1800" b="1" kern="1200" dirty="0" smtClean="0"/>
            <a:t>网页结构</a:t>
          </a:r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/>
            <a:t>HTML</a:t>
          </a:r>
          <a:r>
            <a:rPr lang="zh-CN" altLang="en-US" sz="1800" b="1" kern="1200" dirty="0" smtClean="0"/>
            <a:t>常用标签</a:t>
          </a:r>
          <a:endParaRPr lang="zh-CN" sz="1800" kern="1200" dirty="0"/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表格、表单、列表</a:t>
          </a:r>
          <a:endParaRPr lang="zh-CN" sz="1800" kern="1200" dirty="0"/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媒体元素</a:t>
          </a:r>
          <a:endParaRPr lang="zh-CN" sz="1800" b="1" kern="1200" dirty="0"/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/>
            <a:t>HTML5</a:t>
          </a:r>
          <a:r>
            <a:rPr lang="zh-CN" altLang="en-US" sz="1800" b="1" kern="1200" dirty="0" smtClean="0"/>
            <a:t>结构元素</a:t>
          </a:r>
          <a:endParaRPr lang="zh-CN" sz="1800" b="1" kern="1200" dirty="0"/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框架</a:t>
          </a:r>
          <a:endParaRPr lang="zh-CN" sz="1800" b="1" kern="1200" dirty="0"/>
        </a:p>
      </dsp:txBody>
      <dsp:txXfrm>
        <a:off x="3743" y="1466567"/>
        <a:ext cx="2325724" cy="3249729"/>
      </dsp:txXfrm>
    </dsp:sp>
    <dsp:sp modelId="{D2E710B6-F39B-4103-AFCE-13392C92AE48}">
      <dsp:nvSpPr>
        <dsp:cNvPr id="0" name=""/>
        <dsp:cNvSpPr/>
      </dsp:nvSpPr>
      <dsp:spPr>
        <a:xfrm>
          <a:off x="2657453" y="480637"/>
          <a:ext cx="2330492" cy="930289"/>
        </a:xfrm>
        <a:prstGeom prst="rect">
          <a:avLst/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第</a:t>
          </a:r>
          <a:r>
            <a:rPr lang="zh-CN" altLang="en-US" sz="1800" b="1" kern="1200" dirty="0" smtClean="0"/>
            <a:t>四</a:t>
          </a:r>
          <a:r>
            <a:rPr lang="zh-CN" sz="1800" b="1" kern="1200" dirty="0" smtClean="0"/>
            <a:t>章</a:t>
          </a:r>
          <a:endParaRPr lang="en-US" altLang="zh-CN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~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第</a:t>
          </a:r>
          <a:r>
            <a:rPr lang="zh-CN" altLang="en-US" sz="1800" b="1" kern="1200" dirty="0" smtClean="0"/>
            <a:t>九</a:t>
          </a:r>
          <a:r>
            <a:rPr lang="zh-CN" sz="1800" b="1" kern="1200" dirty="0" smtClean="0"/>
            <a:t>章</a:t>
          </a:r>
          <a:endParaRPr lang="en-US" sz="1800" b="1" kern="1200" dirty="0"/>
        </a:p>
      </dsp:txBody>
      <dsp:txXfrm>
        <a:off x="2657453" y="480637"/>
        <a:ext cx="2330492" cy="930289"/>
      </dsp:txXfrm>
    </dsp:sp>
    <dsp:sp modelId="{8BDD9DC7-A503-4BA2-A145-AC0F90B9D276}">
      <dsp:nvSpPr>
        <dsp:cNvPr id="0" name=""/>
        <dsp:cNvSpPr/>
      </dsp:nvSpPr>
      <dsp:spPr>
        <a:xfrm>
          <a:off x="2659837" y="1466567"/>
          <a:ext cx="2325724" cy="32497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使用</a:t>
          </a:r>
          <a:r>
            <a:rPr lang="en-US" altLang="zh-CN" sz="1800" b="1" kern="1200" dirty="0" smtClean="0"/>
            <a:t>CSS3</a:t>
          </a:r>
          <a:r>
            <a:rPr lang="zh-CN" altLang="en-US" sz="1800" b="1" kern="1200" dirty="0" smtClean="0"/>
            <a:t>美化网页文本、图片、超链接</a:t>
          </a:r>
          <a:endParaRPr lang="en-US" sz="1800" b="1" kern="1200" dirty="0"/>
        </a:p>
        <a:p>
          <a:pPr marL="171450" lvl="1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使用盒子模型美化网页元素</a:t>
          </a:r>
          <a:endParaRPr lang="en-US" sz="1800" b="1" kern="1200" dirty="0"/>
        </a:p>
        <a:p>
          <a:pPr marL="171450" lvl="1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使用浮动和定位布局并制作网页</a:t>
          </a:r>
          <a:endParaRPr lang="en-US" sz="1800" b="1" kern="1200" dirty="0"/>
        </a:p>
        <a:p>
          <a:pPr marL="171450" lvl="1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使用</a:t>
          </a:r>
          <a:r>
            <a:rPr lang="en-US" altLang="en-US" sz="1800" b="1" kern="1200" dirty="0" smtClean="0"/>
            <a:t>CSS3</a:t>
          </a:r>
          <a:r>
            <a:rPr lang="zh-CN" altLang="en-US" sz="1800" b="1" kern="1200" dirty="0" smtClean="0"/>
            <a:t>制作网页动画</a:t>
          </a:r>
          <a:endParaRPr lang="en-US" sz="1800" b="1" kern="1200" dirty="0"/>
        </a:p>
      </dsp:txBody>
      <dsp:txXfrm>
        <a:off x="2659837" y="1466567"/>
        <a:ext cx="2325724" cy="3249729"/>
      </dsp:txXfrm>
    </dsp:sp>
    <dsp:sp modelId="{C726B439-92D8-4235-8F22-EE2B19FB50E8}">
      <dsp:nvSpPr>
        <dsp:cNvPr id="0" name=""/>
        <dsp:cNvSpPr/>
      </dsp:nvSpPr>
      <dsp:spPr>
        <a:xfrm>
          <a:off x="5313547" y="480637"/>
          <a:ext cx="2330492" cy="930289"/>
        </a:xfrm>
        <a:prstGeom prst="rect">
          <a:avLst/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第</a:t>
          </a:r>
          <a:r>
            <a:rPr lang="zh-CN" altLang="en-US" sz="1800" b="1" kern="1200" dirty="0" smtClean="0"/>
            <a:t>十</a:t>
          </a:r>
          <a:r>
            <a:rPr lang="zh-CN" sz="1800" b="1" kern="1200" dirty="0" smtClean="0"/>
            <a:t>章</a:t>
          </a:r>
          <a:endParaRPr lang="en-US" altLang="zh-CN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~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第</a:t>
          </a:r>
          <a:r>
            <a:rPr lang="zh-CN" altLang="en-US" sz="1800" b="1" kern="1200" dirty="0" smtClean="0"/>
            <a:t>十一</a:t>
          </a:r>
          <a:r>
            <a:rPr lang="zh-CN" sz="1800" b="1" kern="1200" dirty="0" smtClean="0"/>
            <a:t>章</a:t>
          </a:r>
          <a:endParaRPr lang="zh-CN" sz="1800" b="1" kern="1200" dirty="0"/>
        </a:p>
      </dsp:txBody>
      <dsp:txXfrm>
        <a:off x="5313547" y="480637"/>
        <a:ext cx="2330492" cy="930289"/>
      </dsp:txXfrm>
    </dsp:sp>
    <dsp:sp modelId="{00AE1AEA-3162-4D30-98F5-30CAB9BB6029}">
      <dsp:nvSpPr>
        <dsp:cNvPr id="0" name=""/>
        <dsp:cNvSpPr/>
      </dsp:nvSpPr>
      <dsp:spPr>
        <a:xfrm>
          <a:off x="5315931" y="1466567"/>
          <a:ext cx="2325724" cy="32497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课程总复习</a:t>
          </a:r>
          <a:endParaRPr lang="zh-CN" altLang="en-US" sz="1800" kern="1200" dirty="0"/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以</a:t>
          </a:r>
          <a:r>
            <a:rPr lang="en-US" altLang="en-US" sz="1800" b="1" kern="1200" dirty="0" smtClean="0"/>
            <a:t>1</a:t>
          </a:r>
          <a:r>
            <a:rPr lang="zh-CN" altLang="en-US" sz="1800" b="1" kern="1200" dirty="0" smtClean="0"/>
            <a:t>号店为基础制作一个综合项目案例</a:t>
          </a:r>
          <a:endParaRPr lang="zh-CN" altLang="en-US" sz="1800" kern="1200" dirty="0"/>
        </a:p>
      </dsp:txBody>
      <dsp:txXfrm>
        <a:off x="5315931" y="1466567"/>
        <a:ext cx="2325724" cy="3249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6DFF624-9009-4A45-9224-2C1E28B5FA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875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21A5738-861A-475D-8FA0-91D207167C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589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教员复习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学时</a:t>
            </a:r>
            <a:r>
              <a:rPr lang="en-US" altLang="zh-CN" dirty="0" smtClean="0"/>
              <a:t>+</a:t>
            </a:r>
            <a:r>
              <a:rPr lang="zh-CN" altLang="en-US" dirty="0" smtClean="0"/>
              <a:t>学员练习</a:t>
            </a:r>
            <a:r>
              <a:rPr lang="en-US" altLang="zh-CN" dirty="0" smtClean="0"/>
              <a:t>3</a:t>
            </a:r>
            <a:r>
              <a:rPr lang="zh-CN" altLang="en-US" dirty="0" smtClean="0"/>
              <a:t>学时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1A5738-861A-475D-8FA0-91D207167CFB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502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DC9A8-E045-4224-92AA-BDB22C78100D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25EAD-C920-47BB-B6E4-95DD96E63CC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25EAD-C920-47BB-B6E4-95DD96E63CC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25EAD-C920-47BB-B6E4-95DD96E63CC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教学指导；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总结部分</a:t>
            </a:r>
            <a:r>
              <a:rPr lang="zh-CN" altLang="zh-CN" smtClean="0">
                <a:ea typeface="宋体" charset="-122"/>
              </a:rPr>
              <a:t>主要达到以下几个目的：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回顾内容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smtClean="0">
                <a:ea typeface="宋体" charset="-122"/>
              </a:rPr>
              <a:t>是强调</a:t>
            </a:r>
            <a:r>
              <a:rPr lang="zh-CN" altLang="en-US" smtClean="0">
                <a:ea typeface="宋体" charset="-122"/>
              </a:rPr>
              <a:t>内容概貌，学到技术，告知要学习什么；总结时，</a:t>
            </a:r>
            <a:r>
              <a:rPr lang="zh-CN" altLang="zh-CN" smtClean="0">
                <a:ea typeface="宋体" charset="-122"/>
              </a:rPr>
              <a:t>要格外强调观点，把每一</a:t>
            </a:r>
            <a:r>
              <a:rPr lang="zh-CN" altLang="en-US" smtClean="0">
                <a:ea typeface="宋体" charset="-122"/>
              </a:rPr>
              <a:t>个知识点</a:t>
            </a:r>
            <a:r>
              <a:rPr lang="zh-CN" altLang="zh-CN" smtClean="0">
                <a:ea typeface="宋体" charset="-122"/>
              </a:rPr>
              <a:t>的观点</a:t>
            </a:r>
            <a:r>
              <a:rPr lang="zh-CN" altLang="en-US" smtClean="0">
                <a:ea typeface="宋体" charset="-122"/>
              </a:rPr>
              <a:t>结论</a:t>
            </a:r>
            <a:r>
              <a:rPr lang="zh-CN" altLang="zh-CN" smtClean="0">
                <a:ea typeface="宋体" charset="-122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smtClean="0">
                <a:ea typeface="宋体" charset="-122"/>
              </a:rPr>
              <a:t>2</a:t>
            </a:r>
            <a:r>
              <a:rPr lang="zh-CN" altLang="en-US" b="1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整理逻辑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还应该把观点之间的逻辑联系梳理出来</a:t>
            </a:r>
            <a:r>
              <a:rPr lang="zh-CN" altLang="en-US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从而使</a:t>
            </a:r>
            <a:r>
              <a:rPr lang="zh-CN" altLang="en-US" smtClean="0">
                <a:ea typeface="宋体" charset="-122"/>
              </a:rPr>
              <a:t>知识</a:t>
            </a:r>
            <a:r>
              <a:rPr lang="zh-CN" altLang="zh-CN" smtClean="0">
                <a:ea typeface="宋体" charset="-122"/>
              </a:rPr>
              <a:t>系统化、逻辑化。要帮助</a:t>
            </a:r>
            <a:r>
              <a:rPr lang="zh-CN" altLang="en-US" smtClean="0">
                <a:ea typeface="宋体" charset="-122"/>
              </a:rPr>
              <a:t>学员</a:t>
            </a:r>
            <a:r>
              <a:rPr lang="zh-CN" altLang="zh-CN" smtClean="0">
                <a:ea typeface="宋体" charset="-122"/>
              </a:rPr>
              <a:t>整清逻辑是总结的一大任务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9B2CB5-D163-47D3-98AD-2BD8B9104EE0}" type="slidenum">
              <a:rPr lang="zh-CN" altLang="en-US" smtClean="0">
                <a:latin typeface="Calibri" pitchFamily="34" charset="0"/>
              </a:rPr>
              <a:pPr>
                <a:defRPr/>
              </a:pPr>
              <a:t>33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4E947-F364-4009-8F6E-06522619C45F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20~50MIN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DC9A8-E045-4224-92AA-BDB22C78100D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DC9A8-E045-4224-92AA-BDB22C78100D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根据页面效果图讲解需求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DC9A8-E045-4224-92AA-BDB22C78100D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根据页面效果图讲解需求，并演示最终显示效果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25EAD-C920-47BB-B6E4-95DD96E63CC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>
            <a:grpSpLocks/>
          </p:cNvGrpSpPr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CBF50-CE72-40D0-8593-22B73C4948D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75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75A42-E725-4228-811F-0A168C9B485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67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E6E08-A321-4318-B232-8E44A5A241E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7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526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64535-4982-4423-A3D5-17EBE2E3F0C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58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6A7DC-4301-45B1-958B-EB3123545D7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63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87EE0-FC2B-4208-829C-316F6C00268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09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A4660-BBC5-4023-BCC4-BBCB1C02501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56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60C46-96EC-482B-92EA-C413B392277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8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87B86-CF02-4470-BCFD-1C1ECD98B51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0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BD6C6-046F-41BC-AF51-D0538E9C7F2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46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2FA46C1E-B345-4B58-B9A4-5C6284EFD52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</a:t>
            </a:r>
            <a:r>
              <a:rPr lang="zh-CN" altLang="en-US" dirty="0"/>
              <a:t>十</a:t>
            </a:r>
            <a:r>
              <a:rPr dirty="0" smtClean="0"/>
              <a:t>章 课程</a:t>
            </a:r>
            <a:r>
              <a:rPr dirty="0"/>
              <a:t>总</a:t>
            </a:r>
            <a:r>
              <a:rPr dirty="0" smtClean="0"/>
              <a:t>复习</a:t>
            </a:r>
          </a:p>
        </p:txBody>
      </p:sp>
      <p:grpSp>
        <p:nvGrpSpPr>
          <p:cNvPr id="14339" name="组合 17"/>
          <p:cNvGrpSpPr>
            <a:grpSpLocks/>
          </p:cNvGrpSpPr>
          <p:nvPr/>
        </p:nvGrpSpPr>
        <p:grpSpPr bwMode="auto">
          <a:xfrm>
            <a:off x="1143000" y="3429000"/>
            <a:ext cx="7143750" cy="338138"/>
            <a:chOff x="1071538" y="3161884"/>
            <a:chExt cx="7143800" cy="33855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71538" y="3214336"/>
              <a:ext cx="7143800" cy="1589"/>
            </a:xfrm>
            <a:prstGeom prst="line">
              <a:avLst/>
            </a:prstGeom>
            <a:ln w="19050">
              <a:solidFill>
                <a:srgbClr val="0E9C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同侧圆角矩形 11"/>
            <p:cNvSpPr/>
            <p:nvPr/>
          </p:nvSpPr>
          <p:spPr bwMode="auto">
            <a:xfrm rot="10800000">
              <a:off x="6929454" y="3214336"/>
              <a:ext cx="1285884" cy="286102"/>
            </a:xfrm>
            <a:prstGeom prst="round2SameRect">
              <a:avLst/>
            </a:prstGeom>
            <a:solidFill>
              <a:srgbClr val="0E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72330" y="3161884"/>
              <a:ext cx="1143008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指导学习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知识梳理：</a:t>
            </a:r>
            <a:r>
              <a:rPr lang="en-US" altLang="zh-CN" smtClean="0"/>
              <a:t>CSS</a:t>
            </a:r>
            <a:r>
              <a:rPr lang="zh-CN" altLang="en-US" smtClean="0"/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的意义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的语法规则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基本选择器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标签选择器、类选择器、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高级选择器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层次选择器、结构选择器、属性选择器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中引入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行内样式、内部样式表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外部样式表</a:t>
            </a:r>
            <a:endParaRPr lang="en-US" altLang="zh-CN" dirty="0" smtClean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2379524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5674" y="3362954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1650405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459" y="4189590"/>
            <a:ext cx="714380" cy="719772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47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知识梳理：文本和图像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字体样式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字体类型、大小、加粗、风格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行高、文本颜色、对齐方式、首行缩进、文本装饰效果、文本阴影</a:t>
            </a:r>
            <a:endParaRPr lang="en-US" altLang="zh-CN" dirty="0" smtClean="0"/>
          </a:p>
          <a:p>
            <a:r>
              <a:rPr lang="zh-CN" altLang="en-US" dirty="0" smtClean="0"/>
              <a:t>超链接样式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超链接四种状态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网页常用设置超链接的方法</a:t>
            </a:r>
            <a:endParaRPr lang="en-US" altLang="zh-CN" dirty="0" smtClean="0"/>
          </a:p>
          <a:p>
            <a:r>
              <a:rPr lang="zh-CN" altLang="en-US" dirty="0" smtClean="0"/>
              <a:t>图片与文本对齐方式</a:t>
            </a:r>
            <a:endParaRPr lang="en-US" altLang="zh-CN" dirty="0" smtClean="0"/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渐变（线性渐变）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1571612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2616640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4412783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4918968"/>
            <a:ext cx="714380" cy="719772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1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7283" y="285728"/>
            <a:ext cx="3607329" cy="523220"/>
          </a:xfrm>
        </p:spPr>
        <p:txBody>
          <a:bodyPr/>
          <a:lstStyle/>
          <a:p>
            <a:r>
              <a:rPr lang="zh-CN" altLang="en-US" smtClean="0"/>
              <a:t>知识梳理：背景属性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背景在网页中的应用</a:t>
            </a:r>
            <a:endParaRPr lang="en-US" altLang="zh-CN" dirty="0" smtClean="0"/>
          </a:p>
          <a:p>
            <a:r>
              <a:rPr lang="zh-CN" altLang="en-US" dirty="0" smtClean="0"/>
              <a:t>背景属性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背景图像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背景定位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背景重复方式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背景尺寸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093" y="2643182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093" y="3204885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035" y="3929066"/>
            <a:ext cx="643477" cy="648334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4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072" y="285728"/>
            <a:ext cx="3744540" cy="523220"/>
          </a:xfrm>
        </p:spPr>
        <p:txBody>
          <a:bodyPr/>
          <a:lstStyle/>
          <a:p>
            <a:r>
              <a:rPr lang="zh-CN" altLang="en-US" smtClean="0"/>
              <a:t>知识梳理：盒子模型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什么是盒子模型</a:t>
            </a:r>
            <a:endParaRPr lang="en-US" altLang="zh-CN" dirty="0" smtClean="0"/>
          </a:p>
          <a:p>
            <a:r>
              <a:rPr lang="zh-CN" altLang="en-US" dirty="0" smtClean="0"/>
              <a:t>盒子模型在网页中的应用</a:t>
            </a:r>
            <a:endParaRPr lang="en-US" altLang="zh-CN" dirty="0" smtClean="0"/>
          </a:p>
          <a:p>
            <a:r>
              <a:rPr lang="zh-CN" altLang="en-US" dirty="0" smtClean="0"/>
              <a:t>盒子模型属性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边框、内边距、外边距</a:t>
            </a:r>
            <a:endParaRPr lang="en-US" altLang="zh-CN" dirty="0" smtClean="0"/>
          </a:p>
          <a:p>
            <a:r>
              <a:rPr lang="zh-CN" altLang="en-US" dirty="0" smtClean="0"/>
              <a:t>盒子模型的尺寸</a:t>
            </a:r>
            <a:endParaRPr lang="en-US" altLang="zh-CN" dirty="0" smtClean="0"/>
          </a:p>
          <a:p>
            <a:r>
              <a:rPr lang="en-US" altLang="zh-CN" dirty="0"/>
              <a:t>box-sizing</a:t>
            </a:r>
            <a:r>
              <a:rPr lang="zh-CN" altLang="zh-CN" dirty="0"/>
              <a:t>拯救布局</a:t>
            </a:r>
            <a:endParaRPr lang="en-US" altLang="zh-CN" dirty="0" smtClean="0"/>
          </a:p>
          <a:p>
            <a:r>
              <a:rPr lang="zh-CN" altLang="zh-CN" dirty="0"/>
              <a:t>圆角</a:t>
            </a:r>
            <a:r>
              <a:rPr lang="zh-CN" altLang="zh-CN" dirty="0" smtClean="0"/>
              <a:t>边框</a:t>
            </a:r>
            <a:endParaRPr lang="en-US" altLang="zh-CN" dirty="0" smtClean="0"/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border-radius</a:t>
            </a:r>
            <a:r>
              <a:rPr lang="zh-CN" altLang="zh-CN" dirty="0"/>
              <a:t>制作特殊</a:t>
            </a:r>
            <a:r>
              <a:rPr lang="zh-CN" altLang="zh-CN" dirty="0" smtClean="0"/>
              <a:t>图形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>
                <a:cs typeface="+mn-cs"/>
              </a:rPr>
              <a:t>盒子阴影</a:t>
            </a:r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101" y="2857496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2923542"/>
            <a:ext cx="643477" cy="648334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101" y="3432261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3529826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101" y="4857760"/>
            <a:ext cx="714380" cy="719772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0" y="285728"/>
            <a:ext cx="4032572" cy="523220"/>
          </a:xfrm>
        </p:spPr>
        <p:txBody>
          <a:bodyPr/>
          <a:lstStyle/>
          <a:p>
            <a:r>
              <a:rPr lang="zh-CN" altLang="en-US" smtClean="0"/>
              <a:t>知识梳理：浮动与定位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浮动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浮动在网页中的应用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float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清除浮动</a:t>
            </a:r>
            <a:endParaRPr lang="en-US" altLang="zh-CN" dirty="0" smtClean="0"/>
          </a:p>
          <a:p>
            <a:pPr lvl="1"/>
            <a:r>
              <a:rPr lang="zh-CN" altLang="en-US" dirty="0"/>
              <a:t>解决父级边框塌陷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种方法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>
                <a:cs typeface="+mn-cs"/>
              </a:rPr>
              <a:t>定位</a:t>
            </a:r>
            <a:endParaRPr lang="en-US" altLang="zh-CN" sz="2600" dirty="0">
              <a:cs typeface="+mn-cs"/>
            </a:endParaRPr>
          </a:p>
          <a:p>
            <a:pPr lvl="1"/>
            <a:r>
              <a:rPr lang="zh-CN" altLang="en-US" dirty="0" smtClean="0"/>
              <a:t>定位在网页中的应用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position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z-index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8853" y="2000240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233" y="2000240"/>
            <a:ext cx="643477" cy="648334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8853" y="2522755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233" y="2566352"/>
            <a:ext cx="643477" cy="648334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8853" y="2966892"/>
            <a:ext cx="714380" cy="719772"/>
          </a:xfrm>
          <a:prstGeom prst="rect">
            <a:avLst/>
          </a:prstGeom>
          <a:noFill/>
        </p:spPr>
      </p:pic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4500570"/>
            <a:ext cx="643477" cy="648334"/>
          </a:xfrm>
          <a:prstGeom prst="rect">
            <a:avLst/>
          </a:prstGeom>
          <a:noFill/>
        </p:spPr>
      </p:pic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4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7" y="70285"/>
            <a:ext cx="6048796" cy="954107"/>
          </a:xfrm>
        </p:spPr>
        <p:txBody>
          <a:bodyPr/>
          <a:lstStyle/>
          <a:p>
            <a:r>
              <a:rPr lang="zh-CN" altLang="en-US" dirty="0" smtClean="0"/>
              <a:t>知识梳理</a:t>
            </a:r>
            <a:r>
              <a:rPr lang="zh-CN" altLang="en-US" dirty="0"/>
              <a:t>：利用</a:t>
            </a:r>
            <a:r>
              <a:rPr lang="en-US" altLang="zh-CN" dirty="0"/>
              <a:t>CSS3</a:t>
            </a:r>
            <a:r>
              <a:rPr lang="zh-CN" altLang="en-US" dirty="0"/>
              <a:t>制作网页动画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CN" dirty="0"/>
              <a:t>CSS3</a:t>
            </a:r>
            <a:r>
              <a:rPr lang="zh-CN" altLang="zh-CN" dirty="0" smtClean="0"/>
              <a:t>变形</a:t>
            </a:r>
            <a:endParaRPr lang="en-US" altLang="zh-CN" dirty="0" smtClean="0"/>
          </a:p>
          <a:p>
            <a:pPr lvl="1"/>
            <a:r>
              <a:rPr lang="en-US" altLang="zh-CN" dirty="0"/>
              <a:t>2D</a:t>
            </a:r>
            <a:r>
              <a:rPr lang="zh-CN" altLang="zh-CN" dirty="0" smtClean="0"/>
              <a:t>变形</a:t>
            </a:r>
            <a:endParaRPr lang="en-US" altLang="zh-CN" dirty="0" smtClean="0"/>
          </a:p>
          <a:p>
            <a:pPr lvl="2"/>
            <a:r>
              <a:rPr lang="en-US" altLang="zh-CN" dirty="0"/>
              <a:t>2D</a:t>
            </a:r>
            <a:r>
              <a:rPr lang="zh-CN" altLang="zh-CN" dirty="0" smtClean="0"/>
              <a:t>位移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2D</a:t>
            </a:r>
            <a:r>
              <a:rPr lang="zh-CN" altLang="zh-CN" dirty="0" smtClean="0"/>
              <a:t>缩放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2D</a:t>
            </a:r>
            <a:r>
              <a:rPr lang="zh-CN" altLang="zh-CN" dirty="0" smtClean="0"/>
              <a:t>倾斜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2D</a:t>
            </a:r>
            <a:r>
              <a:rPr lang="zh-CN" altLang="zh-CN" dirty="0"/>
              <a:t>旋转</a:t>
            </a:r>
            <a:endParaRPr lang="en-US" altLang="zh-CN" dirty="0" smtClean="0"/>
          </a:p>
          <a:p>
            <a:r>
              <a:rPr lang="nl-NL" altLang="zh-CN" dirty="0"/>
              <a:t>CSS3</a:t>
            </a:r>
            <a:r>
              <a:rPr lang="zh-CN" altLang="zh-CN" dirty="0" smtClean="0"/>
              <a:t>过渡</a:t>
            </a:r>
            <a:endParaRPr lang="en-US" altLang="zh-CN" dirty="0" smtClean="0"/>
          </a:p>
          <a:p>
            <a:pPr lvl="1"/>
            <a:r>
              <a:rPr lang="zh-CN" altLang="zh-CN" dirty="0"/>
              <a:t>过渡的触发机制</a:t>
            </a:r>
            <a:endParaRPr lang="en-US" altLang="zh-CN" dirty="0" smtClean="0"/>
          </a:p>
          <a:p>
            <a:r>
              <a:rPr lang="nl-NL" altLang="zh-CN" dirty="0"/>
              <a:t>CSS3</a:t>
            </a:r>
            <a:r>
              <a:rPr lang="zh-CN" altLang="zh-CN" dirty="0" smtClean="0"/>
              <a:t>动画</a:t>
            </a:r>
            <a:endParaRPr lang="en-US" altLang="zh-CN" dirty="0" smtClean="0"/>
          </a:p>
          <a:p>
            <a:pPr lvl="1"/>
            <a:r>
              <a:rPr lang="en-US" altLang="zh-CN" dirty="0"/>
              <a:t>CSS3</a:t>
            </a:r>
            <a:r>
              <a:rPr lang="zh-CN" altLang="zh-CN" dirty="0"/>
              <a:t>动画的使用</a:t>
            </a:r>
            <a:r>
              <a:rPr lang="zh-CN" altLang="zh-CN" dirty="0" smtClean="0"/>
              <a:t>过程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4671" y="1340768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9050" y="1419298"/>
            <a:ext cx="643477" cy="648334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4671" y="3786190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9049" y="3831442"/>
            <a:ext cx="643477" cy="648334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4671" y="4793008"/>
            <a:ext cx="714380" cy="719772"/>
          </a:xfrm>
          <a:prstGeom prst="rect">
            <a:avLst/>
          </a:prstGeom>
          <a:noFill/>
        </p:spPr>
      </p:pic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6944" y="4844608"/>
            <a:ext cx="643477" cy="648334"/>
          </a:xfrm>
          <a:prstGeom prst="rect">
            <a:avLst/>
          </a:prstGeom>
          <a:noFill/>
        </p:spPr>
      </p:pic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99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综合练习：开心网游戏页面</a:t>
            </a:r>
            <a:endParaRPr lang="zh-CN" alt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制作开心网游戏页面</a:t>
            </a:r>
            <a:endParaRPr lang="en-US" altLang="zh-CN" dirty="0" smtClean="0"/>
          </a:p>
          <a:p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本网页分八个阶段完成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导航菜单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图片与文本的混合排版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用户登录部分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漂浮</a:t>
            </a:r>
            <a:r>
              <a:rPr lang="zh-CN" altLang="zh-CN" dirty="0"/>
              <a:t>广告</a:t>
            </a:r>
            <a:endParaRPr lang="zh-CN" altLang="en-US" dirty="0" smtClean="0"/>
          </a:p>
        </p:txBody>
      </p:sp>
      <p:grpSp>
        <p:nvGrpSpPr>
          <p:cNvPr id="3" name="组合 16"/>
          <p:cNvGrpSpPr/>
          <p:nvPr/>
        </p:nvGrpSpPr>
        <p:grpSpPr>
          <a:xfrm>
            <a:off x="142844" y="857232"/>
            <a:ext cx="928694" cy="40635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026" name="Picture 2" descr="C:\Users\yaling.he\Desktop\Chapter10截图\Chapter10截图\图10.11　开心网游戏页面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10" y="1357298"/>
            <a:ext cx="3888432" cy="336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9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500694" y="285728"/>
            <a:ext cx="3463918" cy="523220"/>
          </a:xfrm>
        </p:spPr>
        <p:txBody>
          <a:bodyPr/>
          <a:lstStyle/>
          <a:p>
            <a:r>
              <a:rPr lang="zh-CN" altLang="en-US" dirty="0" smtClean="0"/>
              <a:t>综合练习：网页导航</a:t>
            </a:r>
            <a:endParaRPr lang="zh-CN" alt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：制作网页导航</a:t>
            </a:r>
          </a:p>
          <a:p>
            <a:pPr lvl="1"/>
            <a:r>
              <a:rPr lang="zh-CN" altLang="en-US" dirty="0" smtClean="0"/>
              <a:t>需求说明</a:t>
            </a:r>
          </a:p>
          <a:p>
            <a:pPr lvl="2"/>
            <a:r>
              <a:rPr lang="zh-CN" altLang="en-US" dirty="0"/>
              <a:t>网页导航在浏览器中居中显示，使用线性渐变设置导航的背景颜色，使用圆角属性设置导航为</a:t>
            </a:r>
            <a:r>
              <a:rPr lang="zh-CN" altLang="en-US" dirty="0" smtClean="0"/>
              <a:t>圆角</a:t>
            </a:r>
            <a:endParaRPr lang="zh-CN" altLang="en-US" dirty="0"/>
          </a:p>
          <a:p>
            <a:pPr lvl="2"/>
            <a:r>
              <a:rPr lang="zh-CN" altLang="en-US" dirty="0" smtClean="0"/>
              <a:t>“开心网”</a:t>
            </a:r>
            <a:r>
              <a:rPr lang="zh-CN" altLang="en-US" dirty="0"/>
              <a:t>“游戏大厅”使用图片设置，“首页”部分使用定位属性完成，超链接字体颜色为</a:t>
            </a:r>
            <a:r>
              <a:rPr lang="zh-CN" altLang="en-US" dirty="0" smtClean="0"/>
              <a:t>红色</a:t>
            </a:r>
            <a:endParaRPr lang="zh-CN" altLang="en-US" dirty="0"/>
          </a:p>
          <a:p>
            <a:pPr lvl="2"/>
            <a:r>
              <a:rPr lang="zh-CN" altLang="en-US" dirty="0" smtClean="0"/>
              <a:t>右侧</a:t>
            </a:r>
            <a:r>
              <a:rPr lang="zh-CN" altLang="en-US" dirty="0"/>
              <a:t>的导航菜单字体颜色为白色，当鼠标移至超链接时显示下划线</a:t>
            </a:r>
          </a:p>
          <a:p>
            <a:pPr lvl="2"/>
            <a:endParaRPr lang="en-US" altLang="zh-CN" dirty="0"/>
          </a:p>
        </p:txBody>
      </p:sp>
      <p:grpSp>
        <p:nvGrpSpPr>
          <p:cNvPr id="3" name="组合 13"/>
          <p:cNvGrpSpPr/>
          <p:nvPr/>
        </p:nvGrpSpPr>
        <p:grpSpPr>
          <a:xfrm>
            <a:off x="142844" y="857232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7" name="组合 19"/>
          <p:cNvGrpSpPr>
            <a:grpSpLocks/>
          </p:cNvGrpSpPr>
          <p:nvPr/>
        </p:nvGrpSpPr>
        <p:grpSpPr bwMode="auto">
          <a:xfrm>
            <a:off x="3235325" y="5805488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50" name="Picture 2" descr="C:\Users\yaling.he\Desktop\Chapter10截图\Chapter10截图\图10.13　网页导航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82" y="4809279"/>
            <a:ext cx="8411680" cy="4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93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285728"/>
            <a:ext cx="6048797" cy="523220"/>
          </a:xfrm>
        </p:spPr>
        <p:txBody>
          <a:bodyPr/>
          <a:lstStyle/>
          <a:p>
            <a:r>
              <a:rPr lang="zh-CN" altLang="en-US" dirty="0" smtClean="0"/>
              <a:t>综合练习：</a:t>
            </a:r>
            <a:r>
              <a:rPr lang="zh-CN" altLang="zh-CN" dirty="0" smtClean="0"/>
              <a:t>游戏</a:t>
            </a:r>
            <a:r>
              <a:rPr lang="zh-CN" altLang="zh-CN" dirty="0"/>
              <a:t>列表和广告</a:t>
            </a:r>
            <a:r>
              <a:rPr lang="zh-CN" altLang="zh-CN" dirty="0" smtClean="0"/>
              <a:t>图片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：制作游戏列表和广告图片</a:t>
            </a:r>
          </a:p>
          <a:p>
            <a:pPr lvl="1"/>
            <a:r>
              <a:rPr lang="zh-CN" altLang="en-US" dirty="0" smtClean="0"/>
              <a:t>需求说明</a:t>
            </a:r>
          </a:p>
          <a:p>
            <a:pPr lvl="2"/>
            <a:r>
              <a:rPr lang="zh-CN" altLang="en-US" dirty="0"/>
              <a:t>使用无序列表的方式实现游戏</a:t>
            </a:r>
            <a:r>
              <a:rPr lang="zh-CN" altLang="en-US" dirty="0" smtClean="0"/>
              <a:t>列表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线性渐变设置灰色和白色的</a:t>
            </a:r>
            <a:r>
              <a:rPr lang="zh-CN" altLang="en-US" dirty="0" smtClean="0"/>
              <a:t>渐变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定位设置焦点图上的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圆角属性设置焦点图上数字的圆形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圆角属性设置游戏列表、焦点图片为圆角</a:t>
            </a:r>
          </a:p>
          <a:p>
            <a:pPr lvl="2"/>
            <a:endParaRPr lang="en-US" altLang="zh-CN" dirty="0"/>
          </a:p>
        </p:txBody>
      </p:sp>
      <p:grpSp>
        <p:nvGrpSpPr>
          <p:cNvPr id="18" name="组合 67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9"/>
          <p:cNvGrpSpPr>
            <a:grpSpLocks/>
          </p:cNvGrpSpPr>
          <p:nvPr/>
        </p:nvGrpSpPr>
        <p:grpSpPr bwMode="auto">
          <a:xfrm>
            <a:off x="3131840" y="6309320"/>
            <a:ext cx="2786063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493208" y="5187962"/>
              <a:ext cx="115930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074" name="Picture 2" descr="C:\Users\yaling.he\Desktop\Chapter10截图\Chapter10截图\图10.14　游戏列表和焦点图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17618"/>
            <a:ext cx="5682854" cy="168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8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285728"/>
            <a:ext cx="6048797" cy="523220"/>
          </a:xfrm>
        </p:spPr>
        <p:txBody>
          <a:bodyPr/>
          <a:lstStyle/>
          <a:p>
            <a:r>
              <a:rPr lang="zh-CN" altLang="en-US" dirty="0" smtClean="0"/>
              <a:t>综合练习：</a:t>
            </a:r>
            <a:r>
              <a:rPr lang="zh-CN" altLang="zh-CN" dirty="0" smtClean="0"/>
              <a:t>游戏</a:t>
            </a:r>
            <a:r>
              <a:rPr lang="zh-CN" altLang="zh-CN" dirty="0"/>
              <a:t>列表和广告</a:t>
            </a:r>
            <a:r>
              <a:rPr lang="zh-CN" altLang="zh-CN" dirty="0" smtClean="0"/>
              <a:t>图片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：制作游戏列表和广告图片</a:t>
            </a:r>
          </a:p>
          <a:p>
            <a:pPr lvl="1"/>
            <a:r>
              <a:rPr lang="zh-CN" altLang="zh-CN" dirty="0"/>
              <a:t>实现</a:t>
            </a:r>
            <a:r>
              <a:rPr lang="zh-CN" altLang="zh-CN" dirty="0" smtClean="0"/>
              <a:t>思路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游戏</a:t>
            </a:r>
            <a:r>
              <a:rPr lang="zh-CN" altLang="zh-CN" dirty="0"/>
              <a:t>列表使用无序列表排版，使用线性渐变设置背景</a:t>
            </a:r>
            <a:r>
              <a:rPr lang="zh-CN" altLang="zh-CN" dirty="0" smtClean="0"/>
              <a:t>颜色</a:t>
            </a:r>
            <a:endParaRPr lang="en-US" altLang="zh-CN" dirty="0" smtClean="0"/>
          </a:p>
          <a:p>
            <a:pPr lvl="2"/>
            <a:r>
              <a:rPr lang="zh-CN" altLang="zh-CN" dirty="0"/>
              <a:t>使用</a:t>
            </a:r>
            <a:r>
              <a:rPr lang="en-US" altLang="zh-CN" dirty="0"/>
              <a:t>display</a:t>
            </a:r>
            <a:r>
              <a:rPr lang="zh-CN" altLang="zh-CN" dirty="0"/>
              <a:t>属性把列表超链接转变成块级元素，当鼠标移至超链接上时改变渐变</a:t>
            </a:r>
            <a:r>
              <a:rPr lang="zh-CN" altLang="zh-CN" dirty="0" smtClean="0"/>
              <a:t>背景</a:t>
            </a:r>
            <a:endParaRPr lang="en-US" altLang="zh-CN" dirty="0" smtClean="0"/>
          </a:p>
          <a:p>
            <a:pPr lvl="2"/>
            <a:r>
              <a:rPr lang="zh-CN" altLang="zh-CN" dirty="0"/>
              <a:t>使用圆角属性设置焦点图上的数字背景形状和颜色</a:t>
            </a:r>
            <a:endParaRPr lang="en-US" altLang="zh-CN" dirty="0"/>
          </a:p>
        </p:txBody>
      </p:sp>
      <p:grpSp>
        <p:nvGrpSpPr>
          <p:cNvPr id="18" name="组合 67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9"/>
          <p:cNvGrpSpPr>
            <a:grpSpLocks/>
          </p:cNvGrpSpPr>
          <p:nvPr/>
        </p:nvGrpSpPr>
        <p:grpSpPr bwMode="auto">
          <a:xfrm>
            <a:off x="2843808" y="5971247"/>
            <a:ext cx="2786063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7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288" y="285728"/>
            <a:ext cx="1800324" cy="523220"/>
          </a:xfrm>
        </p:spPr>
        <p:txBody>
          <a:bodyPr/>
          <a:lstStyle/>
          <a:p>
            <a:r>
              <a:rPr lang="zh-CN" altLang="en-US" smtClean="0"/>
              <a:t>预习检查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7748186" cy="5143536"/>
          </a:xfrm>
        </p:spPr>
        <p:txBody>
          <a:bodyPr/>
          <a:lstStyle/>
          <a:p>
            <a:r>
              <a:rPr lang="zh-CN" altLang="en-US" dirty="0"/>
              <a:t>布局网页常用的</a:t>
            </a:r>
            <a:r>
              <a:rPr lang="en-US" altLang="zh-CN" dirty="0"/>
              <a:t>HTML5</a:t>
            </a:r>
            <a:r>
              <a:rPr lang="zh-CN" altLang="en-US" dirty="0"/>
              <a:t>标签有哪些？</a:t>
            </a:r>
          </a:p>
          <a:p>
            <a:r>
              <a:rPr lang="zh-CN" altLang="en-US" dirty="0"/>
              <a:t>使用什么属性设置网页字体？</a:t>
            </a:r>
          </a:p>
          <a:p>
            <a:r>
              <a:rPr lang="zh-CN" altLang="en-US" dirty="0"/>
              <a:t>描述背景属性的作用及使用方法</a:t>
            </a:r>
          </a:p>
          <a:p>
            <a:r>
              <a:rPr lang="zh-CN" altLang="en-US" dirty="0"/>
              <a:t>什么是盒子模型，如何计算盒子模型的总尺寸？</a:t>
            </a:r>
          </a:p>
          <a:p>
            <a:r>
              <a:rPr lang="zh-CN" altLang="en-US" dirty="0"/>
              <a:t>哪些方法可以防止父级边框塌陷？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CSS</a:t>
            </a:r>
            <a:r>
              <a:rPr lang="zh-CN" altLang="en-US" dirty="0"/>
              <a:t>中可以使用什么属性制作网页动画？</a:t>
            </a:r>
          </a:p>
          <a:p>
            <a:endParaRPr lang="zh-CN" altLang="en-US" dirty="0"/>
          </a:p>
        </p:txBody>
      </p: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7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1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70285"/>
            <a:ext cx="5328717" cy="954107"/>
          </a:xfrm>
        </p:spPr>
        <p:txBody>
          <a:bodyPr/>
          <a:lstStyle/>
          <a:p>
            <a:r>
              <a:rPr lang="zh-CN" altLang="en-US" dirty="0" smtClean="0"/>
              <a:t>综合练习</a:t>
            </a:r>
            <a:r>
              <a:rPr lang="zh-CN" altLang="en-US" dirty="0"/>
              <a:t>：全部游戏和角色扮演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784255" y="1214422"/>
            <a:ext cx="4435818" cy="5143536"/>
          </a:xfrm>
        </p:spPr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3</a:t>
            </a:r>
            <a:r>
              <a:rPr lang="zh-CN" altLang="en-US" dirty="0"/>
              <a:t>：制作全部游戏和角色扮演模块</a:t>
            </a:r>
          </a:p>
          <a:p>
            <a:pPr lvl="1"/>
            <a:r>
              <a:rPr lang="zh-CN" altLang="en-US" dirty="0" smtClean="0"/>
              <a:t>需求说明</a:t>
            </a:r>
          </a:p>
          <a:p>
            <a:pPr lvl="2"/>
            <a:r>
              <a:rPr lang="zh-CN" altLang="en-US" dirty="0" smtClean="0"/>
              <a:t>标题</a:t>
            </a:r>
            <a:r>
              <a:rPr lang="zh-CN" altLang="en-US" dirty="0"/>
              <a:t>背景使用线性渐变的方式</a:t>
            </a:r>
            <a:r>
              <a:rPr lang="zh-CN" altLang="en-US" dirty="0" smtClean="0"/>
              <a:t>实现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无序列表排版“全部游戏”左右两侧的</a:t>
            </a:r>
            <a:r>
              <a:rPr lang="zh-CN" altLang="en-US" dirty="0" smtClean="0"/>
              <a:t>内容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圆角属性、渐变属性等制作“进入游戏”水晶</a:t>
            </a:r>
            <a:r>
              <a:rPr lang="zh-CN" altLang="en-US" dirty="0" smtClean="0"/>
              <a:t>按钮</a:t>
            </a:r>
            <a:endParaRPr lang="zh-CN" altLang="en-US" dirty="0"/>
          </a:p>
          <a:p>
            <a:pPr lvl="2"/>
            <a:r>
              <a:rPr lang="zh-CN" altLang="en-US" dirty="0" smtClean="0"/>
              <a:t>鼠标</a:t>
            </a:r>
            <a:r>
              <a:rPr lang="zh-CN" altLang="en-US" dirty="0"/>
              <a:t>移入“全部游戏”和“角色扮演”版块下的图片上时发生动画效果，图片缓慢向左移动</a:t>
            </a:r>
          </a:p>
          <a:p>
            <a:pPr lvl="2"/>
            <a:endParaRPr lang="en-US" altLang="zh-CN" dirty="0"/>
          </a:p>
        </p:txBody>
      </p:sp>
      <p:grpSp>
        <p:nvGrpSpPr>
          <p:cNvPr id="3" name="组合 13"/>
          <p:cNvGrpSpPr/>
          <p:nvPr/>
        </p:nvGrpSpPr>
        <p:grpSpPr>
          <a:xfrm>
            <a:off x="142844" y="857232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7" name="组合 19"/>
          <p:cNvGrpSpPr>
            <a:grpSpLocks/>
          </p:cNvGrpSpPr>
          <p:nvPr/>
        </p:nvGrpSpPr>
        <p:grpSpPr bwMode="auto">
          <a:xfrm>
            <a:off x="3216236" y="6188492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098" name="Picture 2" descr="C:\Users\yaling.he\Desktop\Chapter10截图\Chapter10截图\图10.15　全部游戏和角色扮演效果图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32856"/>
            <a:ext cx="3559517" cy="335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36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2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6" y="285728"/>
            <a:ext cx="3535356" cy="523220"/>
          </a:xfrm>
        </p:spPr>
        <p:txBody>
          <a:bodyPr/>
          <a:lstStyle/>
          <a:p>
            <a:r>
              <a:rPr lang="zh-CN" altLang="en-US" smtClean="0"/>
              <a:t>综合练习：用户登录</a:t>
            </a:r>
            <a:endParaRPr lang="zh-CN" alt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4</a:t>
            </a:r>
            <a:r>
              <a:rPr lang="zh-CN" altLang="en-US" dirty="0"/>
              <a:t>：制作用户登录部分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142844" y="857232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83568" y="1772816"/>
            <a:ext cx="5337820" cy="373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tabLst/>
              <a:defRPr/>
            </a:pPr>
            <a:r>
              <a:rPr lang="zh-CN" altLang="en-US" sz="2400" b="1" dirty="0">
                <a:latin typeface="+mn-lt"/>
                <a:ea typeface="微软雅黑" pitchFamily="34" charset="-122"/>
              </a:rPr>
              <a:t>需求说明</a:t>
            </a:r>
          </a:p>
          <a:p>
            <a:pPr marL="1143000" marR="0" lvl="2" indent="-228600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lang="zh-CN" altLang="en-US" sz="2000" b="1" dirty="0" smtClean="0">
                <a:latin typeface="+mn-lt"/>
                <a:ea typeface="+mn-ea"/>
              </a:rPr>
              <a:t>“账号”</a:t>
            </a:r>
            <a:r>
              <a:rPr lang="zh-CN" altLang="en-US" sz="2000" b="1" dirty="0">
                <a:latin typeface="+mn-lt"/>
                <a:ea typeface="+mn-ea"/>
              </a:rPr>
              <a:t>文本框</a:t>
            </a:r>
            <a:r>
              <a:rPr lang="zh-CN" altLang="en-US" sz="2000" b="1" dirty="0" smtClean="0">
                <a:latin typeface="+mn-lt"/>
                <a:ea typeface="+mn-ea"/>
              </a:rPr>
              <a:t>和“密码”文本框</a:t>
            </a:r>
            <a:r>
              <a:rPr lang="zh-CN" altLang="en-US" sz="2000" b="1" dirty="0">
                <a:latin typeface="+mn-lt"/>
                <a:ea typeface="+mn-ea"/>
              </a:rPr>
              <a:t>内有默认的信息</a:t>
            </a:r>
            <a:r>
              <a:rPr lang="zh-CN" altLang="en-US" sz="2000" b="1" dirty="0" smtClean="0">
                <a:latin typeface="+mn-lt"/>
                <a:ea typeface="+mn-ea"/>
              </a:rPr>
              <a:t>提示</a:t>
            </a:r>
            <a:endParaRPr lang="zh-CN" altLang="en-US" sz="2000" b="1" dirty="0">
              <a:latin typeface="+mn-lt"/>
              <a:ea typeface="+mn-ea"/>
            </a:endParaRPr>
          </a:p>
          <a:p>
            <a:pPr marL="1143000" marR="0" lvl="2" indent="-228600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lang="zh-CN" altLang="en-US" sz="2000" b="1" dirty="0" smtClean="0">
                <a:latin typeface="+mn-lt"/>
                <a:ea typeface="+mn-ea"/>
              </a:rPr>
              <a:t>“登录”</a:t>
            </a:r>
            <a:r>
              <a:rPr lang="zh-CN" altLang="en-US" sz="2000" b="1" dirty="0">
                <a:latin typeface="+mn-lt"/>
                <a:ea typeface="+mn-ea"/>
              </a:rPr>
              <a:t>按钮使用背景图像的方式</a:t>
            </a:r>
            <a:r>
              <a:rPr lang="zh-CN" altLang="en-US" sz="2000" b="1" dirty="0" smtClean="0">
                <a:latin typeface="+mn-lt"/>
                <a:ea typeface="+mn-ea"/>
              </a:rPr>
              <a:t>实现</a:t>
            </a:r>
            <a:endParaRPr lang="zh-CN" altLang="en-US" sz="2000" b="1" dirty="0">
              <a:latin typeface="+mn-lt"/>
              <a:ea typeface="+mn-ea"/>
            </a:endParaRPr>
          </a:p>
          <a:p>
            <a:pPr marL="1143000" marR="0" lvl="2" indent="-228600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lang="zh-CN" altLang="en-US" sz="2000" b="1" dirty="0" smtClean="0">
                <a:latin typeface="+mn-lt"/>
                <a:ea typeface="+mn-ea"/>
              </a:rPr>
              <a:t>登录</a:t>
            </a:r>
            <a:r>
              <a:rPr lang="zh-CN" altLang="en-US" sz="2000" b="1" dirty="0">
                <a:latin typeface="+mn-lt"/>
                <a:ea typeface="+mn-ea"/>
              </a:rPr>
              <a:t>框外边框为圆角边框</a:t>
            </a: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628356" y="6294072"/>
            <a:ext cx="2786063" cy="428625"/>
            <a:chOff x="3714744" y="5143512"/>
            <a:chExt cx="278608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5122" name="Picture 2" descr="C:\Users\yaling.he\Desktop\Chapter10截图\Chapter10截图\图10.16　用户登录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11" y="2352792"/>
            <a:ext cx="3203815" cy="257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32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6" y="285728"/>
            <a:ext cx="3535356" cy="523220"/>
          </a:xfrm>
        </p:spPr>
        <p:txBody>
          <a:bodyPr/>
          <a:lstStyle/>
          <a:p>
            <a:r>
              <a:rPr lang="zh-CN" altLang="en-US" dirty="0" smtClean="0"/>
              <a:t>综合练习：新闻公告</a:t>
            </a:r>
            <a:endParaRPr lang="zh-CN" alt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6092002" cy="5143536"/>
          </a:xfrm>
        </p:spPr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：制作新闻公告</a:t>
            </a:r>
          </a:p>
          <a:p>
            <a:pPr lvl="1"/>
            <a:r>
              <a:rPr lang="zh-CN" altLang="en-US" dirty="0" smtClean="0"/>
              <a:t>需求说明</a:t>
            </a:r>
          </a:p>
          <a:p>
            <a:pPr lvl="2"/>
            <a:r>
              <a:rPr lang="zh-CN" altLang="en-US" dirty="0"/>
              <a:t>“新闻公告”标题部分样式包括线性渐变的背景可以重用“全部游戏”或“角色扮演”部分的</a:t>
            </a:r>
            <a:r>
              <a:rPr lang="zh-CN" altLang="en-US" dirty="0" smtClean="0"/>
              <a:t>标题</a:t>
            </a:r>
            <a:endParaRPr lang="zh-CN" altLang="en-US" dirty="0"/>
          </a:p>
          <a:p>
            <a:pPr lvl="2"/>
            <a:r>
              <a:rPr lang="zh-CN" altLang="en-US" dirty="0" smtClean="0"/>
              <a:t>新闻</a:t>
            </a:r>
            <a:r>
              <a:rPr lang="zh-CN" altLang="en-US" dirty="0"/>
              <a:t>公告列表项使用无序列表进行</a:t>
            </a:r>
            <a:r>
              <a:rPr lang="zh-CN" altLang="en-US" dirty="0" smtClean="0"/>
              <a:t>布局</a:t>
            </a:r>
            <a:endParaRPr lang="zh-CN" altLang="en-US" dirty="0"/>
          </a:p>
          <a:p>
            <a:pPr lvl="2"/>
            <a:r>
              <a:rPr lang="zh-CN" altLang="en-US" dirty="0" smtClean="0"/>
              <a:t>两</a:t>
            </a:r>
            <a:r>
              <a:rPr lang="zh-CN" altLang="en-US" dirty="0"/>
              <a:t>个列表项之间使用灰色虚线分隔，最后一个列表项下方没有灰色</a:t>
            </a:r>
            <a:r>
              <a:rPr lang="zh-CN" altLang="en-US" dirty="0" smtClean="0"/>
              <a:t>虚线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背景图片</a:t>
            </a:r>
            <a:r>
              <a:rPr lang="zh-CN" altLang="en-US" dirty="0" smtClean="0"/>
              <a:t>设置列表</a:t>
            </a:r>
            <a:r>
              <a:rPr lang="zh-CN" altLang="en-US" dirty="0"/>
              <a:t>项前面的小</a:t>
            </a:r>
            <a:r>
              <a:rPr lang="zh-CN" altLang="en-US" dirty="0" smtClean="0"/>
              <a:t>图标</a:t>
            </a:r>
            <a:endParaRPr lang="zh-CN" altLang="en-US" dirty="0"/>
          </a:p>
          <a:p>
            <a:pPr lvl="2"/>
            <a:r>
              <a:rPr lang="zh-CN" altLang="en-US" dirty="0" smtClean="0"/>
              <a:t>鼠标</a:t>
            </a:r>
            <a:r>
              <a:rPr lang="zh-CN" altLang="en-US" dirty="0"/>
              <a:t>移入列表项发生动画效果，即文字向上移动、放大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142844" y="857232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253814" y="6235600"/>
            <a:ext cx="2786063" cy="428625"/>
            <a:chOff x="3714744" y="5143512"/>
            <a:chExt cx="278608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6146" name="Picture 2" descr="C:\Users\yaling.he\Desktop\Chapter10截图\Chapter10截图\图10.18　鼠标移入后的新闻公告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182" y="2276872"/>
            <a:ext cx="2396589" cy="213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49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1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9" y="70285"/>
            <a:ext cx="5040684" cy="954107"/>
          </a:xfrm>
        </p:spPr>
        <p:txBody>
          <a:bodyPr/>
          <a:lstStyle/>
          <a:p>
            <a:r>
              <a:rPr lang="zh-CN" altLang="en-US" dirty="0" smtClean="0"/>
              <a:t>综合练习</a:t>
            </a:r>
            <a:r>
              <a:rPr lang="zh-CN" altLang="en-US" dirty="0"/>
              <a:t>：广告图和游戏视频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5659954" cy="5143536"/>
          </a:xfrm>
        </p:spPr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/>
              <a:t>6</a:t>
            </a:r>
            <a:r>
              <a:rPr lang="zh-CN" altLang="en-US" dirty="0"/>
              <a:t>：制作广告图和游戏视频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需求说明</a:t>
            </a:r>
          </a:p>
          <a:p>
            <a:pPr lvl="2"/>
            <a:r>
              <a:rPr lang="zh-CN" altLang="en-US" dirty="0"/>
              <a:t>使用超链接和图片标签布局广告图</a:t>
            </a:r>
            <a:r>
              <a:rPr lang="zh-CN" altLang="en-US" dirty="0" smtClean="0"/>
              <a:t>部分</a:t>
            </a:r>
            <a:endParaRPr lang="zh-CN" altLang="en-US" dirty="0"/>
          </a:p>
          <a:p>
            <a:pPr lvl="2"/>
            <a:r>
              <a:rPr lang="zh-CN" altLang="en-US" dirty="0" smtClean="0"/>
              <a:t>“游戏视频”</a:t>
            </a:r>
            <a:r>
              <a:rPr lang="zh-CN" altLang="en-US" dirty="0"/>
              <a:t>标题样式可以重用“全部游戏”部分的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定义列表布局游戏视频的图文混排内容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142844" y="857232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253814" y="6235600"/>
            <a:ext cx="2786063" cy="428625"/>
            <a:chOff x="3714744" y="5143512"/>
            <a:chExt cx="278608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7170" name="Picture 2" descr="C:\Users\yaling.he\Desktop\Chapter10截图\Chapter10截图\图10.19　广告图和游戏视频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58" y="1412776"/>
            <a:ext cx="2683797" cy="428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8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285728"/>
            <a:ext cx="3672532" cy="523220"/>
          </a:xfrm>
        </p:spPr>
        <p:txBody>
          <a:bodyPr/>
          <a:lstStyle/>
          <a:p>
            <a:r>
              <a:rPr lang="zh-CN" altLang="en-US" dirty="0" smtClean="0"/>
              <a:t>综合练习：网页版权</a:t>
            </a:r>
            <a:endParaRPr lang="zh-CN" alt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/>
              <a:t>7</a:t>
            </a:r>
            <a:r>
              <a:rPr lang="zh-CN" altLang="en-US" dirty="0" smtClean="0"/>
              <a:t>：制作网页版权部分</a:t>
            </a:r>
          </a:p>
          <a:p>
            <a:pPr lvl="1"/>
            <a:r>
              <a:rPr lang="zh-CN" altLang="en-US" dirty="0" smtClean="0"/>
              <a:t>需求说明</a:t>
            </a:r>
          </a:p>
          <a:p>
            <a:pPr lvl="2"/>
            <a:r>
              <a:rPr lang="zh-CN" altLang="en-US" dirty="0"/>
              <a:t>网页版权部分在浏览器中居中</a:t>
            </a:r>
            <a:r>
              <a:rPr lang="zh-CN" altLang="en-US" dirty="0" smtClean="0"/>
              <a:t>显示</a:t>
            </a:r>
            <a:endParaRPr lang="zh-CN" altLang="en-US" dirty="0"/>
          </a:p>
          <a:p>
            <a:pPr lvl="2"/>
            <a:r>
              <a:rPr lang="zh-CN" altLang="en-US" dirty="0" smtClean="0"/>
              <a:t>左侧</a:t>
            </a:r>
            <a:r>
              <a:rPr lang="zh-CN" altLang="en-US" dirty="0"/>
              <a:t>相关链接文本字体颜色为蓝色，当鼠标移至超链接上时出现</a:t>
            </a:r>
            <a:r>
              <a:rPr lang="zh-CN" altLang="en-US" dirty="0" smtClean="0"/>
              <a:t>下划线</a:t>
            </a:r>
            <a:endParaRPr lang="zh-CN" altLang="en-US" dirty="0"/>
          </a:p>
          <a:p>
            <a:pPr lvl="2"/>
            <a:r>
              <a:rPr lang="zh-CN" altLang="en-US" dirty="0" smtClean="0"/>
              <a:t>右侧</a:t>
            </a:r>
            <a:r>
              <a:rPr lang="zh-CN" altLang="en-US" dirty="0"/>
              <a:t>版权相关信息文本颜色为灰色</a:t>
            </a:r>
          </a:p>
          <a:p>
            <a:pPr lvl="2"/>
            <a:endParaRPr lang="zh-CN" altLang="en-US" dirty="0"/>
          </a:p>
        </p:txBody>
      </p:sp>
      <p:grpSp>
        <p:nvGrpSpPr>
          <p:cNvPr id="2" name="组合 15"/>
          <p:cNvGrpSpPr/>
          <p:nvPr/>
        </p:nvGrpSpPr>
        <p:grpSpPr>
          <a:xfrm>
            <a:off x="142844" y="857232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235325" y="6021288"/>
            <a:ext cx="2786063" cy="428625"/>
            <a:chOff x="3714744" y="5143512"/>
            <a:chExt cx="278608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194" name="Picture 2" descr="C:\Users\yaling.he\Desktop\Chapter10截图\Chapter10截图\图10.20　网页版权部分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2" y="4398043"/>
            <a:ext cx="8913784" cy="3961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80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285728"/>
            <a:ext cx="3672532" cy="523220"/>
          </a:xfrm>
        </p:spPr>
        <p:txBody>
          <a:bodyPr/>
          <a:lstStyle/>
          <a:p>
            <a:r>
              <a:rPr lang="zh-CN" altLang="en-US" dirty="0" smtClean="0"/>
              <a:t>综合练习</a:t>
            </a:r>
            <a:r>
              <a:rPr lang="zh-CN" altLang="en-US" dirty="0"/>
              <a:t>：漂浮广告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zh-CN" altLang="en-US" dirty="0"/>
              <a:t>制作漂浮广告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需求说明</a:t>
            </a:r>
          </a:p>
          <a:p>
            <a:pPr lvl="2"/>
            <a:r>
              <a:rPr lang="zh-CN" altLang="en-US" dirty="0"/>
              <a:t>使用定位将叉号“</a:t>
            </a:r>
            <a:r>
              <a:rPr lang="en-US" altLang="zh-CN" dirty="0"/>
              <a:t>×”</a:t>
            </a:r>
            <a:r>
              <a:rPr lang="zh-CN" altLang="en-US" dirty="0"/>
              <a:t>设置在广告图的</a:t>
            </a:r>
            <a:r>
              <a:rPr lang="zh-CN" altLang="en-US" dirty="0" smtClean="0"/>
              <a:t>右上方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关键帧设置广告移动路径，从右上角出现，慢慢往左下方移动，最后</a:t>
            </a:r>
            <a:r>
              <a:rPr lang="zh-CN" altLang="en-US" dirty="0" smtClean="0"/>
              <a:t>回到页面右下角</a:t>
            </a:r>
            <a:endParaRPr lang="zh-CN" altLang="en-US" dirty="0"/>
          </a:p>
        </p:txBody>
      </p:sp>
      <p:grpSp>
        <p:nvGrpSpPr>
          <p:cNvPr id="2" name="组合 15"/>
          <p:cNvGrpSpPr/>
          <p:nvPr/>
        </p:nvGrpSpPr>
        <p:grpSpPr>
          <a:xfrm>
            <a:off x="142844" y="857232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235325" y="6021288"/>
            <a:ext cx="2786063" cy="428625"/>
            <a:chOff x="3714744" y="5143512"/>
            <a:chExt cx="278608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218" name="Picture 2" descr="C:\Users\yaling.he\Desktop\Chapter10截图\Chapter10截图\图10.22　漂浮广告2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978" y="3403405"/>
            <a:ext cx="3096342" cy="17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yaling.he\Desktop\Chapter10截图\Chapter10截图\图10.23　漂浮广告3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69321"/>
            <a:ext cx="3000529" cy="15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yaling.he\Desktop\Chapter10截图\Chapter10截图\图10.21　漂浮广告1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03405"/>
            <a:ext cx="3096344" cy="17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12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4208" y="285728"/>
            <a:ext cx="2520404" cy="523220"/>
          </a:xfrm>
        </p:spPr>
        <p:txBody>
          <a:bodyPr/>
          <a:lstStyle/>
          <a:p>
            <a:r>
              <a:rPr lang="zh-CN" altLang="en-US" smtClean="0"/>
              <a:t>课程内容回顾</a:t>
            </a:r>
            <a:endParaRPr lang="zh-CN" altLang="en-US" dirty="0"/>
          </a:p>
        </p:txBody>
      </p:sp>
      <p:graphicFrame>
        <p:nvGraphicFramePr>
          <p:cNvPr id="22" name="内容占位符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06117"/>
              </p:ext>
            </p:extLst>
          </p:nvPr>
        </p:nvGraphicFramePr>
        <p:xfrm>
          <a:off x="784225" y="1214438"/>
          <a:ext cx="76454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4508" y="714356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44904" y="714356"/>
            <a:ext cx="643477" cy="648334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408" y="642918"/>
            <a:ext cx="714380" cy="719772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34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7958168" y="274638"/>
            <a:ext cx="971550" cy="582612"/>
          </a:xfrm>
        </p:spPr>
        <p:txBody>
          <a:bodyPr/>
          <a:lstStyle/>
          <a:p>
            <a:pPr eaLnBrk="1" hangingPunct="1"/>
            <a:r>
              <a:rPr dirty="0" smtClean="0"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049600" y="1423804"/>
            <a:ext cx="6914888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HTML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标签排版网页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内容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字体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样式、文本样式设置字体颜色、大小、样式、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阴影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背景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属性设置网页元素的背景颜色、背景图像和背景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尺寸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盒子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模型属性设置网页元素的边框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样式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float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属性进行网页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布局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position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属性定位网页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元素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transform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transition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animation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属性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制作网页动画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效果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28867" y="3195066"/>
            <a:ext cx="1836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开心网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游戏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ctr"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页面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5" name="AutoShape 3"/>
          <p:cNvSpPr>
            <a:spLocks/>
          </p:cNvSpPr>
          <p:nvPr/>
        </p:nvSpPr>
        <p:spPr bwMode="auto">
          <a:xfrm>
            <a:off x="1836738" y="1484784"/>
            <a:ext cx="284869" cy="403244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3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相关学习资源</a:t>
            </a:r>
          </a:p>
        </p:txBody>
      </p:sp>
      <p:sp>
        <p:nvSpPr>
          <p:cNvPr id="9" name="矩形 8"/>
          <p:cNvSpPr/>
          <p:nvPr/>
        </p:nvSpPr>
        <p:spPr>
          <a:xfrm>
            <a:off x="2269332" y="3432175"/>
            <a:ext cx="4912766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学习平台</a:t>
            </a:r>
          </a:p>
        </p:txBody>
      </p:sp>
      <p:sp>
        <p:nvSpPr>
          <p:cNvPr id="10" name="矩形 9"/>
          <p:cNvSpPr/>
          <p:nvPr/>
        </p:nvSpPr>
        <p:spPr>
          <a:xfrm>
            <a:off x="2395538" y="2276475"/>
            <a:ext cx="4696742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学生用书</a:t>
            </a:r>
          </a:p>
        </p:txBody>
      </p:sp>
      <p:sp>
        <p:nvSpPr>
          <p:cNvPr id="14" name="矩形 13"/>
          <p:cNvSpPr/>
          <p:nvPr/>
        </p:nvSpPr>
        <p:spPr>
          <a:xfrm>
            <a:off x="2393950" y="2848253"/>
            <a:ext cx="4698330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742950" lvl="1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语言和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开发商业站点</a:t>
            </a: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7744" y="4003953"/>
            <a:ext cx="4914354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285750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“使用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语言和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开发商业站点”课程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8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6376" y="285728"/>
            <a:ext cx="1008236" cy="523220"/>
          </a:xfrm>
        </p:spPr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/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/>
            <a:r>
              <a:rPr lang="zh-CN" altLang="en-US" dirty="0"/>
              <a:t>预习下一章学生用书，完成预习作业</a:t>
            </a:r>
            <a:endParaRPr lang="en-US" altLang="zh-CN" dirty="0"/>
          </a:p>
          <a:p>
            <a:pPr lvl="2"/>
            <a:r>
              <a:rPr lang="zh-CN" altLang="en-US" dirty="0" smtClean="0"/>
              <a:t>了解项目案例制作的要点，以及如何使用</a:t>
            </a:r>
            <a:r>
              <a:rPr lang="en-US" altLang="zh-CN" dirty="0" smtClean="0"/>
              <a:t>DIV</a:t>
            </a:r>
            <a:r>
              <a:rPr lang="zh-CN" altLang="en-US" dirty="0" smtClean="0"/>
              <a:t>布局网页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</a:t>
            </a:r>
            <a:r>
              <a:rPr lang="zh-CN" altLang="en-US" dirty="0"/>
              <a:t>使用</a:t>
            </a:r>
            <a:r>
              <a:rPr lang="en-US" altLang="zh-CN" dirty="0"/>
              <a:t>&lt;div&gt;</a:t>
            </a:r>
            <a:r>
              <a:rPr lang="zh-CN" altLang="en-US" dirty="0"/>
              <a:t>与</a:t>
            </a:r>
            <a:r>
              <a:rPr lang="en-US" altLang="zh-CN" dirty="0"/>
              <a:t>float</a:t>
            </a:r>
            <a:r>
              <a:rPr lang="zh-CN" altLang="en-US" dirty="0"/>
              <a:t>属性相结合的方式创建横向多列布局？</a:t>
            </a:r>
          </a:p>
          <a:p>
            <a:pPr lvl="2"/>
            <a:r>
              <a:rPr lang="zh-CN" altLang="en-US" dirty="0" smtClean="0"/>
              <a:t>如何</a:t>
            </a:r>
            <a:r>
              <a:rPr lang="zh-CN" altLang="en-US" dirty="0"/>
              <a:t>使用无序列表制作横向导航菜单？</a:t>
            </a:r>
          </a:p>
          <a:p>
            <a:pPr lvl="2"/>
            <a:r>
              <a:rPr lang="zh-CN" altLang="en-US" dirty="0" smtClean="0"/>
              <a:t>如何</a:t>
            </a:r>
            <a:r>
              <a:rPr lang="zh-CN" altLang="en-US" dirty="0"/>
              <a:t>使用定义列表制作图文混排的商品列表</a:t>
            </a:r>
          </a:p>
          <a:p>
            <a:pPr lvl="2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1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6" descr="s1--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图片 21" descr="教育改变生活毛笔字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163763"/>
            <a:ext cx="65357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图片 11" descr="彩色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1785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7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1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6644" y="285728"/>
            <a:ext cx="1677968" cy="523220"/>
          </a:xfrm>
        </p:spPr>
        <p:txBody>
          <a:bodyPr/>
          <a:lstStyle/>
          <a:p>
            <a:r>
              <a:rPr altLang="en-US" dirty="0" smtClean="0"/>
              <a:t>作业讲评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教员备课时完善</a:t>
            </a:r>
          </a:p>
          <a:p>
            <a:pPr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288" y="285728"/>
            <a:ext cx="1800324" cy="523220"/>
          </a:xfrm>
        </p:spPr>
        <p:txBody>
          <a:bodyPr/>
          <a:lstStyle/>
          <a:p>
            <a:r>
              <a:rPr lang="zh-CN" altLang="en-US" smtClean="0"/>
              <a:t>学员总结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分组总结</a:t>
            </a:r>
            <a:endParaRPr lang="en-US" altLang="zh-CN" smtClean="0"/>
          </a:p>
          <a:p>
            <a:r>
              <a:rPr lang="zh-CN" altLang="en-US" smtClean="0"/>
              <a:t>内容要求</a:t>
            </a:r>
            <a:endParaRPr lang="en-US" altLang="zh-CN" smtClean="0"/>
          </a:p>
          <a:p>
            <a:pPr lvl="1"/>
            <a:r>
              <a:rPr lang="zh-CN" altLang="en-US" smtClean="0"/>
              <a:t>正确、全面、重点突出</a:t>
            </a:r>
            <a:endParaRPr lang="en-US" altLang="zh-CN" smtClean="0"/>
          </a:p>
          <a:p>
            <a:r>
              <a:rPr lang="zh-CN" altLang="en-US" smtClean="0"/>
              <a:t>表达要求</a:t>
            </a:r>
            <a:endParaRPr lang="en-US" altLang="zh-CN" smtClean="0"/>
          </a:p>
          <a:p>
            <a:pPr lvl="1"/>
            <a:r>
              <a:rPr lang="zh-CN" altLang="en-US" smtClean="0"/>
              <a:t>清晰流畅、有条理</a:t>
            </a:r>
            <a:endParaRPr lang="zh-CN" altLang="en-US" dirty="0"/>
          </a:p>
        </p:txBody>
      </p:sp>
      <p:grpSp>
        <p:nvGrpSpPr>
          <p:cNvPr id="4" name="组合 5"/>
          <p:cNvGrpSpPr/>
          <p:nvPr/>
        </p:nvGrpSpPr>
        <p:grpSpPr>
          <a:xfrm>
            <a:off x="142844" y="857232"/>
            <a:ext cx="1507863" cy="400110"/>
            <a:chOff x="2857488" y="4388767"/>
            <a:chExt cx="1507863" cy="400110"/>
          </a:xfrm>
        </p:grpSpPr>
        <p:pic>
          <p:nvPicPr>
            <p:cNvPr id="7" name="Picture 2" descr="C:\Users\meng.zhang\Desktop\ACCP7.0模版图标规范\未命名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488" y="4410227"/>
              <a:ext cx="343625" cy="35719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148350" y="438876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知识分享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4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知识梳理：</a:t>
            </a:r>
            <a:r>
              <a:rPr lang="en-US" altLang="zh-CN" dirty="0" smtClean="0"/>
              <a:t>HTML5+CSS3</a:t>
            </a:r>
            <a:endParaRPr lang="zh-CN" alt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</a:p>
          <a:p>
            <a:pPr lvl="1"/>
            <a:r>
              <a:rPr lang="en-US" altLang="zh-CN" dirty="0" smtClean="0"/>
              <a:t>HTML5</a:t>
            </a:r>
            <a:r>
              <a:rPr lang="zh-CN" altLang="en-US" dirty="0" smtClean="0"/>
              <a:t>文件结构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常用基本标签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表单</a:t>
            </a:r>
          </a:p>
          <a:p>
            <a:r>
              <a:rPr lang="en-US" altLang="zh-CN" dirty="0" smtClean="0"/>
              <a:t>CSS3</a:t>
            </a:r>
          </a:p>
          <a:p>
            <a:pPr lvl="1"/>
            <a:r>
              <a:rPr lang="en-US" altLang="zh-CN" dirty="0" smtClean="0"/>
              <a:t>CSS</a:t>
            </a:r>
            <a:r>
              <a:rPr lang="zh-CN" altLang="en-US" dirty="0" smtClean="0"/>
              <a:t>基础语法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文本和图像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盒子模型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浮动与定位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CSS3</a:t>
            </a:r>
            <a:r>
              <a:rPr lang="zh-CN" altLang="en-US" dirty="0" smtClean="0"/>
              <a:t>变形、过渡、动画</a:t>
            </a:r>
            <a:endParaRPr lang="zh-CN" altLang="en-US" dirty="0"/>
          </a:p>
        </p:txBody>
      </p:sp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8853" y="5072074"/>
            <a:ext cx="643477" cy="648334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1597" y="2071678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8853" y="5786454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1597" y="2928934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035" y="4429132"/>
            <a:ext cx="714380" cy="719772"/>
          </a:xfrm>
          <a:prstGeom prst="rect">
            <a:avLst/>
          </a:prstGeom>
          <a:noFill/>
        </p:spPr>
      </p:pic>
      <p:pic>
        <p:nvPicPr>
          <p:cNvPr id="1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5000636"/>
            <a:ext cx="714380" cy="719772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1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知识梳理：常见的基本标签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标题标签</a:t>
            </a:r>
            <a:r>
              <a:rPr lang="en-US" altLang="zh-CN" dirty="0" smtClean="0"/>
              <a:t>&lt;h1&gt;…&lt;h6&gt;</a:t>
            </a:r>
          </a:p>
          <a:p>
            <a:pPr lvl="1"/>
            <a:r>
              <a:rPr lang="zh-CN" altLang="en-US" dirty="0" smtClean="0"/>
              <a:t>段落标签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和换行标签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pPr lvl="1"/>
            <a:r>
              <a:rPr lang="zh-CN" altLang="en-US" dirty="0" smtClean="0"/>
              <a:t>水平线标签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/&gt;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em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标签和</a:t>
            </a:r>
            <a:r>
              <a:rPr lang="en-US" altLang="zh-CN" dirty="0" smtClean="0"/>
              <a:t>&lt;strong&gt;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注释和特殊符号</a:t>
            </a:r>
            <a:endParaRPr lang="en-US" altLang="zh-CN" dirty="0" smtClean="0"/>
          </a:p>
          <a:p>
            <a:r>
              <a:rPr lang="zh-CN" altLang="en-US" dirty="0" smtClean="0"/>
              <a:t>超链接标签</a:t>
            </a:r>
            <a:r>
              <a:rPr lang="en-US" altLang="zh-CN" dirty="0" smtClean="0"/>
              <a:t>&lt;a/&gt;</a:t>
            </a:r>
          </a:p>
          <a:p>
            <a:r>
              <a:rPr lang="zh-CN" altLang="en-US" dirty="0" smtClean="0"/>
              <a:t>图像标签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/&gt;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780534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357430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3714752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4407083"/>
            <a:ext cx="714380" cy="719772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30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知识梳理：网页布局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列表在网页中的应用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无序列表、有序列表、定义列表</a:t>
            </a:r>
            <a:endParaRPr lang="en-US" altLang="zh-CN" dirty="0" smtClean="0"/>
          </a:p>
          <a:p>
            <a:r>
              <a:rPr lang="zh-CN" altLang="en-US" dirty="0" smtClean="0"/>
              <a:t>表格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表格的基本结构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表格的跨行跨列</a:t>
            </a:r>
            <a:endParaRPr lang="en-US" altLang="zh-CN" dirty="0" smtClean="0"/>
          </a:p>
          <a:p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框架的基本结构和应用场合</a:t>
            </a:r>
            <a:endParaRPr lang="en-US" altLang="zh-CN" dirty="0" smtClean="0"/>
          </a:p>
          <a:p>
            <a:r>
              <a:rPr lang="zh-CN" altLang="en-US" dirty="0" smtClean="0"/>
              <a:t>媒体元素</a:t>
            </a:r>
            <a:endParaRPr lang="en-US" altLang="zh-CN" dirty="0" smtClean="0"/>
          </a:p>
          <a:p>
            <a:r>
              <a:rPr lang="en-US" altLang="zh-CN" dirty="0" smtClean="0"/>
              <a:t>HTML5</a:t>
            </a:r>
            <a:r>
              <a:rPr lang="zh-CN" altLang="en-US" dirty="0" smtClean="0"/>
              <a:t>结构元素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2066286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8050" y="5079230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569898"/>
            <a:ext cx="714380" cy="719772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82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smtClean="0"/>
              <a:t>知识梳理：表单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92202" cy="5143536"/>
          </a:xfrm>
        </p:spPr>
        <p:txBody>
          <a:bodyPr/>
          <a:lstStyle/>
          <a:p>
            <a:r>
              <a:rPr lang="zh-CN" altLang="en-US" dirty="0" smtClean="0"/>
              <a:t>表单的基本结构</a:t>
            </a:r>
            <a:endParaRPr lang="en-US" altLang="zh-CN" dirty="0" smtClean="0"/>
          </a:p>
          <a:p>
            <a:r>
              <a:rPr lang="zh-CN" altLang="en-US" dirty="0" smtClean="0"/>
              <a:t>表单元素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文本框、密码框、按钮、复选框、单选按钮、列表框、</a:t>
            </a:r>
            <a:r>
              <a:rPr lang="zh-CN" altLang="en-US" dirty="0" smtClean="0"/>
              <a:t>多行文本框</a:t>
            </a:r>
            <a:r>
              <a:rPr lang="zh-CN" altLang="en-US" dirty="0" smtClean="0"/>
              <a:t>、标记</a:t>
            </a:r>
            <a:r>
              <a:rPr lang="en-US" altLang="zh-CN" dirty="0" smtClean="0"/>
              <a:t>&lt;label&gt;</a:t>
            </a:r>
            <a:r>
              <a:rPr lang="zh-CN" altLang="en-US" dirty="0" smtClean="0"/>
              <a:t>、文件域、邮箱、网址、数字、滑块、搜索</a:t>
            </a:r>
            <a:endParaRPr lang="en-US" altLang="zh-CN" dirty="0" smtClean="0"/>
          </a:p>
          <a:p>
            <a:r>
              <a:rPr lang="zh-CN" altLang="en-US" dirty="0" smtClean="0"/>
              <a:t>表单元素的高级用法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隐藏域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只读和禁用属性</a:t>
            </a:r>
            <a:endParaRPr lang="en-US" altLang="zh-CN" dirty="0" smtClean="0"/>
          </a:p>
          <a:p>
            <a:r>
              <a:rPr lang="zh-CN" altLang="en-US" dirty="0" smtClean="0"/>
              <a:t>表单的初级验证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416" y="2357430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4617304"/>
            <a:ext cx="714380" cy="719772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88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7210</TotalTime>
  <Words>1726</Words>
  <Application>Microsoft Office PowerPoint</Application>
  <PresentationFormat>全屏显示(4:3)</PresentationFormat>
  <Paragraphs>349</Paragraphs>
  <Slides>33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模板</vt:lpstr>
      <vt:lpstr>第十章 课程总复习</vt:lpstr>
      <vt:lpstr>预习检查</vt:lpstr>
      <vt:lpstr>课程内容回顾</vt:lpstr>
      <vt:lpstr>作业讲评</vt:lpstr>
      <vt:lpstr>学员总结</vt:lpstr>
      <vt:lpstr>知识梳理：HTML5+CSS3</vt:lpstr>
      <vt:lpstr>知识梳理：常见的基本标签</vt:lpstr>
      <vt:lpstr>知识梳理：网页布局</vt:lpstr>
      <vt:lpstr>知识梳理：表单</vt:lpstr>
      <vt:lpstr>知识梳理：CSS基础语法</vt:lpstr>
      <vt:lpstr>知识梳理：文本和图像</vt:lpstr>
      <vt:lpstr>知识梳理：背景属性</vt:lpstr>
      <vt:lpstr>知识梳理：盒子模型</vt:lpstr>
      <vt:lpstr>知识梳理：浮动与定位</vt:lpstr>
      <vt:lpstr>知识梳理：利用CSS3制作网页动画</vt:lpstr>
      <vt:lpstr>综合练习：开心网游戏页面</vt:lpstr>
      <vt:lpstr>综合练习：网页导航</vt:lpstr>
      <vt:lpstr>综合练习：游戏列表和广告图片2-1</vt:lpstr>
      <vt:lpstr>综合练习：游戏列表和广告图片2-2</vt:lpstr>
      <vt:lpstr>共性问题集中讲解</vt:lpstr>
      <vt:lpstr>综合练习：全部游戏和角色扮演</vt:lpstr>
      <vt:lpstr>共性问题集中讲解</vt:lpstr>
      <vt:lpstr>综合练习：用户登录</vt:lpstr>
      <vt:lpstr>综合练习：新闻公告</vt:lpstr>
      <vt:lpstr>共性问题集中讲解</vt:lpstr>
      <vt:lpstr>综合练习：广告图和游戏视频</vt:lpstr>
      <vt:lpstr>综合练习：网页版权</vt:lpstr>
      <vt:lpstr>综合练习：漂浮广告</vt:lpstr>
      <vt:lpstr>共性问题集中讲解</vt:lpstr>
      <vt:lpstr>总结</vt:lpstr>
      <vt:lpstr>相关学习资源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yaling.he(何娅玲)</cp:lastModifiedBy>
  <cp:revision>1067</cp:revision>
  <dcterms:created xsi:type="dcterms:W3CDTF">2006-03-08T06:55:38Z</dcterms:created>
  <dcterms:modified xsi:type="dcterms:W3CDTF">2017-01-13T03:48:43Z</dcterms:modified>
</cp:coreProperties>
</file>