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1"/>
  </p:notesMasterIdLst>
  <p:handoutMasterIdLst>
    <p:handoutMasterId r:id="rId42"/>
  </p:handoutMasterIdLst>
  <p:sldIdLst>
    <p:sldId id="256" r:id="rId2"/>
    <p:sldId id="593" r:id="rId3"/>
    <p:sldId id="549" r:id="rId4"/>
    <p:sldId id="550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91" r:id="rId15"/>
    <p:sldId id="561" r:id="rId16"/>
    <p:sldId id="562" r:id="rId17"/>
    <p:sldId id="563" r:id="rId18"/>
    <p:sldId id="565" r:id="rId19"/>
    <p:sldId id="586" r:id="rId20"/>
    <p:sldId id="566" r:id="rId21"/>
    <p:sldId id="567" r:id="rId22"/>
    <p:sldId id="587" r:id="rId23"/>
    <p:sldId id="569" r:id="rId24"/>
    <p:sldId id="572" r:id="rId25"/>
    <p:sldId id="588" r:id="rId26"/>
    <p:sldId id="574" r:id="rId27"/>
    <p:sldId id="575" r:id="rId28"/>
    <p:sldId id="592" r:id="rId29"/>
    <p:sldId id="576" r:id="rId30"/>
    <p:sldId id="577" r:id="rId31"/>
    <p:sldId id="589" r:id="rId32"/>
    <p:sldId id="580" r:id="rId33"/>
    <p:sldId id="581" r:id="rId34"/>
    <p:sldId id="590" r:id="rId35"/>
    <p:sldId id="583" r:id="rId36"/>
    <p:sldId id="584" r:id="rId37"/>
    <p:sldId id="594" r:id="rId38"/>
    <p:sldId id="585" r:id="rId39"/>
    <p:sldId id="53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1371" autoAdjust="0"/>
  </p:normalViewPr>
  <p:slideViewPr>
    <p:cSldViewPr>
      <p:cViewPr varScale="1">
        <p:scale>
          <a:sx n="71" d="100"/>
          <a:sy n="71" d="100"/>
        </p:scale>
        <p:origin x="-1482" y="-10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0E2A686A-ACF6-44AC-8363-13B769F33012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 smtClean="0"/>
            <a:t>goods</a:t>
          </a:r>
          <a:endParaRPr lang="zh-CN" altLang="en-US" sz="2000" b="1" dirty="0"/>
        </a:p>
      </dgm:t>
    </dgm:pt>
    <dgm:pt modelId="{A65BBDD8-D8EB-4CE8-9704-B8FC4F12D7E6}" type="parTrans" cxnId="{D560A83A-0912-405A-80CA-C3E3EB34993B}">
      <dgm:prSet/>
      <dgm:spPr/>
      <dgm:t>
        <a:bodyPr/>
        <a:lstStyle/>
        <a:p>
          <a:endParaRPr lang="zh-CN" altLang="en-US" sz="2000" b="1"/>
        </a:p>
      </dgm:t>
    </dgm:pt>
    <dgm:pt modelId="{0F210C55-BA1A-4BB0-8B9C-A5E0EBEF10A3}" type="sibTrans" cxnId="{D560A83A-0912-405A-80CA-C3E3EB34993B}">
      <dgm:prSet custT="1"/>
      <dgm:spPr/>
      <dgm:t>
        <a:bodyPr/>
        <a:lstStyle/>
        <a:p>
          <a:endParaRPr lang="zh-CN" altLang="en-US" sz="2000" b="1"/>
        </a:p>
      </dgm:t>
    </dgm:pt>
    <dgm:pt modelId="{243F1FFD-7127-42E2-9675-0F6489268172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 smtClean="0"/>
            <a:t>home</a:t>
          </a:r>
          <a:endParaRPr lang="zh-CN" altLang="en-US" sz="2000" b="1" dirty="0"/>
        </a:p>
      </dgm:t>
    </dgm:pt>
    <dgm:pt modelId="{675FBF1B-1171-44C4-B368-1B3CB959EDDC}" type="parTrans" cxnId="{32B7392B-4C47-4465-981A-BA48427ACC02}">
      <dgm:prSet/>
      <dgm:spPr/>
      <dgm:t>
        <a:bodyPr/>
        <a:lstStyle/>
        <a:p>
          <a:endParaRPr lang="zh-CN" altLang="en-US" sz="2000" b="1"/>
        </a:p>
      </dgm:t>
    </dgm:pt>
    <dgm:pt modelId="{887DFFD4-45D8-4EB0-8E5A-CF473A2540DA}" type="sibTrans" cxnId="{32B7392B-4C47-4465-981A-BA48427ACC02}">
      <dgm:prSet custT="1"/>
      <dgm:spPr/>
      <dgm:t>
        <a:bodyPr/>
        <a:lstStyle/>
        <a:p>
          <a:endParaRPr lang="zh-CN" altLang="en-US" sz="2000" b="1"/>
        </a:p>
      </dgm:t>
    </dgm:pt>
    <dgm:pt modelId="{5A701C17-0E2A-457F-A450-83D9C5893DB7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 smtClean="0"/>
            <a:t>index</a:t>
          </a:r>
          <a:endParaRPr lang="zh-CN" altLang="en-US" sz="2000" b="1" dirty="0"/>
        </a:p>
      </dgm:t>
    </dgm:pt>
    <dgm:pt modelId="{E604893B-F25F-45C4-B656-79F7552919A5}" type="parTrans" cxnId="{928CEC78-590F-4B43-A64F-4F483F6EFEDD}">
      <dgm:prSet/>
      <dgm:spPr/>
      <dgm:t>
        <a:bodyPr/>
        <a:lstStyle/>
        <a:p>
          <a:endParaRPr lang="zh-CN" altLang="en-US" sz="2000" b="1"/>
        </a:p>
      </dgm:t>
    </dgm:pt>
    <dgm:pt modelId="{17ED0D47-8422-44E9-9E05-154450A8CF90}" type="sibTrans" cxnId="{928CEC78-590F-4B43-A64F-4F483F6EFEDD}">
      <dgm:prSet custT="1"/>
      <dgm:spPr/>
      <dgm:t>
        <a:bodyPr/>
        <a:lstStyle/>
        <a:p>
          <a:endParaRPr lang="zh-CN" altLang="en-US" sz="2000" b="1"/>
        </a:p>
      </dgm:t>
    </dgm:pt>
    <dgm:pt modelId="{55217C97-E484-43E4-B2B6-84AA58A3BA38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 smtClean="0"/>
            <a:t>login</a:t>
          </a:r>
          <a:endParaRPr lang="zh-CN" altLang="en-US" sz="2000" b="1" dirty="0"/>
        </a:p>
      </dgm:t>
    </dgm:pt>
    <dgm:pt modelId="{C984F1B5-C2B3-4181-90CA-FEB6ED99A23A}" type="parTrans" cxnId="{3C4B4BC4-3FE1-4502-8C44-4BD10AB3D62E}">
      <dgm:prSet/>
      <dgm:spPr/>
      <dgm:t>
        <a:bodyPr/>
        <a:lstStyle/>
        <a:p>
          <a:endParaRPr lang="zh-CN" altLang="en-US" sz="2000" b="1"/>
        </a:p>
      </dgm:t>
    </dgm:pt>
    <dgm:pt modelId="{6D07465C-0CE3-4BC4-A429-7869D3F10020}" type="sibTrans" cxnId="{3C4B4BC4-3FE1-4502-8C44-4BD10AB3D62E}">
      <dgm:prSet custT="1"/>
      <dgm:spPr/>
      <dgm:t>
        <a:bodyPr/>
        <a:lstStyle/>
        <a:p>
          <a:endParaRPr lang="zh-CN" altLang="en-US" sz="2000" b="1"/>
        </a:p>
      </dgm:t>
    </dgm:pt>
    <dgm:pt modelId="{EF59230F-5B2A-4DC5-B989-5732E6C7302B}" type="pres">
      <dgm:prSet presAssocID="{EFD4DBE5-B57F-41BC-B0DC-C1B7566DE8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0735A4-62E8-487D-B5EB-4FFA84C5AA88}" type="pres">
      <dgm:prSet presAssocID="{0E2A686A-ACF6-44AC-8363-13B769F33012}" presName="hierRoot1" presStyleCnt="0">
        <dgm:presLayoutVars>
          <dgm:hierBranch val="init"/>
        </dgm:presLayoutVars>
      </dgm:prSet>
      <dgm:spPr/>
    </dgm:pt>
    <dgm:pt modelId="{ADE78EA2-300C-46D4-B689-1771A284CB33}" type="pres">
      <dgm:prSet presAssocID="{0E2A686A-ACF6-44AC-8363-13B769F33012}" presName="rootComposite1" presStyleCnt="0"/>
      <dgm:spPr/>
    </dgm:pt>
    <dgm:pt modelId="{0F01D387-153B-488C-B71B-D12A0D0351EB}" type="pres">
      <dgm:prSet presAssocID="{0E2A686A-ACF6-44AC-8363-13B769F33012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202CA6-4EFE-45BD-93CB-A691B7382549}" type="pres">
      <dgm:prSet presAssocID="{0E2A686A-ACF6-44AC-8363-13B769F3301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E76F87A-34EC-492B-8BAE-52D4AACC9DEB}" type="pres">
      <dgm:prSet presAssocID="{0E2A686A-ACF6-44AC-8363-13B769F33012}" presName="hierChild2" presStyleCnt="0"/>
      <dgm:spPr/>
    </dgm:pt>
    <dgm:pt modelId="{282CF92F-AEFA-4C97-A575-746B05F233E4}" type="pres">
      <dgm:prSet presAssocID="{0E2A686A-ACF6-44AC-8363-13B769F33012}" presName="hierChild3" presStyleCnt="0"/>
      <dgm:spPr/>
    </dgm:pt>
    <dgm:pt modelId="{BD62B190-3F09-4938-98EF-EFA4E3403E2F}" type="pres">
      <dgm:prSet presAssocID="{243F1FFD-7127-42E2-9675-0F6489268172}" presName="hierRoot1" presStyleCnt="0">
        <dgm:presLayoutVars>
          <dgm:hierBranch val="init"/>
        </dgm:presLayoutVars>
      </dgm:prSet>
      <dgm:spPr/>
    </dgm:pt>
    <dgm:pt modelId="{CCD729A0-B57F-4A34-80E1-F5D4D02A6A4F}" type="pres">
      <dgm:prSet presAssocID="{243F1FFD-7127-42E2-9675-0F6489268172}" presName="rootComposite1" presStyleCnt="0"/>
      <dgm:spPr/>
    </dgm:pt>
    <dgm:pt modelId="{4EFBAD0A-F7C0-4D23-9C31-142D41FD3C30}" type="pres">
      <dgm:prSet presAssocID="{243F1FFD-7127-42E2-9675-0F6489268172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183CAD-BB12-4C92-9277-496270D74792}" type="pres">
      <dgm:prSet presAssocID="{243F1FFD-7127-42E2-9675-0F648926817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6187DCB-38CD-4694-8C07-5595DB173A0B}" type="pres">
      <dgm:prSet presAssocID="{243F1FFD-7127-42E2-9675-0F6489268172}" presName="hierChild2" presStyleCnt="0"/>
      <dgm:spPr/>
    </dgm:pt>
    <dgm:pt modelId="{4802E2B0-F4F7-4715-B5E7-A9821F07BE1B}" type="pres">
      <dgm:prSet presAssocID="{243F1FFD-7127-42E2-9675-0F6489268172}" presName="hierChild3" presStyleCnt="0"/>
      <dgm:spPr/>
    </dgm:pt>
    <dgm:pt modelId="{4BFD2D13-45CA-493C-BD40-6D4486DA1A60}" type="pres">
      <dgm:prSet presAssocID="{5A701C17-0E2A-457F-A450-83D9C5893DB7}" presName="hierRoot1" presStyleCnt="0">
        <dgm:presLayoutVars>
          <dgm:hierBranch val="init"/>
        </dgm:presLayoutVars>
      </dgm:prSet>
      <dgm:spPr/>
    </dgm:pt>
    <dgm:pt modelId="{88E4C684-326E-4758-A0E7-07B6D1508408}" type="pres">
      <dgm:prSet presAssocID="{5A701C17-0E2A-457F-A450-83D9C5893DB7}" presName="rootComposite1" presStyleCnt="0"/>
      <dgm:spPr/>
    </dgm:pt>
    <dgm:pt modelId="{3AA1F5E5-E2A5-47AE-A406-F482925CBAAF}" type="pres">
      <dgm:prSet presAssocID="{5A701C17-0E2A-457F-A450-83D9C5893DB7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981195-22B3-4DAC-9F13-600B4CDC2E69}" type="pres">
      <dgm:prSet presAssocID="{5A701C17-0E2A-457F-A450-83D9C5893DB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8C45824-C706-4535-9E7C-22A86BC136E8}" type="pres">
      <dgm:prSet presAssocID="{5A701C17-0E2A-457F-A450-83D9C5893DB7}" presName="hierChild2" presStyleCnt="0"/>
      <dgm:spPr/>
    </dgm:pt>
    <dgm:pt modelId="{1AE442FC-01D4-4988-A927-65D121832A07}" type="pres">
      <dgm:prSet presAssocID="{5A701C17-0E2A-457F-A450-83D9C5893DB7}" presName="hierChild3" presStyleCnt="0"/>
      <dgm:spPr/>
    </dgm:pt>
    <dgm:pt modelId="{0BD05D3A-6126-455A-814F-224CA0CB96F7}" type="pres">
      <dgm:prSet presAssocID="{55217C97-E484-43E4-B2B6-84AA58A3BA38}" presName="hierRoot1" presStyleCnt="0">
        <dgm:presLayoutVars>
          <dgm:hierBranch val="init"/>
        </dgm:presLayoutVars>
      </dgm:prSet>
      <dgm:spPr/>
    </dgm:pt>
    <dgm:pt modelId="{5A09B558-6984-4C25-8D1E-C9DA9B1F6810}" type="pres">
      <dgm:prSet presAssocID="{55217C97-E484-43E4-B2B6-84AA58A3BA38}" presName="rootComposite1" presStyleCnt="0"/>
      <dgm:spPr/>
    </dgm:pt>
    <dgm:pt modelId="{E57DBE41-C819-4A77-9536-0C671E774C63}" type="pres">
      <dgm:prSet presAssocID="{55217C97-E484-43E4-B2B6-84AA58A3BA38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F792BD-1A33-42D4-938D-9F8BEB19DA28}" type="pres">
      <dgm:prSet presAssocID="{55217C97-E484-43E4-B2B6-84AA58A3BA38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E60970E-C9E1-432F-998A-1543E2F5E7AC}" type="pres">
      <dgm:prSet presAssocID="{55217C97-E484-43E4-B2B6-84AA58A3BA38}" presName="hierChild2" presStyleCnt="0"/>
      <dgm:spPr/>
    </dgm:pt>
    <dgm:pt modelId="{3914DA29-40D3-4B97-BC5C-848E9929BB64}" type="pres">
      <dgm:prSet presAssocID="{55217C97-E484-43E4-B2B6-84AA58A3BA38}" presName="hierChild3" presStyleCnt="0"/>
      <dgm:spPr/>
    </dgm:pt>
  </dgm:ptLst>
  <dgm:cxnLst>
    <dgm:cxn modelId="{E7F5A972-A491-4B8C-A1C8-F17B0E95F061}" type="presOf" srcId="{0E2A686A-ACF6-44AC-8363-13B769F33012}" destId="{FB202CA6-4EFE-45BD-93CB-A691B7382549}" srcOrd="1" destOrd="0" presId="urn:microsoft.com/office/officeart/2005/8/layout/orgChart1"/>
    <dgm:cxn modelId="{EF8EE8AB-D907-4C67-BA57-45449C874ADD}" type="presOf" srcId="{243F1FFD-7127-42E2-9675-0F6489268172}" destId="{A1183CAD-BB12-4C92-9277-496270D74792}" srcOrd="1" destOrd="0" presId="urn:microsoft.com/office/officeart/2005/8/layout/orgChart1"/>
    <dgm:cxn modelId="{F3CBD0E1-AF6B-43C3-8FC8-FB9D2E204CC2}" type="presOf" srcId="{55217C97-E484-43E4-B2B6-84AA58A3BA38}" destId="{E57DBE41-C819-4A77-9536-0C671E774C63}" srcOrd="0" destOrd="0" presId="urn:microsoft.com/office/officeart/2005/8/layout/orgChart1"/>
    <dgm:cxn modelId="{D9E49747-BB62-41B4-AD81-9BDC30B94BCA}" type="presOf" srcId="{EFD4DBE5-B57F-41BC-B0DC-C1B7566DE8DB}" destId="{EF59230F-5B2A-4DC5-B989-5732E6C7302B}" srcOrd="0" destOrd="0" presId="urn:microsoft.com/office/officeart/2005/8/layout/orgChart1"/>
    <dgm:cxn modelId="{3C4B4BC4-3FE1-4502-8C44-4BD10AB3D62E}" srcId="{EFD4DBE5-B57F-41BC-B0DC-C1B7566DE8DB}" destId="{55217C97-E484-43E4-B2B6-84AA58A3BA38}" srcOrd="3" destOrd="0" parTransId="{C984F1B5-C2B3-4181-90CA-FEB6ED99A23A}" sibTransId="{6D07465C-0CE3-4BC4-A429-7869D3F10020}"/>
    <dgm:cxn modelId="{3E0DF4FB-677E-43B9-AD29-AD9FFC4924CF}" type="presOf" srcId="{5A701C17-0E2A-457F-A450-83D9C5893DB7}" destId="{3AA1F5E5-E2A5-47AE-A406-F482925CBAAF}" srcOrd="0" destOrd="0" presId="urn:microsoft.com/office/officeart/2005/8/layout/orgChart1"/>
    <dgm:cxn modelId="{D7BE7549-8507-4534-986F-214DD2ACF75F}" type="presOf" srcId="{5A701C17-0E2A-457F-A450-83D9C5893DB7}" destId="{AB981195-22B3-4DAC-9F13-600B4CDC2E69}" srcOrd="1" destOrd="0" presId="urn:microsoft.com/office/officeart/2005/8/layout/orgChart1"/>
    <dgm:cxn modelId="{5552A7FD-1D07-441D-8802-2D6B99962EFC}" type="presOf" srcId="{55217C97-E484-43E4-B2B6-84AA58A3BA38}" destId="{98F792BD-1A33-42D4-938D-9F8BEB19DA28}" srcOrd="1" destOrd="0" presId="urn:microsoft.com/office/officeart/2005/8/layout/orgChart1"/>
    <dgm:cxn modelId="{83C8D50B-66BD-4487-BA39-0514C13B1076}" type="presOf" srcId="{243F1FFD-7127-42E2-9675-0F6489268172}" destId="{4EFBAD0A-F7C0-4D23-9C31-142D41FD3C30}" srcOrd="0" destOrd="0" presId="urn:microsoft.com/office/officeart/2005/8/layout/orgChart1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AFEF8DB1-7286-4D7F-B774-572B84D4B256}" type="presOf" srcId="{0E2A686A-ACF6-44AC-8363-13B769F33012}" destId="{0F01D387-153B-488C-B71B-D12A0D0351EB}" srcOrd="0" destOrd="0" presId="urn:microsoft.com/office/officeart/2005/8/layout/orgChart1"/>
    <dgm:cxn modelId="{3D60E5AA-B03F-438F-9F23-792E410A8F19}" type="presParOf" srcId="{EF59230F-5B2A-4DC5-B989-5732E6C7302B}" destId="{720735A4-62E8-487D-B5EB-4FFA84C5AA88}" srcOrd="0" destOrd="0" presId="urn:microsoft.com/office/officeart/2005/8/layout/orgChart1"/>
    <dgm:cxn modelId="{401433E2-DC7B-40B3-A663-BA534F575641}" type="presParOf" srcId="{720735A4-62E8-487D-B5EB-4FFA84C5AA88}" destId="{ADE78EA2-300C-46D4-B689-1771A284CB33}" srcOrd="0" destOrd="0" presId="urn:microsoft.com/office/officeart/2005/8/layout/orgChart1"/>
    <dgm:cxn modelId="{7DA7746B-4AC4-4D27-BC78-922E57197C1C}" type="presParOf" srcId="{ADE78EA2-300C-46D4-B689-1771A284CB33}" destId="{0F01D387-153B-488C-B71B-D12A0D0351EB}" srcOrd="0" destOrd="0" presId="urn:microsoft.com/office/officeart/2005/8/layout/orgChart1"/>
    <dgm:cxn modelId="{2F0D3B1D-08B1-4E29-A79A-C2C013F20937}" type="presParOf" srcId="{ADE78EA2-300C-46D4-B689-1771A284CB33}" destId="{FB202CA6-4EFE-45BD-93CB-A691B7382549}" srcOrd="1" destOrd="0" presId="urn:microsoft.com/office/officeart/2005/8/layout/orgChart1"/>
    <dgm:cxn modelId="{6D02E835-5697-4590-A82F-2DFF74354655}" type="presParOf" srcId="{720735A4-62E8-487D-B5EB-4FFA84C5AA88}" destId="{6E76F87A-34EC-492B-8BAE-52D4AACC9DEB}" srcOrd="1" destOrd="0" presId="urn:microsoft.com/office/officeart/2005/8/layout/orgChart1"/>
    <dgm:cxn modelId="{738A29D7-8C7D-4C8A-B752-0324733B747D}" type="presParOf" srcId="{720735A4-62E8-487D-B5EB-4FFA84C5AA88}" destId="{282CF92F-AEFA-4C97-A575-746B05F233E4}" srcOrd="2" destOrd="0" presId="urn:microsoft.com/office/officeart/2005/8/layout/orgChart1"/>
    <dgm:cxn modelId="{6B95E0BD-C0DE-4359-95D0-52DE4D19817D}" type="presParOf" srcId="{EF59230F-5B2A-4DC5-B989-5732E6C7302B}" destId="{BD62B190-3F09-4938-98EF-EFA4E3403E2F}" srcOrd="1" destOrd="0" presId="urn:microsoft.com/office/officeart/2005/8/layout/orgChart1"/>
    <dgm:cxn modelId="{C88685C6-D1C0-4D81-A360-808E23C82CDA}" type="presParOf" srcId="{BD62B190-3F09-4938-98EF-EFA4E3403E2F}" destId="{CCD729A0-B57F-4A34-80E1-F5D4D02A6A4F}" srcOrd="0" destOrd="0" presId="urn:microsoft.com/office/officeart/2005/8/layout/orgChart1"/>
    <dgm:cxn modelId="{E7772BBC-A031-43A1-8ED4-07823E77E2C3}" type="presParOf" srcId="{CCD729A0-B57F-4A34-80E1-F5D4D02A6A4F}" destId="{4EFBAD0A-F7C0-4D23-9C31-142D41FD3C30}" srcOrd="0" destOrd="0" presId="urn:microsoft.com/office/officeart/2005/8/layout/orgChart1"/>
    <dgm:cxn modelId="{EB415ECA-4B39-4D57-A6FF-07B73A6DD3D8}" type="presParOf" srcId="{CCD729A0-B57F-4A34-80E1-F5D4D02A6A4F}" destId="{A1183CAD-BB12-4C92-9277-496270D74792}" srcOrd="1" destOrd="0" presId="urn:microsoft.com/office/officeart/2005/8/layout/orgChart1"/>
    <dgm:cxn modelId="{FB29D641-5175-4CCE-9084-4060681FD9C7}" type="presParOf" srcId="{BD62B190-3F09-4938-98EF-EFA4E3403E2F}" destId="{D6187DCB-38CD-4694-8C07-5595DB173A0B}" srcOrd="1" destOrd="0" presId="urn:microsoft.com/office/officeart/2005/8/layout/orgChart1"/>
    <dgm:cxn modelId="{5289C117-38AF-4E2E-9BFD-23C1606DA7E8}" type="presParOf" srcId="{BD62B190-3F09-4938-98EF-EFA4E3403E2F}" destId="{4802E2B0-F4F7-4715-B5E7-A9821F07BE1B}" srcOrd="2" destOrd="0" presId="urn:microsoft.com/office/officeart/2005/8/layout/orgChart1"/>
    <dgm:cxn modelId="{6C58F595-7E7C-4DBB-8DB5-04ACDE7C6C02}" type="presParOf" srcId="{EF59230F-5B2A-4DC5-B989-5732E6C7302B}" destId="{4BFD2D13-45CA-493C-BD40-6D4486DA1A60}" srcOrd="2" destOrd="0" presId="urn:microsoft.com/office/officeart/2005/8/layout/orgChart1"/>
    <dgm:cxn modelId="{FFCC2849-5208-4904-A105-96A28608FC21}" type="presParOf" srcId="{4BFD2D13-45CA-493C-BD40-6D4486DA1A60}" destId="{88E4C684-326E-4758-A0E7-07B6D1508408}" srcOrd="0" destOrd="0" presId="urn:microsoft.com/office/officeart/2005/8/layout/orgChart1"/>
    <dgm:cxn modelId="{58119137-AE5E-42C3-A07D-6CBA50C04930}" type="presParOf" srcId="{88E4C684-326E-4758-A0E7-07B6D1508408}" destId="{3AA1F5E5-E2A5-47AE-A406-F482925CBAAF}" srcOrd="0" destOrd="0" presId="urn:microsoft.com/office/officeart/2005/8/layout/orgChart1"/>
    <dgm:cxn modelId="{2311C098-A939-481C-BF83-5A7030BDD24C}" type="presParOf" srcId="{88E4C684-326E-4758-A0E7-07B6D1508408}" destId="{AB981195-22B3-4DAC-9F13-600B4CDC2E69}" srcOrd="1" destOrd="0" presId="urn:microsoft.com/office/officeart/2005/8/layout/orgChart1"/>
    <dgm:cxn modelId="{829867A1-15FA-49F1-8B8A-56F7D5D1D700}" type="presParOf" srcId="{4BFD2D13-45CA-493C-BD40-6D4486DA1A60}" destId="{A8C45824-C706-4535-9E7C-22A86BC136E8}" srcOrd="1" destOrd="0" presId="urn:microsoft.com/office/officeart/2005/8/layout/orgChart1"/>
    <dgm:cxn modelId="{C5B7BA2C-DF2E-4CE1-8676-0FF5482F8346}" type="presParOf" srcId="{4BFD2D13-45CA-493C-BD40-6D4486DA1A60}" destId="{1AE442FC-01D4-4988-A927-65D121832A07}" srcOrd="2" destOrd="0" presId="urn:microsoft.com/office/officeart/2005/8/layout/orgChart1"/>
    <dgm:cxn modelId="{C7322244-DECC-4A46-82DB-CDDD05528324}" type="presParOf" srcId="{EF59230F-5B2A-4DC5-B989-5732E6C7302B}" destId="{0BD05D3A-6126-455A-814F-224CA0CB96F7}" srcOrd="3" destOrd="0" presId="urn:microsoft.com/office/officeart/2005/8/layout/orgChart1"/>
    <dgm:cxn modelId="{EDC96207-4389-4795-9E69-D1A32F7EC861}" type="presParOf" srcId="{0BD05D3A-6126-455A-814F-224CA0CB96F7}" destId="{5A09B558-6984-4C25-8D1E-C9DA9B1F6810}" srcOrd="0" destOrd="0" presId="urn:microsoft.com/office/officeart/2005/8/layout/orgChart1"/>
    <dgm:cxn modelId="{40841C85-6E8B-4F49-B986-60AEC27E072D}" type="presParOf" srcId="{5A09B558-6984-4C25-8D1E-C9DA9B1F6810}" destId="{E57DBE41-C819-4A77-9536-0C671E774C63}" srcOrd="0" destOrd="0" presId="urn:microsoft.com/office/officeart/2005/8/layout/orgChart1"/>
    <dgm:cxn modelId="{323E1F19-F5E0-4A1C-B638-12B6AD0AE2F4}" type="presParOf" srcId="{5A09B558-6984-4C25-8D1E-C9DA9B1F6810}" destId="{98F792BD-1A33-42D4-938D-9F8BEB19DA28}" srcOrd="1" destOrd="0" presId="urn:microsoft.com/office/officeart/2005/8/layout/orgChart1"/>
    <dgm:cxn modelId="{05AC9ABC-E7F2-4927-8118-36312BBED5C4}" type="presParOf" srcId="{0BD05D3A-6126-455A-814F-224CA0CB96F7}" destId="{FE60970E-C9E1-432F-998A-1543E2F5E7AC}" srcOrd="1" destOrd="0" presId="urn:microsoft.com/office/officeart/2005/8/layout/orgChart1"/>
    <dgm:cxn modelId="{D38C0C73-D500-4A39-B6E9-C15B33992835}" type="presParOf" srcId="{0BD05D3A-6126-455A-814F-224CA0CB96F7}" destId="{3914DA29-40D3-4B97-BC5C-848E9929BB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DF00B7-A229-4830-A827-B8FFEAF720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7E473036-3058-42A9-A9C7-BF8F03EA5AA3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 err="1" smtClean="0"/>
            <a:t>css</a:t>
          </a:r>
          <a:endParaRPr lang="zh-CN" altLang="en-US" sz="2000" b="1" dirty="0"/>
        </a:p>
      </dgm:t>
    </dgm:pt>
    <dgm:pt modelId="{1C0717BC-62AD-4DDF-8C30-CD70F563C31F}" type="parTrans" cxnId="{3FFCD312-B3B9-427B-AC42-4CBB64AF4629}">
      <dgm:prSet/>
      <dgm:spPr/>
      <dgm:t>
        <a:bodyPr/>
        <a:lstStyle/>
        <a:p>
          <a:endParaRPr lang="zh-CN" altLang="en-US" sz="1600" b="1"/>
        </a:p>
      </dgm:t>
    </dgm:pt>
    <dgm:pt modelId="{FDDCCD6E-5DC1-4760-9A31-D9ECA670EF79}" type="sibTrans" cxnId="{3FFCD312-B3B9-427B-AC42-4CBB64AF4629}">
      <dgm:prSet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endParaRPr lang="zh-CN" altLang="en-US" sz="1600" b="1"/>
        </a:p>
      </dgm:t>
    </dgm:pt>
    <dgm:pt modelId="{5774F860-4A75-4957-8651-2BAFA2F60F40}">
      <dgm:prSet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 smtClean="0"/>
            <a:t>images</a:t>
          </a:r>
          <a:endParaRPr lang="zh-CN" altLang="en-US" sz="2000" b="1" dirty="0"/>
        </a:p>
      </dgm:t>
    </dgm:pt>
    <dgm:pt modelId="{C46A0A38-D359-4D2C-82A4-4E8C34CDEB15}" type="parTrans" cxnId="{454A3566-3225-4A69-8766-5D411DAA3851}">
      <dgm:prSet/>
      <dgm:spPr/>
      <dgm:t>
        <a:bodyPr/>
        <a:lstStyle/>
        <a:p>
          <a:endParaRPr lang="zh-CN" altLang="en-US" sz="1600" b="1"/>
        </a:p>
      </dgm:t>
    </dgm:pt>
    <dgm:pt modelId="{3C03C651-B9A5-4907-805E-EAB71D27AE79}" type="sibTrans" cxnId="{454A3566-3225-4A69-8766-5D411DAA3851}">
      <dgm:prSet/>
      <dgm:spPr/>
      <dgm:t>
        <a:bodyPr/>
        <a:lstStyle/>
        <a:p>
          <a:endParaRPr lang="zh-CN" altLang="en-US" sz="1600" b="1"/>
        </a:p>
      </dgm:t>
    </dgm:pt>
    <dgm:pt modelId="{D62439A8-8922-45C0-BC6B-8B844F53DFEA}" type="pres">
      <dgm:prSet presAssocID="{30DF00B7-A229-4830-A827-B8FFEAF720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4AE552-323E-4F44-AE33-B5C4443675C4}" type="pres">
      <dgm:prSet presAssocID="{7E473036-3058-42A9-A9C7-BF8F03EA5AA3}" presName="hierRoot1" presStyleCnt="0">
        <dgm:presLayoutVars>
          <dgm:hierBranch val="init"/>
        </dgm:presLayoutVars>
      </dgm:prSet>
      <dgm:spPr/>
    </dgm:pt>
    <dgm:pt modelId="{CEE9E52B-FB4B-40AF-B65B-0C712DA5AD8B}" type="pres">
      <dgm:prSet presAssocID="{7E473036-3058-42A9-A9C7-BF8F03EA5AA3}" presName="rootComposite1" presStyleCnt="0"/>
      <dgm:spPr/>
    </dgm:pt>
    <dgm:pt modelId="{4D7FBC6E-F0FC-43FD-960D-07BA8759901A}" type="pres">
      <dgm:prSet presAssocID="{7E473036-3058-42A9-A9C7-BF8F03EA5AA3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5C76F-A910-4D8A-9E6A-9F544715042E}" type="pres">
      <dgm:prSet presAssocID="{7E473036-3058-42A9-A9C7-BF8F03EA5AA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FE84AF0-C654-4653-86DA-C62CB4013C18}" type="pres">
      <dgm:prSet presAssocID="{7E473036-3058-42A9-A9C7-BF8F03EA5AA3}" presName="hierChild2" presStyleCnt="0"/>
      <dgm:spPr/>
    </dgm:pt>
    <dgm:pt modelId="{1D0A4CF0-3C04-4FF3-A327-3757F683EC21}" type="pres">
      <dgm:prSet presAssocID="{7E473036-3058-42A9-A9C7-BF8F03EA5AA3}" presName="hierChild3" presStyleCnt="0"/>
      <dgm:spPr/>
    </dgm:pt>
    <dgm:pt modelId="{B4C4F17A-A83F-43D1-910D-5CA8DDDB3E77}" type="pres">
      <dgm:prSet presAssocID="{5774F860-4A75-4957-8651-2BAFA2F60F40}" presName="hierRoot1" presStyleCnt="0">
        <dgm:presLayoutVars>
          <dgm:hierBranch val="init"/>
        </dgm:presLayoutVars>
      </dgm:prSet>
      <dgm:spPr/>
    </dgm:pt>
    <dgm:pt modelId="{86375F38-9435-4760-8499-C64110AB86D0}" type="pres">
      <dgm:prSet presAssocID="{5774F860-4A75-4957-8651-2BAFA2F60F40}" presName="rootComposite1" presStyleCnt="0"/>
      <dgm:spPr/>
    </dgm:pt>
    <dgm:pt modelId="{202813FD-5723-4DEF-B9A1-ADC163A2F1E9}" type="pres">
      <dgm:prSet presAssocID="{5774F860-4A75-4957-8651-2BAFA2F60F40}" presName="rootText1" presStyleLbl="node0" presStyleIdx="1" presStyleCnt="2" custLinFactNeighborX="50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7BFB6B-99C1-4B20-A9F9-5C39625F45B4}" type="pres">
      <dgm:prSet presAssocID="{5774F860-4A75-4957-8651-2BAFA2F60F4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D99FB52-2AA1-49EA-B8DA-8CFD87CBC492}" type="pres">
      <dgm:prSet presAssocID="{5774F860-4A75-4957-8651-2BAFA2F60F40}" presName="hierChild2" presStyleCnt="0"/>
      <dgm:spPr/>
    </dgm:pt>
    <dgm:pt modelId="{487D3AE6-3E5D-4819-AB6C-8770CEC5CBCE}" type="pres">
      <dgm:prSet presAssocID="{5774F860-4A75-4957-8651-2BAFA2F60F40}" presName="hierChild3" presStyleCnt="0"/>
      <dgm:spPr/>
    </dgm:pt>
  </dgm:ptLst>
  <dgm:cxnLst>
    <dgm:cxn modelId="{6B1DB095-686B-4ED3-A9F1-3ADB61CCD796}" type="presOf" srcId="{5774F860-4A75-4957-8651-2BAFA2F60F40}" destId="{9C7BFB6B-99C1-4B20-A9F9-5C39625F45B4}" srcOrd="1" destOrd="0" presId="urn:microsoft.com/office/officeart/2005/8/layout/orgChart1"/>
    <dgm:cxn modelId="{80BFBF03-44C1-4ADD-8C02-A133C5FFFB28}" type="presOf" srcId="{5774F860-4A75-4957-8651-2BAFA2F60F40}" destId="{202813FD-5723-4DEF-B9A1-ADC163A2F1E9}" srcOrd="0" destOrd="0" presId="urn:microsoft.com/office/officeart/2005/8/layout/orgChart1"/>
    <dgm:cxn modelId="{3FFCD312-B3B9-427B-AC42-4CBB64AF4629}" srcId="{30DF00B7-A229-4830-A827-B8FFEAF720A5}" destId="{7E473036-3058-42A9-A9C7-BF8F03EA5AA3}" srcOrd="0" destOrd="0" parTransId="{1C0717BC-62AD-4DDF-8C30-CD70F563C31F}" sibTransId="{FDDCCD6E-5DC1-4760-9A31-D9ECA670EF79}"/>
    <dgm:cxn modelId="{F68ACF0E-AB44-4421-9A88-15BAC863B62E}" type="presOf" srcId="{7E473036-3058-42A9-A9C7-BF8F03EA5AA3}" destId="{B3C5C76F-A910-4D8A-9E6A-9F544715042E}" srcOrd="1" destOrd="0" presId="urn:microsoft.com/office/officeart/2005/8/layout/orgChart1"/>
    <dgm:cxn modelId="{1A6055CA-66CF-40B0-A04F-CA13B2D3D503}" type="presOf" srcId="{7E473036-3058-42A9-A9C7-BF8F03EA5AA3}" destId="{4D7FBC6E-F0FC-43FD-960D-07BA8759901A}" srcOrd="0" destOrd="0" presId="urn:microsoft.com/office/officeart/2005/8/layout/orgChart1"/>
    <dgm:cxn modelId="{267E6223-0A4C-4D9A-8574-BBBD12020BA8}" type="presOf" srcId="{30DF00B7-A229-4830-A827-B8FFEAF720A5}" destId="{D62439A8-8922-45C0-BC6B-8B844F53DFEA}" srcOrd="0" destOrd="0" presId="urn:microsoft.com/office/officeart/2005/8/layout/orgChart1"/>
    <dgm:cxn modelId="{454A3566-3225-4A69-8766-5D411DAA3851}" srcId="{30DF00B7-A229-4830-A827-B8FFEAF720A5}" destId="{5774F860-4A75-4957-8651-2BAFA2F60F40}" srcOrd="1" destOrd="0" parTransId="{C46A0A38-D359-4D2C-82A4-4E8C34CDEB15}" sibTransId="{3C03C651-B9A5-4907-805E-EAB71D27AE79}"/>
    <dgm:cxn modelId="{68C6E855-E821-433D-8547-C514C5A7F71F}" type="presParOf" srcId="{D62439A8-8922-45C0-BC6B-8B844F53DFEA}" destId="{F34AE552-323E-4F44-AE33-B5C4443675C4}" srcOrd="0" destOrd="0" presId="urn:microsoft.com/office/officeart/2005/8/layout/orgChart1"/>
    <dgm:cxn modelId="{D65174D3-C8F9-433B-BBE4-701FB6D1A567}" type="presParOf" srcId="{F34AE552-323E-4F44-AE33-B5C4443675C4}" destId="{CEE9E52B-FB4B-40AF-B65B-0C712DA5AD8B}" srcOrd="0" destOrd="0" presId="urn:microsoft.com/office/officeart/2005/8/layout/orgChart1"/>
    <dgm:cxn modelId="{013427F7-CFA7-4CA3-9D25-50679E851471}" type="presParOf" srcId="{CEE9E52B-FB4B-40AF-B65B-0C712DA5AD8B}" destId="{4D7FBC6E-F0FC-43FD-960D-07BA8759901A}" srcOrd="0" destOrd="0" presId="urn:microsoft.com/office/officeart/2005/8/layout/orgChart1"/>
    <dgm:cxn modelId="{4716CBEE-96BD-47D5-AA51-0D456B732B49}" type="presParOf" srcId="{CEE9E52B-FB4B-40AF-B65B-0C712DA5AD8B}" destId="{B3C5C76F-A910-4D8A-9E6A-9F544715042E}" srcOrd="1" destOrd="0" presId="urn:microsoft.com/office/officeart/2005/8/layout/orgChart1"/>
    <dgm:cxn modelId="{76C05D08-8539-444C-BAEF-CD032EF8C354}" type="presParOf" srcId="{F34AE552-323E-4F44-AE33-B5C4443675C4}" destId="{EFE84AF0-C654-4653-86DA-C62CB4013C18}" srcOrd="1" destOrd="0" presId="urn:microsoft.com/office/officeart/2005/8/layout/orgChart1"/>
    <dgm:cxn modelId="{7388A9DD-2B6F-4CEC-B024-190509AAE8A1}" type="presParOf" srcId="{F34AE552-323E-4F44-AE33-B5C4443675C4}" destId="{1D0A4CF0-3C04-4FF3-A327-3757F683EC21}" srcOrd="2" destOrd="0" presId="urn:microsoft.com/office/officeart/2005/8/layout/orgChart1"/>
    <dgm:cxn modelId="{9C919976-2F0C-4C43-B682-650415E541A3}" type="presParOf" srcId="{D62439A8-8922-45C0-BC6B-8B844F53DFEA}" destId="{B4C4F17A-A83F-43D1-910D-5CA8DDDB3E77}" srcOrd="1" destOrd="0" presId="urn:microsoft.com/office/officeart/2005/8/layout/orgChart1"/>
    <dgm:cxn modelId="{8079AE6D-75BC-4CC1-AFDC-C04A26B7A3C9}" type="presParOf" srcId="{B4C4F17A-A83F-43D1-910D-5CA8DDDB3E77}" destId="{86375F38-9435-4760-8499-C64110AB86D0}" srcOrd="0" destOrd="0" presId="urn:microsoft.com/office/officeart/2005/8/layout/orgChart1"/>
    <dgm:cxn modelId="{0495C5E3-CA92-40B9-8809-E5A7D1B4E25B}" type="presParOf" srcId="{86375F38-9435-4760-8499-C64110AB86D0}" destId="{202813FD-5723-4DEF-B9A1-ADC163A2F1E9}" srcOrd="0" destOrd="0" presId="urn:microsoft.com/office/officeart/2005/8/layout/orgChart1"/>
    <dgm:cxn modelId="{B96E5CB9-A66E-464B-B356-6A390503C670}" type="presParOf" srcId="{86375F38-9435-4760-8499-C64110AB86D0}" destId="{9C7BFB6B-99C1-4B20-A9F9-5C39625F45B4}" srcOrd="1" destOrd="0" presId="urn:microsoft.com/office/officeart/2005/8/layout/orgChart1"/>
    <dgm:cxn modelId="{433230FA-9310-44BA-8CF1-2CCE9902BC75}" type="presParOf" srcId="{B4C4F17A-A83F-43D1-910D-5CA8DDDB3E77}" destId="{0D99FB52-2AA1-49EA-B8DA-8CFD87CBC492}" srcOrd="1" destOrd="0" presId="urn:microsoft.com/office/officeart/2005/8/layout/orgChart1"/>
    <dgm:cxn modelId="{72CE7EB9-140E-4822-98E3-BD2E212B0BE0}" type="presParOf" srcId="{B4C4F17A-A83F-43D1-910D-5CA8DDDB3E77}" destId="{487D3AE6-3E5D-4819-AB6C-8770CEC5CB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767639-43D6-41F7-802B-BA960331B4C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4601AEAE-1378-4C11-815E-36CB6219CE60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400" b="1" dirty="0" smtClean="0"/>
            <a:t>根目录</a:t>
          </a:r>
          <a:endParaRPr lang="zh-CN" altLang="en-US" sz="2400" b="1" dirty="0"/>
        </a:p>
      </dgm:t>
    </dgm:pt>
    <dgm:pt modelId="{01F17562-4F6D-4E75-B854-66FA108C6274}" type="parTrans" cxnId="{BB90A1B6-C534-4632-9F5D-BCBE448A03DD}">
      <dgm:prSet/>
      <dgm:spPr/>
      <dgm:t>
        <a:bodyPr/>
        <a:lstStyle/>
        <a:p>
          <a:endParaRPr lang="zh-CN" altLang="en-US"/>
        </a:p>
      </dgm:t>
    </dgm:pt>
    <dgm:pt modelId="{2F60C9ED-44DC-4936-9D27-6533061E573B}" type="sibTrans" cxnId="{BB90A1B6-C534-4632-9F5D-BCBE448A03DD}">
      <dgm:prSet/>
      <dgm:spPr/>
      <dgm:t>
        <a:bodyPr/>
        <a:lstStyle/>
        <a:p>
          <a:endParaRPr lang="zh-CN" altLang="en-US"/>
        </a:p>
      </dgm:t>
    </dgm:pt>
    <dgm:pt modelId="{1F064D36-91C8-4ED1-9C25-364BF04C7938}" type="pres">
      <dgm:prSet presAssocID="{4D767639-43D6-41F7-802B-BA960331B4CE}" presName="linearFlow" presStyleCnt="0">
        <dgm:presLayoutVars>
          <dgm:resizeHandles val="exact"/>
        </dgm:presLayoutVars>
      </dgm:prSet>
      <dgm:spPr/>
    </dgm:pt>
    <dgm:pt modelId="{81D21F8B-0CC9-411A-A988-9075B76C49FF}" type="pres">
      <dgm:prSet presAssocID="{4601AEAE-1378-4C11-815E-36CB6219CE60}" presName="node" presStyleLbl="node1" presStyleIdx="0" presStyleCnt="1" custLinFactX="12059" custLinFactNeighborX="100000" custLinFactNeighborY="-95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DFC6A9-3714-483E-B166-AA33687784BD}" type="presOf" srcId="{4D767639-43D6-41F7-802B-BA960331B4CE}" destId="{1F064D36-91C8-4ED1-9C25-364BF04C7938}" srcOrd="0" destOrd="0" presId="urn:microsoft.com/office/officeart/2005/8/layout/process2"/>
    <dgm:cxn modelId="{5168339B-75E7-45C4-8F59-27D8EE745113}" type="presOf" srcId="{4601AEAE-1378-4C11-815E-36CB6219CE60}" destId="{81D21F8B-0CC9-411A-A988-9075B76C49FF}" srcOrd="0" destOrd="0" presId="urn:microsoft.com/office/officeart/2005/8/layout/process2"/>
    <dgm:cxn modelId="{BB90A1B6-C534-4632-9F5D-BCBE448A03DD}" srcId="{4D767639-43D6-41F7-802B-BA960331B4CE}" destId="{4601AEAE-1378-4C11-815E-36CB6219CE60}" srcOrd="0" destOrd="0" parTransId="{01F17562-4F6D-4E75-B854-66FA108C6274}" sibTransId="{2F60C9ED-44DC-4936-9D27-6533061E573B}"/>
    <dgm:cxn modelId="{B74FA6E8-653A-4819-BF33-9C9EA10DE248}" type="presParOf" srcId="{1F064D36-91C8-4ED1-9C25-364BF04C7938}" destId="{81D21F8B-0CC9-411A-A988-9075B76C49FF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1D387-153B-488C-B71B-D12A0D0351EB}">
      <dsp:nvSpPr>
        <dsp:cNvPr id="0" name=""/>
        <dsp:cNvSpPr/>
      </dsp:nvSpPr>
      <dsp:spPr>
        <a:xfrm>
          <a:off x="3288" y="192836"/>
          <a:ext cx="1371793" cy="685896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goods</a:t>
          </a:r>
          <a:endParaRPr lang="zh-CN" altLang="en-US" sz="2000" b="1" kern="1200" dirty="0"/>
        </a:p>
      </dsp:txBody>
      <dsp:txXfrm>
        <a:off x="3288" y="192836"/>
        <a:ext cx="1371793" cy="685896"/>
      </dsp:txXfrm>
    </dsp:sp>
    <dsp:sp modelId="{4EFBAD0A-F7C0-4D23-9C31-142D41FD3C30}">
      <dsp:nvSpPr>
        <dsp:cNvPr id="0" name=""/>
        <dsp:cNvSpPr/>
      </dsp:nvSpPr>
      <dsp:spPr>
        <a:xfrm>
          <a:off x="1663159" y="192836"/>
          <a:ext cx="1371793" cy="685896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home</a:t>
          </a:r>
          <a:endParaRPr lang="zh-CN" altLang="en-US" sz="2000" b="1" kern="1200" dirty="0"/>
        </a:p>
      </dsp:txBody>
      <dsp:txXfrm>
        <a:off x="1663159" y="192836"/>
        <a:ext cx="1371793" cy="685896"/>
      </dsp:txXfrm>
    </dsp:sp>
    <dsp:sp modelId="{3AA1F5E5-E2A5-47AE-A406-F482925CBAAF}">
      <dsp:nvSpPr>
        <dsp:cNvPr id="0" name=""/>
        <dsp:cNvSpPr/>
      </dsp:nvSpPr>
      <dsp:spPr>
        <a:xfrm>
          <a:off x="3323029" y="192836"/>
          <a:ext cx="1371793" cy="685896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index</a:t>
          </a:r>
          <a:endParaRPr lang="zh-CN" altLang="en-US" sz="2000" b="1" kern="1200" dirty="0"/>
        </a:p>
      </dsp:txBody>
      <dsp:txXfrm>
        <a:off x="3323029" y="192836"/>
        <a:ext cx="1371793" cy="685896"/>
      </dsp:txXfrm>
    </dsp:sp>
    <dsp:sp modelId="{E57DBE41-C819-4A77-9536-0C671E774C63}">
      <dsp:nvSpPr>
        <dsp:cNvPr id="0" name=""/>
        <dsp:cNvSpPr/>
      </dsp:nvSpPr>
      <dsp:spPr>
        <a:xfrm>
          <a:off x="4982899" y="192836"/>
          <a:ext cx="1371793" cy="685896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login</a:t>
          </a:r>
          <a:endParaRPr lang="zh-CN" altLang="en-US" sz="2000" b="1" kern="1200" dirty="0"/>
        </a:p>
      </dsp:txBody>
      <dsp:txXfrm>
        <a:off x="4982899" y="192836"/>
        <a:ext cx="1371793" cy="685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FBC6E-F0FC-43FD-960D-07BA8759901A}">
      <dsp:nvSpPr>
        <dsp:cNvPr id="0" name=""/>
        <dsp:cNvSpPr/>
      </dsp:nvSpPr>
      <dsp:spPr>
        <a:xfrm>
          <a:off x="757" y="37506"/>
          <a:ext cx="1421609" cy="710804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/>
            <a:t>css</a:t>
          </a:r>
          <a:endParaRPr lang="zh-CN" altLang="en-US" sz="2000" b="1" kern="1200" dirty="0"/>
        </a:p>
      </dsp:txBody>
      <dsp:txXfrm>
        <a:off x="757" y="37506"/>
        <a:ext cx="1421609" cy="710804"/>
      </dsp:txXfrm>
    </dsp:sp>
    <dsp:sp modelId="{202813FD-5723-4DEF-B9A1-ADC163A2F1E9}">
      <dsp:nvSpPr>
        <dsp:cNvPr id="0" name=""/>
        <dsp:cNvSpPr/>
      </dsp:nvSpPr>
      <dsp:spPr>
        <a:xfrm>
          <a:off x="1721662" y="37506"/>
          <a:ext cx="1421609" cy="710804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images</a:t>
          </a:r>
          <a:endParaRPr lang="zh-CN" altLang="en-US" sz="2000" b="1" kern="1200" dirty="0"/>
        </a:p>
      </dsp:txBody>
      <dsp:txXfrm>
        <a:off x="1721662" y="37506"/>
        <a:ext cx="1421609" cy="710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21F8B-0CC9-411A-A988-9075B76C49FF}">
      <dsp:nvSpPr>
        <dsp:cNvPr id="0" name=""/>
        <dsp:cNvSpPr/>
      </dsp:nvSpPr>
      <dsp:spPr>
        <a:xfrm>
          <a:off x="276231" y="0"/>
          <a:ext cx="1343008" cy="74611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根目录</a:t>
          </a:r>
          <a:endParaRPr lang="zh-CN" altLang="en-US" sz="2400" b="1" kern="1200" dirty="0"/>
        </a:p>
      </dsp:txBody>
      <dsp:txXfrm>
        <a:off x="298084" y="21853"/>
        <a:ext cx="1299302" cy="70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550DEC2-FD9B-4BE4-BFFE-5390FBB756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154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06DF189-1F4F-4723-80FF-4F7DEA8017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069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）第一次课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、教员首先讲解需求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、教员演示项目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、教员公布开发计划</a:t>
            </a:r>
            <a:endParaRPr lang="en-US" altLang="zh-CN" dirty="0" smtClean="0"/>
          </a:p>
          <a:p>
            <a:r>
              <a:rPr lang="zh-CN" altLang="en-US" dirty="0" smtClean="0"/>
              <a:t>在第一次中要求学员完成公共部分和首页的内容</a:t>
            </a:r>
            <a:endParaRPr lang="en-US" altLang="zh-CN" dirty="0" smtClean="0"/>
          </a:p>
          <a:p>
            <a:r>
              <a:rPr lang="zh-CN" altLang="en-US" dirty="0" smtClean="0"/>
              <a:t>然后教员布置家庭作业，搜索页做为学员的课后作业，有余力的还可以进行详情页的开发。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）第二次课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、先检查学员课后完成情况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、布置今天的完成内容为详情页和登录页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最后的集中讲解和总结</a:t>
            </a:r>
            <a:endParaRPr lang="en-US" altLang="zh-CN" dirty="0" smtClean="0"/>
          </a:p>
          <a:p>
            <a:r>
              <a:rPr lang="zh-CN" altLang="en-US" dirty="0" smtClean="0"/>
              <a:t>然后把注册也作为家庭作业布置给学员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832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E9C07-BE0B-497F-999E-EA744866BAD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、通过效果图或现场演示为学员展示上机练习的最终效果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个阶段检查学员的完成情况，第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阶段完成全部商品部分（时间：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分钟）；第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阶段完成轮播图部分（时间：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分钟）；第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阶段完成快讯部分（时间：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分钟），第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阶段完成热门产品部分（时间：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分钟），第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阶段完成进口生鲜部分（时间：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分钟）。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演示网站首页，网页路径及名称：上机练习参考答案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vjia</a:t>
            </a:r>
            <a:r>
              <a:rPr lang="en-US" altLang="zh-CN" dirty="0" smtClean="0"/>
              <a:t>\index.html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169A9-2732-4942-B7D5-AF06D55170B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学员课后的家庭作业，可以不在上课的时候展示该页</a:t>
            </a:r>
            <a:r>
              <a:rPr lang="en-US" altLang="zh-CN" dirty="0" smtClean="0"/>
              <a:t>PPT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学员课后的家庭作业，可以不在上课的时候展示该页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，不过在下次可检查作业的时候可以对相关的共性问题讲解一下。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2C0C1-D8E6-461F-87A8-7B555FB46948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、通过效果图或现场演示为学员展示上机练习的最终效果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、分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个阶段完成，教员控制进度，按阶段检查学员完成情况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演示商品详细页面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F0F6D-F918-4C01-9C4D-C431887045B7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   </a:t>
            </a:r>
            <a:r>
              <a:rPr lang="zh-CN" altLang="en-US" smtClean="0">
                <a:ea typeface="宋体" charset="-122"/>
              </a:rPr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838E19-85F2-41E3-9309-438693BACB4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演示登录页显示效果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A2A3B-8DDE-4E6E-8E5A-2CDAD014AB9B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、教员控制进度，检查学员完成情况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演示登录与注册页，网页路径及名称：上机练习参考答案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vjia</a:t>
            </a:r>
            <a:r>
              <a:rPr lang="en-US" altLang="zh-CN" dirty="0" smtClean="0"/>
              <a:t>\login.html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1E752-F9C1-48D2-A600-B7E73BC33800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410ADF-DF1B-4C4C-81E3-9C4C3DCFA983}" type="slidenum">
              <a:rPr lang="zh-CN" altLang="en-US" smtClean="0">
                <a:latin typeface="Calibri" pitchFamily="34" charset="0"/>
              </a:rPr>
              <a:pPr>
                <a:defRPr/>
              </a:pPr>
              <a:t>39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教员演示完整项目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9830B-6597-4641-B1EF-170B158B39B5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9830B-6597-4641-B1EF-170B158B39B5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err="1" smtClean="0"/>
              <a:t>Vjia</a:t>
            </a:r>
            <a:r>
              <a:rPr lang="zh-CN" altLang="en-US" dirty="0" smtClean="0"/>
              <a:t>截图中只有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个页面，实际上要学员制作七个页面，而“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制作网站公用部分</a:t>
            </a:r>
            <a:r>
              <a:rPr lang="zh-CN" altLang="en-US" dirty="0" smtClean="0"/>
              <a:t>”是页面制作过程中的过程页面，因此在实际完成的网页中不显示这个过程页面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FB861-7CE0-41E9-B02E-7AC769C4F61D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通过效果图或现场演示为学员展示上机练习的最终效果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C3C89-3BDA-47F9-BB24-0965EA0EFDA3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个阶段完成，教员在合理时间点（如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分钟左右）需要巡视学员完成情况，监控和把握进度，结合实际，督促学员在相应时间内完成任务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、根据学员的完成情况，演示本用例正确效果，强调整体页面布局和相关的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、网站公用部分的完成是关键，后面几个页面都要用到，因此学员完成后要演示看正确效果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、演示网站公用部分，网页路径及名称：上机练习参考答案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vjia</a:t>
            </a:r>
            <a:r>
              <a:rPr lang="en-US" altLang="zh-CN" dirty="0" smtClean="0"/>
              <a:t>\</a:t>
            </a:r>
            <a:r>
              <a:rPr lang="zh-CN" altLang="en-US" dirty="0" smtClean="0"/>
              <a:t>网站公用部分</a:t>
            </a:r>
            <a:r>
              <a:rPr lang="en-US" altLang="zh-CN" dirty="0" smtClean="0"/>
              <a:t>.html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1316B-D222-450B-83EF-28B78279828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14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3768C-034A-47B7-9018-3C6ED6A15A2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3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92F9C-9059-42E4-BDE7-D9770750787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06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B6786-AC9E-40C1-8E14-6E1FA3F404A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75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360F5-4083-4FE7-9C36-A26FBA80176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37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9B5AF-1D7F-43A3-A1CC-FDB019ABA90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7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0C76F-EF92-46FA-B09C-AB0A6C4E1E8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73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D35AB-6D0B-4BDF-8DD1-688310E9364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39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0206A-B03D-45F0-8476-5B23379055C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8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86C39-5504-4888-A291-2C6044FAC5B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82252-8130-4158-BFE6-E8F1A259697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2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178D2FD-03B5-4F95-ACC6-FBB8E8DF81A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467544" y="2643188"/>
            <a:ext cx="8352928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/>
              <a:t>第十</a:t>
            </a:r>
            <a:r>
              <a:rPr lang="zh-CN" altLang="en-US" sz="4000" dirty="0" smtClean="0"/>
              <a:t>一</a:t>
            </a:r>
            <a:r>
              <a:rPr sz="4000" dirty="0" smtClean="0"/>
              <a:t>章 </a:t>
            </a:r>
            <a:r>
              <a:rPr lang="zh-CN" altLang="en-US" sz="4000" dirty="0" smtClean="0"/>
              <a:t>项目</a:t>
            </a:r>
            <a:r>
              <a:rPr lang="zh-CN" altLang="en-US" sz="4000" dirty="0"/>
              <a:t>案例：</a:t>
            </a:r>
            <a:r>
              <a:rPr lang="zh-CN" altLang="en-US" sz="4000" dirty="0" smtClean="0"/>
              <a:t>制作</a:t>
            </a:r>
            <a:r>
              <a:rPr lang="en-US" altLang="zh-CN" sz="4000" dirty="0"/>
              <a:t>1</a:t>
            </a:r>
            <a:r>
              <a:rPr lang="zh-CN" altLang="en-US" sz="4000" dirty="0"/>
              <a:t>号店网站</a:t>
            </a:r>
            <a:endParaRPr sz="4000" dirty="0" smtClean="0"/>
          </a:p>
        </p:txBody>
      </p:sp>
      <p:grpSp>
        <p:nvGrpSpPr>
          <p:cNvPr id="14339" name="组合 17"/>
          <p:cNvGrpSpPr>
            <a:grpSpLocks/>
          </p:cNvGrpSpPr>
          <p:nvPr/>
        </p:nvGrpSpPr>
        <p:grpSpPr bwMode="auto">
          <a:xfrm>
            <a:off x="1143000" y="3429000"/>
            <a:ext cx="7143750" cy="338138"/>
            <a:chOff x="1071538" y="3161884"/>
            <a:chExt cx="7143800" cy="33855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71538" y="3214336"/>
              <a:ext cx="7143800" cy="1589"/>
            </a:xfrm>
            <a:prstGeom prst="line">
              <a:avLst/>
            </a:prstGeom>
            <a:ln w="19050">
              <a:solidFill>
                <a:srgbClr val="0E9C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同侧圆角矩形 11"/>
            <p:cNvSpPr/>
            <p:nvPr/>
          </p:nvSpPr>
          <p:spPr bwMode="auto">
            <a:xfrm rot="10800000">
              <a:off x="6929454" y="3214336"/>
              <a:ext cx="1285884" cy="286102"/>
            </a:xfrm>
            <a:prstGeom prst="round2SameRect">
              <a:avLst/>
            </a:prstGeom>
            <a:solidFill>
              <a:srgbClr val="0E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72330" y="3161884"/>
              <a:ext cx="1143008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项目案例</a:t>
              </a:r>
              <a:endParaRPr lang="zh-CN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9190" y="285728"/>
            <a:ext cx="4035422" cy="523220"/>
          </a:xfrm>
        </p:spPr>
        <p:txBody>
          <a:bodyPr/>
          <a:lstStyle/>
          <a:p>
            <a:r>
              <a:rPr lang="zh-CN" altLang="en-US" smtClean="0"/>
              <a:t>难点分析</a:t>
            </a:r>
            <a:r>
              <a:rPr lang="en-US" altLang="zh-CN" smtClean="0"/>
              <a:t>3</a:t>
            </a:r>
            <a:r>
              <a:rPr lang="zh-CN" altLang="en-US" smtClean="0"/>
              <a:t>：语义化表单</a:t>
            </a:r>
            <a:endParaRPr lang="zh-CN" altLang="en-US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制作表</a:t>
            </a:r>
            <a:r>
              <a:rPr lang="zh-CN" altLang="en-US" dirty="0"/>
              <a:t>单并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登录、注册页面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10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755576" y="2204864"/>
            <a:ext cx="7560840" cy="4572016"/>
          </a:xfrm>
          <a:prstGeom prst="roundRect">
            <a:avLst>
              <a:gd name="adj" fmla="val 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&lt;form action="#"&gt;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tableItem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&lt;span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userPhone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手机号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&lt;/span&gt;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&lt;input type="text"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required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placeholder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手机号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"/&gt;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&lt;/div&gt;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cf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tableItem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onlyItem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fl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   &lt;span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userPhone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手机号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&lt;/span&gt;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   &lt;input class="" type="text"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required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placeholder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手机号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"/&gt;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	&lt;/div&gt;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&lt;a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tableText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fr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="#"&gt;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获取验证码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&lt;/a&gt;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&lt;/div&gt;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tableItem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&lt;span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setPass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设置密码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&lt;/span&gt;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&lt;input type="password"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required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placeholder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密码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"/&gt;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5475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难点分析</a:t>
            </a:r>
            <a:r>
              <a:rPr lang="en-US" altLang="zh-CN" smtClean="0"/>
              <a:t>4</a:t>
            </a:r>
            <a:r>
              <a:rPr lang="zh-CN" altLang="en-US" smtClean="0"/>
              <a:t>：页面居中显示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margin</a:t>
            </a:r>
            <a:r>
              <a:rPr lang="zh-CN" altLang="en-US" smtClean="0"/>
              <a:t>属性设置网页在浏览器中居中显示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11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" name="AutoShape 15"/>
          <p:cNvSpPr>
            <a:spLocks noChangeArrowheads="1"/>
          </p:cNvSpPr>
          <p:nvPr/>
        </p:nvSpPr>
        <p:spPr bwMode="auto">
          <a:xfrm>
            <a:off x="1285852" y="2276872"/>
            <a:ext cx="5500726" cy="1505898"/>
          </a:xfrm>
          <a:prstGeom prst="roundRect">
            <a:avLst>
              <a:gd name="adj" fmla="val 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#wrap {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	width:982px;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margin:0 auto;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9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70285"/>
            <a:ext cx="6840885" cy="954107"/>
          </a:xfrm>
        </p:spPr>
        <p:txBody>
          <a:bodyPr/>
          <a:lstStyle/>
          <a:p>
            <a:r>
              <a:rPr lang="zh-CN" altLang="en-US" dirty="0" smtClean="0"/>
              <a:t>难点分析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zh-CN" dirty="0"/>
              <a:t>清除浮动防止父元素边框塌陷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CSS</a:t>
            </a:r>
            <a:r>
              <a:rPr lang="zh-CN" altLang="zh-CN" dirty="0"/>
              <a:t>来设置外层</a:t>
            </a:r>
            <a:r>
              <a:rPr lang="en-US" altLang="zh-CN" dirty="0"/>
              <a:t>&lt;div&gt;</a:t>
            </a:r>
            <a:r>
              <a:rPr lang="zh-CN" altLang="zh-CN" dirty="0"/>
              <a:t>去除浮动产生的影响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" name="AutoShape 15"/>
          <p:cNvSpPr>
            <a:spLocks noChangeArrowheads="1"/>
          </p:cNvSpPr>
          <p:nvPr/>
        </p:nvSpPr>
        <p:spPr bwMode="auto">
          <a:xfrm>
            <a:off x="1475656" y="2204864"/>
            <a:ext cx="5500726" cy="1794500"/>
          </a:xfrm>
          <a:prstGeom prst="roundRect">
            <a:avLst>
              <a:gd name="adj" fmla="val 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clear:after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{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content: '';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display: block;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clear: both;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7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285728"/>
            <a:ext cx="2520404" cy="523220"/>
          </a:xfrm>
        </p:spPr>
        <p:txBody>
          <a:bodyPr/>
          <a:lstStyle/>
          <a:p>
            <a:r>
              <a:rPr lang="zh-CN" altLang="en-US" dirty="0" smtClean="0"/>
              <a:t>开发计划</a:t>
            </a:r>
            <a:r>
              <a:rPr lang="en-US" altLang="zh-CN" dirty="0"/>
              <a:t>3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用例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：制作网站公用部分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网站导航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网站版权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：制作网站首页</a:t>
            </a:r>
          </a:p>
          <a:p>
            <a:pPr lvl="1"/>
            <a:r>
              <a:rPr lang="zh-CN" altLang="en-US" dirty="0" smtClean="0"/>
              <a:t>全部商品分类</a:t>
            </a:r>
            <a:endParaRPr lang="en-US" altLang="zh-CN" dirty="0" smtClean="0"/>
          </a:p>
          <a:p>
            <a:pPr lvl="1"/>
            <a:r>
              <a:rPr lang="zh-CN" altLang="en-US" dirty="0"/>
              <a:t>轮播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快讯</a:t>
            </a:r>
          </a:p>
          <a:p>
            <a:pPr lvl="1"/>
            <a:r>
              <a:rPr lang="zh-CN" altLang="en-US" dirty="0" smtClean="0"/>
              <a:t>热门产品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进口生鲜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6430" y="1556792"/>
            <a:ext cx="1351652" cy="3888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[30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endParaRPr lang="en-US" altLang="zh-CN" sz="2400" b="1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[15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[25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735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285728"/>
            <a:ext cx="2520404" cy="523220"/>
          </a:xfrm>
        </p:spPr>
        <p:txBody>
          <a:bodyPr/>
          <a:lstStyle/>
          <a:p>
            <a:r>
              <a:rPr lang="zh-CN" altLang="en-US" dirty="0" smtClean="0"/>
              <a:t>开发计划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：制作搜索</a:t>
            </a:r>
            <a:r>
              <a:rPr lang="zh-CN" altLang="en-US" dirty="0" smtClean="0"/>
              <a:t>列表页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全部品牌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浏览历史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商品列表</a:t>
            </a:r>
            <a:endParaRPr lang="en-US" altLang="zh-CN" dirty="0" smtClean="0"/>
          </a:p>
          <a:p>
            <a:r>
              <a:rPr lang="zh-CN" altLang="en-US" dirty="0" smtClean="0"/>
              <a:t>用例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：制作商品详情页</a:t>
            </a:r>
            <a:endParaRPr lang="en-US" altLang="zh-CN" dirty="0"/>
          </a:p>
          <a:p>
            <a:pPr lvl="1"/>
            <a:r>
              <a:rPr lang="zh-CN" altLang="en-US" dirty="0" smtClean="0"/>
              <a:t>全部商品分类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用户还喜欢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推荐搭配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商品详情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商品评论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14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6430" y="1556792"/>
            <a:ext cx="1351652" cy="4837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[30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[30</a:t>
            </a:r>
            <a:r>
              <a:rPr lang="zh-CN" altLang="en-US" sz="2400" b="1" dirty="0">
                <a:solidFill>
                  <a:srgbClr val="FF0000"/>
                </a:solidFill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3700"/>
              </a:lnSpc>
            </a:pPr>
            <a:endParaRPr lang="en-US" altLang="zh-CN" sz="2400" b="1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[30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[15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[15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[15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834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285728"/>
            <a:ext cx="2520404" cy="523220"/>
          </a:xfrm>
        </p:spPr>
        <p:txBody>
          <a:bodyPr/>
          <a:lstStyle/>
          <a:p>
            <a:r>
              <a:rPr lang="zh-CN" altLang="en-US" dirty="0" smtClean="0"/>
              <a:t>开发计划</a:t>
            </a:r>
            <a:r>
              <a:rPr lang="en-US" altLang="zh-CN" dirty="0"/>
              <a:t>3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用例</a:t>
            </a:r>
            <a:r>
              <a:rPr lang="en-US" altLang="zh-CN" dirty="0"/>
              <a:t>5</a:t>
            </a:r>
            <a:r>
              <a:rPr lang="zh-CN" altLang="en-US" dirty="0" smtClean="0"/>
              <a:t>：制作</a:t>
            </a:r>
            <a:r>
              <a:rPr lang="zh-CN" altLang="zh-CN" dirty="0" smtClean="0"/>
              <a:t>登录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：制作注册页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1124744"/>
            <a:ext cx="1351652" cy="1041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192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</a:t>
            </a:r>
            <a:r>
              <a:rPr lang="zh-CN" altLang="en-US" smtClean="0"/>
              <a:t>：网站公用部分</a:t>
            </a:r>
            <a:r>
              <a:rPr lang="en-US" altLang="zh-CN" smtClean="0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无序列表制作顶部导航，鼠标移动到“客户服务”上时弹出下拉列表框，使用文字、文本、背景、浮动等属性定位、美化网页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search</a:t>
            </a:r>
            <a:r>
              <a:rPr lang="zh-CN" altLang="en-US" dirty="0"/>
              <a:t>类型的表单元素来布局网页搜索</a:t>
            </a:r>
            <a:r>
              <a:rPr lang="zh-CN" altLang="en-US" dirty="0" smtClean="0"/>
              <a:t>框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无序列表制作“天天低价”列表的内容，并且要求鼠标移入“天天低价”图片时，图片旋转</a:t>
            </a:r>
            <a:r>
              <a:rPr lang="en-US" altLang="zh-CN" dirty="0"/>
              <a:t>360°</a:t>
            </a:r>
            <a:r>
              <a:rPr lang="zh-CN" altLang="en-US" dirty="0"/>
              <a:t>，同时放大</a:t>
            </a:r>
            <a:r>
              <a:rPr lang="en-US" altLang="zh-CN" dirty="0"/>
              <a:t>1.2</a:t>
            </a:r>
            <a:r>
              <a:rPr lang="zh-CN" altLang="en-US" dirty="0" smtClean="0"/>
              <a:t>倍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过渡给“天天低价”列表项添加动画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" name="组合 12"/>
          <p:cNvGrpSpPr/>
          <p:nvPr/>
        </p:nvGrpSpPr>
        <p:grpSpPr>
          <a:xfrm>
            <a:off x="104655" y="857232"/>
            <a:ext cx="1109759" cy="500066"/>
            <a:chOff x="6072198" y="1142984"/>
            <a:chExt cx="1109759" cy="500066"/>
          </a:xfrm>
        </p:grpSpPr>
        <p:pic>
          <p:nvPicPr>
            <p:cNvPr id="1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3283698" y="6268085"/>
            <a:ext cx="2714625" cy="428625"/>
            <a:chOff x="3143240" y="5143512"/>
            <a:chExt cx="2714644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6146" name="Picture 2" descr="C:\Users\yaling.he\Desktop\Chapter11截图\Chapter11截图\图11.8　网站公用部分（导航和版权部分）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24" y="1772816"/>
            <a:ext cx="7844474" cy="41591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50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</a:t>
            </a:r>
            <a:r>
              <a:rPr lang="zh-CN" altLang="en-US" smtClean="0"/>
              <a:t>：网站公用部分</a:t>
            </a:r>
            <a:r>
              <a:rPr lang="en-US" altLang="zh-CN" smtClean="0"/>
              <a:t>3-2</a:t>
            </a:r>
            <a:endParaRPr lang="zh-CN" altLang="en-US"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使用无序列表制作顶部导航和主导航菜单</a:t>
            </a:r>
            <a:endParaRPr lang="en-US" altLang="zh-CN" dirty="0" smtClean="0"/>
          </a:p>
          <a:p>
            <a:r>
              <a:rPr lang="zh-CN" altLang="en-US" dirty="0"/>
              <a:t>使用过渡给“天天低价”列表项添加动画</a:t>
            </a:r>
            <a:endParaRPr lang="en-US" altLang="zh-CN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17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3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20"/>
          <p:cNvGrpSpPr/>
          <p:nvPr/>
        </p:nvGrpSpPr>
        <p:grpSpPr>
          <a:xfrm>
            <a:off x="84953" y="2643182"/>
            <a:ext cx="986585" cy="461521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1285852" y="2714620"/>
            <a:ext cx="6858048" cy="3429024"/>
          </a:xfrm>
          <a:prstGeom prst="roundRect">
            <a:avLst>
              <a:gd name="adj" fmla="val 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b_btm_bg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b_btm_c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ul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b_btm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&lt;li&gt;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&lt;a&gt;&lt;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="images/b1.png" width="62"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                height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="62"/&gt;&lt;/a&gt;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&lt;div&gt;&lt;h2&gt;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正品保障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正品行货 放心购买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&lt;/div&gt;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&lt;/li&gt;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…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b_btm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li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{ transition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: all 3s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b_btm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li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img:hover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{ transform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: rotate(360deg) scale(1.2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);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200399" y="6312743"/>
            <a:ext cx="2786063" cy="428625"/>
            <a:chOff x="3714744" y="5143512"/>
            <a:chExt cx="278608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7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</a:t>
            </a:r>
            <a:r>
              <a:rPr lang="zh-CN" altLang="en-US" smtClean="0"/>
              <a:t>：网站公用部分</a:t>
            </a:r>
            <a:r>
              <a:rPr lang="en-US" altLang="zh-CN" smtClean="0"/>
              <a:t>3-3</a:t>
            </a:r>
            <a:endParaRPr lang="zh-CN" alt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页面按照效果图完成</a:t>
            </a:r>
            <a:endParaRPr lang="en-US" altLang="zh-CN" dirty="0" smtClean="0"/>
          </a:p>
          <a:p>
            <a:r>
              <a:rPr lang="zh-CN" altLang="en-US" dirty="0" smtClean="0"/>
              <a:t>鼠标移至超链接上时显示效果正确</a:t>
            </a:r>
            <a:endParaRPr lang="en-US" altLang="zh-CN" dirty="0" smtClean="0"/>
          </a:p>
          <a:p>
            <a:r>
              <a:rPr lang="zh-CN" altLang="en-US" dirty="0"/>
              <a:t>鼠标移</a:t>
            </a:r>
            <a:r>
              <a:rPr lang="zh-CN" altLang="en-US" dirty="0" smtClean="0"/>
              <a:t>至“正品保障”等图标上</a:t>
            </a:r>
            <a:r>
              <a:rPr lang="zh-CN" altLang="en-US" dirty="0"/>
              <a:t>时</a:t>
            </a:r>
            <a:r>
              <a:rPr lang="zh-CN" altLang="en-US" dirty="0" smtClean="0"/>
              <a:t>显示动画正确</a:t>
            </a:r>
            <a:endParaRPr lang="en-US" altLang="zh-CN" dirty="0" smtClean="0"/>
          </a:p>
          <a:p>
            <a:r>
              <a:rPr lang="zh-CN" altLang="en-US" dirty="0" smtClean="0"/>
              <a:t>字体颜色、背景图标等设置无误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18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261266" y="5187962"/>
              <a:ext cx="299956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public.html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4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05C058E-048D-4B07-B978-469764D46B2E}" type="slidenum">
              <a:rPr lang="zh-CN" altLang="en-US" smtClean="0"/>
              <a:pPr/>
              <a:t>19</a:t>
            </a:fld>
            <a:r>
              <a:rPr lang="en-US" altLang="zh-CN" smtClean="0"/>
              <a:t>/55</a:t>
            </a:r>
            <a:endParaRPr lang="zh-CN" altLang="en-US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0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了解项目案例制作的要点，以及如何使用</a:t>
            </a:r>
            <a:r>
              <a:rPr lang="en-US" altLang="zh-CN" dirty="0"/>
              <a:t>DIV</a:t>
            </a:r>
            <a:r>
              <a:rPr lang="zh-CN" altLang="en-US" dirty="0"/>
              <a:t>布局</a:t>
            </a:r>
            <a:r>
              <a:rPr lang="zh-CN" altLang="en-US" dirty="0" smtClean="0"/>
              <a:t>网页？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如何使用</a:t>
            </a:r>
            <a:r>
              <a:rPr lang="en-US" altLang="zh-CN" dirty="0"/>
              <a:t>&lt;div&gt;</a:t>
            </a:r>
            <a:r>
              <a:rPr lang="zh-CN" altLang="en-US" dirty="0"/>
              <a:t>与</a:t>
            </a:r>
            <a:r>
              <a:rPr lang="en-US" altLang="zh-CN" dirty="0"/>
              <a:t>float</a:t>
            </a:r>
            <a:r>
              <a:rPr lang="zh-CN" altLang="en-US" dirty="0"/>
              <a:t>属性相结合的方式创建横向多列布局？</a:t>
            </a:r>
          </a:p>
          <a:p>
            <a:pPr eaLnBrk="1" hangingPunct="1">
              <a:defRPr/>
            </a:pPr>
            <a:r>
              <a:rPr lang="zh-CN" altLang="en-US" dirty="0"/>
              <a:t>如何使用无序列表制作横向导航菜单？</a:t>
            </a:r>
          </a:p>
          <a:p>
            <a:pPr eaLnBrk="1" hangingPunct="1">
              <a:defRPr/>
            </a:pPr>
            <a:r>
              <a:rPr lang="zh-CN" altLang="en-US" dirty="0"/>
              <a:t>如何使用定义列表制作图文混排的商品</a:t>
            </a:r>
            <a:r>
              <a:rPr lang="zh-CN" altLang="en-US" dirty="0" smtClean="0"/>
              <a:t>列表？</a:t>
            </a:r>
            <a:endParaRPr lang="zh-CN" altLang="en-US" dirty="0"/>
          </a:p>
          <a:p>
            <a:pPr eaLnBrk="1" hangingPunct="1">
              <a:defRPr/>
            </a:pPr>
            <a:endParaRPr lang="zh-CN" altLang="en-US" dirty="0" smtClean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2458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2" name="灯片编号占位符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10B5B1-A6E8-479E-8331-7E178C731AD8}" type="slidenum">
              <a:rPr lang="zh-CN" altLang="en-US" smtClean="0">
                <a:ea typeface="黑体" pitchFamily="49" charset="-122"/>
              </a:rPr>
              <a:pPr eaLnBrk="1" hangingPunct="1"/>
              <a:t>2</a:t>
            </a:fld>
            <a:r>
              <a:rPr lang="en-US" altLang="zh-CN" smtClean="0">
                <a:ea typeface="黑体" pitchFamily="49" charset="-122"/>
              </a:rPr>
              <a:t>/55</a:t>
            </a:r>
            <a:endParaRPr lang="zh-CN" altLang="en-US" smtClean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285728"/>
            <a:ext cx="3672532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：网站首页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网页主体内容最上方是一个商品列表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、焦点轮播图</a:t>
            </a:r>
            <a:r>
              <a:rPr lang="en-US" altLang="zh-CN" dirty="0" smtClean="0">
                <a:solidFill>
                  <a:srgbClr val="FF0000"/>
                </a:solidFill>
              </a:rPr>
              <a:t>[15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、快讯列表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等组成的三栏布局，使用浮动让它们排列在一行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&lt;div&gt;</a:t>
            </a:r>
            <a:r>
              <a:rPr lang="zh-CN" altLang="en-US" dirty="0"/>
              <a:t>和无序列表排版热门商品模块，使用</a:t>
            </a:r>
            <a:r>
              <a:rPr lang="en-US" altLang="zh-CN" dirty="0"/>
              <a:t>float</a:t>
            </a:r>
            <a:r>
              <a:rPr lang="zh-CN" altLang="en-US" dirty="0"/>
              <a:t>属性、定位属性、字体属性、文本属性等美化、定义热门商品</a:t>
            </a:r>
            <a:r>
              <a:rPr lang="zh-CN" altLang="en-US" dirty="0" smtClean="0"/>
              <a:t>内容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横</a:t>
            </a:r>
            <a:r>
              <a:rPr lang="zh-CN" altLang="en-US" dirty="0"/>
              <a:t>条“满</a:t>
            </a:r>
            <a:r>
              <a:rPr lang="en-US" altLang="zh-CN" dirty="0"/>
              <a:t>199</a:t>
            </a:r>
            <a:r>
              <a:rPr lang="zh-CN" altLang="en-US" dirty="0"/>
              <a:t>减</a:t>
            </a:r>
            <a:r>
              <a:rPr lang="en-US" altLang="zh-CN" dirty="0" smtClean="0"/>
              <a:t>100</a:t>
            </a:r>
            <a:r>
              <a:rPr lang="zh-CN" altLang="en-US" dirty="0" smtClean="0"/>
              <a:t>”广告</a:t>
            </a:r>
            <a:r>
              <a:rPr lang="zh-CN" altLang="en-US" dirty="0"/>
              <a:t>使用图片</a:t>
            </a:r>
            <a:r>
              <a:rPr lang="zh-CN" altLang="en-US" dirty="0" smtClean="0"/>
              <a:t>布局</a:t>
            </a:r>
            <a:endParaRPr lang="zh-CN" altLang="en-US" dirty="0"/>
          </a:p>
          <a:p>
            <a:pPr lvl="1"/>
            <a:r>
              <a:rPr lang="zh-CN" altLang="en-US" dirty="0" smtClean="0"/>
              <a:t>“</a:t>
            </a:r>
            <a:r>
              <a:rPr lang="zh-CN" altLang="en-US" dirty="0"/>
              <a:t>进口</a:t>
            </a:r>
            <a:r>
              <a:rPr lang="en-US" altLang="zh-CN" dirty="0"/>
              <a:t>•</a:t>
            </a:r>
            <a:r>
              <a:rPr lang="zh-CN" altLang="en-US" dirty="0"/>
              <a:t>生鲜”模块使用</a:t>
            </a:r>
            <a:r>
              <a:rPr lang="en-US" altLang="zh-CN" dirty="0"/>
              <a:t>&lt;div&gt;</a:t>
            </a:r>
            <a:r>
              <a:rPr lang="zh-CN" altLang="en-US" dirty="0"/>
              <a:t>和无序列表布局，里面的图片鼠标移入时设置放大</a:t>
            </a:r>
            <a:r>
              <a:rPr lang="zh-CN" altLang="en-US" dirty="0" smtClean="0"/>
              <a:t>动画</a:t>
            </a:r>
            <a:r>
              <a:rPr lang="en-US" altLang="zh-CN" dirty="0" smtClean="0">
                <a:solidFill>
                  <a:srgbClr val="FF0000"/>
                </a:solidFill>
              </a:rPr>
              <a:t>[25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20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1" name="组合 14"/>
          <p:cNvGrpSpPr>
            <a:grpSpLocks/>
          </p:cNvGrpSpPr>
          <p:nvPr/>
        </p:nvGrpSpPr>
        <p:grpSpPr bwMode="auto">
          <a:xfrm>
            <a:off x="1149350" y="6122451"/>
            <a:ext cx="2714625" cy="428625"/>
            <a:chOff x="3143240" y="5143512"/>
            <a:chExt cx="2714644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27" name="组合 19"/>
          <p:cNvGrpSpPr>
            <a:grpSpLocks/>
          </p:cNvGrpSpPr>
          <p:nvPr/>
        </p:nvGrpSpPr>
        <p:grpSpPr bwMode="auto">
          <a:xfrm>
            <a:off x="4067944" y="6127214"/>
            <a:ext cx="2786063" cy="428625"/>
            <a:chOff x="3714744" y="5143512"/>
            <a:chExt cx="2786082" cy="428628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3880057" y="5187962"/>
              <a:ext cx="238560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7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：网站首页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页面排版、布局合理，页面与效果图一致</a:t>
            </a:r>
            <a:endParaRPr lang="en-US" altLang="zh-CN" dirty="0" smtClean="0"/>
          </a:p>
          <a:p>
            <a:r>
              <a:rPr lang="zh-CN" altLang="en-US" dirty="0" smtClean="0"/>
              <a:t>超链接效果设置正确</a:t>
            </a:r>
            <a:endParaRPr lang="en-US" altLang="zh-CN" dirty="0" smtClean="0"/>
          </a:p>
          <a:p>
            <a:r>
              <a:rPr lang="zh-CN" altLang="en-US" dirty="0" smtClean="0"/>
              <a:t>动画显示正确</a:t>
            </a:r>
            <a:endParaRPr lang="en-US" altLang="zh-CN" dirty="0" smtClean="0"/>
          </a:p>
          <a:p>
            <a:r>
              <a:rPr lang="zh-CN" altLang="en-US" dirty="0" smtClean="0"/>
              <a:t>字体颜色、背景颜色等整体美观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21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311761" y="5187962"/>
              <a:ext cx="289857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index.html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3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05C058E-048D-4B07-B978-469764D46B2E}" type="slidenum">
              <a:rPr lang="zh-CN" altLang="en-US" smtClean="0"/>
              <a:pPr/>
              <a:t>22</a:t>
            </a:fld>
            <a:r>
              <a:rPr lang="en-US" altLang="zh-CN" smtClean="0"/>
              <a:t>/55</a:t>
            </a:r>
            <a:endParaRPr lang="zh-CN" altLang="en-US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0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6" y="285728"/>
            <a:ext cx="3892546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zh-CN" dirty="0"/>
              <a:t>搜索</a:t>
            </a:r>
            <a:r>
              <a:rPr lang="zh-CN" altLang="zh-CN" dirty="0" smtClean="0"/>
              <a:t>列表</a:t>
            </a:r>
            <a:r>
              <a:rPr lang="zh-CN" altLang="en-US" dirty="0" smtClean="0"/>
              <a:t>页</a:t>
            </a:r>
            <a:r>
              <a:rPr lang="en-US" altLang="zh-CN" dirty="0"/>
              <a:t>2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使用表格布局商品的</a:t>
            </a:r>
            <a:r>
              <a:rPr lang="zh-CN" altLang="en-US" dirty="0" smtClean="0"/>
              <a:t>“品牌”、“价格”、“珍珠颜色”、“珍珠分类”列表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“浏览历史”</a:t>
            </a:r>
            <a:r>
              <a:rPr lang="zh-CN" altLang="en-US" dirty="0"/>
              <a:t>模块和“默认商品列表”是一个两列布局，使用浮动使之排列在</a:t>
            </a:r>
            <a:r>
              <a:rPr lang="zh-CN" altLang="en-US" dirty="0" smtClean="0"/>
              <a:t>一行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“默认商品列表”</a:t>
            </a:r>
            <a:r>
              <a:rPr lang="zh-CN" altLang="en-US" dirty="0"/>
              <a:t>使用无序列表布局，鼠标移到每个列表项上出现阴影边框，鼠标移动到“收藏”按钮或“加入购物”按钮上切换各自背景</a:t>
            </a:r>
            <a:r>
              <a:rPr lang="zh-CN" altLang="en-US" dirty="0" smtClean="0"/>
              <a:t>图片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1682097" y="5819226"/>
            <a:ext cx="2714625" cy="428625"/>
            <a:chOff x="3143240" y="5143512"/>
            <a:chExt cx="2714644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4572000" y="5867074"/>
            <a:ext cx="2786063" cy="428625"/>
            <a:chOff x="3714744" y="5143512"/>
            <a:chExt cx="278608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3962611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94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6" y="285728"/>
            <a:ext cx="3892546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zh-CN" dirty="0"/>
              <a:t>搜索列表</a:t>
            </a:r>
            <a:r>
              <a:rPr lang="zh-CN" altLang="en-US" dirty="0" smtClean="0"/>
              <a:t>页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左侧列表效果正确，背景、字体颜色合理</a:t>
            </a:r>
            <a:endParaRPr lang="en-US" altLang="zh-CN" dirty="0" smtClean="0"/>
          </a:p>
          <a:p>
            <a:r>
              <a:rPr lang="zh-CN" altLang="en-US" dirty="0" smtClean="0"/>
              <a:t>右侧列表内容、翻页超链接显示与效果图一致</a:t>
            </a:r>
            <a:endParaRPr lang="en-US" altLang="zh-CN" dirty="0" smtClean="0"/>
          </a:p>
          <a:p>
            <a:r>
              <a:rPr lang="zh-CN" altLang="en-US" dirty="0"/>
              <a:t>页面排版、布局合理，页面与效果图一致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24</a:t>
            </a:fld>
            <a:r>
              <a:rPr lang="en-US" altLang="zh-CN" dirty="0" smtClean="0"/>
              <a:t>/39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89267" y="5187962"/>
              <a:ext cx="35435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searchList.html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57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05C058E-048D-4B07-B978-469764D46B2E}" type="slidenum">
              <a:rPr lang="zh-CN" altLang="en-US" smtClean="0"/>
              <a:pPr/>
              <a:t>25</a:t>
            </a:fld>
            <a:r>
              <a:rPr lang="en-US" altLang="zh-CN" smtClean="0"/>
              <a:t>/55</a:t>
            </a:r>
            <a:endParaRPr lang="zh-CN" altLang="en-US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0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6" y="285728"/>
            <a:ext cx="3892546" cy="523220"/>
          </a:xfrm>
        </p:spPr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4</a:t>
            </a:r>
            <a:r>
              <a:rPr lang="zh-CN" altLang="en-US" smtClean="0"/>
              <a:t>：商品详细页</a:t>
            </a:r>
            <a:r>
              <a:rPr lang="en-US" altLang="zh-CN" smtClean="0"/>
              <a:t>2-1</a:t>
            </a:r>
            <a:endParaRPr lang="zh-CN" alt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商品详情页面最上方是广告图片</a:t>
            </a:r>
            <a:r>
              <a:rPr lang="en-US" altLang="zh-CN" dirty="0"/>
              <a:t>banner</a:t>
            </a:r>
            <a:r>
              <a:rPr lang="zh-CN" altLang="en-US" dirty="0"/>
              <a:t>和目前所在的位置、商品</a:t>
            </a:r>
            <a:r>
              <a:rPr lang="zh-CN" altLang="en-US" dirty="0" smtClean="0"/>
              <a:t>标题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商品</a:t>
            </a:r>
            <a:r>
              <a:rPr lang="zh-CN" altLang="en-US" dirty="0"/>
              <a:t>描述部分是三列，最左侧是一列是要购买的商品大图，中间是商品名称、价格和尺码、颜色和在线购买功能，右侧是商品</a:t>
            </a:r>
            <a:r>
              <a:rPr lang="zh-CN" altLang="en-US" dirty="0" smtClean="0"/>
              <a:t>广告</a:t>
            </a:r>
            <a:endParaRPr lang="zh-CN" altLang="en-US" dirty="0"/>
          </a:p>
          <a:p>
            <a:pPr lvl="1"/>
            <a:r>
              <a:rPr lang="zh-CN" altLang="en-US" dirty="0" smtClean="0"/>
              <a:t>页面</a:t>
            </a:r>
            <a:r>
              <a:rPr lang="zh-CN" altLang="en-US" dirty="0"/>
              <a:t>左侧分为 “用户还喜欢”，这部分用图片和标题混合排版</a:t>
            </a:r>
            <a:r>
              <a:rPr lang="zh-CN" altLang="en-US" dirty="0" smtClean="0"/>
              <a:t>展示</a:t>
            </a:r>
            <a:r>
              <a:rPr lang="en-US" altLang="zh-CN" dirty="0" smtClean="0">
                <a:solidFill>
                  <a:srgbClr val="FF0000"/>
                </a:solidFill>
              </a:rPr>
              <a:t>[15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页面</a:t>
            </a:r>
            <a:r>
              <a:rPr lang="zh-CN" altLang="en-US" dirty="0"/>
              <a:t>右侧是推荐</a:t>
            </a:r>
            <a:r>
              <a:rPr lang="zh-CN" altLang="en-US" dirty="0" smtClean="0"/>
              <a:t>搭配</a:t>
            </a:r>
            <a:r>
              <a:rPr lang="en-US" altLang="zh-CN" dirty="0" smtClean="0">
                <a:solidFill>
                  <a:srgbClr val="FF0000"/>
                </a:solidFill>
              </a:rPr>
              <a:t>[15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、</a:t>
            </a:r>
            <a:r>
              <a:rPr lang="zh-CN" altLang="en-US" dirty="0"/>
              <a:t>商品</a:t>
            </a:r>
            <a:r>
              <a:rPr lang="zh-CN" altLang="en-US" dirty="0" smtClean="0"/>
              <a:t>属性</a:t>
            </a:r>
            <a:r>
              <a:rPr lang="en-US" altLang="zh-CN" dirty="0" smtClean="0">
                <a:solidFill>
                  <a:srgbClr val="FF0000"/>
                </a:solidFill>
              </a:rPr>
              <a:t>[15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、</a:t>
            </a:r>
            <a:r>
              <a:rPr lang="zh-CN" altLang="en-US" dirty="0"/>
              <a:t>商品</a:t>
            </a:r>
            <a:r>
              <a:rPr lang="zh-CN" altLang="en-US" dirty="0" smtClean="0"/>
              <a:t>详情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、</a:t>
            </a:r>
            <a:r>
              <a:rPr lang="zh-CN" altLang="en-US" dirty="0"/>
              <a:t>商品</a:t>
            </a:r>
            <a:r>
              <a:rPr lang="zh-CN" altLang="en-US" dirty="0" smtClean="0"/>
              <a:t>评论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、</a:t>
            </a:r>
            <a:r>
              <a:rPr lang="zh-CN" altLang="en-US" dirty="0"/>
              <a:t>分页信息五部分，其中商品详情、商品评论两部分使用锚点链接，单击就能跳转到对应的版块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5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4" name="组合 14"/>
          <p:cNvGrpSpPr>
            <a:grpSpLocks/>
          </p:cNvGrpSpPr>
          <p:nvPr/>
        </p:nvGrpSpPr>
        <p:grpSpPr bwMode="auto">
          <a:xfrm>
            <a:off x="1489636" y="6237312"/>
            <a:ext cx="2714625" cy="428625"/>
            <a:chOff x="3143240" y="5143512"/>
            <a:chExt cx="2714644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31" name="组合 19"/>
          <p:cNvGrpSpPr>
            <a:grpSpLocks/>
          </p:cNvGrpSpPr>
          <p:nvPr/>
        </p:nvGrpSpPr>
        <p:grpSpPr bwMode="auto">
          <a:xfrm>
            <a:off x="4615030" y="6231735"/>
            <a:ext cx="2786063" cy="428625"/>
            <a:chOff x="3714744" y="5143512"/>
            <a:chExt cx="2786082" cy="428628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880057" y="5187962"/>
              <a:ext cx="238560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38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6" y="285728"/>
            <a:ext cx="3892546" cy="523220"/>
          </a:xfrm>
        </p:spPr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4</a:t>
            </a:r>
            <a:r>
              <a:rPr lang="zh-CN" altLang="en-US" smtClean="0"/>
              <a:t>：商品详细页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页面排版、布局合理，页面与效果图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dirty="0" smtClean="0"/>
              <a:t>“尺码”等被选中部分的颜色显示与效果图一致</a:t>
            </a:r>
            <a:endParaRPr lang="en-US" altLang="zh-CN" dirty="0" smtClean="0"/>
          </a:p>
          <a:p>
            <a:r>
              <a:rPr lang="zh-CN" altLang="en-US" dirty="0" smtClean="0"/>
              <a:t>“推荐搭配”部分的显示与效果图一致</a:t>
            </a:r>
            <a:endParaRPr lang="en-US" altLang="zh-CN" dirty="0" smtClean="0"/>
          </a:p>
          <a:p>
            <a:r>
              <a:rPr lang="zh-CN" altLang="zh-CN" dirty="0"/>
              <a:t>商品属性、商品详情、商品评论</a:t>
            </a:r>
            <a:r>
              <a:rPr lang="zh-CN" altLang="zh-CN" dirty="0" smtClean="0"/>
              <a:t>模块</a:t>
            </a:r>
            <a:r>
              <a:rPr lang="zh-CN" altLang="en-US" dirty="0"/>
              <a:t>的</a:t>
            </a:r>
            <a:r>
              <a:rPr lang="zh-CN" altLang="zh-CN" dirty="0" smtClean="0"/>
              <a:t>锚</a:t>
            </a:r>
            <a:r>
              <a:rPr lang="zh-CN" altLang="zh-CN" dirty="0"/>
              <a:t>点</a:t>
            </a:r>
            <a:r>
              <a:rPr lang="zh-CN" altLang="zh-CN" dirty="0" smtClean="0"/>
              <a:t>链接</a:t>
            </a:r>
            <a:r>
              <a:rPr lang="zh-CN" altLang="en-US" dirty="0" smtClean="0"/>
              <a:t>使用正确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27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252876" y="594928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286915" y="5187962"/>
              <a:ext cx="294826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detail.html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91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05C058E-048D-4B07-B978-469764D46B2E}" type="slidenum">
              <a:rPr lang="zh-CN" altLang="en-US" smtClean="0"/>
              <a:pPr/>
              <a:t>28</a:t>
            </a:fld>
            <a:r>
              <a:rPr lang="en-US" altLang="zh-CN" smtClean="0"/>
              <a:t>/55</a:t>
            </a:r>
            <a:endParaRPr lang="zh-CN" altLang="en-US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392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6" y="285728"/>
            <a:ext cx="3892546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zh-CN" dirty="0"/>
              <a:t>制作登录页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登录页面内容比较单一，页面分为上中下结构，头部和底部与首页的头部、底部不一样，所以得重新</a:t>
            </a:r>
            <a:r>
              <a:rPr lang="zh-CN" altLang="en-US" dirty="0" smtClean="0"/>
              <a:t>布局</a:t>
            </a:r>
            <a:endParaRPr lang="zh-CN" altLang="en-US" dirty="0"/>
          </a:p>
          <a:p>
            <a:pPr lvl="1"/>
            <a:r>
              <a:rPr lang="zh-CN" altLang="en-US" dirty="0" smtClean="0"/>
              <a:t>中间</a:t>
            </a:r>
            <a:r>
              <a:rPr lang="zh-CN" altLang="en-US" dirty="0"/>
              <a:t>的主体区域分为两部分，左边是一张图片，右边是表单内容，使用浮动使之排在</a:t>
            </a:r>
            <a:r>
              <a:rPr lang="zh-CN" altLang="en-US" dirty="0" smtClean="0"/>
              <a:t>一行</a:t>
            </a:r>
            <a:endParaRPr lang="zh-CN" altLang="en-US" dirty="0"/>
          </a:p>
          <a:p>
            <a:pPr lvl="1"/>
            <a:r>
              <a:rPr lang="zh-CN" altLang="en-US" dirty="0" smtClean="0"/>
              <a:t>表</a:t>
            </a:r>
            <a:r>
              <a:rPr lang="zh-CN" altLang="en-US" dirty="0"/>
              <a:t>单输入内容需要做初步验证才能提交给</a:t>
            </a:r>
            <a:r>
              <a:rPr lang="zh-CN" altLang="en-US" dirty="0" smtClean="0"/>
              <a:t>服务器</a:t>
            </a:r>
            <a:endParaRPr lang="zh-CN" altLang="en-US" dirty="0"/>
          </a:p>
          <a:p>
            <a:pPr lvl="1"/>
            <a:r>
              <a:rPr lang="zh-CN" altLang="en-US" dirty="0" smtClean="0"/>
              <a:t>“</a:t>
            </a:r>
            <a:r>
              <a:rPr lang="zh-CN" altLang="en-US" dirty="0"/>
              <a:t>更多合作网站账号登录”部分使用结构伪类选择器里面的元素并添加背景图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29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5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4" name="组合 14"/>
          <p:cNvGrpSpPr>
            <a:grpSpLocks/>
          </p:cNvGrpSpPr>
          <p:nvPr/>
        </p:nvGrpSpPr>
        <p:grpSpPr bwMode="auto">
          <a:xfrm>
            <a:off x="1469073" y="5587528"/>
            <a:ext cx="2714625" cy="428625"/>
            <a:chOff x="3143240" y="5143512"/>
            <a:chExt cx="2714644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31" name="组合 19"/>
          <p:cNvGrpSpPr>
            <a:grpSpLocks/>
          </p:cNvGrpSpPr>
          <p:nvPr/>
        </p:nvGrpSpPr>
        <p:grpSpPr bwMode="auto">
          <a:xfrm>
            <a:off x="4528979" y="5592663"/>
            <a:ext cx="2786063" cy="428625"/>
            <a:chOff x="3714744" y="5143512"/>
            <a:chExt cx="2786082" cy="428628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69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285728"/>
            <a:ext cx="2592412" cy="523220"/>
          </a:xfrm>
        </p:spPr>
        <p:txBody>
          <a:bodyPr/>
          <a:lstStyle/>
          <a:p>
            <a:r>
              <a:rPr lang="zh-CN" altLang="en-US" smtClean="0"/>
              <a:t>训练的技能点</a:t>
            </a:r>
            <a:endParaRPr lang="zh-CN" altLang="en-US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会使用</a:t>
            </a:r>
            <a:r>
              <a:rPr lang="en-US" altLang="zh-CN" dirty="0"/>
              <a:t>float</a:t>
            </a:r>
            <a:r>
              <a:rPr lang="zh-CN" altLang="en-US" dirty="0"/>
              <a:t>属性进行多列的网页布局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position</a:t>
            </a:r>
            <a:r>
              <a:rPr lang="zh-CN" altLang="en-US" dirty="0"/>
              <a:t>属性定位网页元素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使用字体样式和文本样式排版网页文本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使用背景属性设置网页元素的背景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使用盒子模型属性设置网页元素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使用无序列表制作导航、列表信息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CSS3</a:t>
            </a:r>
            <a:r>
              <a:rPr lang="zh-CN" altLang="en-US" dirty="0"/>
              <a:t>属性制作网页动画效果</a:t>
            </a:r>
          </a:p>
          <a:p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052736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3506" y="2996952"/>
            <a:ext cx="643477" cy="648334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8125" y="3864373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1192" y="1556792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1192" y="1988840"/>
            <a:ext cx="714380" cy="719772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3745" y="2420888"/>
            <a:ext cx="714380" cy="719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5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6" y="285728"/>
            <a:ext cx="3892546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zh-CN" dirty="0"/>
              <a:t>制作登录页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页面排版、布局合理，页面与效果图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dirty="0" smtClean="0"/>
              <a:t>鼠标移入“更多合作网站账号登录”的小图标显示有背景的图标显示正确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单初步验证属性使用正确</a:t>
            </a:r>
            <a:endParaRPr lang="en-US" altLang="zh-CN" dirty="0" smtClean="0"/>
          </a:p>
          <a:p>
            <a:r>
              <a:rPr lang="zh-CN" altLang="en-US" dirty="0" smtClean="0"/>
              <a:t>整体页面效果美观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30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002797" y="5187962"/>
              <a:ext cx="351650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loginpage.html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7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05C058E-048D-4B07-B978-469764D46B2E}" type="slidenum">
              <a:rPr lang="zh-CN" altLang="en-US" smtClean="0"/>
              <a:pPr/>
              <a:t>31</a:t>
            </a:fld>
            <a:r>
              <a:rPr lang="en-US" altLang="zh-CN" smtClean="0"/>
              <a:t>/55</a:t>
            </a:r>
            <a:endParaRPr lang="zh-CN" altLang="en-US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0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：注册页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使用语义的表单元素布局注册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文本框内输入信息时，默认的提示文字</a:t>
            </a:r>
            <a:r>
              <a:rPr lang="zh-CN" altLang="en-US" dirty="0" smtClean="0"/>
              <a:t>消失</a:t>
            </a:r>
            <a:endParaRPr lang="zh-CN" altLang="en-US" dirty="0"/>
          </a:p>
          <a:p>
            <a:pPr lvl="1"/>
            <a:r>
              <a:rPr lang="zh-CN" altLang="en-US" dirty="0" smtClean="0"/>
              <a:t>初步</a:t>
            </a:r>
            <a:r>
              <a:rPr lang="zh-CN" altLang="en-US" dirty="0"/>
              <a:t>验证表单信息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32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4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2" name="组合 14"/>
          <p:cNvGrpSpPr>
            <a:grpSpLocks/>
          </p:cNvGrpSpPr>
          <p:nvPr/>
        </p:nvGrpSpPr>
        <p:grpSpPr bwMode="auto">
          <a:xfrm>
            <a:off x="1435100" y="4869160"/>
            <a:ext cx="2714625" cy="428625"/>
            <a:chOff x="3143240" y="5143512"/>
            <a:chExt cx="2714644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27" name="组合 19"/>
          <p:cNvGrpSpPr>
            <a:grpSpLocks/>
          </p:cNvGrpSpPr>
          <p:nvPr/>
        </p:nvGrpSpPr>
        <p:grpSpPr bwMode="auto">
          <a:xfrm>
            <a:off x="4427984" y="4869160"/>
            <a:ext cx="2786063" cy="428625"/>
            <a:chOff x="3714744" y="5143512"/>
            <a:chExt cx="2786082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6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/>
              <a:t>6</a:t>
            </a:r>
            <a:r>
              <a:rPr lang="zh-CN" altLang="en-US" dirty="0" smtClean="0"/>
              <a:t>：注册页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使用表单语义化制作页面</a:t>
            </a:r>
            <a:endParaRPr lang="en-US" altLang="zh-CN" dirty="0" smtClean="0"/>
          </a:p>
          <a:p>
            <a:r>
              <a:rPr lang="zh-CN" altLang="en-US" dirty="0" smtClean="0"/>
              <a:t>页面效果与效果图一致</a:t>
            </a:r>
            <a:endParaRPr lang="en-US" altLang="zh-CN" dirty="0" smtClean="0"/>
          </a:p>
          <a:p>
            <a:r>
              <a:rPr lang="zh-CN" altLang="en-US" dirty="0" smtClean="0"/>
              <a:t>页面整体美观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33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810595" y="5187962"/>
              <a:ext cx="390090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registerpage.html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22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05C058E-048D-4B07-B978-469764D46B2E}" type="slidenum">
              <a:rPr lang="zh-CN" altLang="en-US" smtClean="0"/>
              <a:pPr/>
              <a:t>34</a:t>
            </a:fld>
            <a:r>
              <a:rPr lang="en-US" altLang="zh-CN" smtClean="0"/>
              <a:t>/55</a:t>
            </a:r>
            <a:endParaRPr lang="zh-CN" altLang="en-US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0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280" y="285728"/>
            <a:ext cx="1872332" cy="523220"/>
          </a:xfrm>
        </p:spPr>
        <p:txBody>
          <a:bodyPr/>
          <a:lstStyle/>
          <a:p>
            <a:r>
              <a:rPr lang="zh-CN" altLang="en-US" smtClean="0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讲解要点</a:t>
            </a:r>
            <a:endParaRPr lang="en-US" altLang="zh-CN" smtClean="0"/>
          </a:p>
          <a:p>
            <a:pPr lvl="1"/>
            <a:r>
              <a:rPr lang="zh-CN" altLang="en-US" smtClean="0"/>
              <a:t>完成情况、技能总结、经验分享、项目收获</a:t>
            </a:r>
            <a:endParaRPr lang="en-US" altLang="zh-CN" smtClean="0"/>
          </a:p>
          <a:p>
            <a:r>
              <a:rPr lang="zh-CN" altLang="en-US" smtClean="0"/>
              <a:t>表达要求</a:t>
            </a:r>
            <a:endParaRPr lang="en-US" altLang="zh-CN" smtClean="0"/>
          </a:p>
          <a:p>
            <a:pPr lvl="1"/>
            <a:r>
              <a:rPr lang="zh-CN" altLang="en-US" smtClean="0"/>
              <a:t>清晰流畅、有条理、重点突出</a:t>
            </a:r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35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4" name="组合 9"/>
          <p:cNvGrpSpPr/>
          <p:nvPr/>
        </p:nvGrpSpPr>
        <p:grpSpPr>
          <a:xfrm>
            <a:off x="118906" y="857232"/>
            <a:ext cx="1502753" cy="428628"/>
            <a:chOff x="857224" y="5105541"/>
            <a:chExt cx="1502753" cy="428628"/>
          </a:xfrm>
        </p:grpSpPr>
        <p:pic>
          <p:nvPicPr>
            <p:cNvPr id="11" name="Picture 2" descr="C:\Users\meng.zhang\Desktop\ACCP7.0模版图标规范\doc_line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7224" y="5105541"/>
              <a:ext cx="428628" cy="42862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142976" y="5119800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作品展示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5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280" y="285728"/>
            <a:ext cx="1872332" cy="523220"/>
          </a:xfrm>
        </p:spPr>
        <p:txBody>
          <a:bodyPr/>
          <a:lstStyle/>
          <a:p>
            <a:r>
              <a:rPr lang="zh-CN" altLang="en-US" smtClean="0"/>
              <a:t>技能总结</a:t>
            </a:r>
            <a:endParaRPr lang="en-US" altLang="zh-CN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技术实现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DIV+CSS</a:t>
            </a:r>
            <a:r>
              <a:rPr lang="zh-CN" altLang="en-US" dirty="0" smtClean="0"/>
              <a:t>布局网页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使用无序列表、定义列表进行局部布局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使用盒子模型属性设置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制作网页动画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制作有初步验证的表单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36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相关学习资源</a:t>
            </a:r>
          </a:p>
        </p:txBody>
      </p:sp>
      <p:sp>
        <p:nvSpPr>
          <p:cNvPr id="9" name="矩形 8"/>
          <p:cNvSpPr/>
          <p:nvPr/>
        </p:nvSpPr>
        <p:spPr>
          <a:xfrm>
            <a:off x="2267744" y="3432175"/>
            <a:ext cx="4892400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学习平台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2267744" y="2276475"/>
            <a:ext cx="4891106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学生用书</a:t>
            </a:r>
          </a:p>
        </p:txBody>
      </p:sp>
      <p:sp>
        <p:nvSpPr>
          <p:cNvPr id="14" name="矩形 13"/>
          <p:cNvSpPr/>
          <p:nvPr/>
        </p:nvSpPr>
        <p:spPr>
          <a:xfrm>
            <a:off x="2267744" y="2848253"/>
            <a:ext cx="4892760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176213" lvl="1" indent="-176213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语言和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开发商业站点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7744" y="4003953"/>
            <a:ext cx="4892400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285750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语言和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开发商业站点”课程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7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6376" y="285728"/>
            <a:ext cx="1008236" cy="523220"/>
          </a:xfrm>
        </p:spPr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388146" cy="5143536"/>
          </a:xfrm>
        </p:spPr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/>
              <a:t>预习</a:t>
            </a:r>
            <a:r>
              <a:rPr lang="en-US" altLang="zh-CN" dirty="0"/>
              <a:t>《C#</a:t>
            </a:r>
            <a:r>
              <a:rPr lang="zh-CN" altLang="en-US" dirty="0"/>
              <a:t>语言和</a:t>
            </a:r>
            <a:r>
              <a:rPr lang="en-US" altLang="zh-CN" dirty="0"/>
              <a:t>SQL Server</a:t>
            </a:r>
            <a:r>
              <a:rPr lang="zh-CN" altLang="en-US" dirty="0"/>
              <a:t>数据库技术</a:t>
            </a:r>
            <a:r>
              <a:rPr lang="en-US" altLang="zh-CN" dirty="0"/>
              <a:t>》</a:t>
            </a:r>
            <a:r>
              <a:rPr lang="zh-CN" altLang="en-US" dirty="0"/>
              <a:t>第一章，完成预习作业</a:t>
            </a:r>
          </a:p>
          <a:p>
            <a:pPr lvl="2"/>
            <a:r>
              <a:rPr lang="zh-CN" altLang="en-US" dirty="0" smtClean="0"/>
              <a:t>了解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中的变量类型及命名规则</a:t>
            </a:r>
          </a:p>
          <a:p>
            <a:pPr lvl="2"/>
            <a:r>
              <a:rPr lang="zh-CN" altLang="en-US" dirty="0" smtClean="0"/>
              <a:t>了解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中的常量</a:t>
            </a:r>
          </a:p>
          <a:p>
            <a:pPr lvl="2"/>
            <a:r>
              <a:rPr lang="zh-CN" altLang="en-US" dirty="0" smtClean="0"/>
              <a:t>了解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中定义类、对象和方法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38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3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图片 6" descr="s1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44" y="285728"/>
            <a:ext cx="1677968" cy="523220"/>
          </a:xfrm>
        </p:spPr>
        <p:txBody>
          <a:bodyPr/>
          <a:lstStyle/>
          <a:p>
            <a:r>
              <a:rPr lang="zh-CN" altLang="en-US" dirty="0" smtClean="0"/>
              <a:t>任务描述</a:t>
            </a:r>
            <a:endParaRPr lang="zh-CN" alt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号店网站</a:t>
            </a:r>
          </a:p>
          <a:p>
            <a:pPr lvl="1"/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搜索列表页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商品详细页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注册页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4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1026" name="Picture 2" descr="C:\Users\yaling.he\Desktop\Chapter11截图\Chapter11截图\图11.1　首页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62" y="1052736"/>
            <a:ext cx="2199548" cy="5058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11截图\Chapter11截图\图11.2　搜索列表页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64" y="1077113"/>
            <a:ext cx="2451108" cy="50665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11截图\Chapter11截图\图11.3　商品详情页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32" y="1052736"/>
            <a:ext cx="1176810" cy="5334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yaling.he\Desktop\Chapter11截图\Chapter11截图\图11.4　登录页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4427052" cy="22337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yaling.he\Desktop\Chapter11截图\Chapter11截图\图11.5　注册页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032" y="2409415"/>
            <a:ext cx="5529968" cy="26626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78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问题分析</a:t>
            </a:r>
            <a:r>
              <a:rPr lang="en-US" altLang="zh-CN" smtClean="0"/>
              <a:t>1</a:t>
            </a:r>
            <a:r>
              <a:rPr lang="zh-CN" altLang="en-US" smtClean="0"/>
              <a:t>：整体开发思路</a:t>
            </a:r>
            <a:endParaRPr lang="en-US" altLang="zh-CN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网页制作步骤</a:t>
            </a:r>
          </a:p>
          <a:p>
            <a:pPr lvl="1"/>
            <a:r>
              <a:rPr lang="zh-CN" altLang="en-US" dirty="0" smtClean="0"/>
              <a:t>制作网站公用部分（网站导航和版权部分）</a:t>
            </a:r>
          </a:p>
          <a:p>
            <a:pPr lvl="1"/>
            <a:r>
              <a:rPr lang="zh-CN" altLang="en-US" dirty="0" smtClean="0"/>
              <a:t>制作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号店首页（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/>
              <a:t>制作搜索列表页（</a:t>
            </a:r>
            <a:r>
              <a:rPr lang="en-US" altLang="zh-CN" dirty="0"/>
              <a:t>searchList.html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制作商品详</a:t>
            </a:r>
            <a:r>
              <a:rPr lang="zh-CN" altLang="zh-CN" dirty="0"/>
              <a:t>情</a:t>
            </a:r>
            <a:r>
              <a:rPr lang="zh-CN" altLang="en-US" dirty="0" smtClean="0"/>
              <a:t>页（</a:t>
            </a:r>
            <a:r>
              <a:rPr lang="en-US" altLang="zh-CN" dirty="0"/>
              <a:t> detail.html 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制作</a:t>
            </a:r>
            <a:r>
              <a:rPr lang="zh-CN" altLang="zh-CN" dirty="0"/>
              <a:t>登录页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smtClean="0"/>
              <a:t>loginpage.html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制作注册页（</a:t>
            </a:r>
            <a:r>
              <a:rPr lang="en-US" altLang="zh-CN" dirty="0"/>
              <a:t> </a:t>
            </a:r>
            <a:r>
              <a:rPr lang="en-US" altLang="zh-CN" dirty="0" smtClean="0"/>
              <a:t>registerpage.html</a:t>
            </a:r>
            <a:r>
              <a:rPr lang="zh-CN" altLang="en-US" dirty="0" smtClean="0"/>
              <a:t>）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7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问题分析</a:t>
            </a:r>
            <a:r>
              <a:rPr lang="en-US" altLang="zh-CN" smtClean="0"/>
              <a:t>2</a:t>
            </a:r>
            <a:r>
              <a:rPr lang="zh-CN" altLang="en-US" smtClean="0"/>
              <a:t>：网站文件结构</a:t>
            </a:r>
            <a:endParaRPr lang="en-US" altLang="zh-CN" dirty="0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214282" y="4643446"/>
          <a:ext cx="6357982" cy="1071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1142976" y="3143248"/>
          <a:ext cx="3143272" cy="7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1785918" y="1785926"/>
          <a:ext cx="161924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2" name="直接箭头连接符 21"/>
          <p:cNvCxnSpPr/>
          <p:nvPr/>
        </p:nvCxnSpPr>
        <p:spPr>
          <a:xfrm rot="10800000" flipV="1">
            <a:off x="1928794" y="2857496"/>
            <a:ext cx="157163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rot="5400000">
            <a:off x="2536017" y="2678901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 rot="5400000">
            <a:off x="1750993" y="3035297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 rot="5400000">
            <a:off x="3321040" y="3035297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 bwMode="auto">
          <a:xfrm>
            <a:off x="857224" y="4429132"/>
            <a:ext cx="4929222" cy="1461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 rot="5400000">
            <a:off x="3321835" y="4106867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rot="5400000">
            <a:off x="642910" y="464344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rot="5400000">
            <a:off x="2370110" y="464344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 rot="5400000">
            <a:off x="3929852" y="464344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rot="5400000">
            <a:off x="5572926" y="464344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yaling.he\Desktop\2016-12-09_134324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03189"/>
            <a:ext cx="4662772" cy="239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9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0" y="285728"/>
            <a:ext cx="3678232" cy="523220"/>
          </a:xfrm>
        </p:spPr>
        <p:txBody>
          <a:bodyPr/>
          <a:lstStyle/>
          <a:p>
            <a:r>
              <a:rPr lang="zh-CN" altLang="en-US" dirty="0" smtClean="0"/>
              <a:t>问题分析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：网页布局</a:t>
            </a:r>
            <a:endParaRPr lang="en-US" altLang="zh-CN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整体布局</a:t>
            </a:r>
          </a:p>
          <a:p>
            <a:pPr lvl="1"/>
            <a:r>
              <a:rPr lang="zh-CN" altLang="en-US" dirty="0" smtClean="0"/>
              <a:t>页面整体为上中下布局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部分页面中间又分为左右布局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来布局网页结构，整体页面布局使用标准文档流布局，局部布局使用浮动定位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7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3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aling.he\Desktop\2016-12-09_13532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7" y="2562909"/>
            <a:ext cx="8701926" cy="33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14942" y="285728"/>
            <a:ext cx="3749670" cy="523220"/>
          </a:xfrm>
        </p:spPr>
        <p:txBody>
          <a:bodyPr/>
          <a:lstStyle/>
          <a:p>
            <a:r>
              <a:rPr lang="zh-CN" altLang="en-US" dirty="0" smtClean="0"/>
              <a:t>难点分析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：局部布局</a:t>
            </a:r>
            <a:endParaRPr lang="zh-CN" alt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使用无序列表布局网页的局部结构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常用于导航菜单或列表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8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 bwMode="auto">
          <a:xfrm flipH="1">
            <a:off x="7302646" y="2035941"/>
            <a:ext cx="1285884" cy="571504"/>
          </a:xfrm>
          <a:prstGeom prst="borderCallout1">
            <a:avLst>
              <a:gd name="adj1" fmla="val 106037"/>
              <a:gd name="adj2" fmla="val 49676"/>
              <a:gd name="adj3" fmla="val 211050"/>
              <a:gd name="adj4" fmla="val 4984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新闻列表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020272" y="3286124"/>
            <a:ext cx="1850633" cy="1150988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835696" y="2582245"/>
            <a:ext cx="4824536" cy="357190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1 7"/>
          <p:cNvSpPr/>
          <p:nvPr/>
        </p:nvSpPr>
        <p:spPr bwMode="auto">
          <a:xfrm flipH="1">
            <a:off x="5088596" y="1785926"/>
            <a:ext cx="1571636" cy="571504"/>
          </a:xfrm>
          <a:prstGeom prst="borderCallout1">
            <a:avLst>
              <a:gd name="adj1" fmla="val 172618"/>
              <a:gd name="adj2" fmla="val 137698"/>
              <a:gd name="adj3" fmla="val 101416"/>
              <a:gd name="adj4" fmla="val 5273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主导航菜单</a:t>
            </a:r>
          </a:p>
        </p:txBody>
      </p:sp>
      <p:sp>
        <p:nvSpPr>
          <p:cNvPr id="11" name="线形标注 1 10"/>
          <p:cNvSpPr/>
          <p:nvPr/>
        </p:nvSpPr>
        <p:spPr bwMode="auto">
          <a:xfrm flipH="1">
            <a:off x="267437" y="1795450"/>
            <a:ext cx="1285884" cy="571504"/>
          </a:xfrm>
          <a:prstGeom prst="borderCallout1">
            <a:avLst>
              <a:gd name="adj1" fmla="val 106037"/>
              <a:gd name="adj2" fmla="val 49676"/>
              <a:gd name="adj3" fmla="val 211050"/>
              <a:gd name="adj4" fmla="val 4984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商品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列表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21037" y="3045632"/>
            <a:ext cx="1614659" cy="2687623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aling.he\Desktop\Chapter11截图\Chapter11截图\图11.7　定义列表使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19" y="3140968"/>
            <a:ext cx="6632733" cy="17610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0" y="285728"/>
            <a:ext cx="3678232" cy="523220"/>
          </a:xfrm>
        </p:spPr>
        <p:txBody>
          <a:bodyPr/>
          <a:lstStyle/>
          <a:p>
            <a:r>
              <a:rPr lang="zh-CN" altLang="en-US" smtClean="0"/>
              <a:t>难点分析</a:t>
            </a:r>
            <a:r>
              <a:rPr lang="en-US" altLang="zh-CN" smtClean="0"/>
              <a:t>2</a:t>
            </a:r>
            <a:r>
              <a:rPr lang="zh-CN" altLang="en-US" smtClean="0"/>
              <a:t>：局部布局</a:t>
            </a:r>
            <a:endParaRPr lang="zh-CN" altLang="en-US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使用定义列表进行局部布局</a:t>
            </a:r>
          </a:p>
          <a:p>
            <a:pPr lvl="1"/>
            <a:r>
              <a:rPr lang="zh-CN" altLang="en-US" dirty="0" smtClean="0"/>
              <a:t>常用于二级菜单列表、图文混排、标题与解释性内容相混排的情况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9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 bwMode="auto">
          <a:xfrm flipH="1">
            <a:off x="179512" y="3140968"/>
            <a:ext cx="1285884" cy="571504"/>
          </a:xfrm>
          <a:prstGeom prst="borderCallout1">
            <a:avLst>
              <a:gd name="adj1" fmla="val 45497"/>
              <a:gd name="adj2" fmla="val -2215"/>
              <a:gd name="adj3" fmla="val 48191"/>
              <a:gd name="adj4" fmla="val -5681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dt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标签</a:t>
            </a:r>
          </a:p>
        </p:txBody>
      </p:sp>
      <p:sp>
        <p:nvSpPr>
          <p:cNvPr id="6" name="线形标注 1 5"/>
          <p:cNvSpPr/>
          <p:nvPr/>
        </p:nvSpPr>
        <p:spPr bwMode="auto">
          <a:xfrm flipH="1">
            <a:off x="186898" y="3933056"/>
            <a:ext cx="1285884" cy="571504"/>
          </a:xfrm>
          <a:prstGeom prst="borderCallout1">
            <a:avLst>
              <a:gd name="adj1" fmla="val 45497"/>
              <a:gd name="adj2" fmla="val -2215"/>
              <a:gd name="adj3" fmla="val 43548"/>
              <a:gd name="adj4" fmla="val -5161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dd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39259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7750</TotalTime>
  <Words>2591</Words>
  <Application>Microsoft Office PowerPoint</Application>
  <PresentationFormat>全屏显示(4:3)</PresentationFormat>
  <Paragraphs>420</Paragraphs>
  <Slides>39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模板</vt:lpstr>
      <vt:lpstr>第十一章 项目案例：制作1号店网站</vt:lpstr>
      <vt:lpstr>预习检查</vt:lpstr>
      <vt:lpstr>训练的技能点</vt:lpstr>
      <vt:lpstr>任务描述</vt:lpstr>
      <vt:lpstr>问题分析1：整体开发思路</vt:lpstr>
      <vt:lpstr>问题分析2：网站文件结构</vt:lpstr>
      <vt:lpstr>问题分析3：网页布局</vt:lpstr>
      <vt:lpstr>难点分析1：局部布局</vt:lpstr>
      <vt:lpstr>难点分析2：局部布局</vt:lpstr>
      <vt:lpstr>难点分析3：语义化表单</vt:lpstr>
      <vt:lpstr>难点分析4：页面居中显示</vt:lpstr>
      <vt:lpstr>难点分析5：清除浮动防止父元素边框塌陷</vt:lpstr>
      <vt:lpstr>开发计划3-1</vt:lpstr>
      <vt:lpstr>开发计划3-2</vt:lpstr>
      <vt:lpstr>开发计划3-3</vt:lpstr>
      <vt:lpstr>用例1：网站公用部分3-1</vt:lpstr>
      <vt:lpstr>用例1：网站公用部分3-2</vt:lpstr>
      <vt:lpstr>用例1：网站公用部分3-3</vt:lpstr>
      <vt:lpstr>共性问题集中讲解</vt:lpstr>
      <vt:lpstr>用例2：网站首页2-1</vt:lpstr>
      <vt:lpstr>用例2：网站首页2-2</vt:lpstr>
      <vt:lpstr>共性问题集中讲解</vt:lpstr>
      <vt:lpstr>用例3：搜索列表页2-1</vt:lpstr>
      <vt:lpstr>用例3：搜索列表页2-2</vt:lpstr>
      <vt:lpstr>共性问题集中讲解</vt:lpstr>
      <vt:lpstr>用例4：商品详细页2-1</vt:lpstr>
      <vt:lpstr>用例4：商品详细页2-2</vt:lpstr>
      <vt:lpstr>共性问题集中讲解</vt:lpstr>
      <vt:lpstr>用例5：制作登录页2-1</vt:lpstr>
      <vt:lpstr>用例5：制作登录页2-2</vt:lpstr>
      <vt:lpstr>共性问题集中讲解</vt:lpstr>
      <vt:lpstr>用例6：注册页2-1</vt:lpstr>
      <vt:lpstr>用例6：注册页2-2</vt:lpstr>
      <vt:lpstr>共性问题集中讲解</vt:lpstr>
      <vt:lpstr>项目总结</vt:lpstr>
      <vt:lpstr>技能总结</vt:lpstr>
      <vt:lpstr>相关学习资源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yaling.he(何娅玲)</cp:lastModifiedBy>
  <cp:revision>1131</cp:revision>
  <dcterms:created xsi:type="dcterms:W3CDTF">2006-03-08T06:55:38Z</dcterms:created>
  <dcterms:modified xsi:type="dcterms:W3CDTF">2017-01-13T03:40:28Z</dcterms:modified>
</cp:coreProperties>
</file>