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90"/>
  </p:handoutMasterIdLst>
  <p:sldIdLst>
    <p:sldId id="325" r:id="rId4"/>
    <p:sldId id="264" r:id="rId6"/>
    <p:sldId id="622" r:id="rId7"/>
    <p:sldId id="328" r:id="rId8"/>
    <p:sldId id="327" r:id="rId9"/>
    <p:sldId id="493" r:id="rId10"/>
    <p:sldId id="309" r:id="rId11"/>
    <p:sldId id="259" r:id="rId12"/>
    <p:sldId id="348" r:id="rId13"/>
    <p:sldId id="496" r:id="rId14"/>
    <p:sldId id="497" r:id="rId15"/>
    <p:sldId id="498" r:id="rId16"/>
    <p:sldId id="499" r:id="rId17"/>
    <p:sldId id="500" r:id="rId18"/>
    <p:sldId id="501" r:id="rId19"/>
    <p:sldId id="494" r:id="rId20"/>
    <p:sldId id="502" r:id="rId21"/>
    <p:sldId id="503" r:id="rId22"/>
    <p:sldId id="504" r:id="rId23"/>
    <p:sldId id="495" r:id="rId24"/>
    <p:sldId id="508" r:id="rId25"/>
    <p:sldId id="507" r:id="rId26"/>
    <p:sldId id="506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69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2" r:id="rId49"/>
    <p:sldId id="530" r:id="rId50"/>
    <p:sldId id="531" r:id="rId51"/>
    <p:sldId id="533" r:id="rId52"/>
    <p:sldId id="534" r:id="rId53"/>
    <p:sldId id="535" r:id="rId54"/>
    <p:sldId id="536" r:id="rId55"/>
    <p:sldId id="537" r:id="rId56"/>
    <p:sldId id="538" r:id="rId57"/>
    <p:sldId id="540" r:id="rId58"/>
    <p:sldId id="541" r:id="rId59"/>
    <p:sldId id="542" r:id="rId60"/>
    <p:sldId id="543" r:id="rId61"/>
    <p:sldId id="544" r:id="rId62"/>
    <p:sldId id="545" r:id="rId63"/>
    <p:sldId id="548" r:id="rId64"/>
    <p:sldId id="547" r:id="rId65"/>
    <p:sldId id="549" r:id="rId66"/>
    <p:sldId id="550" r:id="rId67"/>
    <p:sldId id="551" r:id="rId68"/>
    <p:sldId id="555" r:id="rId69"/>
    <p:sldId id="556" r:id="rId70"/>
    <p:sldId id="557" r:id="rId71"/>
    <p:sldId id="558" r:id="rId72"/>
    <p:sldId id="559" r:id="rId73"/>
    <p:sldId id="552" r:id="rId74"/>
    <p:sldId id="553" r:id="rId75"/>
    <p:sldId id="554" r:id="rId76"/>
    <p:sldId id="560" r:id="rId77"/>
    <p:sldId id="561" r:id="rId78"/>
    <p:sldId id="562" r:id="rId79"/>
    <p:sldId id="563" r:id="rId80"/>
    <p:sldId id="564" r:id="rId81"/>
    <p:sldId id="565" r:id="rId82"/>
    <p:sldId id="566" r:id="rId83"/>
    <p:sldId id="567" r:id="rId84"/>
    <p:sldId id="568" r:id="rId85"/>
    <p:sldId id="570" r:id="rId86"/>
    <p:sldId id="571" r:id="rId87"/>
    <p:sldId id="338" r:id="rId88"/>
    <p:sldId id="326" r:id="rId89"/>
  </p:sldIdLst>
  <p:sldSz cx="12190095" cy="6859270"/>
  <p:notesSz cx="6858000" cy="9144000"/>
  <p:custDataLst>
    <p:tags r:id="rId95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2F9D88"/>
    <a:srgbClr val="2694AA"/>
    <a:srgbClr val="7066AE"/>
    <a:srgbClr val="5D89D1"/>
    <a:srgbClr val="F2F2F2"/>
    <a:srgbClr val="FF0000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5" autoAdjust="0"/>
    <p:restoredTop sz="96379" autoAdjust="0"/>
  </p:normalViewPr>
  <p:slideViewPr>
    <p:cSldViewPr snapToGrid="0">
      <p:cViewPr varScale="1">
        <p:scale>
          <a:sx n="83" d="100"/>
          <a:sy n="83" d="100"/>
        </p:scale>
        <p:origin x="96" y="690"/>
      </p:cViewPr>
      <p:guideLst>
        <p:guide orient="horz" pos="1026"/>
        <p:guide pos="7150"/>
        <p:guide pos="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10" y="-90"/>
      </p:cViewPr>
      <p:guideLst>
        <p:guide orient="horz" pos="2879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28.xml"/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171700" y="2311400"/>
            <a:ext cx="79895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创造机遇 成就潜能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1.xml"/><Relationship Id="rId17" Type="http://schemas.openxmlformats.org/officeDocument/2006/relationships/slideLayout" Target="../slideLayouts/slideLayout10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8.wmf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://www.itcast.cn/images/logo.gif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23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83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/>
          <p:cNvSpPr txBox="1"/>
          <p:nvPr/>
        </p:nvSpPr>
        <p:spPr>
          <a:xfrm>
            <a:off x="2350790" y="2709714"/>
            <a:ext cx="770610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项目一、</a:t>
            </a:r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初识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HTML5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50790" y="3861589"/>
            <a:ext cx="7706107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《HTML5+CSS3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网站设计基础教程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9815" y="1882140"/>
            <a:ext cx="774827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HTML5+CSS3网站设计基础教程</a:t>
            </a:r>
            <a:endParaRPr lang="zh-CN" altLang="en-US" sz="4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22171" y="2433661"/>
            <a:ext cx="1742726" cy="3183371"/>
            <a:chOff x="2282178" y="2470230"/>
            <a:chExt cx="1777525" cy="3243652"/>
          </a:xfrm>
        </p:grpSpPr>
        <p:grpSp>
          <p:nvGrpSpPr>
            <p:cNvPr id="94" name="组合 93"/>
            <p:cNvGrpSpPr/>
            <p:nvPr/>
          </p:nvGrpSpPr>
          <p:grpSpPr>
            <a:xfrm>
              <a:off x="2287059" y="2470230"/>
              <a:ext cx="1740456" cy="3243652"/>
              <a:chOff x="3415289" y="2060848"/>
              <a:chExt cx="1944216" cy="4162145"/>
            </a:xfrm>
          </p:grpSpPr>
          <p:sp>
            <p:nvSpPr>
              <p:cNvPr id="96" name="五边形 95"/>
              <p:cNvSpPr/>
              <p:nvPr/>
            </p:nvSpPr>
            <p:spPr>
              <a:xfrm>
                <a:off x="3415289" y="2060848"/>
                <a:ext cx="1944216" cy="647967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3450719" y="3191613"/>
                <a:ext cx="1873356" cy="30313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4183675" y="2724061"/>
                <a:ext cx="407445" cy="736903"/>
                <a:chOff x="4253614" y="2292013"/>
                <a:chExt cx="407445" cy="736903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4253614" y="2292013"/>
                  <a:ext cx="407445" cy="736903"/>
                  <a:chOff x="4253614" y="2292013"/>
                  <a:chExt cx="407445" cy="736903"/>
                </a:xfrm>
              </p:grpSpPr>
              <p:sp>
                <p:nvSpPr>
                  <p:cNvPr id="104" name="矩形 103"/>
                  <p:cNvSpPr/>
                  <p:nvPr/>
                </p:nvSpPr>
                <p:spPr>
                  <a:xfrm>
                    <a:off x="4410834" y="2292013"/>
                    <a:ext cx="88575" cy="41673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4253614" y="2619807"/>
                    <a:ext cx="407445" cy="40910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102" name="椭圆 101"/>
                  <p:cNvSpPr/>
                  <p:nvPr/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 bwMode="auto">
                  <a:xfrm rot="20122633">
                    <a:off x="3928119" y="2554514"/>
                    <a:ext cx="769856" cy="2693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99" name="TextBox 26"/>
              <p:cNvSpPr txBox="1"/>
              <p:nvPr/>
            </p:nvSpPr>
            <p:spPr>
              <a:xfrm>
                <a:off x="3450241" y="2150164"/>
                <a:ext cx="1697778" cy="4426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HTML2.0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2282178" y="3564540"/>
              <a:ext cx="1777525" cy="19757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1995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 1866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发布，在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 2854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于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2000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月发布之后被宣布过时。</a:t>
              </a:r>
              <a:endPara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3473" y="2434196"/>
            <a:ext cx="1717247" cy="3182836"/>
            <a:chOff x="2287059" y="2457367"/>
            <a:chExt cx="1740456" cy="3225013"/>
          </a:xfrm>
        </p:grpSpPr>
        <p:grpSp>
          <p:nvGrpSpPr>
            <p:cNvPr id="82" name="组合 81"/>
            <p:cNvGrpSpPr/>
            <p:nvPr/>
          </p:nvGrpSpPr>
          <p:grpSpPr>
            <a:xfrm>
              <a:off x="2287059" y="2457367"/>
              <a:ext cx="1740456" cy="3225013"/>
              <a:chOff x="3415289" y="2044343"/>
              <a:chExt cx="1944216" cy="4138229"/>
            </a:xfrm>
          </p:grpSpPr>
          <p:sp>
            <p:nvSpPr>
              <p:cNvPr id="84" name="五边形 83"/>
              <p:cNvSpPr/>
              <p:nvPr/>
            </p:nvSpPr>
            <p:spPr>
              <a:xfrm>
                <a:off x="3415289" y="2059583"/>
                <a:ext cx="1944216" cy="65025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3450680" y="3192449"/>
                <a:ext cx="1873437" cy="299012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4182801" y="2722538"/>
                <a:ext cx="409191" cy="739159"/>
                <a:chOff x="4252740" y="2290490"/>
                <a:chExt cx="409191" cy="73915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4252740" y="2290490"/>
                  <a:ext cx="409191" cy="739159"/>
                  <a:chOff x="4252740" y="2290490"/>
                  <a:chExt cx="409191" cy="73915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4409780" y="2290490"/>
                    <a:ext cx="90686" cy="41911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3" name="椭圆 92"/>
                  <p:cNvSpPr/>
                  <p:nvPr/>
                </p:nvSpPr>
                <p:spPr>
                  <a:xfrm>
                    <a:off x="4252740" y="2620698"/>
                    <a:ext cx="409191" cy="40895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89" name="组合 88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90" name="椭圆 89"/>
                  <p:cNvSpPr/>
                  <p:nvPr/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椭圆 90"/>
                  <p:cNvSpPr/>
                  <p:nvPr/>
                </p:nvSpPr>
                <p:spPr bwMode="auto">
                  <a:xfrm rot="20122633">
                    <a:off x="3967121" y="2518968"/>
                    <a:ext cx="768980" cy="301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87" name="TextBox 26"/>
              <p:cNvSpPr txBox="1"/>
              <p:nvPr/>
            </p:nvSpPr>
            <p:spPr>
              <a:xfrm>
                <a:off x="3618778" y="2044343"/>
                <a:ext cx="1698700" cy="6802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defRPr/>
                </a:pPr>
                <a:r>
                  <a:rPr kumimoji="0" lang="zh-CN" altLang="zh-CN" sz="1400" b="1" kern="1200" cap="none" spc="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超文本标记语</a:t>
                </a:r>
                <a:endParaRPr kumimoji="0" lang="en-US" altLang="zh-CN" sz="1400" b="1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defTabSz="914400">
                  <a:buClrTx/>
                  <a:buSzTx/>
                  <a:buFontTx/>
                  <a:defRPr/>
                </a:pPr>
                <a:r>
                  <a:rPr kumimoji="0" lang="zh-CN" altLang="zh-CN" sz="1400" b="1" kern="1200" cap="none" spc="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言（第一版）</a:t>
                </a:r>
                <a:endParaRPr kumimoji="0" lang="zh-CN" altLang="en-US" sz="1400" b="1" kern="1200" cap="none" spc="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2439956" y="3520173"/>
              <a:ext cx="1513684" cy="19646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1993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作为互联网工程工作小组（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IETF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）工作草案发布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46868" y="2402748"/>
            <a:ext cx="1729312" cy="3214284"/>
            <a:chOff x="3827656" y="1983502"/>
            <a:chExt cx="1395240" cy="2593332"/>
          </a:xfrm>
        </p:grpSpPr>
        <p:grpSp>
          <p:nvGrpSpPr>
            <p:cNvPr id="68" name="组合 67"/>
            <p:cNvGrpSpPr/>
            <p:nvPr/>
          </p:nvGrpSpPr>
          <p:grpSpPr>
            <a:xfrm>
              <a:off x="3827656" y="1983502"/>
              <a:ext cx="1395240" cy="2593332"/>
              <a:chOff x="2287059" y="2470230"/>
              <a:chExt cx="1740684" cy="3235408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287059" y="2470230"/>
                <a:ext cx="1740684" cy="3235408"/>
                <a:chOff x="3415289" y="2060848"/>
                <a:chExt cx="1944471" cy="4151570"/>
              </a:xfrm>
            </p:grpSpPr>
            <p:sp>
              <p:nvSpPr>
                <p:cNvPr id="72" name="五边形 71"/>
                <p:cNvSpPr/>
                <p:nvPr/>
              </p:nvSpPr>
              <p:spPr>
                <a:xfrm>
                  <a:off x="3415289" y="2060848"/>
                  <a:ext cx="1944471" cy="647966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3450683" y="3191611"/>
                  <a:ext cx="1873683" cy="302080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4182901" y="2724060"/>
                  <a:ext cx="409247" cy="736902"/>
                  <a:chOff x="4252840" y="2292012"/>
                  <a:chExt cx="409247" cy="736902"/>
                </a:xfrm>
              </p:grpSpPr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4252840" y="2292012"/>
                    <a:ext cx="409247" cy="736902"/>
                    <a:chOff x="4252840" y="2292012"/>
                    <a:chExt cx="409247" cy="736902"/>
                  </a:xfrm>
                </p:grpSpPr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4409903" y="2292012"/>
                      <a:ext cx="90697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1" name="椭圆 80"/>
                    <p:cNvSpPr/>
                    <p:nvPr/>
                  </p:nvSpPr>
                  <p:spPr>
                    <a:xfrm>
                      <a:off x="4252840" y="2619807"/>
                      <a:ext cx="409247" cy="409107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77" name="组合 76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78" name="椭圆 77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 bwMode="auto">
                    <a:xfrm rot="20122633">
                      <a:off x="3958072" y="2517451"/>
                      <a:ext cx="769080" cy="247787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75" name="TextBox 26"/>
                <p:cNvSpPr txBox="1"/>
                <p:nvPr/>
              </p:nvSpPr>
              <p:spPr>
                <a:xfrm>
                  <a:off x="3450242" y="2150163"/>
                  <a:ext cx="1697778" cy="4372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HTML3.2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1" name="矩形 70"/>
              <p:cNvSpPr/>
              <p:nvPr/>
            </p:nvSpPr>
            <p:spPr>
              <a:xfrm>
                <a:off x="2439956" y="3520173"/>
                <a:ext cx="1513684" cy="3407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3885786" y="3111472"/>
              <a:ext cx="1185178" cy="968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1997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W3C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推荐标准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40908" y="2379430"/>
            <a:ext cx="1741067" cy="3237602"/>
            <a:chOff x="5478030" y="1984139"/>
            <a:chExt cx="1394725" cy="2588455"/>
          </a:xfrm>
        </p:grpSpPr>
        <p:grpSp>
          <p:nvGrpSpPr>
            <p:cNvPr id="54" name="组合 53"/>
            <p:cNvGrpSpPr/>
            <p:nvPr/>
          </p:nvGrpSpPr>
          <p:grpSpPr>
            <a:xfrm>
              <a:off x="5478030" y="1984139"/>
              <a:ext cx="1394725" cy="2588455"/>
              <a:chOff x="2287060" y="2470230"/>
              <a:chExt cx="1740042" cy="3229325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287060" y="2470230"/>
                <a:ext cx="1740042" cy="3229325"/>
                <a:chOff x="3415289" y="2060848"/>
                <a:chExt cx="1943753" cy="4143761"/>
              </a:xfrm>
            </p:grpSpPr>
            <p:sp>
              <p:nvSpPr>
                <p:cNvPr id="58" name="五边形 57"/>
                <p:cNvSpPr/>
                <p:nvPr/>
              </p:nvSpPr>
              <p:spPr>
                <a:xfrm>
                  <a:off x="3415289" y="2060848"/>
                  <a:ext cx="1943753" cy="647967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3450709" y="3191613"/>
                  <a:ext cx="1872910" cy="3012996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60" name="组合 59"/>
                <p:cNvGrpSpPr/>
                <p:nvPr/>
              </p:nvGrpSpPr>
              <p:grpSpPr>
                <a:xfrm>
                  <a:off x="4183491" y="2724061"/>
                  <a:ext cx="400706" cy="736903"/>
                  <a:chOff x="4253430" y="2292013"/>
                  <a:chExt cx="400706" cy="736903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4253430" y="2292013"/>
                    <a:ext cx="400706" cy="736903"/>
                    <a:chOff x="4253430" y="2292013"/>
                    <a:chExt cx="400706" cy="736903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4410614" y="2292013"/>
                      <a:ext cx="88554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7" name="椭圆 66"/>
                    <p:cNvSpPr/>
                    <p:nvPr/>
                  </p:nvSpPr>
                  <p:spPr>
                    <a:xfrm>
                      <a:off x="4253430" y="2619807"/>
                      <a:ext cx="400706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64" name="椭圆 63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 bwMode="auto">
                    <a:xfrm rot="20122633">
                      <a:off x="3928946" y="2565336"/>
                      <a:ext cx="769674" cy="25856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61" name="TextBox 26"/>
                <p:cNvSpPr txBox="1"/>
                <p:nvPr/>
              </p:nvSpPr>
              <p:spPr>
                <a:xfrm>
                  <a:off x="3450242" y="2150164"/>
                  <a:ext cx="1697778" cy="433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HTML4.0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2439956" y="3520173"/>
                <a:ext cx="1513684" cy="337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5489047" y="3112109"/>
              <a:ext cx="1324826" cy="9596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1997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W3C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推荐标准。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42743" y="2379429"/>
            <a:ext cx="1782859" cy="3237603"/>
            <a:chOff x="7098394" y="1984139"/>
            <a:chExt cx="1424322" cy="2588456"/>
          </a:xfrm>
        </p:grpSpPr>
        <p:grpSp>
          <p:nvGrpSpPr>
            <p:cNvPr id="40" name="组合 39"/>
            <p:cNvGrpSpPr/>
            <p:nvPr/>
          </p:nvGrpSpPr>
          <p:grpSpPr>
            <a:xfrm>
              <a:off x="7098394" y="1984139"/>
              <a:ext cx="1424321" cy="2588456"/>
              <a:chOff x="2249625" y="2470230"/>
              <a:chExt cx="1776967" cy="3229326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2249625" y="2470230"/>
                <a:ext cx="1776967" cy="3229326"/>
                <a:chOff x="3373472" y="2060848"/>
                <a:chExt cx="1985001" cy="4143762"/>
              </a:xfrm>
            </p:grpSpPr>
            <p:sp>
              <p:nvSpPr>
                <p:cNvPr id="44" name="五边形 43"/>
                <p:cNvSpPr/>
                <p:nvPr/>
              </p:nvSpPr>
              <p:spPr>
                <a:xfrm>
                  <a:off x="3415470" y="2060848"/>
                  <a:ext cx="1943003" cy="647967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>
                <a:xfrm>
                  <a:off x="3450838" y="3191613"/>
                  <a:ext cx="1872268" cy="301299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4182504" y="2724061"/>
                  <a:ext cx="408936" cy="736903"/>
                  <a:chOff x="4252443" y="2292013"/>
                  <a:chExt cx="408936" cy="736903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4252443" y="2292013"/>
                    <a:ext cx="408936" cy="736903"/>
                    <a:chOff x="4252443" y="2292013"/>
                    <a:chExt cx="408936" cy="736903"/>
                  </a:xfrm>
                </p:grpSpPr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4409386" y="2292013"/>
                      <a:ext cx="90630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3" name="椭圆 52"/>
                    <p:cNvSpPr/>
                    <p:nvPr/>
                  </p:nvSpPr>
                  <p:spPr>
                    <a:xfrm>
                      <a:off x="4252443" y="2619807"/>
                      <a:ext cx="408936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50" name="椭圆 49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1" name="椭圆 50"/>
                    <p:cNvSpPr/>
                    <p:nvPr/>
                  </p:nvSpPr>
                  <p:spPr bwMode="auto">
                    <a:xfrm rot="20122633">
                      <a:off x="3938251" y="2549806"/>
                      <a:ext cx="768500" cy="25856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47" name="TextBox 26"/>
                <p:cNvSpPr txBox="1"/>
                <p:nvPr/>
              </p:nvSpPr>
              <p:spPr>
                <a:xfrm>
                  <a:off x="3373472" y="2150164"/>
                  <a:ext cx="1909264" cy="433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HTML4.01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2439956" y="3520173"/>
                <a:ext cx="1513684" cy="337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131447" y="3107275"/>
              <a:ext cx="1391269" cy="9596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1999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W3C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推荐标准。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000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4310743" y="1887258"/>
            <a:ext cx="3918857" cy="2147886"/>
            <a:chOff x="-524644" y="4343782"/>
            <a:chExt cx="3917827" cy="214750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-524644" y="4343782"/>
              <a:ext cx="3917827" cy="2147504"/>
              <a:chOff x="-524644" y="4343782"/>
              <a:chExt cx="3917827" cy="2147504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-524644" y="4350131"/>
                <a:ext cx="3917827" cy="2141155"/>
                <a:chOff x="5048847" y="2060649"/>
                <a:chExt cx="3895646" cy="4592425"/>
              </a:xfrm>
            </p:grpSpPr>
            <p:sp>
              <p:nvSpPr>
                <p:cNvPr id="118" name="五边形 117"/>
                <p:cNvSpPr/>
                <p:nvPr/>
              </p:nvSpPr>
              <p:spPr>
                <a:xfrm>
                  <a:off x="6061583" y="2060649"/>
                  <a:ext cx="1944216" cy="646820"/>
                </a:xfrm>
                <a:prstGeom prst="homePlate">
                  <a:avLst/>
                </a:prstGeom>
                <a:gradFill flip="none" rotWithShape="1">
                  <a:gsLst>
                    <a:gs pos="8000">
                      <a:srgbClr val="5F9127"/>
                    </a:gs>
                    <a:gs pos="28000">
                      <a:srgbClr val="70AC2E"/>
                    </a:gs>
                    <a:gs pos="96000">
                      <a:srgbClr val="A4DD47"/>
                    </a:gs>
                    <a:gs pos="67000">
                      <a:srgbClr val="92D050"/>
                    </a:gs>
                  </a:gsLst>
                  <a:lin ang="16200000" scaled="1"/>
                  <a:tileRect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圆角矩形 118"/>
                <p:cNvSpPr/>
                <p:nvPr/>
              </p:nvSpPr>
              <p:spPr>
                <a:xfrm>
                  <a:off x="5048847" y="3139817"/>
                  <a:ext cx="3895646" cy="351325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0" name="组合 119"/>
                <p:cNvGrpSpPr/>
                <p:nvPr/>
              </p:nvGrpSpPr>
              <p:grpSpPr>
                <a:xfrm>
                  <a:off x="6867707" y="2724492"/>
                  <a:ext cx="287556" cy="796611"/>
                  <a:chOff x="6937646" y="2292444"/>
                  <a:chExt cx="287556" cy="796611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6982117" y="2673728"/>
                    <a:ext cx="243027" cy="41532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6937646" y="2292444"/>
                    <a:ext cx="287556" cy="726363"/>
                    <a:chOff x="6940285" y="2292444"/>
                    <a:chExt cx="287556" cy="726363"/>
                  </a:xfrm>
                </p:grpSpPr>
                <p:sp>
                  <p:nvSpPr>
                    <p:cNvPr id="123" name="矩形 122"/>
                    <p:cNvSpPr/>
                    <p:nvPr/>
                  </p:nvSpPr>
                  <p:spPr>
                    <a:xfrm>
                      <a:off x="7055769" y="2292444"/>
                      <a:ext cx="89952" cy="418730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24" name="组合 123"/>
                    <p:cNvGrpSpPr/>
                    <p:nvPr/>
                  </p:nvGrpSpPr>
                  <p:grpSpPr>
                    <a:xfrm rot="1267204">
                      <a:off x="6940285" y="2733838"/>
                      <a:ext cx="287556" cy="284969"/>
                      <a:chOff x="3541462" y="1861471"/>
                      <a:chExt cx="1219179" cy="1208214"/>
                    </a:xfrm>
                  </p:grpSpPr>
                  <p:sp>
                    <p:nvSpPr>
                      <p:cNvPr id="125" name="椭圆 124"/>
                      <p:cNvSpPr/>
                      <p:nvPr/>
                    </p:nvSpPr>
                    <p:spPr bwMode="auto">
                      <a:xfrm>
                        <a:off x="3870013" y="1861471"/>
                        <a:ext cx="725290" cy="120821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rgbClr val="A4DD47"/>
                          </a:gs>
                          <a:gs pos="47000">
                            <a:srgbClr val="729B15"/>
                          </a:gs>
                          <a:gs pos="82000">
                            <a:srgbClr val="4C680E"/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n w="6350">
                        <a:solidFill>
                          <a:schemeClr val="accent3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>
                        <a:defPPr>
                          <a:defRPr lang="zh-CN">
                            <a:solidFill>
                              <a:schemeClr val="lt1"/>
                            </a:solidFill>
                          </a:defRPr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6" name="椭圆 125"/>
                      <p:cNvSpPr/>
                      <p:nvPr/>
                    </p:nvSpPr>
                    <p:spPr bwMode="auto">
                      <a:xfrm rot="20122633">
                        <a:off x="4024653" y="1897891"/>
                        <a:ext cx="735988" cy="30311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alpha val="55000"/>
                            </a:schemeClr>
                          </a:gs>
                          <a:gs pos="50000">
                            <a:schemeClr val="bg1">
                              <a:shade val="67500"/>
                              <a:satMod val="115000"/>
                              <a:alpha val="12000"/>
                            </a:schemeClr>
                          </a:gs>
                          <a:gs pos="100000">
                            <a:schemeClr val="bg1">
                              <a:shade val="100000"/>
                              <a:satMod val="115000"/>
                              <a:alpha val="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>
                        <a:defPPr>
                          <a:defRPr lang="zh-CN">
                            <a:solidFill>
                              <a:schemeClr val="lt1"/>
                            </a:solidFill>
                          </a:defRPr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7" name="椭圆 126"/>
                      <p:cNvSpPr/>
                      <p:nvPr/>
                    </p:nvSpPr>
                    <p:spPr bwMode="auto">
                      <a:xfrm rot="912585">
                        <a:off x="3541462" y="2021490"/>
                        <a:ext cx="689150" cy="606212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bg1">
                              <a:alpha val="0"/>
                            </a:schemeClr>
                          </a:gs>
                          <a:gs pos="16000">
                            <a:schemeClr val="bg1">
                              <a:alpha val="51000"/>
                            </a:schemeClr>
                          </a:gs>
                          <a:gs pos="30000">
                            <a:schemeClr val="bg1">
                              <a:alpha val="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>
                        <a:defPPr>
                          <a:defRPr lang="zh-CN">
                            <a:solidFill>
                              <a:schemeClr val="lt1"/>
                            </a:solidFill>
                          </a:defRPr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17" name="TextBox 26"/>
              <p:cNvSpPr txBox="1"/>
              <p:nvPr/>
            </p:nvSpPr>
            <p:spPr>
              <a:xfrm>
                <a:off x="845518" y="4343782"/>
                <a:ext cx="1218227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 5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5" name="矩形 114"/>
            <p:cNvSpPr/>
            <p:nvPr/>
          </p:nvSpPr>
          <p:spPr>
            <a:xfrm>
              <a:off x="-365028" y="5101170"/>
              <a:ext cx="3613107" cy="1200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第一份正式草案已于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公布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万维网联盟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宣布，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标准规范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终于制定完成。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872343" y="4891155"/>
            <a:ext cx="8795657" cy="1315100"/>
            <a:chOff x="1813818" y="4530605"/>
            <a:chExt cx="8794475" cy="131563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3818" y="4530605"/>
              <a:ext cx="8794475" cy="1315635"/>
              <a:chOff x="-203656" y="3956014"/>
              <a:chExt cx="6471611" cy="1164332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-203656" y="4119050"/>
                <a:ext cx="6471611" cy="0"/>
              </a:xfrm>
              <a:prstGeom prst="line">
                <a:avLst/>
              </a:prstGeom>
              <a:ln w="19050">
                <a:solidFill>
                  <a:srgbClr val="1369B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" name="矩形 111"/>
              <p:cNvSpPr/>
              <p:nvPr/>
            </p:nvSpPr>
            <p:spPr>
              <a:xfrm>
                <a:off x="2549425" y="3956014"/>
                <a:ext cx="979390" cy="326852"/>
              </a:xfrm>
              <a:prstGeom prst="rect">
                <a:avLst/>
              </a:prstGeom>
              <a:solidFill>
                <a:srgbClr val="1369B2"/>
              </a:solidFill>
              <a:ln w="254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总结</a:t>
                </a:r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】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>
                <a:off x="-203656" y="5120346"/>
                <a:ext cx="6471610" cy="0"/>
              </a:xfrm>
              <a:prstGeom prst="line">
                <a:avLst/>
              </a:prstGeom>
              <a:ln w="19050">
                <a:solidFill>
                  <a:srgbClr val="1369B2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45"/>
            <p:cNvSpPr txBox="1"/>
            <p:nvPr/>
          </p:nvSpPr>
          <p:spPr>
            <a:xfrm>
              <a:off x="1929915" y="4934538"/>
              <a:ext cx="8678377" cy="7574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将会逐渐取代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4.01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XHTML 1.0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，以期能在互联网应用迅速发展的同时，使网络标准达到符合当代的网络需求，为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桌面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移动平台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带来无缝衔接的丰富内容。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6021311" y="4264272"/>
            <a:ext cx="377372" cy="322340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13491" y="3232266"/>
            <a:ext cx="3736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的优势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，对比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能够列举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的优势体现。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901371" y="2112170"/>
            <a:ext cx="8519886" cy="4057648"/>
            <a:chOff x="1282700" y="2185166"/>
            <a:chExt cx="6095999" cy="4058831"/>
          </a:xfrm>
        </p:grpSpPr>
        <p:sp>
          <p:nvSpPr>
            <p:cNvPr id="10" name="任意多边形 9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41" tIns="409350" rIns="15240" bIns="40934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8" tIns="50988" rIns="50988" bIns="5098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解决了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跨浏览器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282700" y="3163352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1032172"/>
                <a:satOff val="10348"/>
                <a:lumOff val="-7185"/>
                <a:alphaOff val="0"/>
              </a:schemeClr>
            </a:lnRef>
            <a:fillRef idx="1">
              <a:schemeClr val="accent5">
                <a:hueOff val="-1032172"/>
                <a:satOff val="10348"/>
                <a:lumOff val="-7185"/>
                <a:alphaOff val="0"/>
              </a:schemeClr>
            </a:fillRef>
            <a:effectRef idx="0">
              <a:schemeClr val="accent5">
                <a:hueOff val="-1032172"/>
                <a:satOff val="10348"/>
                <a:lumOff val="-7185"/>
                <a:alphaOff val="0"/>
              </a:schemeClr>
            </a:effectRef>
            <a:fontRef idx="minor">
              <a:schemeClr val="lt1"/>
            </a:fontRef>
          </p:style>
          <p:txBody>
            <a:bodyPr lIns="15241" tIns="409350" rIns="15240" bIns="40934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1688" y="3177869"/>
              <a:ext cx="5307011" cy="732051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1032172"/>
                <a:satOff val="10348"/>
                <a:lumOff val="-718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50969" rIns="50969" bIns="50970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新增了多个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新特性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282700" y="4139948"/>
              <a:ext cx="788988" cy="1125865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2064345"/>
                <a:satOff val="20696"/>
                <a:lumOff val="-14374"/>
                <a:alphaOff val="0"/>
              </a:schemeClr>
            </a:lnRef>
            <a:fillRef idx="1">
              <a:schemeClr val="accent5">
                <a:hueOff val="-2064345"/>
                <a:satOff val="20696"/>
                <a:lumOff val="-14374"/>
                <a:alphaOff val="0"/>
              </a:schemeClr>
            </a:fillRef>
            <a:effectRef idx="0">
              <a:schemeClr val="accent5">
                <a:hueOff val="-2064345"/>
                <a:satOff val="20696"/>
                <a:lumOff val="-14374"/>
                <a:alphaOff val="0"/>
              </a:schemeClr>
            </a:effectRef>
            <a:fontRef idx="minor">
              <a:schemeClr val="lt1"/>
            </a:fontRef>
          </p:style>
          <p:txBody>
            <a:bodyPr lIns="15241" tIns="409350" rIns="15240" bIns="40934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071688" y="4154466"/>
              <a:ext cx="5307011" cy="732050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2064345"/>
                <a:satOff val="20696"/>
                <a:lumOff val="-1437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50969" rIns="50969" bIns="50970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用户优先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的原则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282700" y="5118132"/>
              <a:ext cx="788988" cy="1125865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3096517"/>
                <a:satOff val="31044"/>
                <a:lumOff val="-21564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64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64"/>
                <a:alphaOff val="0"/>
              </a:schemeClr>
            </a:effectRef>
            <a:fontRef idx="minor">
              <a:schemeClr val="lt1"/>
            </a:fontRef>
          </p:style>
          <p:txBody>
            <a:bodyPr lIns="15241" tIns="409350" rIns="15240" bIns="40934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071688" y="5132650"/>
              <a:ext cx="5307011" cy="732050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89" tIns="50970" rIns="50969" bIns="50969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化繁为简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的优势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13490" y="3217548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浏览器支持情况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。，能够列举几个支持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的浏览器。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667" y="4495707"/>
            <a:ext cx="1786710" cy="17794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80" y="2775315"/>
            <a:ext cx="1813863" cy="1703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71" y="1907177"/>
            <a:ext cx="1830750" cy="1901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026" y="2426125"/>
            <a:ext cx="2189204" cy="2160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180" y="4461017"/>
            <a:ext cx="1829130" cy="1814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59786" y="3213678"/>
            <a:ext cx="373736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的方法，能够在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Dreamweaver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中创建第一个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2000" dirty="0"/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2" y="1935617"/>
            <a:ext cx="5926414" cy="22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143691" y="4712124"/>
            <a:ext cx="10142311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谷歌浏览器对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的兼容性支持较好，而且调试网页非常方便，所以在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网页制作过程中谷歌浏览器是最常用的浏览器。本书涉及的案例将全部在谷歌浏览器中运行。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894600" y="3030845"/>
            <a:ext cx="420585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HTML5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565965" y="34192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HTML5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7094" y="1982479"/>
            <a:ext cx="6264696" cy="283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新标准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，越来越多的网站开发者开始使用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构建网站。学习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首先需要了解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。本节将针对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文档基本格式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标记及其属性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5590034"/>
            <a:ext cx="97210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4119880" y="331470"/>
            <a:ext cx="4066540" cy="662305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课程大纲</a:t>
            </a:r>
            <a:endParaRPr 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340" y="1303020"/>
            <a:ext cx="5394325" cy="488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文档基本格式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680" y="1280160"/>
            <a:ext cx="5638800" cy="521589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59786" y="3213678"/>
            <a:ext cx="37373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文档的基本格式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，能够描述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文档中各个标记的作用和位置。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文档基本格式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19173" y="1461407"/>
            <a:ext cx="10345084" cy="4481386"/>
            <a:chOff x="716914" y="2435096"/>
            <a:chExt cx="10666949" cy="3495591"/>
          </a:xfrm>
        </p:grpSpPr>
        <p:sp>
          <p:nvSpPr>
            <p:cNvPr id="16" name="MH_Other_1"/>
            <p:cNvSpPr/>
            <p:nvPr>
              <p:custDataLst>
                <p:tags r:id="rId1"/>
              </p:custDataLst>
            </p:nvPr>
          </p:nvSpPr>
          <p:spPr>
            <a:xfrm>
              <a:off x="7183722" y="2970901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19" name="MH_SubTitle_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500631" y="243509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&lt;html&gt;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endParaRPr lang="zh-CN" altLang="en-US" sz="2000" b="1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MH_Text_4"/>
            <p:cNvSpPr txBox="1"/>
            <p:nvPr>
              <p:custDataLst>
                <p:tags r:id="rId3"/>
              </p:custDataLst>
            </p:nvPr>
          </p:nvSpPr>
          <p:spPr>
            <a:xfrm>
              <a:off x="7885347" y="3180500"/>
              <a:ext cx="3498516" cy="100512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用于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告知浏览器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其是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一个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 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&lt;html&gt;</a:t>
              </a:r>
              <a:r>
                <a:rPr lang="zh-CN" altLang="en-US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&lt;/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html&gt;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标志着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zh-CN" altLang="en-US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开始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结束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，在它们之间的是文档的头部和主体内容。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MH_Other_2"/>
            <p:cNvSpPr/>
            <p:nvPr>
              <p:custDataLst>
                <p:tags r:id="rId4"/>
              </p:custDataLst>
            </p:nvPr>
          </p:nvSpPr>
          <p:spPr>
            <a:xfrm flipH="1">
              <a:off x="3914736" y="2970901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2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054375" y="2435097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&lt;!DOCTYPE&gt;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endParaRPr lang="zh-CN" altLang="en-US" sz="2000" b="1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MH_Text_1"/>
            <p:cNvSpPr txBox="1"/>
            <p:nvPr>
              <p:custDataLst>
                <p:tags r:id="rId6"/>
              </p:custDataLst>
            </p:nvPr>
          </p:nvSpPr>
          <p:spPr>
            <a:xfrm flipH="1">
              <a:off x="716915" y="3180500"/>
              <a:ext cx="3395141" cy="1005120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lnSpc>
                  <a:spcPct val="150000"/>
                </a:lnSpc>
              </a:pPr>
              <a:r>
                <a:rPr lang="zh-CN" altLang="zh-CN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位于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文档的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最前面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，用于向浏览器说明当前文档使用哪种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HTML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XHTML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zh-CN" altLang="zh-CN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3"/>
            <p:cNvSpPr/>
            <p:nvPr>
              <p:custDataLst>
                <p:tags r:id="rId7"/>
              </p:custDataLst>
            </p:nvPr>
          </p:nvSpPr>
          <p:spPr>
            <a:xfrm flipV="1">
              <a:off x="7183722" y="4450794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8"/>
              </p:custDataLst>
            </p:nvPr>
          </p:nvSpPr>
          <p:spPr>
            <a:xfrm flipH="1" flipV="1">
              <a:off x="3914736" y="4450794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6" name="MH_Other_5"/>
            <p:cNvSpPr/>
            <p:nvPr>
              <p:custDataLst>
                <p:tags r:id="rId9"/>
              </p:custDataLst>
            </p:nvPr>
          </p:nvSpPr>
          <p:spPr>
            <a:xfrm>
              <a:off x="4763017" y="2801907"/>
              <a:ext cx="1162607" cy="871929"/>
            </a:xfrm>
            <a:custGeom>
              <a:avLst/>
              <a:gdLst>
                <a:gd name="connsiteX0" fmla="*/ 1090749 w 1090749"/>
                <a:gd name="connsiteY0" fmla="*/ 0 h 1090749"/>
                <a:gd name="connsiteX1" fmla="*/ 1090749 w 1090749"/>
                <a:gd name="connsiteY1" fmla="*/ 520353 h 1090749"/>
                <a:gd name="connsiteX2" fmla="*/ 1054097 w 1090749"/>
                <a:gd name="connsiteY2" fmla="*/ 529777 h 1090749"/>
                <a:gd name="connsiteX3" fmla="*/ 529777 w 1090749"/>
                <a:gd name="connsiteY3" fmla="*/ 1054097 h 1090749"/>
                <a:gd name="connsiteX4" fmla="*/ 520353 w 1090749"/>
                <a:gd name="connsiteY4" fmla="*/ 1090749 h 1090749"/>
                <a:gd name="connsiteX5" fmla="*/ 0 w 1090749"/>
                <a:gd name="connsiteY5" fmla="*/ 1090749 h 1090749"/>
                <a:gd name="connsiteX6" fmla="*/ 9646 w 1090749"/>
                <a:gd name="connsiteY6" fmla="*/ 1027542 h 1090749"/>
                <a:gd name="connsiteX7" fmla="*/ 1027542 w 1090749"/>
                <a:gd name="connsiteY7" fmla="*/ 9646 h 1090749"/>
                <a:gd name="connsiteX8" fmla="*/ 1090749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1090749" y="0"/>
                  </a:moveTo>
                  <a:lnTo>
                    <a:pt x="1090749" y="520353"/>
                  </a:lnTo>
                  <a:lnTo>
                    <a:pt x="1054097" y="529777"/>
                  </a:lnTo>
                  <a:cubicBezTo>
                    <a:pt x="804459" y="607423"/>
                    <a:pt x="607423" y="804459"/>
                    <a:pt x="529777" y="1054097"/>
                  </a:cubicBezTo>
                  <a:lnTo>
                    <a:pt x="520353" y="1090749"/>
                  </a:lnTo>
                  <a:lnTo>
                    <a:pt x="0" y="1090749"/>
                  </a:lnTo>
                  <a:lnTo>
                    <a:pt x="9646" y="1027542"/>
                  </a:lnTo>
                  <a:cubicBezTo>
                    <a:pt x="114196" y="516617"/>
                    <a:pt x="516617" y="114196"/>
                    <a:pt x="1027542" y="9646"/>
                  </a:cubicBezTo>
                  <a:lnTo>
                    <a:pt x="1090749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7" name="MH_Other_6"/>
            <p:cNvSpPr/>
            <p:nvPr>
              <p:custDataLst>
                <p:tags r:id="rId10"/>
              </p:custDataLst>
            </p:nvPr>
          </p:nvSpPr>
          <p:spPr>
            <a:xfrm>
              <a:off x="6324182" y="2801907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63206 w 1090749"/>
                <a:gd name="connsiteY1" fmla="*/ 9646 h 1090749"/>
                <a:gd name="connsiteX2" fmla="*/ 1081102 w 1090749"/>
                <a:gd name="connsiteY2" fmla="*/ 1027542 h 1090749"/>
                <a:gd name="connsiteX3" fmla="*/ 1090749 w 1090749"/>
                <a:gd name="connsiteY3" fmla="*/ 1090749 h 1090749"/>
                <a:gd name="connsiteX4" fmla="*/ 570395 w 1090749"/>
                <a:gd name="connsiteY4" fmla="*/ 1090749 h 1090749"/>
                <a:gd name="connsiteX5" fmla="*/ 560971 w 1090749"/>
                <a:gd name="connsiteY5" fmla="*/ 1054097 h 1090749"/>
                <a:gd name="connsiteX6" fmla="*/ 36651 w 1090749"/>
                <a:gd name="connsiteY6" fmla="*/ 529777 h 1090749"/>
                <a:gd name="connsiteX7" fmla="*/ 0 w 1090749"/>
                <a:gd name="connsiteY7" fmla="*/ 520353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63206" y="9646"/>
                  </a:lnTo>
                  <a:cubicBezTo>
                    <a:pt x="574131" y="114196"/>
                    <a:pt x="976552" y="516617"/>
                    <a:pt x="1081102" y="1027542"/>
                  </a:cubicBezTo>
                  <a:lnTo>
                    <a:pt x="1090749" y="1090749"/>
                  </a:lnTo>
                  <a:lnTo>
                    <a:pt x="570395" y="1090749"/>
                  </a:lnTo>
                  <a:lnTo>
                    <a:pt x="560971" y="1054097"/>
                  </a:lnTo>
                  <a:cubicBezTo>
                    <a:pt x="483326" y="804459"/>
                    <a:pt x="286290" y="607423"/>
                    <a:pt x="36651" y="529777"/>
                  </a:cubicBezTo>
                  <a:lnTo>
                    <a:pt x="0" y="520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8" name="MH_Other_7"/>
            <p:cNvSpPr/>
            <p:nvPr>
              <p:custDataLst>
                <p:tags r:id="rId11"/>
              </p:custDataLst>
            </p:nvPr>
          </p:nvSpPr>
          <p:spPr>
            <a:xfrm>
              <a:off x="4734326" y="3994264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520353 w 1090749"/>
                <a:gd name="connsiteY1" fmla="*/ 0 h 1090749"/>
                <a:gd name="connsiteX2" fmla="*/ 529777 w 1090749"/>
                <a:gd name="connsiteY2" fmla="*/ 36651 h 1090749"/>
                <a:gd name="connsiteX3" fmla="*/ 1054097 w 1090749"/>
                <a:gd name="connsiteY3" fmla="*/ 560971 h 1090749"/>
                <a:gd name="connsiteX4" fmla="*/ 1090749 w 1090749"/>
                <a:gd name="connsiteY4" fmla="*/ 570395 h 1090749"/>
                <a:gd name="connsiteX5" fmla="*/ 1090749 w 1090749"/>
                <a:gd name="connsiteY5" fmla="*/ 1090749 h 1090749"/>
                <a:gd name="connsiteX6" fmla="*/ 1027542 w 1090749"/>
                <a:gd name="connsiteY6" fmla="*/ 1081102 h 1090749"/>
                <a:gd name="connsiteX7" fmla="*/ 9646 w 1090749"/>
                <a:gd name="connsiteY7" fmla="*/ 63206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520353" y="0"/>
                  </a:lnTo>
                  <a:lnTo>
                    <a:pt x="529777" y="36651"/>
                  </a:lnTo>
                  <a:cubicBezTo>
                    <a:pt x="607423" y="286290"/>
                    <a:pt x="804459" y="483326"/>
                    <a:pt x="1054097" y="560971"/>
                  </a:cubicBezTo>
                  <a:lnTo>
                    <a:pt x="1090749" y="570395"/>
                  </a:lnTo>
                  <a:lnTo>
                    <a:pt x="1090749" y="1090749"/>
                  </a:lnTo>
                  <a:lnTo>
                    <a:pt x="1027542" y="1081102"/>
                  </a:lnTo>
                  <a:cubicBezTo>
                    <a:pt x="516617" y="976552"/>
                    <a:pt x="114196" y="574131"/>
                    <a:pt x="9646" y="632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29" name="MH_Other_8"/>
            <p:cNvSpPr/>
            <p:nvPr>
              <p:custDataLst>
                <p:tags r:id="rId12"/>
              </p:custDataLst>
            </p:nvPr>
          </p:nvSpPr>
          <p:spPr>
            <a:xfrm>
              <a:off x="6324182" y="3994263"/>
              <a:ext cx="1162605" cy="871928"/>
            </a:xfrm>
            <a:custGeom>
              <a:avLst/>
              <a:gdLst>
                <a:gd name="connsiteX0" fmla="*/ 570395 w 1090748"/>
                <a:gd name="connsiteY0" fmla="*/ 0 h 1090748"/>
                <a:gd name="connsiteX1" fmla="*/ 1090748 w 1090748"/>
                <a:gd name="connsiteY1" fmla="*/ 0 h 1090748"/>
                <a:gd name="connsiteX2" fmla="*/ 1081102 w 1090748"/>
                <a:gd name="connsiteY2" fmla="*/ 63206 h 1090748"/>
                <a:gd name="connsiteX3" fmla="*/ 63206 w 1090748"/>
                <a:gd name="connsiteY3" fmla="*/ 1081102 h 1090748"/>
                <a:gd name="connsiteX4" fmla="*/ 0 w 1090748"/>
                <a:gd name="connsiteY4" fmla="*/ 1090748 h 1090748"/>
                <a:gd name="connsiteX5" fmla="*/ 0 w 1090748"/>
                <a:gd name="connsiteY5" fmla="*/ 570395 h 1090748"/>
                <a:gd name="connsiteX6" fmla="*/ 36651 w 1090748"/>
                <a:gd name="connsiteY6" fmla="*/ 560971 h 1090748"/>
                <a:gd name="connsiteX7" fmla="*/ 560971 w 1090748"/>
                <a:gd name="connsiteY7" fmla="*/ 36651 h 1090748"/>
                <a:gd name="connsiteX8" fmla="*/ 570395 w 1090748"/>
                <a:gd name="connsiteY8" fmla="*/ 0 h 10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8" h="1090748">
                  <a:moveTo>
                    <a:pt x="570395" y="0"/>
                  </a:moveTo>
                  <a:lnTo>
                    <a:pt x="1090748" y="0"/>
                  </a:lnTo>
                  <a:lnTo>
                    <a:pt x="1081102" y="63206"/>
                  </a:lnTo>
                  <a:cubicBezTo>
                    <a:pt x="976552" y="574131"/>
                    <a:pt x="574131" y="976552"/>
                    <a:pt x="63206" y="1081102"/>
                  </a:cubicBezTo>
                  <a:lnTo>
                    <a:pt x="0" y="1090748"/>
                  </a:lnTo>
                  <a:lnTo>
                    <a:pt x="0" y="570395"/>
                  </a:lnTo>
                  <a:lnTo>
                    <a:pt x="36651" y="560971"/>
                  </a:lnTo>
                  <a:cubicBezTo>
                    <a:pt x="286290" y="483326"/>
                    <a:pt x="483326" y="286290"/>
                    <a:pt x="560971" y="36651"/>
                  </a:cubicBezTo>
                  <a:lnTo>
                    <a:pt x="570395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30" name="MH_SubTitle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500631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&lt;body&gt;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endParaRPr lang="zh-CN" altLang="en-US" sz="2000" b="1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MH_Text_3"/>
            <p:cNvSpPr txBox="1"/>
            <p:nvPr>
              <p:custDataLst>
                <p:tags r:id="rId14"/>
              </p:custDataLst>
            </p:nvPr>
          </p:nvSpPr>
          <p:spPr>
            <a:xfrm>
              <a:off x="7885347" y="4900160"/>
              <a:ext cx="3498516" cy="1006708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用于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文档所要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显示的内容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，浏览器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中显示的所有文本、图像、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音频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视频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等信息都必须位于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&lt;body&gt;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MH_SubTitle_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054375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&lt;head&gt;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endParaRPr lang="zh-CN" altLang="en-US" sz="2000" b="1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MH_Text_2"/>
            <p:cNvSpPr txBox="1"/>
            <p:nvPr>
              <p:custDataLst>
                <p:tags r:id="rId16"/>
              </p:custDataLst>
            </p:nvPr>
          </p:nvSpPr>
          <p:spPr>
            <a:xfrm flipH="1">
              <a:off x="716914" y="4923979"/>
              <a:ext cx="3395142" cy="1006708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 lv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用于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HTML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文档的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头部信息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，也称为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头部标记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，紧跟在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&lt;html&gt;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标记之后，主要用来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封装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其他位于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文档头部的</a:t>
              </a:r>
              <a:r>
                <a:rPr lang="zh-CN" altLang="en-US" sz="16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标记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13490" y="3213678"/>
            <a:ext cx="35257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，能够说出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在设计和语法方面做了哪些改变。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590801" y="1847850"/>
            <a:ext cx="7772400" cy="4318794"/>
            <a:chOff x="1825624" y="2006600"/>
            <a:chExt cx="5553075" cy="4064000"/>
          </a:xfrm>
        </p:grpSpPr>
        <p:sp>
          <p:nvSpPr>
            <p:cNvPr id="16" name="等腰三角形 15"/>
            <p:cNvSpPr/>
            <p:nvPr/>
          </p:nvSpPr>
          <p:spPr>
            <a:xfrm>
              <a:off x="1825624" y="2006600"/>
              <a:ext cx="4064000" cy="4064000"/>
            </a:xfrm>
            <a:prstGeom prst="triangle">
              <a:avLst/>
            </a:prstGeom>
            <a:solidFill>
              <a:srgbClr val="1369B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3140074" y="2414588"/>
              <a:ext cx="4238625" cy="962025"/>
            </a:xfrm>
            <a:custGeom>
              <a:avLst/>
              <a:gdLst>
                <a:gd name="connsiteX0" fmla="*/ 0 w 4076702"/>
                <a:gd name="connsiteY0" fmla="*/ 160341 h 962025"/>
                <a:gd name="connsiteX1" fmla="*/ 160341 w 4076702"/>
                <a:gd name="connsiteY1" fmla="*/ 0 h 962025"/>
                <a:gd name="connsiteX2" fmla="*/ 3916361 w 4076702"/>
                <a:gd name="connsiteY2" fmla="*/ 0 h 962025"/>
                <a:gd name="connsiteX3" fmla="*/ 4076702 w 4076702"/>
                <a:gd name="connsiteY3" fmla="*/ 160341 h 962025"/>
                <a:gd name="connsiteX4" fmla="*/ 4076702 w 4076702"/>
                <a:gd name="connsiteY4" fmla="*/ 801684 h 962025"/>
                <a:gd name="connsiteX5" fmla="*/ 3916361 w 4076702"/>
                <a:gd name="connsiteY5" fmla="*/ 962025 h 962025"/>
                <a:gd name="connsiteX6" fmla="*/ 160341 w 4076702"/>
                <a:gd name="connsiteY6" fmla="*/ 962025 h 962025"/>
                <a:gd name="connsiteX7" fmla="*/ 0 w 4076702"/>
                <a:gd name="connsiteY7" fmla="*/ 801684 h 962025"/>
                <a:gd name="connsiteX8" fmla="*/ 0 w 4076702"/>
                <a:gd name="connsiteY8" fmla="*/ 16034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02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3916361" y="0"/>
                  </a:lnTo>
                  <a:cubicBezTo>
                    <a:pt x="4004915" y="0"/>
                    <a:pt x="4076702" y="71787"/>
                    <a:pt x="4076702" y="160341"/>
                  </a:cubicBezTo>
                  <a:lnTo>
                    <a:pt x="4076702" y="801684"/>
                  </a:lnTo>
                  <a:cubicBezTo>
                    <a:pt x="4076702" y="890238"/>
                    <a:pt x="4004915" y="962025"/>
                    <a:pt x="3916361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ln>
              <a:solidFill>
                <a:srgbClr val="1369B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8402" tIns="138402" rIns="138402" bIns="138402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标签</a:t>
              </a:r>
              <a:r>
                <a:rPr kumimoji="0" 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不区分大小写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140074" y="3497263"/>
              <a:ext cx="4238625" cy="962025"/>
            </a:xfrm>
            <a:custGeom>
              <a:avLst/>
              <a:gdLst>
                <a:gd name="connsiteX0" fmla="*/ 0 w 4076702"/>
                <a:gd name="connsiteY0" fmla="*/ 160341 h 962025"/>
                <a:gd name="connsiteX1" fmla="*/ 160341 w 4076702"/>
                <a:gd name="connsiteY1" fmla="*/ 0 h 962025"/>
                <a:gd name="connsiteX2" fmla="*/ 3916361 w 4076702"/>
                <a:gd name="connsiteY2" fmla="*/ 0 h 962025"/>
                <a:gd name="connsiteX3" fmla="*/ 4076702 w 4076702"/>
                <a:gd name="connsiteY3" fmla="*/ 160341 h 962025"/>
                <a:gd name="connsiteX4" fmla="*/ 4076702 w 4076702"/>
                <a:gd name="connsiteY4" fmla="*/ 801684 h 962025"/>
                <a:gd name="connsiteX5" fmla="*/ 3916361 w 4076702"/>
                <a:gd name="connsiteY5" fmla="*/ 962025 h 962025"/>
                <a:gd name="connsiteX6" fmla="*/ 160341 w 4076702"/>
                <a:gd name="connsiteY6" fmla="*/ 962025 h 962025"/>
                <a:gd name="connsiteX7" fmla="*/ 0 w 4076702"/>
                <a:gd name="connsiteY7" fmla="*/ 801684 h 962025"/>
                <a:gd name="connsiteX8" fmla="*/ 0 w 4076702"/>
                <a:gd name="connsiteY8" fmla="*/ 16034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02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3916361" y="0"/>
                  </a:lnTo>
                  <a:cubicBezTo>
                    <a:pt x="4004915" y="0"/>
                    <a:pt x="4076702" y="71787"/>
                    <a:pt x="4076702" y="160341"/>
                  </a:cubicBezTo>
                  <a:lnTo>
                    <a:pt x="4076702" y="801684"/>
                  </a:lnTo>
                  <a:cubicBezTo>
                    <a:pt x="4076702" y="890238"/>
                    <a:pt x="4004915" y="962025"/>
                    <a:pt x="3916361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928412"/>
                <a:satOff val="-28200"/>
                <a:lumOff val="931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4592" tIns="134592" rIns="134592" bIns="134592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223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允许</a:t>
              </a:r>
              <a:r>
                <a:rPr kumimoji="0" lang="zh-CN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属性值不使用引号</a:t>
              </a: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140074" y="4579938"/>
              <a:ext cx="4238625" cy="962025"/>
            </a:xfrm>
            <a:custGeom>
              <a:avLst/>
              <a:gdLst>
                <a:gd name="connsiteX0" fmla="*/ 0 w 4076702"/>
                <a:gd name="connsiteY0" fmla="*/ 160341 h 962025"/>
                <a:gd name="connsiteX1" fmla="*/ 160341 w 4076702"/>
                <a:gd name="connsiteY1" fmla="*/ 0 h 962025"/>
                <a:gd name="connsiteX2" fmla="*/ 3916361 w 4076702"/>
                <a:gd name="connsiteY2" fmla="*/ 0 h 962025"/>
                <a:gd name="connsiteX3" fmla="*/ 4076702 w 4076702"/>
                <a:gd name="connsiteY3" fmla="*/ 160341 h 962025"/>
                <a:gd name="connsiteX4" fmla="*/ 4076702 w 4076702"/>
                <a:gd name="connsiteY4" fmla="*/ 801684 h 962025"/>
                <a:gd name="connsiteX5" fmla="*/ 3916361 w 4076702"/>
                <a:gd name="connsiteY5" fmla="*/ 962025 h 962025"/>
                <a:gd name="connsiteX6" fmla="*/ 160341 w 4076702"/>
                <a:gd name="connsiteY6" fmla="*/ 962025 h 962025"/>
                <a:gd name="connsiteX7" fmla="*/ 0 w 4076702"/>
                <a:gd name="connsiteY7" fmla="*/ 801684 h 962025"/>
                <a:gd name="connsiteX8" fmla="*/ 0 w 4076702"/>
                <a:gd name="connsiteY8" fmla="*/ 16034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02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3916361" y="0"/>
                  </a:lnTo>
                  <a:cubicBezTo>
                    <a:pt x="4004915" y="0"/>
                    <a:pt x="4076702" y="71787"/>
                    <a:pt x="4076702" y="160341"/>
                  </a:cubicBezTo>
                  <a:lnTo>
                    <a:pt x="4076702" y="801684"/>
                  </a:lnTo>
                  <a:cubicBezTo>
                    <a:pt x="4076702" y="890238"/>
                    <a:pt x="4004915" y="962025"/>
                    <a:pt x="3916361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1856823"/>
                <a:satOff val="-56405"/>
                <a:lumOff val="1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4592" tIns="134592" rIns="134592" bIns="134592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223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sz="2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允许</a:t>
              </a:r>
              <a:r>
                <a:rPr kumimoji="0" lang="zh-CN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部分属性值的属性省略</a:t>
              </a: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143691" y="1812925"/>
            <a:ext cx="368402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可以省略属性值的属性</a:t>
            </a:r>
            <a:endParaRPr lang="zh-CN" altLang="zh-CN" sz="2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691" y="2354287"/>
          <a:ext cx="10057709" cy="414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9794"/>
                <a:gridCol w="6967915"/>
              </a:tblGrid>
              <a:tr h="345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checked="checked"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readonly="readonly"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defer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defer="defer"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ismap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ismap="ismap"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nohref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nohref="nohref 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noshade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noshade="noshade"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nowrap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nowrap="nowrap"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selected="selected"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disabled="disabled"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multiple="multiple"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noresize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省略属性值后，等价于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noresize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="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noresize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86062" y="2916011"/>
            <a:ext cx="6865258" cy="22621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采用比较宽松的语法格式，简化了代码。但是为了代码的完整性及严谨性，建议网站开发人员采用严谨的代码编写模式，这样更有利于团队合作及后期代码的维护。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34662" y="3213678"/>
            <a:ext cx="389408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，能够列举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标记的分类。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的使用方法，能够写出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的语法格式。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/>
          </a:p>
        </p:txBody>
      </p:sp>
      <p:sp>
        <p:nvSpPr>
          <p:cNvPr id="9" name="云形标注 8"/>
          <p:cNvSpPr/>
          <p:nvPr/>
        </p:nvSpPr>
        <p:spPr>
          <a:xfrm>
            <a:off x="1388533" y="1545770"/>
            <a:ext cx="6316134" cy="3098800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标记？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720698" y="1833637"/>
            <a:ext cx="294498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/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9" y="1283496"/>
            <a:ext cx="4093577" cy="664516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240714" y="1750222"/>
            <a:ext cx="2800350" cy="2089150"/>
            <a:chOff x="763578" y="1772817"/>
            <a:chExt cx="2800310" cy="2088231"/>
          </a:xfrm>
        </p:grpSpPr>
        <p:grpSp>
          <p:nvGrpSpPr>
            <p:cNvPr id="21" name="组合 20"/>
            <p:cNvGrpSpPr/>
            <p:nvPr/>
          </p:nvGrpSpPr>
          <p:grpSpPr>
            <a:xfrm>
              <a:off x="763578" y="1772817"/>
              <a:ext cx="2800310" cy="2088231"/>
              <a:chOff x="956102" y="1844825"/>
              <a:chExt cx="2800310" cy="2160239"/>
            </a:xfrm>
          </p:grpSpPr>
          <p:sp>
            <p:nvSpPr>
              <p:cNvPr id="23" name="椭圆形标注 22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形标注 23"/>
              <p:cNvSpPr/>
              <p:nvPr/>
            </p:nvSpPr>
            <p:spPr>
              <a:xfrm>
                <a:off x="1043413" y="1917052"/>
                <a:ext cx="2592351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10"/>
            <p:cNvSpPr txBox="1"/>
            <p:nvPr/>
          </p:nvSpPr>
          <p:spPr>
            <a:xfrm>
              <a:off x="1103297" y="2070659"/>
              <a:ext cx="2170608" cy="14766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>
                <a:lnSpc>
                  <a:spcPct val="150000"/>
                </a:lnSpc>
              </a:pPr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带有“</a:t>
              </a:r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 &gt;</a:t>
              </a:r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”符号的元素被称为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51852" y="2086849"/>
            <a:ext cx="3168346" cy="2363687"/>
            <a:chOff x="5030080" y="1356699"/>
            <a:chExt cx="3168346" cy="2363687"/>
          </a:xfrm>
        </p:grpSpPr>
        <p:grpSp>
          <p:nvGrpSpPr>
            <p:cNvPr id="17" name="组合 16"/>
            <p:cNvGrpSpPr/>
            <p:nvPr/>
          </p:nvGrpSpPr>
          <p:grpSpPr>
            <a:xfrm>
              <a:off x="5030080" y="1356699"/>
              <a:ext cx="3168346" cy="2363687"/>
              <a:chOff x="956102" y="1560946"/>
              <a:chExt cx="3168301" cy="2444118"/>
            </a:xfrm>
          </p:grpSpPr>
          <p:sp>
            <p:nvSpPr>
              <p:cNvPr id="19" name="椭圆形标注 18"/>
              <p:cNvSpPr/>
              <p:nvPr/>
            </p:nvSpPr>
            <p:spPr>
              <a:xfrm>
                <a:off x="956102" y="1560946"/>
                <a:ext cx="3168301" cy="2444118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形标注 19"/>
              <p:cNvSpPr/>
              <p:nvPr/>
            </p:nvSpPr>
            <p:spPr>
              <a:xfrm>
                <a:off x="1043413" y="1654314"/>
                <a:ext cx="2933014" cy="226210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20"/>
            <p:cNvSpPr txBox="1"/>
            <p:nvPr/>
          </p:nvSpPr>
          <p:spPr>
            <a:xfrm>
              <a:off x="5714810" y="1569046"/>
              <a:ext cx="2335638" cy="19389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&lt;html&gt;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&lt;body&gt;</a:t>
              </a:r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都是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50014" y="4306098"/>
            <a:ext cx="2482850" cy="1851025"/>
            <a:chOff x="2925056" y="3658439"/>
            <a:chExt cx="2483520" cy="1851378"/>
          </a:xfrm>
        </p:grpSpPr>
        <p:grpSp>
          <p:nvGrpSpPr>
            <p:cNvPr id="13" name="组合 12"/>
            <p:cNvGrpSpPr/>
            <p:nvPr/>
          </p:nvGrpSpPr>
          <p:grpSpPr>
            <a:xfrm>
              <a:off x="2925056" y="3658439"/>
              <a:ext cx="2483520" cy="1851378"/>
              <a:chOff x="956102" y="1844825"/>
              <a:chExt cx="2800310" cy="2160239"/>
            </a:xfrm>
          </p:grpSpPr>
          <p:sp>
            <p:nvSpPr>
              <p:cNvPr id="15" name="椭圆形标注 14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形标注 15"/>
              <p:cNvSpPr/>
              <p:nvPr/>
            </p:nvSpPr>
            <p:spPr>
              <a:xfrm>
                <a:off x="1043835" y="1917081"/>
                <a:ext cx="2592614" cy="1999054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15"/>
            <p:cNvSpPr txBox="1"/>
            <p:nvPr/>
          </p:nvSpPr>
          <p:spPr>
            <a:xfrm>
              <a:off x="3187347" y="3974729"/>
              <a:ext cx="2087562" cy="9614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也称为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416788" y="1841298"/>
            <a:ext cx="4394737" cy="5810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通常将</a:t>
            </a:r>
            <a:r>
              <a:rPr lang="en-US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标记分为两大</a:t>
            </a:r>
            <a:r>
              <a:rPr lang="zh-CN" altLang="zh-CN" sz="24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1416193" y="3124052"/>
            <a:ext cx="1492250" cy="1184275"/>
            <a:chOff x="506677" y="2899213"/>
            <a:chExt cx="1492167" cy="1183970"/>
          </a:xfrm>
          <a:solidFill>
            <a:srgbClr val="007FAC"/>
          </a:solidFill>
        </p:grpSpPr>
        <p:sp>
          <p:nvSpPr>
            <p:cNvPr id="51" name="任意多边形 50"/>
            <p:cNvSpPr/>
            <p:nvPr/>
          </p:nvSpPr>
          <p:spPr>
            <a:xfrm>
              <a:off x="506677" y="2899213"/>
              <a:ext cx="1492167" cy="1183970"/>
            </a:xfrm>
            <a:custGeom>
              <a:avLst/>
              <a:gdLst>
                <a:gd name="connsiteX0" fmla="*/ 0 w 1492167"/>
                <a:gd name="connsiteY0" fmla="*/ 197332 h 1183970"/>
                <a:gd name="connsiteX1" fmla="*/ 197332 w 1492167"/>
                <a:gd name="connsiteY1" fmla="*/ 0 h 1183970"/>
                <a:gd name="connsiteX2" fmla="*/ 1294835 w 1492167"/>
                <a:gd name="connsiteY2" fmla="*/ 0 h 1183970"/>
                <a:gd name="connsiteX3" fmla="*/ 1492167 w 1492167"/>
                <a:gd name="connsiteY3" fmla="*/ 197332 h 1183970"/>
                <a:gd name="connsiteX4" fmla="*/ 1492167 w 1492167"/>
                <a:gd name="connsiteY4" fmla="*/ 986638 h 1183970"/>
                <a:gd name="connsiteX5" fmla="*/ 1294835 w 1492167"/>
                <a:gd name="connsiteY5" fmla="*/ 1183970 h 1183970"/>
                <a:gd name="connsiteX6" fmla="*/ 197332 w 1492167"/>
                <a:gd name="connsiteY6" fmla="*/ 1183970 h 1183970"/>
                <a:gd name="connsiteX7" fmla="*/ 0 w 1492167"/>
                <a:gd name="connsiteY7" fmla="*/ 986638 h 1183970"/>
                <a:gd name="connsiteX8" fmla="*/ 0 w 1492167"/>
                <a:gd name="connsiteY8" fmla="*/ 197332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2167" h="1183970">
                  <a:moveTo>
                    <a:pt x="0" y="197332"/>
                  </a:moveTo>
                  <a:cubicBezTo>
                    <a:pt x="0" y="88349"/>
                    <a:pt x="88349" y="0"/>
                    <a:pt x="197332" y="0"/>
                  </a:cubicBezTo>
                  <a:lnTo>
                    <a:pt x="1294835" y="0"/>
                  </a:lnTo>
                  <a:cubicBezTo>
                    <a:pt x="1403818" y="0"/>
                    <a:pt x="1492167" y="88349"/>
                    <a:pt x="1492167" y="197332"/>
                  </a:cubicBezTo>
                  <a:lnTo>
                    <a:pt x="1492167" y="986638"/>
                  </a:lnTo>
                  <a:cubicBezTo>
                    <a:pt x="1492167" y="1095621"/>
                    <a:pt x="1403818" y="1183970"/>
                    <a:pt x="1294835" y="1183970"/>
                  </a:cubicBezTo>
                  <a:lnTo>
                    <a:pt x="197332" y="1183970"/>
                  </a:lnTo>
                  <a:cubicBezTo>
                    <a:pt x="88349" y="1183970"/>
                    <a:pt x="0" y="1095621"/>
                    <a:pt x="0" y="986638"/>
                  </a:cubicBezTo>
                  <a:lnTo>
                    <a:pt x="0" y="19733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4957" tIns="126377" rIns="194957" bIns="126377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00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608450" y="3253441"/>
              <a:ext cx="1261884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双标记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1416193" y="4494239"/>
            <a:ext cx="1492250" cy="1184275"/>
            <a:chOff x="506677" y="4461228"/>
            <a:chExt cx="1492167" cy="1183970"/>
          </a:xfrm>
          <a:solidFill>
            <a:srgbClr val="116197"/>
          </a:solidFill>
        </p:grpSpPr>
        <p:sp>
          <p:nvSpPr>
            <p:cNvPr id="49" name="任意多边形 48"/>
            <p:cNvSpPr/>
            <p:nvPr/>
          </p:nvSpPr>
          <p:spPr>
            <a:xfrm>
              <a:off x="506677" y="4461228"/>
              <a:ext cx="1492167" cy="1183970"/>
            </a:xfrm>
            <a:custGeom>
              <a:avLst/>
              <a:gdLst>
                <a:gd name="connsiteX0" fmla="*/ 0 w 1492167"/>
                <a:gd name="connsiteY0" fmla="*/ 197332 h 1183970"/>
                <a:gd name="connsiteX1" fmla="*/ 197332 w 1492167"/>
                <a:gd name="connsiteY1" fmla="*/ 0 h 1183970"/>
                <a:gd name="connsiteX2" fmla="*/ 1294835 w 1492167"/>
                <a:gd name="connsiteY2" fmla="*/ 0 h 1183970"/>
                <a:gd name="connsiteX3" fmla="*/ 1492167 w 1492167"/>
                <a:gd name="connsiteY3" fmla="*/ 197332 h 1183970"/>
                <a:gd name="connsiteX4" fmla="*/ 1492167 w 1492167"/>
                <a:gd name="connsiteY4" fmla="*/ 986638 h 1183970"/>
                <a:gd name="connsiteX5" fmla="*/ 1294835 w 1492167"/>
                <a:gd name="connsiteY5" fmla="*/ 1183970 h 1183970"/>
                <a:gd name="connsiteX6" fmla="*/ 197332 w 1492167"/>
                <a:gd name="connsiteY6" fmla="*/ 1183970 h 1183970"/>
                <a:gd name="connsiteX7" fmla="*/ 0 w 1492167"/>
                <a:gd name="connsiteY7" fmla="*/ 986638 h 1183970"/>
                <a:gd name="connsiteX8" fmla="*/ 0 w 1492167"/>
                <a:gd name="connsiteY8" fmla="*/ 197332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2167" h="1183970">
                  <a:moveTo>
                    <a:pt x="0" y="197332"/>
                  </a:moveTo>
                  <a:cubicBezTo>
                    <a:pt x="0" y="88349"/>
                    <a:pt x="88349" y="0"/>
                    <a:pt x="197332" y="0"/>
                  </a:cubicBezTo>
                  <a:lnTo>
                    <a:pt x="1294835" y="0"/>
                  </a:lnTo>
                  <a:cubicBezTo>
                    <a:pt x="1403818" y="0"/>
                    <a:pt x="1492167" y="88349"/>
                    <a:pt x="1492167" y="197332"/>
                  </a:cubicBezTo>
                  <a:lnTo>
                    <a:pt x="1492167" y="986638"/>
                  </a:lnTo>
                  <a:cubicBezTo>
                    <a:pt x="1492167" y="1095621"/>
                    <a:pt x="1403818" y="1183970"/>
                    <a:pt x="1294835" y="1183970"/>
                  </a:cubicBezTo>
                  <a:lnTo>
                    <a:pt x="197332" y="1183970"/>
                  </a:lnTo>
                  <a:cubicBezTo>
                    <a:pt x="88349" y="1183970"/>
                    <a:pt x="0" y="1095621"/>
                    <a:pt x="0" y="986638"/>
                  </a:cubicBezTo>
                  <a:lnTo>
                    <a:pt x="0" y="19733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4957" tIns="126377" rIns="194957" bIns="126377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00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597975" y="4812217"/>
              <a:ext cx="1261884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单标记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8443" y="3123527"/>
            <a:ext cx="3986666" cy="1184275"/>
            <a:chOff x="1998844" y="2899213"/>
            <a:chExt cx="3182756" cy="1183970"/>
          </a:xfrm>
        </p:grpSpPr>
        <p:sp>
          <p:nvSpPr>
            <p:cNvPr id="47" name="任意多边形 46"/>
            <p:cNvSpPr/>
            <p:nvPr/>
          </p:nvSpPr>
          <p:spPr>
            <a:xfrm>
              <a:off x="1998844" y="2899213"/>
              <a:ext cx="3182756" cy="1183970"/>
            </a:xfrm>
            <a:custGeom>
              <a:avLst/>
              <a:gdLst>
                <a:gd name="connsiteX0" fmla="*/ 0 w 2238251"/>
                <a:gd name="connsiteY0" fmla="*/ 147996 h 1183970"/>
                <a:gd name="connsiteX1" fmla="*/ 1646266 w 2238251"/>
                <a:gd name="connsiteY1" fmla="*/ 147996 h 1183970"/>
                <a:gd name="connsiteX2" fmla="*/ 1646266 w 2238251"/>
                <a:gd name="connsiteY2" fmla="*/ 0 h 1183970"/>
                <a:gd name="connsiteX3" fmla="*/ 2238251 w 2238251"/>
                <a:gd name="connsiteY3" fmla="*/ 591985 h 1183970"/>
                <a:gd name="connsiteX4" fmla="*/ 1646266 w 2238251"/>
                <a:gd name="connsiteY4" fmla="*/ 1183970 h 1183970"/>
                <a:gd name="connsiteX5" fmla="*/ 1646266 w 2238251"/>
                <a:gd name="connsiteY5" fmla="*/ 1035974 h 1183970"/>
                <a:gd name="connsiteX6" fmla="*/ 0 w 2238251"/>
                <a:gd name="connsiteY6" fmla="*/ 1035974 h 1183970"/>
                <a:gd name="connsiteX7" fmla="*/ 0 w 2238251"/>
                <a:gd name="connsiteY7" fmla="*/ 147996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251" h="1183970">
                  <a:moveTo>
                    <a:pt x="0" y="147996"/>
                  </a:moveTo>
                  <a:lnTo>
                    <a:pt x="1646266" y="147996"/>
                  </a:lnTo>
                  <a:lnTo>
                    <a:pt x="1646266" y="0"/>
                  </a:lnTo>
                  <a:lnTo>
                    <a:pt x="2238251" y="591985"/>
                  </a:lnTo>
                  <a:lnTo>
                    <a:pt x="1646266" y="1183970"/>
                  </a:lnTo>
                  <a:lnTo>
                    <a:pt x="1646266" y="1035974"/>
                  </a:lnTo>
                  <a:lnTo>
                    <a:pt x="0" y="1035974"/>
                  </a:lnTo>
                  <a:lnTo>
                    <a:pt x="0" y="14799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510" tIns="164506" rIns="460499" bIns="164506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1557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28600" marR="0" lvl="1" indent="-228600" algn="l" defTabSz="11557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15066" y="3092392"/>
              <a:ext cx="2703689" cy="8307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双标记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体标记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，是指由开始和结束两个标记符组成的标记。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08443" y="4493539"/>
            <a:ext cx="3986666" cy="1184275"/>
            <a:chOff x="1998844" y="4461228"/>
            <a:chExt cx="3182756" cy="1183970"/>
          </a:xfrm>
        </p:grpSpPr>
        <p:sp>
          <p:nvSpPr>
            <p:cNvPr id="45" name="任意多边形 44"/>
            <p:cNvSpPr/>
            <p:nvPr/>
          </p:nvSpPr>
          <p:spPr>
            <a:xfrm>
              <a:off x="1998844" y="4461228"/>
              <a:ext cx="3182756" cy="1183970"/>
            </a:xfrm>
            <a:custGeom>
              <a:avLst/>
              <a:gdLst>
                <a:gd name="connsiteX0" fmla="*/ 0 w 2238251"/>
                <a:gd name="connsiteY0" fmla="*/ 147996 h 1183970"/>
                <a:gd name="connsiteX1" fmla="*/ 1646266 w 2238251"/>
                <a:gd name="connsiteY1" fmla="*/ 147996 h 1183970"/>
                <a:gd name="connsiteX2" fmla="*/ 1646266 w 2238251"/>
                <a:gd name="connsiteY2" fmla="*/ 0 h 1183970"/>
                <a:gd name="connsiteX3" fmla="*/ 2238251 w 2238251"/>
                <a:gd name="connsiteY3" fmla="*/ 591985 h 1183970"/>
                <a:gd name="connsiteX4" fmla="*/ 1646266 w 2238251"/>
                <a:gd name="connsiteY4" fmla="*/ 1183970 h 1183970"/>
                <a:gd name="connsiteX5" fmla="*/ 1646266 w 2238251"/>
                <a:gd name="connsiteY5" fmla="*/ 1035974 h 1183970"/>
                <a:gd name="connsiteX6" fmla="*/ 0 w 2238251"/>
                <a:gd name="connsiteY6" fmla="*/ 1035974 h 1183970"/>
                <a:gd name="connsiteX7" fmla="*/ 0 w 2238251"/>
                <a:gd name="connsiteY7" fmla="*/ 147996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251" h="1183970">
                  <a:moveTo>
                    <a:pt x="0" y="147996"/>
                  </a:moveTo>
                  <a:lnTo>
                    <a:pt x="1646266" y="147996"/>
                  </a:lnTo>
                  <a:lnTo>
                    <a:pt x="1646266" y="0"/>
                  </a:lnTo>
                  <a:lnTo>
                    <a:pt x="2238251" y="591985"/>
                  </a:lnTo>
                  <a:lnTo>
                    <a:pt x="1646266" y="1183970"/>
                  </a:lnTo>
                  <a:lnTo>
                    <a:pt x="1646266" y="1035974"/>
                  </a:lnTo>
                  <a:lnTo>
                    <a:pt x="0" y="1035974"/>
                  </a:lnTo>
                  <a:lnTo>
                    <a:pt x="0" y="147996"/>
                  </a:lnTo>
                  <a:close/>
                </a:path>
              </a:pathLst>
            </a:custGeom>
            <a:solidFill>
              <a:srgbClr val="DBEBFD">
                <a:alpha val="89804"/>
              </a:srgbClr>
            </a:solidFill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510" tIns="164506" rIns="460499" bIns="164506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1557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28600" marR="0" lvl="1" indent="-228600" algn="l" defTabSz="11557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31997" y="4659368"/>
              <a:ext cx="2867381" cy="8307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单标记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空标记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，是指用一个标记符号即可完整地描述某个功能的标记。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203677" y="3523525"/>
            <a:ext cx="3108325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10312" y="4851384"/>
            <a:ext cx="167005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/&gt;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203677" y="1792270"/>
            <a:ext cx="2241550" cy="1671637"/>
            <a:chOff x="763578" y="1772817"/>
            <a:chExt cx="2800310" cy="2088231"/>
          </a:xfrm>
        </p:grpSpPr>
        <p:grpSp>
          <p:nvGrpSpPr>
            <p:cNvPr id="41" name="组合 40"/>
            <p:cNvGrpSpPr/>
            <p:nvPr/>
          </p:nvGrpSpPr>
          <p:grpSpPr>
            <a:xfrm>
              <a:off x="763578" y="1772817"/>
              <a:ext cx="2800310" cy="2088231"/>
              <a:chOff x="956102" y="1844825"/>
              <a:chExt cx="2800310" cy="2160239"/>
            </a:xfrm>
          </p:grpSpPr>
          <p:sp>
            <p:nvSpPr>
              <p:cNvPr id="43" name="椭圆形标注 42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椭圆形标注 43"/>
              <p:cNvSpPr/>
              <p:nvPr/>
            </p:nvSpPr>
            <p:spPr>
              <a:xfrm>
                <a:off x="1043364" y="1930988"/>
                <a:ext cx="2592071" cy="200022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2" name="TextBox 10"/>
            <p:cNvSpPr txBox="1"/>
            <p:nvPr/>
          </p:nvSpPr>
          <p:spPr>
            <a:xfrm>
              <a:off x="1050050" y="2222645"/>
              <a:ext cx="2371118" cy="11534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表示该标记的作用开始，一般称为</a:t>
              </a:r>
              <a:r>
                <a:rPr lang="zh-CN" altLang="zh-CN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zh-CN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开始标记</a:t>
              </a:r>
              <a:r>
                <a:rPr lang="zh-CN" altLang="en-US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>
            <a:off x="9066809" y="1732652"/>
            <a:ext cx="2144712" cy="1671638"/>
            <a:chOff x="1149565" y="1622169"/>
            <a:chExt cx="2679332" cy="2088231"/>
          </a:xfrm>
        </p:grpSpPr>
        <p:grpSp>
          <p:nvGrpSpPr>
            <p:cNvPr id="37" name="组合 36"/>
            <p:cNvGrpSpPr/>
            <p:nvPr/>
          </p:nvGrpSpPr>
          <p:grpSpPr>
            <a:xfrm>
              <a:off x="1171027" y="1622169"/>
              <a:ext cx="2657870" cy="2088231"/>
              <a:chOff x="1363551" y="1688983"/>
              <a:chExt cx="2657870" cy="2160239"/>
            </a:xfrm>
          </p:grpSpPr>
          <p:sp>
            <p:nvSpPr>
              <p:cNvPr id="39" name="椭圆形标注 38"/>
              <p:cNvSpPr/>
              <p:nvPr/>
            </p:nvSpPr>
            <p:spPr>
              <a:xfrm flipH="1">
                <a:off x="1363551" y="1688983"/>
                <a:ext cx="265787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椭圆形标注 39"/>
              <p:cNvSpPr/>
              <p:nvPr/>
            </p:nvSpPr>
            <p:spPr>
              <a:xfrm flipH="1">
                <a:off x="1451091" y="1775146"/>
                <a:ext cx="2417267" cy="200022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8" name="TextBox 10"/>
            <p:cNvSpPr txBox="1"/>
            <p:nvPr/>
          </p:nvSpPr>
          <p:spPr>
            <a:xfrm>
              <a:off x="1149565" y="2071997"/>
              <a:ext cx="2395627" cy="11885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表示该标记的作用结束，一般称为“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结束标记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3410553" y="3314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66814" y="2380777"/>
            <a:ext cx="7248475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HTML5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发展历程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，熟悉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HTML5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浏览器支持情况。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66814" y="3251061"/>
            <a:ext cx="7248475" cy="685959"/>
            <a:chOff x="978872" y="4108725"/>
            <a:chExt cx="5437064" cy="514350"/>
          </a:xfrm>
        </p:grpSpPr>
        <p:sp>
          <p:nvSpPr>
            <p:cNvPr id="90" name="Pentagon 7"/>
            <p:cNvSpPr/>
            <p:nvPr/>
          </p:nvSpPr>
          <p:spPr bwMode="auto">
            <a:xfrm>
              <a:off x="978872" y="410872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理解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HTML5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基本语法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，掌握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HTML5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语法新特性。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91" name="MH_Others_1"/>
            <p:cNvSpPr/>
            <p:nvPr/>
          </p:nvSpPr>
          <p:spPr bwMode="auto">
            <a:xfrm>
              <a:off x="985222" y="4108725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66814" y="4106468"/>
            <a:ext cx="7248475" cy="685959"/>
            <a:chOff x="978872" y="4108725"/>
            <a:chExt cx="5437064" cy="514350"/>
          </a:xfrm>
        </p:grpSpPr>
        <p:sp>
          <p:nvSpPr>
            <p:cNvPr id="17" name="Pentagon 7"/>
            <p:cNvSpPr/>
            <p:nvPr/>
          </p:nvSpPr>
          <p:spPr bwMode="auto">
            <a:xfrm>
              <a:off x="978872" y="410872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文本控制标记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图像标记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超链接标记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，能够制作简单的网页。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4108725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zh-CN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1143691" y="1885157"/>
            <a:ext cx="27082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注释标记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51641" y="2675732"/>
            <a:ext cx="9808245" cy="961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如果需要在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中添加一些便于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阅读和理解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但又不需要显示在页面中的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注释文字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，就需要使用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注释标记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51641" y="4226811"/>
            <a:ext cx="5783262" cy="1312861"/>
            <a:chOff x="1435102" y="3489219"/>
            <a:chExt cx="5783494" cy="1314144"/>
          </a:xfrm>
        </p:grpSpPr>
        <p:grpSp>
          <p:nvGrpSpPr>
            <p:cNvPr id="56" name="组合 55"/>
            <p:cNvGrpSpPr/>
            <p:nvPr/>
          </p:nvGrpSpPr>
          <p:grpSpPr>
            <a:xfrm>
              <a:off x="1435102" y="3489219"/>
              <a:ext cx="5783494" cy="1314144"/>
              <a:chOff x="533402" y="3232049"/>
              <a:chExt cx="5783494" cy="1314144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33402" y="3232049"/>
                <a:ext cx="5783494" cy="1314144"/>
                <a:chOff x="1524002" y="2444276"/>
                <a:chExt cx="6426106" cy="1447844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1524002" y="2736646"/>
                  <a:ext cx="6426106" cy="1155474"/>
                </a:xfrm>
                <a:prstGeom prst="rect">
                  <a:avLst/>
                </a:prstGeom>
                <a:ln>
                  <a:solidFill>
                    <a:srgbClr val="1369B2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2086705" y="2444276"/>
                  <a:ext cx="2273745" cy="469193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1369B2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288925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65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1198939" y="3244751"/>
                <a:ext cx="1723577" cy="4001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基本语法格式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1905018" y="4112364"/>
              <a:ext cx="2265454" cy="400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&lt;!-- 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注释语句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--&gt;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45021" y="3213678"/>
            <a:ext cx="36733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标记属性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的用法，能够让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标记提供更多的信息，例如设置文本字体为微软雅黑。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341959" y="2681604"/>
            <a:ext cx="2533650" cy="2533650"/>
            <a:chOff x="1210866" y="2597192"/>
            <a:chExt cx="2534080" cy="2534080"/>
          </a:xfrm>
        </p:grpSpPr>
        <p:sp>
          <p:nvSpPr>
            <p:cNvPr id="21" name="任意多边形 20"/>
            <p:cNvSpPr/>
            <p:nvPr/>
          </p:nvSpPr>
          <p:spPr>
            <a:xfrm>
              <a:off x="1210866" y="2597192"/>
              <a:ext cx="2534080" cy="2534080"/>
            </a:xfrm>
            <a:custGeom>
              <a:avLst/>
              <a:gdLst>
                <a:gd name="connsiteX0" fmla="*/ 0 w 2825311"/>
                <a:gd name="connsiteY0" fmla="*/ 1412656 h 2825311"/>
                <a:gd name="connsiteX1" fmla="*/ 1412656 w 2825311"/>
                <a:gd name="connsiteY1" fmla="*/ 0 h 2825311"/>
                <a:gd name="connsiteX2" fmla="*/ 2825312 w 2825311"/>
                <a:gd name="connsiteY2" fmla="*/ 1412656 h 2825311"/>
                <a:gd name="connsiteX3" fmla="*/ 1412656 w 2825311"/>
                <a:gd name="connsiteY3" fmla="*/ 2825312 h 2825311"/>
                <a:gd name="connsiteX4" fmla="*/ 0 w 2825311"/>
                <a:gd name="connsiteY4" fmla="*/ 1412656 h 28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311" h="2825311">
                  <a:moveTo>
                    <a:pt x="0" y="1412656"/>
                  </a:moveTo>
                  <a:cubicBezTo>
                    <a:pt x="0" y="632468"/>
                    <a:pt x="632468" y="0"/>
                    <a:pt x="1412656" y="0"/>
                  </a:cubicBezTo>
                  <a:cubicBezTo>
                    <a:pt x="2192844" y="0"/>
                    <a:pt x="2825312" y="632468"/>
                    <a:pt x="2825312" y="1412656"/>
                  </a:cubicBezTo>
                  <a:cubicBezTo>
                    <a:pt x="2825312" y="2192844"/>
                    <a:pt x="2192844" y="2825312"/>
                    <a:pt x="1412656" y="2825312"/>
                  </a:cubicBezTo>
                  <a:cubicBezTo>
                    <a:pt x="632468" y="2825312"/>
                    <a:pt x="0" y="2192844"/>
                    <a:pt x="0" y="1412656"/>
                  </a:cubicBez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493767" tIns="493767" rIns="493767" bIns="493767" spcCol="127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003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1596694" y="3550631"/>
              <a:ext cx="1811644" cy="581156"/>
            </a:xfrm>
            <a:prstGeom prst="rect">
              <a:avLst/>
            </a:prstGeom>
            <a:noFill/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 anchorCtr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标记的属性</a:t>
              </a:r>
              <a:endParaRPr kumimoji="0" lang="zh-CN" altLang="en-US" sz="2400" b="1" kern="1200" cap="none" spc="0" normalizeH="0" baseline="0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2975435" y="1665288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0099FF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779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字体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625703" y="3315558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00CC9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779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位置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975435" y="4965826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FF66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779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字号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325165" y="3315558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6699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779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颜色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7024" y="3618229"/>
            <a:ext cx="1005403" cy="635000"/>
            <a:chOff x="4886917" y="3533877"/>
            <a:chExt cx="1004045" cy="635139"/>
          </a:xfrm>
        </p:grpSpPr>
        <p:sp>
          <p:nvSpPr>
            <p:cNvPr id="19" name="右箭头 18"/>
            <p:cNvSpPr/>
            <p:nvPr/>
          </p:nvSpPr>
          <p:spPr>
            <a:xfrm>
              <a:off x="4974070" y="3785022"/>
              <a:ext cx="873573" cy="383994"/>
            </a:xfrm>
            <a:prstGeom prst="rightArrow">
              <a:avLst>
                <a:gd name="adj1" fmla="val 50000"/>
                <a:gd name="adj2" fmla="val 49996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86917" y="3533877"/>
              <a:ext cx="1004045" cy="338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  <a:endPara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90602" y="3495118"/>
            <a:ext cx="381502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标记名 属性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1="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1"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2="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2"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382509" y="1667184"/>
            <a:ext cx="6200775" cy="670560"/>
            <a:chOff x="3863975" y="1743007"/>
            <a:chExt cx="4203285" cy="670560"/>
          </a:xfrm>
        </p:grpSpPr>
        <p:sp>
          <p:nvSpPr>
            <p:cNvPr id="60" name="矩形 59"/>
            <p:cNvSpPr/>
            <p:nvPr/>
          </p:nvSpPr>
          <p:spPr>
            <a:xfrm>
              <a:off x="3863975" y="1743007"/>
              <a:ext cx="4203285" cy="670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63975" y="1842044"/>
              <a:ext cx="4203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何为键值对？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原创设计师QQ598969553          _3"/>
          <p:cNvSpPr/>
          <p:nvPr/>
        </p:nvSpPr>
        <p:spPr>
          <a:xfrm>
            <a:off x="4382509" y="2694033"/>
            <a:ext cx="6200775" cy="341684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原创设计师QQ598969553          _4"/>
          <p:cNvSpPr/>
          <p:nvPr/>
        </p:nvSpPr>
        <p:spPr>
          <a:xfrm>
            <a:off x="4657572" y="2959964"/>
            <a:ext cx="56167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”简单地说即为对“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”设置“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63" y="1390370"/>
            <a:ext cx="3908398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66"/>
          <p:cNvSpPr/>
          <p:nvPr/>
        </p:nvSpPr>
        <p:spPr>
          <a:xfrm>
            <a:off x="1729826" y="1680111"/>
            <a:ext cx="2382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多学一</a:t>
            </a:r>
            <a:r>
              <a:rPr lang="zh-CN" altLang="en-US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招</a:t>
            </a:r>
            <a:r>
              <a:rPr lang="en-US" altLang="zh-CN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endParaRPr lang="zh-CN" altLang="en-US" sz="4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37084" y="4217197"/>
            <a:ext cx="561672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color="red";   width:200px;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885124" y="3534572"/>
            <a:ext cx="784225" cy="682625"/>
            <a:chOff x="2388835" y="2297603"/>
            <a:chExt cx="2100558" cy="1827444"/>
          </a:xfrm>
        </p:grpSpPr>
        <p:grpSp>
          <p:nvGrpSpPr>
            <p:cNvPr id="70" name="组合 69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72" name="椭圆形标注 71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椭圆形标注 72"/>
              <p:cNvSpPr/>
              <p:nvPr/>
            </p:nvSpPr>
            <p:spPr>
              <a:xfrm>
                <a:off x="1110682" y="396524"/>
                <a:ext cx="3976150" cy="351597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2815368" y="2590776"/>
              <a:ext cx="1555603" cy="12356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53450" y="3504410"/>
            <a:ext cx="785813" cy="682625"/>
            <a:chOff x="2388835" y="2297603"/>
            <a:chExt cx="2100558" cy="1827444"/>
          </a:xfrm>
        </p:grpSpPr>
        <p:grpSp>
          <p:nvGrpSpPr>
            <p:cNvPr id="75" name="组合 74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77" name="椭圆形标注 76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椭圆形标注 77"/>
              <p:cNvSpPr/>
              <p:nvPr/>
            </p:nvSpPr>
            <p:spPr>
              <a:xfrm>
                <a:off x="1110370" y="396518"/>
                <a:ext cx="3976683" cy="351597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815368" y="2590776"/>
              <a:ext cx="1555603" cy="12356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896901" y="3515522"/>
            <a:ext cx="785813" cy="682625"/>
            <a:chOff x="2388835" y="2297603"/>
            <a:chExt cx="2100558" cy="1827444"/>
          </a:xfrm>
        </p:grpSpPr>
        <p:grpSp>
          <p:nvGrpSpPr>
            <p:cNvPr id="80" name="组合 79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82" name="椭圆形标注 81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椭圆形标注 82"/>
              <p:cNvSpPr/>
              <p:nvPr/>
            </p:nvSpPr>
            <p:spPr>
              <a:xfrm>
                <a:off x="1110370" y="396524"/>
                <a:ext cx="3976683" cy="351597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2815368" y="2590776"/>
              <a:ext cx="1555603" cy="12356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968526" y="3515522"/>
            <a:ext cx="785812" cy="682625"/>
            <a:chOff x="2388835" y="2297603"/>
            <a:chExt cx="2100558" cy="1827444"/>
          </a:xfrm>
        </p:grpSpPr>
        <p:grpSp>
          <p:nvGrpSpPr>
            <p:cNvPr id="85" name="组合 84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87" name="椭圆形标注 86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椭圆形标注 87"/>
              <p:cNvSpPr/>
              <p:nvPr/>
            </p:nvSpPr>
            <p:spPr>
              <a:xfrm>
                <a:off x="1110370" y="396524"/>
                <a:ext cx="3976688" cy="351597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2815368" y="2590776"/>
              <a:ext cx="1555603" cy="12356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原创设计师QQ598969553          _4"/>
          <p:cNvSpPr/>
          <p:nvPr/>
        </p:nvSpPr>
        <p:spPr>
          <a:xfrm>
            <a:off x="4657572" y="4716545"/>
            <a:ext cx="5616728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开始标记中，可以通过“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的方式为标记添加属性，其中“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”是以“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”的形式出现的。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60786" y="3213678"/>
            <a:ext cx="34784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文档头部相关标记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，能够使用不同的头部相关标记设置页面的基本信息。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292772" y="2212812"/>
            <a:ext cx="9569669" cy="3573136"/>
            <a:chOff x="2056169" y="2212812"/>
            <a:chExt cx="8204200" cy="3573136"/>
          </a:xfrm>
        </p:grpSpPr>
        <p:sp>
          <p:nvSpPr>
            <p:cNvPr id="9" name="TextBox 41"/>
            <p:cNvSpPr/>
            <p:nvPr/>
          </p:nvSpPr>
          <p:spPr>
            <a:xfrm>
              <a:off x="2056169" y="2212812"/>
              <a:ext cx="1766887" cy="45720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&lt;title&gt;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extBox 41"/>
            <p:cNvSpPr/>
            <p:nvPr/>
          </p:nvSpPr>
          <p:spPr>
            <a:xfrm>
              <a:off x="4202469" y="2212812"/>
              <a:ext cx="1766887" cy="45720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&lt;meta/&gt;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41"/>
            <p:cNvSpPr/>
            <p:nvPr/>
          </p:nvSpPr>
          <p:spPr>
            <a:xfrm>
              <a:off x="6347181" y="2212812"/>
              <a:ext cx="1768475" cy="45720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&lt;link&gt;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41"/>
            <p:cNvSpPr/>
            <p:nvPr/>
          </p:nvSpPr>
          <p:spPr>
            <a:xfrm>
              <a:off x="8493481" y="2212812"/>
              <a:ext cx="1766888" cy="45720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&lt;style&gt;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折角形 14"/>
            <p:cNvSpPr/>
            <p:nvPr/>
          </p:nvSpPr>
          <p:spPr>
            <a:xfrm>
              <a:off x="2056169" y="2828218"/>
              <a:ext cx="1766887" cy="2957730"/>
            </a:xfrm>
            <a:prstGeom prst="foldedCorner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&lt;title&gt;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用于定义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页面的标题，即给网页取一个名字，必须位于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之内。</a:t>
              </a:r>
              <a:endPara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折角形 16"/>
            <p:cNvSpPr/>
            <p:nvPr/>
          </p:nvSpPr>
          <p:spPr>
            <a:xfrm>
              <a:off x="4202469" y="2828218"/>
              <a:ext cx="1766887" cy="2957730"/>
            </a:xfrm>
            <a:prstGeom prst="foldedCorner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/&gt;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用于定义页面的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元信息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，可重复出现在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折角形 17"/>
            <p:cNvSpPr/>
            <p:nvPr/>
          </p:nvSpPr>
          <p:spPr>
            <a:xfrm>
              <a:off x="6347181" y="2828218"/>
              <a:ext cx="1766888" cy="2957730"/>
            </a:xfrm>
            <a:prstGeom prst="foldedCorner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</a:pP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中使用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&lt;link&gt;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外部文件，一个页面允许使用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&lt;link&gt;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引用多个外部文件。</a:t>
              </a:r>
              <a:endPara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折角形 18"/>
            <p:cNvSpPr/>
            <p:nvPr/>
          </p:nvSpPr>
          <p:spPr>
            <a:xfrm>
              <a:off x="8493481" y="2828218"/>
              <a:ext cx="1766888" cy="2957730"/>
            </a:xfrm>
            <a:prstGeom prst="foldedCorner">
              <a:avLst>
                <a:gd name="adj" fmla="val 125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&lt;style&gt;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用于为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文档定义样式信息，位于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头部标记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sp>
        <p:nvSpPr>
          <p:cNvPr id="16" name="TextBox 41"/>
          <p:cNvSpPr>
            <a:spLocks noChangeArrowheads="1"/>
          </p:cNvSpPr>
          <p:nvPr/>
        </p:nvSpPr>
        <p:spPr bwMode="auto">
          <a:xfrm>
            <a:off x="1488610" y="1665288"/>
            <a:ext cx="1766888" cy="457200"/>
          </a:xfrm>
          <a:prstGeom prst="rect">
            <a:avLst/>
          </a:prstGeom>
          <a:solidFill>
            <a:srgbClr val="1369B2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&lt;title&gt;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TextBox 41"/>
          <p:cNvSpPr/>
          <p:nvPr/>
        </p:nvSpPr>
        <p:spPr>
          <a:xfrm>
            <a:off x="4006969" y="1665288"/>
            <a:ext cx="176688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41"/>
          <p:cNvSpPr>
            <a:spLocks noChangeArrowheads="1"/>
          </p:cNvSpPr>
          <p:nvPr/>
        </p:nvSpPr>
        <p:spPr bwMode="auto">
          <a:xfrm>
            <a:off x="6525327" y="1665288"/>
            <a:ext cx="17684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&lt;link&gt;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9045274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&lt;style&gt;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88610" y="2641300"/>
            <a:ext cx="3064339" cy="2806700"/>
            <a:chOff x="2714194" y="995130"/>
            <a:chExt cx="3093323" cy="2638958"/>
          </a:xfrm>
        </p:grpSpPr>
        <p:sp>
          <p:nvSpPr>
            <p:cNvPr id="27" name="椭圆 26"/>
            <p:cNvSpPr/>
            <p:nvPr/>
          </p:nvSpPr>
          <p:spPr>
            <a:xfrm>
              <a:off x="2714194" y="995130"/>
              <a:ext cx="519215" cy="5194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843996" y="1096628"/>
              <a:ext cx="2963521" cy="2537460"/>
            </a:xfrm>
            <a:prstGeom prst="roundRect">
              <a:avLst>
                <a:gd name="adj" fmla="val 732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一个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HTML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文档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只能含有一对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&lt;title&gt;&lt;/title&gt;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标记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&lt;title&gt;&lt;/title&gt;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之间的内容将显示在浏览器窗口的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标题栏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中。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714194" y="995130"/>
              <a:ext cx="519215" cy="5194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757461" y="1038417"/>
              <a:ext cx="431077" cy="431368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虚尾箭头 23"/>
          <p:cNvSpPr/>
          <p:nvPr/>
        </p:nvSpPr>
        <p:spPr bwMode="auto">
          <a:xfrm>
            <a:off x="4757272" y="3774775"/>
            <a:ext cx="684213" cy="550863"/>
          </a:xfrm>
          <a:prstGeom prst="stripedRightArrow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30397" y="4095450"/>
            <a:ext cx="531087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网页标题名称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41497" y="3312813"/>
            <a:ext cx="23383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sp>
        <p:nvSpPr>
          <p:cNvPr id="16" name="TextBox 41"/>
          <p:cNvSpPr>
            <a:spLocks noChangeArrowheads="1"/>
          </p:cNvSpPr>
          <p:nvPr/>
        </p:nvSpPr>
        <p:spPr bwMode="auto">
          <a:xfrm>
            <a:off x="1488610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&lt;title&gt;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TextBox 41"/>
          <p:cNvSpPr/>
          <p:nvPr/>
        </p:nvSpPr>
        <p:spPr>
          <a:xfrm>
            <a:off x="4006969" y="1665288"/>
            <a:ext cx="1766887" cy="457200"/>
          </a:xfrm>
          <a:prstGeom prst="rect">
            <a:avLst/>
          </a:prstGeom>
          <a:solidFill>
            <a:srgbClr val="1369B2"/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41"/>
          <p:cNvSpPr>
            <a:spLocks noChangeArrowheads="1"/>
          </p:cNvSpPr>
          <p:nvPr/>
        </p:nvSpPr>
        <p:spPr bwMode="auto">
          <a:xfrm>
            <a:off x="6525327" y="1665288"/>
            <a:ext cx="17684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&lt;link&gt;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9045274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&lt;style&gt;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Organization Chart 10"/>
          <p:cNvGrpSpPr>
            <a:grpSpLocks noRot="1"/>
          </p:cNvGrpSpPr>
          <p:nvPr/>
        </p:nvGrpSpPr>
        <p:grpSpPr>
          <a:xfrm>
            <a:off x="1488610" y="2341810"/>
            <a:ext cx="4587876" cy="4162427"/>
            <a:chOff x="528" y="432"/>
            <a:chExt cx="1620" cy="2448"/>
          </a:xfrm>
        </p:grpSpPr>
        <p:sp>
          <p:nvSpPr>
            <p:cNvPr id="45" name="_s11269"/>
            <p:cNvSpPr/>
            <p:nvPr/>
          </p:nvSpPr>
          <p:spPr>
            <a:xfrm>
              <a:off x="528" y="432"/>
              <a:ext cx="860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meta</a:t>
              </a: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定义页面元信息</a:t>
              </a:r>
              <a:endPara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_s11271"/>
            <p:cNvSpPr/>
            <p:nvPr/>
          </p:nvSpPr>
          <p:spPr>
            <a:xfrm>
              <a:off x="1265" y="864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设置网页关键字</a:t>
              </a:r>
              <a:endPara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_s11272"/>
            <p:cNvCxnSpPr>
              <a:stCxn id="46" idx="1"/>
            </p:cNvCxnSpPr>
            <p:nvPr/>
          </p:nvCxnSpPr>
          <p:spPr>
            <a:xfrm rot="10800000" flipV="1">
              <a:off x="956" y="1008"/>
              <a:ext cx="309" cy="0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8" name="_s11273"/>
            <p:cNvSpPr/>
            <p:nvPr/>
          </p:nvSpPr>
          <p:spPr>
            <a:xfrm>
              <a:off x="1265" y="1296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设置网页描述</a:t>
              </a:r>
              <a:endPara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_s11274"/>
            <p:cNvCxnSpPr>
              <a:stCxn id="48" idx="1"/>
            </p:cNvCxnSpPr>
            <p:nvPr/>
          </p:nvCxnSpPr>
          <p:spPr>
            <a:xfrm rot="10800000">
              <a:off x="958" y="720"/>
              <a:ext cx="307" cy="720"/>
            </a:xfrm>
            <a:prstGeom prst="bentConnector2">
              <a:avLst/>
            </a:prstGeom>
            <a:ln w="2857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0" name="_s11275"/>
            <p:cNvSpPr/>
            <p:nvPr/>
          </p:nvSpPr>
          <p:spPr>
            <a:xfrm>
              <a:off x="1265" y="1728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设置网页作者</a:t>
              </a:r>
              <a:endPara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_s11276"/>
            <p:cNvCxnSpPr>
              <a:stCxn id="50" idx="1"/>
            </p:cNvCxnSpPr>
            <p:nvPr/>
          </p:nvCxnSpPr>
          <p:spPr>
            <a:xfrm rot="10800000">
              <a:off x="958" y="720"/>
              <a:ext cx="307" cy="1152"/>
            </a:xfrm>
            <a:prstGeom prst="bentConnector2">
              <a:avLst/>
            </a:prstGeom>
            <a:ln w="2857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2" name="_s11277"/>
            <p:cNvSpPr/>
            <p:nvPr/>
          </p:nvSpPr>
          <p:spPr>
            <a:xfrm>
              <a:off x="1265" y="2160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设置字符集</a:t>
              </a:r>
              <a:endPara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_s11278"/>
            <p:cNvCxnSpPr>
              <a:stCxn id="52" idx="1"/>
            </p:cNvCxnSpPr>
            <p:nvPr/>
          </p:nvCxnSpPr>
          <p:spPr>
            <a:xfrm rot="10800000">
              <a:off x="958" y="720"/>
              <a:ext cx="307" cy="1584"/>
            </a:xfrm>
            <a:prstGeom prst="bentConnector2">
              <a:avLst/>
            </a:prstGeom>
            <a:ln w="2857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4" name="_s11279"/>
            <p:cNvSpPr/>
            <p:nvPr/>
          </p:nvSpPr>
          <p:spPr>
            <a:xfrm>
              <a:off x="1265" y="2592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1369B2"/>
              </a:solidFill>
              <a:prstDash val="dash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设置页面自动刷新与跳转</a:t>
              </a:r>
              <a:endPara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_s11280"/>
            <p:cNvCxnSpPr>
              <a:stCxn id="54" idx="1"/>
            </p:cNvCxnSpPr>
            <p:nvPr/>
          </p:nvCxnSpPr>
          <p:spPr>
            <a:xfrm rot="10800000">
              <a:off x="958" y="720"/>
              <a:ext cx="307" cy="2016"/>
            </a:xfrm>
            <a:prstGeom prst="bentConnector2">
              <a:avLst/>
            </a:prstGeom>
            <a:ln w="28575" cap="flat" cmpd="sng">
              <a:solidFill>
                <a:srgbClr val="1369B2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8" name="组合 17"/>
          <p:cNvGrpSpPr/>
          <p:nvPr/>
        </p:nvGrpSpPr>
        <p:grpSpPr>
          <a:xfrm>
            <a:off x="6257186" y="2970460"/>
            <a:ext cx="5095026" cy="647700"/>
            <a:chOff x="4499372" y="2472482"/>
            <a:chExt cx="4553392" cy="646331"/>
          </a:xfrm>
        </p:grpSpPr>
        <p:sp>
          <p:nvSpPr>
            <p:cNvPr id="43" name="矩形 42"/>
            <p:cNvSpPr/>
            <p:nvPr/>
          </p:nvSpPr>
          <p:spPr>
            <a:xfrm>
              <a:off x="4892935" y="2472482"/>
              <a:ext cx="41598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name=“keywords” content=“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燕尾形 43"/>
            <p:cNvSpPr/>
            <p:nvPr/>
          </p:nvSpPr>
          <p:spPr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44486" y="3732460"/>
            <a:ext cx="5107726" cy="647700"/>
            <a:chOff x="4499372" y="2472482"/>
            <a:chExt cx="5105949" cy="646331"/>
          </a:xfrm>
        </p:grpSpPr>
        <p:sp>
          <p:nvSpPr>
            <p:cNvPr id="41" name="矩形 40"/>
            <p:cNvSpPr/>
            <p:nvPr/>
          </p:nvSpPr>
          <p:spPr>
            <a:xfrm>
              <a:off x="4892935" y="2472482"/>
              <a:ext cx="471238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name=“description“ content=“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培训教育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”/&gt;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44486" y="4469060"/>
            <a:ext cx="5107726" cy="647700"/>
            <a:chOff x="4499372" y="2472482"/>
            <a:chExt cx="4566087" cy="646331"/>
          </a:xfrm>
        </p:grpSpPr>
        <p:sp>
          <p:nvSpPr>
            <p:cNvPr id="39" name="矩形 38"/>
            <p:cNvSpPr/>
            <p:nvPr/>
          </p:nvSpPr>
          <p:spPr>
            <a:xfrm>
              <a:off x="4892935" y="2472482"/>
              <a:ext cx="417252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name=“author” content=“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传智播客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燕尾形 39"/>
            <p:cNvSpPr/>
            <p:nvPr/>
          </p:nvSpPr>
          <p:spPr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44486" y="5256460"/>
            <a:ext cx="5107726" cy="646331"/>
            <a:chOff x="4499372" y="2535982"/>
            <a:chExt cx="3827764" cy="645523"/>
          </a:xfrm>
        </p:grpSpPr>
        <p:sp>
          <p:nvSpPr>
            <p:cNvPr id="37" name="矩形 36"/>
            <p:cNvSpPr/>
            <p:nvPr/>
          </p:nvSpPr>
          <p:spPr>
            <a:xfrm>
              <a:off x="4892935" y="2535982"/>
              <a:ext cx="3434201" cy="645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http-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equiv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Content-Type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content="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text/html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charset=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utf-8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  <a:endParaRPr kumimoji="0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4499372" y="2628431"/>
              <a:ext cx="227904" cy="334431"/>
            </a:xfrm>
            <a:prstGeom prst="chevron">
              <a:avLst>
                <a:gd name="adj" fmla="val 50000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4486" y="6018462"/>
            <a:ext cx="5107726" cy="646331"/>
            <a:chOff x="4499372" y="2535982"/>
            <a:chExt cx="5105949" cy="645915"/>
          </a:xfrm>
        </p:grpSpPr>
        <p:sp>
          <p:nvSpPr>
            <p:cNvPr id="35" name="矩形 34"/>
            <p:cNvSpPr/>
            <p:nvPr/>
          </p:nvSpPr>
          <p:spPr>
            <a:xfrm>
              <a:off x="4892934" y="2535982"/>
              <a:ext cx="4712387" cy="645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&lt;meta http-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equiv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refresh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content="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10;url=http://www.itcast.cn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  <a:endParaRPr kumimoji="0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sp>
        <p:nvSpPr>
          <p:cNvPr id="16" name="TextBox 41"/>
          <p:cNvSpPr>
            <a:spLocks noChangeArrowheads="1"/>
          </p:cNvSpPr>
          <p:nvPr/>
        </p:nvSpPr>
        <p:spPr bwMode="auto">
          <a:xfrm>
            <a:off x="1488610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&lt;title&gt;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TextBox 41"/>
          <p:cNvSpPr/>
          <p:nvPr/>
        </p:nvSpPr>
        <p:spPr>
          <a:xfrm>
            <a:off x="4006969" y="1665288"/>
            <a:ext cx="176688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41"/>
          <p:cNvSpPr>
            <a:spLocks noChangeArrowheads="1"/>
          </p:cNvSpPr>
          <p:nvPr/>
        </p:nvSpPr>
        <p:spPr bwMode="auto">
          <a:xfrm>
            <a:off x="6525327" y="1665288"/>
            <a:ext cx="1768475" cy="457200"/>
          </a:xfrm>
          <a:prstGeom prst="rect">
            <a:avLst/>
          </a:prstGeom>
          <a:solidFill>
            <a:srgbClr val="1369B2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&lt;link&gt;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9045274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&lt;style&gt;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94147" y="2855913"/>
            <a:ext cx="295946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8610" y="2343151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94148" y="3383915"/>
          <a:ext cx="9218013" cy="2842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711"/>
                <a:gridCol w="3784151"/>
                <a:gridCol w="3784151"/>
              </a:tblGrid>
              <a:tr h="47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href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指定引用外部文档的地址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47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stylesheet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指定当前文档与引用外部文档的关系，该属性值通常为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stylesheet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，表示定义一个外部样式表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8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text/css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引用外部文档的类型为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样式表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86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text/javascript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引用外部文档的类型为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文档头部相关标记</a:t>
            </a:r>
            <a:endParaRPr lang="zh-CN" altLang="en-US" sz="2000" dirty="0"/>
          </a:p>
        </p:txBody>
      </p:sp>
      <p:sp>
        <p:nvSpPr>
          <p:cNvPr id="16" name="TextBox 41"/>
          <p:cNvSpPr>
            <a:spLocks noChangeArrowheads="1"/>
          </p:cNvSpPr>
          <p:nvPr/>
        </p:nvSpPr>
        <p:spPr bwMode="auto">
          <a:xfrm>
            <a:off x="1488610" y="1665288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&lt;title&gt;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TextBox 41"/>
          <p:cNvSpPr/>
          <p:nvPr/>
        </p:nvSpPr>
        <p:spPr>
          <a:xfrm>
            <a:off x="4006969" y="1665288"/>
            <a:ext cx="176688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41"/>
          <p:cNvSpPr>
            <a:spLocks noChangeArrowheads="1"/>
          </p:cNvSpPr>
          <p:nvPr/>
        </p:nvSpPr>
        <p:spPr bwMode="auto">
          <a:xfrm>
            <a:off x="6525327" y="1665288"/>
            <a:ext cx="1768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&lt;link&gt;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9045274" y="1665288"/>
            <a:ext cx="1766888" cy="457200"/>
          </a:xfrm>
          <a:prstGeom prst="rect">
            <a:avLst/>
          </a:prstGeom>
          <a:solidFill>
            <a:srgbClr val="1369B2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&lt;style&gt;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94147" y="2855913"/>
            <a:ext cx="52758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属性值”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样式内容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8610" y="2343151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4147" y="3989448"/>
            <a:ext cx="6307138" cy="961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style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时，常常定义其属性为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相应的属性值为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，表示使用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内嵌式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样式。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079875" y="3381435"/>
            <a:ext cx="473075" cy="48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369B2"/>
          </a:solidFill>
          <a:ln w="2857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rgbClr val="1369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3899632" y="28573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29293" y="2604441"/>
            <a:ext cx="10322920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markup language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版本，目前还处于推广阶段。经过了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Web2.0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时代，基于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的应用已经越来越丰富，同时也对互联网应用提出了更高的要求。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正在引领时代的潮流，必将开创互联网的新时代。本章将对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基本结构和语法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文本控制标记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894600" y="3030845"/>
            <a:ext cx="420585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文本控制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标记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702490" y="312080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文本控制标记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7094" y="2652118"/>
            <a:ext cx="6264696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在一个网页中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往往占有较大的篇幅，为了让文字能够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排版整齐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、结构清晰，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文本控制标记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&lt;h1&gt;~&lt;h6&gt;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段落标记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等，本节将对这些标记进行详细讲解。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5590034"/>
            <a:ext cx="97210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355834" y="3213678"/>
            <a:ext cx="404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标题标记的用法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，能够写出标题标记的基本语法格式。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段落标记的用法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，能够写出段落标记的基本语法格式。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642737" y="2523449"/>
            <a:ext cx="7009709" cy="2309813"/>
            <a:chOff x="749300" y="2317598"/>
            <a:chExt cx="6096000" cy="2310308"/>
          </a:xfrm>
        </p:grpSpPr>
        <p:sp>
          <p:nvSpPr>
            <p:cNvPr id="32" name="任意多边形 31"/>
            <p:cNvSpPr/>
            <p:nvPr/>
          </p:nvSpPr>
          <p:spPr>
            <a:xfrm>
              <a:off x="749300" y="2317598"/>
              <a:ext cx="6096000" cy="886015"/>
            </a:xfrm>
            <a:custGeom>
              <a:avLst/>
              <a:gdLst>
                <a:gd name="connsiteX0" fmla="*/ 0 w 6096000"/>
                <a:gd name="connsiteY0" fmla="*/ 221632 h 886529"/>
                <a:gd name="connsiteX1" fmla="*/ 5652736 w 6096000"/>
                <a:gd name="connsiteY1" fmla="*/ 221632 h 886529"/>
                <a:gd name="connsiteX2" fmla="*/ 5652736 w 6096000"/>
                <a:gd name="connsiteY2" fmla="*/ 0 h 886529"/>
                <a:gd name="connsiteX3" fmla="*/ 6096000 w 6096000"/>
                <a:gd name="connsiteY3" fmla="*/ 443265 h 886529"/>
                <a:gd name="connsiteX4" fmla="*/ 5652736 w 6096000"/>
                <a:gd name="connsiteY4" fmla="*/ 886529 h 886529"/>
                <a:gd name="connsiteX5" fmla="*/ 5652736 w 6096000"/>
                <a:gd name="connsiteY5" fmla="*/ 664897 h 886529"/>
                <a:gd name="connsiteX6" fmla="*/ 0 w 6096000"/>
                <a:gd name="connsiteY6" fmla="*/ 664897 h 886529"/>
                <a:gd name="connsiteX7" fmla="*/ 0 w 6096000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886529">
                  <a:moveTo>
                    <a:pt x="0" y="221632"/>
                  </a:moveTo>
                  <a:lnTo>
                    <a:pt x="5652736" y="221632"/>
                  </a:lnTo>
                  <a:lnTo>
                    <a:pt x="5652736" y="0"/>
                  </a:lnTo>
                  <a:lnTo>
                    <a:pt x="6096000" y="443265"/>
                  </a:lnTo>
                  <a:lnTo>
                    <a:pt x="5652736" y="886529"/>
                  </a:lnTo>
                  <a:lnTo>
                    <a:pt x="5652736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74700" y="3000369"/>
              <a:ext cx="901700" cy="1627537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10396" y="2691724"/>
            <a:ext cx="6007149" cy="2317750"/>
            <a:chOff x="1765300" y="2486222"/>
            <a:chExt cx="5245099" cy="2317081"/>
          </a:xfrm>
        </p:grpSpPr>
        <p:sp>
          <p:nvSpPr>
            <p:cNvPr id="29" name="任意多边形 28"/>
            <p:cNvSpPr/>
            <p:nvPr/>
          </p:nvSpPr>
          <p:spPr>
            <a:xfrm>
              <a:off x="1765300" y="2486222"/>
              <a:ext cx="5245099" cy="887157"/>
            </a:xfrm>
            <a:custGeom>
              <a:avLst/>
              <a:gdLst>
                <a:gd name="connsiteX0" fmla="*/ 0 w 4969459"/>
                <a:gd name="connsiteY0" fmla="*/ 221632 h 886529"/>
                <a:gd name="connsiteX1" fmla="*/ 4526195 w 4969459"/>
                <a:gd name="connsiteY1" fmla="*/ 221632 h 886529"/>
                <a:gd name="connsiteX2" fmla="*/ 4526195 w 4969459"/>
                <a:gd name="connsiteY2" fmla="*/ 0 h 886529"/>
                <a:gd name="connsiteX3" fmla="*/ 4969459 w 4969459"/>
                <a:gd name="connsiteY3" fmla="*/ 443265 h 886529"/>
                <a:gd name="connsiteX4" fmla="*/ 4526195 w 4969459"/>
                <a:gd name="connsiteY4" fmla="*/ 886529 h 886529"/>
                <a:gd name="connsiteX5" fmla="*/ 4526195 w 4969459"/>
                <a:gd name="connsiteY5" fmla="*/ 664897 h 886529"/>
                <a:gd name="connsiteX6" fmla="*/ 0 w 4969459"/>
                <a:gd name="connsiteY6" fmla="*/ 664897 h 886529"/>
                <a:gd name="connsiteX7" fmla="*/ 0 w 4969459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69459" h="886529">
                  <a:moveTo>
                    <a:pt x="0" y="221632"/>
                  </a:moveTo>
                  <a:lnTo>
                    <a:pt x="4526195" y="221632"/>
                  </a:lnTo>
                  <a:lnTo>
                    <a:pt x="4526195" y="0"/>
                  </a:lnTo>
                  <a:lnTo>
                    <a:pt x="4969459" y="443265"/>
                  </a:lnTo>
                  <a:lnTo>
                    <a:pt x="4526195" y="886529"/>
                  </a:lnTo>
                  <a:lnTo>
                    <a:pt x="4526195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rgbClr val="5D89D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4129"/>
                <a:satOff val="7761"/>
                <a:lumOff val="-5387"/>
                <a:alphaOff val="0"/>
              </a:schemeClr>
            </a:fillRef>
            <a:effectRef idx="0">
              <a:schemeClr val="accent5">
                <a:hueOff val="-774129"/>
                <a:satOff val="7761"/>
                <a:lumOff val="-5387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800225" y="3174998"/>
              <a:ext cx="879475" cy="1628305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5D89D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68773" y="2860000"/>
            <a:ext cx="4988474" cy="2311401"/>
            <a:chOff x="2794000" y="2654846"/>
            <a:chExt cx="4356099" cy="2310307"/>
          </a:xfrm>
        </p:grpSpPr>
        <p:sp>
          <p:nvSpPr>
            <p:cNvPr id="27" name="任意多边形 26"/>
            <p:cNvSpPr/>
            <p:nvPr/>
          </p:nvSpPr>
          <p:spPr>
            <a:xfrm>
              <a:off x="2794000" y="2654846"/>
              <a:ext cx="4356099" cy="886993"/>
            </a:xfrm>
            <a:custGeom>
              <a:avLst/>
              <a:gdLst>
                <a:gd name="connsiteX0" fmla="*/ 0 w 3842918"/>
                <a:gd name="connsiteY0" fmla="*/ 221632 h 886529"/>
                <a:gd name="connsiteX1" fmla="*/ 3399654 w 3842918"/>
                <a:gd name="connsiteY1" fmla="*/ 221632 h 886529"/>
                <a:gd name="connsiteX2" fmla="*/ 3399654 w 3842918"/>
                <a:gd name="connsiteY2" fmla="*/ 0 h 886529"/>
                <a:gd name="connsiteX3" fmla="*/ 3842918 w 3842918"/>
                <a:gd name="connsiteY3" fmla="*/ 443265 h 886529"/>
                <a:gd name="connsiteX4" fmla="*/ 3399654 w 3842918"/>
                <a:gd name="connsiteY4" fmla="*/ 886529 h 886529"/>
                <a:gd name="connsiteX5" fmla="*/ 3399654 w 3842918"/>
                <a:gd name="connsiteY5" fmla="*/ 664897 h 886529"/>
                <a:gd name="connsiteX6" fmla="*/ 0 w 3842918"/>
                <a:gd name="connsiteY6" fmla="*/ 664897 h 886529"/>
                <a:gd name="connsiteX7" fmla="*/ 0 w 3842918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2918" h="886529">
                  <a:moveTo>
                    <a:pt x="0" y="221632"/>
                  </a:moveTo>
                  <a:lnTo>
                    <a:pt x="3399654" y="221632"/>
                  </a:lnTo>
                  <a:lnTo>
                    <a:pt x="3399654" y="0"/>
                  </a:lnTo>
                  <a:lnTo>
                    <a:pt x="3842918" y="443265"/>
                  </a:lnTo>
                  <a:lnTo>
                    <a:pt x="3399654" y="886529"/>
                  </a:lnTo>
                  <a:lnTo>
                    <a:pt x="3399654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rgbClr val="7066A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548258"/>
                <a:satOff val="15522"/>
                <a:lumOff val="-10779"/>
                <a:alphaOff val="0"/>
              </a:schemeClr>
            </a:fillRef>
            <a:effectRef idx="0">
              <a:schemeClr val="accent5">
                <a:hueOff val="-1548258"/>
                <a:satOff val="15522"/>
                <a:lumOff val="-10779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556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836863" y="3337148"/>
              <a:ext cx="846137" cy="1628005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7066AE"/>
              </a:solidFill>
            </a:ln>
          </p:spPr>
          <p:style>
            <a:lnRef idx="2">
              <a:schemeClr val="accent5">
                <a:hueOff val="-1548258"/>
                <a:satOff val="15522"/>
                <a:lumOff val="-1077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47040" y="3042561"/>
            <a:ext cx="3962606" cy="2317749"/>
            <a:chOff x="3797300" y="2836169"/>
            <a:chExt cx="3505200" cy="2317833"/>
          </a:xfrm>
        </p:grpSpPr>
        <p:sp>
          <p:nvSpPr>
            <p:cNvPr id="25" name="任意多边形 24"/>
            <p:cNvSpPr/>
            <p:nvPr/>
          </p:nvSpPr>
          <p:spPr>
            <a:xfrm>
              <a:off x="3797300" y="2836169"/>
              <a:ext cx="3505200" cy="885857"/>
            </a:xfrm>
            <a:custGeom>
              <a:avLst/>
              <a:gdLst>
                <a:gd name="connsiteX0" fmla="*/ 0 w 2715768"/>
                <a:gd name="connsiteY0" fmla="*/ 221632 h 886529"/>
                <a:gd name="connsiteX1" fmla="*/ 2272504 w 2715768"/>
                <a:gd name="connsiteY1" fmla="*/ 221632 h 886529"/>
                <a:gd name="connsiteX2" fmla="*/ 2272504 w 2715768"/>
                <a:gd name="connsiteY2" fmla="*/ 0 h 886529"/>
                <a:gd name="connsiteX3" fmla="*/ 2715768 w 2715768"/>
                <a:gd name="connsiteY3" fmla="*/ 443265 h 886529"/>
                <a:gd name="connsiteX4" fmla="*/ 2272504 w 2715768"/>
                <a:gd name="connsiteY4" fmla="*/ 886529 h 886529"/>
                <a:gd name="connsiteX5" fmla="*/ 2272504 w 2715768"/>
                <a:gd name="connsiteY5" fmla="*/ 664897 h 886529"/>
                <a:gd name="connsiteX6" fmla="*/ 0 w 2715768"/>
                <a:gd name="connsiteY6" fmla="*/ 664897 h 886529"/>
                <a:gd name="connsiteX7" fmla="*/ 0 w 2715768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5768" h="886529">
                  <a:moveTo>
                    <a:pt x="0" y="221632"/>
                  </a:moveTo>
                  <a:lnTo>
                    <a:pt x="2272504" y="221632"/>
                  </a:lnTo>
                  <a:lnTo>
                    <a:pt x="2272504" y="0"/>
                  </a:lnTo>
                  <a:lnTo>
                    <a:pt x="2715768" y="443265"/>
                  </a:lnTo>
                  <a:lnTo>
                    <a:pt x="2272504" y="886529"/>
                  </a:lnTo>
                  <a:lnTo>
                    <a:pt x="2272504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rgbClr val="2694A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322388"/>
                <a:satOff val="23283"/>
                <a:lumOff val="-16172"/>
                <a:alphaOff val="0"/>
              </a:schemeClr>
            </a:fillRef>
            <a:effectRef idx="0">
              <a:schemeClr val="accent5">
                <a:hueOff val="-2322388"/>
                <a:satOff val="23283"/>
                <a:lumOff val="-16172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36988" y="3526756"/>
              <a:ext cx="849312" cy="1627246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2694AA"/>
              </a:solidFill>
            </a:ln>
          </p:spPr>
          <p:style>
            <a:lnRef idx="2">
              <a:schemeClr val="accent5">
                <a:hueOff val="-1548258"/>
                <a:satOff val="15522"/>
                <a:lumOff val="-1077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57128" y="3212423"/>
            <a:ext cx="2890632" cy="2347912"/>
            <a:chOff x="4787900" y="3006727"/>
            <a:chExt cx="2652455" cy="2348408"/>
          </a:xfrm>
        </p:grpSpPr>
        <p:sp>
          <p:nvSpPr>
            <p:cNvPr id="23" name="任意多边形 22"/>
            <p:cNvSpPr/>
            <p:nvPr/>
          </p:nvSpPr>
          <p:spPr>
            <a:xfrm>
              <a:off x="4787900" y="3006727"/>
              <a:ext cx="2652455" cy="886012"/>
            </a:xfrm>
            <a:custGeom>
              <a:avLst/>
              <a:gdLst>
                <a:gd name="connsiteX0" fmla="*/ 0 w 1589227"/>
                <a:gd name="connsiteY0" fmla="*/ 221632 h 886529"/>
                <a:gd name="connsiteX1" fmla="*/ 1145963 w 1589227"/>
                <a:gd name="connsiteY1" fmla="*/ 221632 h 886529"/>
                <a:gd name="connsiteX2" fmla="*/ 1145963 w 1589227"/>
                <a:gd name="connsiteY2" fmla="*/ 0 h 886529"/>
                <a:gd name="connsiteX3" fmla="*/ 1589227 w 1589227"/>
                <a:gd name="connsiteY3" fmla="*/ 443265 h 886529"/>
                <a:gd name="connsiteX4" fmla="*/ 1145963 w 1589227"/>
                <a:gd name="connsiteY4" fmla="*/ 886529 h 886529"/>
                <a:gd name="connsiteX5" fmla="*/ 1145963 w 1589227"/>
                <a:gd name="connsiteY5" fmla="*/ 664897 h 886529"/>
                <a:gd name="connsiteX6" fmla="*/ 0 w 1589227"/>
                <a:gd name="connsiteY6" fmla="*/ 664897 h 886529"/>
                <a:gd name="connsiteX7" fmla="*/ 0 w 1589227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9227" h="886529">
                  <a:moveTo>
                    <a:pt x="0" y="221632"/>
                  </a:moveTo>
                  <a:lnTo>
                    <a:pt x="1145963" y="221632"/>
                  </a:lnTo>
                  <a:lnTo>
                    <a:pt x="1145963" y="0"/>
                  </a:lnTo>
                  <a:lnTo>
                    <a:pt x="1589227" y="443265"/>
                  </a:lnTo>
                  <a:lnTo>
                    <a:pt x="1145963" y="886529"/>
                  </a:lnTo>
                  <a:lnTo>
                    <a:pt x="1145963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rgbClr val="2F9D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64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64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556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30759" y="3727604"/>
              <a:ext cx="947645" cy="1627531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2F9D88"/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6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h5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49299" y="3409274"/>
            <a:ext cx="1790547" cy="2328863"/>
            <a:chOff x="5889193" y="3204127"/>
            <a:chExt cx="1743508" cy="2328808"/>
          </a:xfrm>
        </p:grpSpPr>
        <p:sp>
          <p:nvSpPr>
            <p:cNvPr id="21" name="任意多边形 20"/>
            <p:cNvSpPr/>
            <p:nvPr/>
          </p:nvSpPr>
          <p:spPr>
            <a:xfrm>
              <a:off x="5889193" y="3204127"/>
              <a:ext cx="1743508" cy="885804"/>
            </a:xfrm>
            <a:custGeom>
              <a:avLst/>
              <a:gdLst>
                <a:gd name="connsiteX0" fmla="*/ 0 w 1589227"/>
                <a:gd name="connsiteY0" fmla="*/ 221632 h 886529"/>
                <a:gd name="connsiteX1" fmla="*/ 1145963 w 1589227"/>
                <a:gd name="connsiteY1" fmla="*/ 221632 h 886529"/>
                <a:gd name="connsiteX2" fmla="*/ 1145963 w 1589227"/>
                <a:gd name="connsiteY2" fmla="*/ 0 h 886529"/>
                <a:gd name="connsiteX3" fmla="*/ 1589227 w 1589227"/>
                <a:gd name="connsiteY3" fmla="*/ 443265 h 886529"/>
                <a:gd name="connsiteX4" fmla="*/ 1145963 w 1589227"/>
                <a:gd name="connsiteY4" fmla="*/ 886529 h 886529"/>
                <a:gd name="connsiteX5" fmla="*/ 1145963 w 1589227"/>
                <a:gd name="connsiteY5" fmla="*/ 664897 h 886529"/>
                <a:gd name="connsiteX6" fmla="*/ 0 w 1589227"/>
                <a:gd name="connsiteY6" fmla="*/ 664897 h 886529"/>
                <a:gd name="connsiteX7" fmla="*/ 0 w 1589227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9227" h="886529">
                  <a:moveTo>
                    <a:pt x="0" y="221632"/>
                  </a:moveTo>
                  <a:lnTo>
                    <a:pt x="1145963" y="221632"/>
                  </a:lnTo>
                  <a:lnTo>
                    <a:pt x="1145963" y="0"/>
                  </a:lnTo>
                  <a:lnTo>
                    <a:pt x="1589227" y="443265"/>
                  </a:lnTo>
                  <a:lnTo>
                    <a:pt x="1145963" y="886529"/>
                  </a:lnTo>
                  <a:lnTo>
                    <a:pt x="1145963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64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64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556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930478" y="3905785"/>
              <a:ext cx="947973" cy="1627150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6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335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h6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70613" y="1844436"/>
            <a:ext cx="2703513" cy="2387600"/>
            <a:chOff x="6121398" y="1693177"/>
            <a:chExt cx="2703249" cy="2387584"/>
          </a:xfrm>
        </p:grpSpPr>
        <p:sp>
          <p:nvSpPr>
            <p:cNvPr id="19" name="椭圆 18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03945" y="2532958"/>
              <a:ext cx="2236570" cy="7080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标题标记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08874" y="2501337"/>
            <a:ext cx="2703513" cy="2387600"/>
            <a:chOff x="6121398" y="1693177"/>
            <a:chExt cx="2703249" cy="2387584"/>
          </a:xfrm>
        </p:grpSpPr>
        <p:sp>
          <p:nvSpPr>
            <p:cNvPr id="47" name="椭圆 4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1369B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03945" y="2532958"/>
              <a:ext cx="2236570" cy="1323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标题标记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374323" y="2312765"/>
            <a:ext cx="5841731" cy="81246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矩形 41"/>
          <p:cNvSpPr/>
          <p:nvPr/>
        </p:nvSpPr>
        <p:spPr>
          <a:xfrm>
            <a:off x="4793483" y="2563520"/>
            <a:ext cx="4835685" cy="39991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&lt;hn align="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&lt;/hn&gt;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2262" y="3380812"/>
            <a:ext cx="5833792" cy="2124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left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设置标题文字左对齐（默认值）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center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设置标题文字居中对齐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right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设置标题文字右对齐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08874" y="2501337"/>
            <a:ext cx="2703513" cy="2387600"/>
            <a:chOff x="6121398" y="1693177"/>
            <a:chExt cx="2703249" cy="2387584"/>
          </a:xfrm>
        </p:grpSpPr>
        <p:sp>
          <p:nvSpPr>
            <p:cNvPr id="47" name="椭圆 4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1369B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03945" y="2532958"/>
              <a:ext cx="2236570" cy="1323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标题标记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4793483" y="2263976"/>
            <a:ext cx="614718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、一个页面中只能使用一个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标记，常常被用在网站的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元素拥有确切的语义，请慎重选择恰当的标记来构建文档结构。禁止仅仅使用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标记设置文字加粗或更改文字的大小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08874" y="2501337"/>
            <a:ext cx="2703513" cy="2387600"/>
            <a:chOff x="6121398" y="1693177"/>
            <a:chExt cx="2703249" cy="2387584"/>
          </a:xfrm>
        </p:grpSpPr>
        <p:sp>
          <p:nvSpPr>
            <p:cNvPr id="47" name="椭圆 4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1369B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03945" y="2532958"/>
              <a:ext cx="2236292" cy="13234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</a:t>
              </a:r>
              <a:r>
                <a:rPr kumimoji="0" lang="zh-CN" alt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标记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31529" y="2129677"/>
            <a:ext cx="5841731" cy="81246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矩形 41"/>
          <p:cNvSpPr/>
          <p:nvPr/>
        </p:nvSpPr>
        <p:spPr>
          <a:xfrm>
            <a:off x="5250689" y="2380432"/>
            <a:ext cx="4527201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align="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段落文本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92" y="3174381"/>
            <a:ext cx="5663104" cy="242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08874" y="2501337"/>
            <a:ext cx="2703513" cy="2460148"/>
            <a:chOff x="6121398" y="1693177"/>
            <a:chExt cx="2703249" cy="2460131"/>
          </a:xfrm>
        </p:grpSpPr>
        <p:sp>
          <p:nvSpPr>
            <p:cNvPr id="47" name="椭圆 4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1369B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611331" y="2214329"/>
              <a:ext cx="1723381" cy="19389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noProof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水平线</a:t>
              </a:r>
              <a:endParaRPr lang="en-US" altLang="zh-CN" sz="40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标记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374323" y="1940493"/>
            <a:ext cx="6566340" cy="81246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矩形 41"/>
          <p:cNvSpPr/>
          <p:nvPr/>
        </p:nvSpPr>
        <p:spPr>
          <a:xfrm>
            <a:off x="4793483" y="2191248"/>
            <a:ext cx="277992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374323" y="2948243"/>
          <a:ext cx="6566339" cy="2540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721"/>
                <a:gridCol w="1553449"/>
                <a:gridCol w="4227169"/>
              </a:tblGrid>
              <a:tr h="50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sz="1600" b="1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1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align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设置水平线的对齐方式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可选择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三种值，默认为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，居中对齐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1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设置水平线的粗细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以像素为单位，默认为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1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设置水平线的颜色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可用颜色名称、十六进制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#RGB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rgb(r,g,b)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81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设置水平线的宽度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可以是确定的像素值，也可以是浏览器窗口的百分比，默认为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38"/>
          <p:cNvSpPr txBox="1"/>
          <p:nvPr/>
        </p:nvSpPr>
        <p:spPr>
          <a:xfrm>
            <a:off x="1642737" y="5684437"/>
            <a:ext cx="929792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注意：在实际工作中，不赞成使用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的所有外观属性，可通过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样式进行设置。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标题和段落标记</a:t>
            </a:r>
            <a:endParaRPr lang="zh-CN" altLang="en-US" sz="2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08874" y="2501337"/>
            <a:ext cx="2703513" cy="2387600"/>
            <a:chOff x="6121398" y="1693177"/>
            <a:chExt cx="2703249" cy="2387584"/>
          </a:xfrm>
        </p:grpSpPr>
        <p:sp>
          <p:nvSpPr>
            <p:cNvPr id="47" name="椭圆 4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1369B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54875" y="2487486"/>
              <a:ext cx="2236292" cy="7078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换行标记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TextBox 38"/>
          <p:cNvSpPr txBox="1"/>
          <p:nvPr/>
        </p:nvSpPr>
        <p:spPr>
          <a:xfrm>
            <a:off x="1642737" y="5437208"/>
            <a:ext cx="929792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标记虽然可以实现换行的效果，但并不能取代结构标记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433" y="2621987"/>
            <a:ext cx="6516687" cy="21431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7216908" y="1910787"/>
            <a:ext cx="2100262" cy="1827213"/>
            <a:chOff x="2388835" y="2297603"/>
            <a:chExt cx="2100558" cy="1827444"/>
          </a:xfrm>
        </p:grpSpPr>
        <p:grpSp>
          <p:nvGrpSpPr>
            <p:cNvPr id="18" name="组合 17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20" name="椭圆形标注 19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椭圆形标注 20"/>
              <p:cNvSpPr/>
              <p:nvPr/>
            </p:nvSpPr>
            <p:spPr>
              <a:xfrm>
                <a:off x="1113226" y="399338"/>
                <a:ext cx="3969807" cy="351269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688068" y="2599742"/>
              <a:ext cx="1719481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换行标记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&lt;br/&gt;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的效果</a:t>
              </a: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文本格式化标记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03132" y="3213678"/>
            <a:ext cx="38783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文本格式化标记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，能够列举常用的文本格式化标记及其显示效果。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4489113" y="159891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65430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57470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50528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63213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80292"/>
              <a:ext cx="2827147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HTML5</a:t>
              </a:r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概述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55788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83565"/>
              <a:ext cx="2827147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HTML5</a:t>
              </a:r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基础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48363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98986"/>
              <a:ext cx="3133455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文本控制标记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文本格式化标记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019175" y="1680489"/>
            <a:ext cx="10440988" cy="98388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642737" y="1805116"/>
            <a:ext cx="9297926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在网页中，有时需要为文字设置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效果，为此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准备了专门的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文本格式化标记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，使文字以特殊的方式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3"/>
          <p:cNvSpPr/>
          <p:nvPr/>
        </p:nvSpPr>
        <p:spPr>
          <a:xfrm>
            <a:off x="1024831" y="168048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1076120" y="228032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42737" y="3030413"/>
          <a:ext cx="9093579" cy="2629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9057"/>
                <a:gridCol w="6164522"/>
              </a:tblGrid>
              <a:tr h="438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显示效果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64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&lt;b&gt;&lt;/b&gt;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&lt;strong&gt;&lt;/strong&gt;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文字以粗体方式显示（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定义文本粗体，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strong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定义强调文本。）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82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&lt;i&gt;&lt;/i&gt;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&lt;em&gt;&lt;/em&gt;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文字以斜体方式显示（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定义斜体字，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定义强调文本。）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82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&lt;s&gt;&lt;/s&gt;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&lt;del&gt;&lt;/del&gt;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文字以加删除线方式显示（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不赞成使用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82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&lt;u&gt;&lt;/u&gt;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&lt;ins&gt;&lt;/ins&gt;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文字以加下划线方式显示（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HTML5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不赞成使用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38"/>
          <p:cNvSpPr txBox="1"/>
          <p:nvPr/>
        </p:nvSpPr>
        <p:spPr>
          <a:xfrm>
            <a:off x="1143691" y="6033548"/>
            <a:ext cx="97969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注意：以上文本格式化标记均可使用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标记配合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样式替代，关于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标记将在第六章具体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特殊字符标记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13491" y="3213678"/>
            <a:ext cx="321616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能够列举常用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的特殊字符标记及其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显示效果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特殊字符标记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690" y="1954921"/>
          <a:ext cx="9844875" cy="454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650"/>
                <a:gridCol w="3456802"/>
                <a:gridCol w="3710423"/>
              </a:tblGrid>
              <a:tr h="324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特殊字符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字符的代码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&amp;nbsp;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&amp;lt;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&amp;amp;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￥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人民币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&amp;yen;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©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版权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&amp;copy;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®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注册商标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&amp;reg;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摄氏度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&amp;deg;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±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正负号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&amp;plusmn;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&amp;times;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除号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&amp;divide;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平方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（上标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&amp;sup2;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3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³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立方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（上标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&amp;sup3;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894600" y="3030845"/>
            <a:ext cx="420585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图像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标记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常用图像格式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81960" y="3213678"/>
            <a:ext cx="391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网页中常用的图像格式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合适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图像格式应用于网页上。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常用图像格式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81516" y="2002659"/>
            <a:ext cx="1497013" cy="1273175"/>
            <a:chOff x="1132087" y="2344738"/>
            <a:chExt cx="1496813" cy="1272776"/>
          </a:xfrm>
        </p:grpSpPr>
        <p:sp>
          <p:nvSpPr>
            <p:cNvPr id="29" name="任意多边形 28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1296293" y="26525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09384" y="1986784"/>
            <a:ext cx="1403350" cy="1273175"/>
            <a:chOff x="2751931" y="2328664"/>
            <a:chExt cx="1404339" cy="1272776"/>
          </a:xfrm>
        </p:grpSpPr>
        <p:sp>
          <p:nvSpPr>
            <p:cNvPr id="23" name="任意多边形 2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823663" y="26652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7657" y="1983609"/>
            <a:ext cx="1435100" cy="1271587"/>
            <a:chOff x="4371400" y="2325290"/>
            <a:chExt cx="1434977" cy="1272776"/>
          </a:xfrm>
        </p:grpSpPr>
        <p:sp>
          <p:nvSpPr>
            <p:cNvPr id="21" name="任意多边形 20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7"/>
            <p:cNvSpPr txBox="1"/>
            <p:nvPr/>
          </p:nvSpPr>
          <p:spPr>
            <a:xfrm>
              <a:off x="4473770" y="2638166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36278" y="3695701"/>
            <a:ext cx="8821241" cy="147732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最突出的地方就是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也是一种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无损的图像格式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，也就是说修改图片之后，图片质量几乎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没有损失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。再加上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支持透明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（全透明或全不透明），因此很适合在互联网上使用。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5744" y="5641209"/>
            <a:ext cx="6895950" cy="369887"/>
            <a:chOff x="542050" y="5872230"/>
            <a:chExt cx="6680894" cy="369457"/>
          </a:xfrm>
        </p:grpSpPr>
        <p:sp>
          <p:nvSpPr>
            <p:cNvPr id="19" name="燕尾形 18"/>
            <p:cNvSpPr/>
            <p:nvPr/>
          </p:nvSpPr>
          <p:spPr>
            <a:xfrm>
              <a:off x="542050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9568" y="5872230"/>
              <a:ext cx="6223376" cy="3694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GIF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格式常常用于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、小图标及其他色彩相对单一的图像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常用图像格式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81516" y="2002659"/>
            <a:ext cx="1497013" cy="1273175"/>
            <a:chOff x="1132087" y="2344738"/>
            <a:chExt cx="1496813" cy="1272776"/>
          </a:xfrm>
        </p:grpSpPr>
        <p:sp>
          <p:nvSpPr>
            <p:cNvPr id="29" name="任意多边形 28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1296293" y="26525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09384" y="1986784"/>
            <a:ext cx="1403350" cy="1273175"/>
            <a:chOff x="2751931" y="2328664"/>
            <a:chExt cx="1404339" cy="1272776"/>
          </a:xfrm>
        </p:grpSpPr>
        <p:sp>
          <p:nvSpPr>
            <p:cNvPr id="23" name="任意多边形 2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823663" y="26652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7657" y="1983609"/>
            <a:ext cx="1435100" cy="1271587"/>
            <a:chOff x="4371400" y="2325290"/>
            <a:chExt cx="1434977" cy="1272776"/>
          </a:xfrm>
        </p:grpSpPr>
        <p:sp>
          <p:nvSpPr>
            <p:cNvPr id="21" name="任意多边形 20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7"/>
            <p:cNvSpPr txBox="1"/>
            <p:nvPr/>
          </p:nvSpPr>
          <p:spPr>
            <a:xfrm>
              <a:off x="4473770" y="2638166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36278" y="3695701"/>
            <a:ext cx="8821241" cy="147732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PNG-8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真色彩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PNG-24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PNG-32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）。相对于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最大的优势是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体积更小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（全透明，半透明，全不透明），并且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颜色过渡更平滑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不支持动画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5744" y="5641210"/>
            <a:ext cx="7324292" cy="369332"/>
            <a:chOff x="542050" y="5872236"/>
            <a:chExt cx="7095878" cy="368903"/>
          </a:xfrm>
        </p:grpSpPr>
        <p:sp>
          <p:nvSpPr>
            <p:cNvPr id="19" name="燕尾形 18"/>
            <p:cNvSpPr/>
            <p:nvPr/>
          </p:nvSpPr>
          <p:spPr>
            <a:xfrm>
              <a:off x="542050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9568" y="5872236"/>
              <a:ext cx="6638360" cy="368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IE6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是可以支持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PNG-8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，但在处理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PNG-24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的透明时会显示灰色。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常用图像格式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81516" y="2002659"/>
            <a:ext cx="1497013" cy="1273175"/>
            <a:chOff x="1132087" y="2344738"/>
            <a:chExt cx="1496813" cy="1272776"/>
          </a:xfrm>
        </p:grpSpPr>
        <p:sp>
          <p:nvSpPr>
            <p:cNvPr id="29" name="任意多边形 28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1296293" y="26525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09384" y="1986784"/>
            <a:ext cx="1403350" cy="1273175"/>
            <a:chOff x="2751931" y="2328664"/>
            <a:chExt cx="1404339" cy="1272776"/>
          </a:xfrm>
        </p:grpSpPr>
        <p:sp>
          <p:nvSpPr>
            <p:cNvPr id="23" name="任意多边形 2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823663" y="2665283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7657" y="1983609"/>
            <a:ext cx="1435100" cy="1271587"/>
            <a:chOff x="4371400" y="2325290"/>
            <a:chExt cx="1434977" cy="1272776"/>
          </a:xfrm>
        </p:grpSpPr>
        <p:sp>
          <p:nvSpPr>
            <p:cNvPr id="21" name="任意多边形 20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7"/>
            <p:cNvSpPr txBox="1"/>
            <p:nvPr/>
          </p:nvSpPr>
          <p:spPr>
            <a:xfrm>
              <a:off x="4473770" y="2638166"/>
              <a:ext cx="133260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36278" y="3695701"/>
            <a:ext cx="8821241" cy="147732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所能显示的颜色比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要多的多，可以用来保存超过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种颜色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的图像，但是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有损压缩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的图像格式，这就意味着每修改一次图片都会造成一些图像数据的丢失。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5744" y="5641208"/>
            <a:ext cx="8895525" cy="369332"/>
            <a:chOff x="542050" y="5872234"/>
            <a:chExt cx="8618111" cy="368903"/>
          </a:xfrm>
        </p:grpSpPr>
        <p:sp>
          <p:nvSpPr>
            <p:cNvPr id="19" name="燕尾形 18"/>
            <p:cNvSpPr/>
            <p:nvPr/>
          </p:nvSpPr>
          <p:spPr>
            <a:xfrm>
              <a:off x="542050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1369B2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9568" y="5872234"/>
              <a:ext cx="8160593" cy="368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小图片考虑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GIF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PNG-8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，半透明图像考虑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PNG-24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，类似照片的图像则考虑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JPG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18898" y="3213678"/>
            <a:ext cx="3981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，能够写出图像标记的基本语法格式。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图像标记的相关属性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，能够知道不同属性的作用。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97672" y="1704533"/>
            <a:ext cx="2790496" cy="1443289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4256" y="2892565"/>
            <a:ext cx="2492142" cy="2098645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4973" y="2892565"/>
            <a:ext cx="1923284" cy="2086700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742139" y="3536759"/>
            <a:ext cx="3663950" cy="1350782"/>
            <a:chOff x="2824956" y="3138246"/>
            <a:chExt cx="3664846" cy="1350584"/>
          </a:xfrm>
        </p:grpSpPr>
        <p:pic>
          <p:nvPicPr>
            <p:cNvPr id="20" name="Picture 5" descr="C:\Users\Administrator\AppData\Local\Microsoft\Windows\Temporary Internet Files\Content.IE5\K1NLY0KB\MC900441926[1].wm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4956" y="3138246"/>
              <a:ext cx="1014487" cy="7982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" name="TextBox 7"/>
            <p:cNvSpPr txBox="1"/>
            <p:nvPr/>
          </p:nvSpPr>
          <p:spPr>
            <a:xfrm>
              <a:off x="3465500" y="3261623"/>
              <a:ext cx="3024302" cy="12272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浏览网页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时经常会看到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精美的图片</a:t>
              </a:r>
              <a:endParaRPr lang="zh-CN" altLang="en-US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下箭头 14"/>
          <p:cNvSpPr/>
          <p:nvPr/>
        </p:nvSpPr>
        <p:spPr>
          <a:xfrm>
            <a:off x="6042301" y="4970271"/>
            <a:ext cx="652463" cy="6333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369B2"/>
          </a:solidFill>
          <a:ln w="2857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5264" y="5623368"/>
            <a:ext cx="8958262" cy="576262"/>
            <a:chOff x="4763" y="4781550"/>
            <a:chExt cx="9164637" cy="576263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763" y="4781550"/>
              <a:ext cx="9164637" cy="576263"/>
            </a:xfrm>
            <a:prstGeom prst="rect">
              <a:avLst/>
            </a:prstGeom>
            <a:gradFill rotWithShape="0">
              <a:gsLst>
                <a:gs pos="0">
                  <a:schemeClr val="bg1">
                    <a:alpha val="0"/>
                  </a:schemeClr>
                </a:gs>
                <a:gs pos="50000">
                  <a:srgbClr val="00ACE6">
                    <a:alpha val="84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15"/>
            <p:cNvSpPr txBox="1"/>
            <p:nvPr/>
          </p:nvSpPr>
          <p:spPr>
            <a:xfrm>
              <a:off x="1459983" y="4814888"/>
              <a:ext cx="6433781" cy="523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在网页中显示图像就需要使用图像标记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4591348" y="1613523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19265" y="2492679"/>
            <a:ext cx="1192190" cy="618406"/>
            <a:chOff x="2215144" y="2026500"/>
            <a:chExt cx="1244730" cy="850129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19265" y="342325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24817" y="2475853"/>
            <a:ext cx="5142331" cy="613062"/>
            <a:chOff x="4315150" y="1647579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6" y="1783565"/>
              <a:ext cx="2827147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图像标记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24817" y="3401604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7" y="2498986"/>
              <a:ext cx="3133455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超链接标记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19265" y="4395472"/>
            <a:ext cx="1192190" cy="614525"/>
            <a:chOff x="2215144" y="3084852"/>
            <a:chExt cx="1244730" cy="844793"/>
          </a:xfrm>
        </p:grpSpPr>
        <p:sp>
          <p:nvSpPr>
            <p:cNvPr id="37" name="平行四边形 36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24817" y="4373819"/>
            <a:ext cx="5142331" cy="613062"/>
            <a:chOff x="4315150" y="2341731"/>
            <a:chExt cx="3857250" cy="540057"/>
          </a:xfrm>
        </p:grpSpPr>
        <p:sp>
          <p:nvSpPr>
            <p:cNvPr id="40" name="矩形 39"/>
            <p:cNvSpPr/>
            <p:nvPr/>
          </p:nvSpPr>
          <p:spPr>
            <a:xfrm>
              <a:off x="4841197" y="2498986"/>
              <a:ext cx="3133455" cy="30501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阶段案例</a:t>
              </a:r>
              <a:r>
                <a:rPr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—</a:t>
              </a:r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制作</a:t>
              </a:r>
              <a:r>
                <a:rPr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HTML5</a:t>
              </a:r>
              <a:r>
                <a:rPr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百科页面</a:t>
              </a:r>
              <a:endParaRPr lang="en-GB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019176" y="5108913"/>
            <a:ext cx="430956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&lt;img src="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URL" /&gt;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91838" y="3059927"/>
            <a:ext cx="2916237" cy="2015678"/>
            <a:chOff x="2388835" y="2297603"/>
            <a:chExt cx="2100558" cy="1827444"/>
          </a:xfrm>
        </p:grpSpPr>
        <p:grpSp>
          <p:nvGrpSpPr>
            <p:cNvPr id="23" name="组合 22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25" name="椭圆形标注 24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椭圆形标注 25"/>
              <p:cNvSpPr/>
              <p:nvPr/>
            </p:nvSpPr>
            <p:spPr>
              <a:xfrm>
                <a:off x="1113141" y="457767"/>
                <a:ext cx="3969860" cy="350677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712887" y="2560253"/>
              <a:ext cx="1555602" cy="1339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用于指定图像文件的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路径和文件名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143691" y="1855912"/>
            <a:ext cx="6007100" cy="662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图像标记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80994" y="2518466"/>
          <a:ext cx="5771219" cy="3898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799"/>
                <a:gridCol w="1942837"/>
                <a:gridCol w="2703583"/>
              </a:tblGrid>
              <a:tr h="355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7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图像的路径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7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图像不能显示时的替换文本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7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鼠标悬停时显示的内容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15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XHTML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页面百分比）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设置图像的宽度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15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XHTML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页面百分比）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设置图像的高度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7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设置图像边框的宽度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63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vspace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设置图像顶部和底部的空白（垂直边距）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019176" y="5108913"/>
            <a:ext cx="430956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&lt;img src="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URL" /&gt;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91838" y="3059927"/>
            <a:ext cx="2916237" cy="2015678"/>
            <a:chOff x="2388835" y="2297603"/>
            <a:chExt cx="2100558" cy="1827444"/>
          </a:xfrm>
        </p:grpSpPr>
        <p:grpSp>
          <p:nvGrpSpPr>
            <p:cNvPr id="23" name="组合 22"/>
            <p:cNvGrpSpPr/>
            <p:nvPr/>
          </p:nvGrpSpPr>
          <p:grpSpPr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25" name="椭圆形标注 24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椭圆形标注 25"/>
              <p:cNvSpPr/>
              <p:nvPr/>
            </p:nvSpPr>
            <p:spPr>
              <a:xfrm>
                <a:off x="1113141" y="457767"/>
                <a:ext cx="3969860" cy="350677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712887" y="2560253"/>
              <a:ext cx="1555602" cy="1339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用于指定图像文件的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路径和文件名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143691" y="1855912"/>
            <a:ext cx="6007100" cy="6625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图像标记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80994" y="2518466"/>
          <a:ext cx="5771219" cy="355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799"/>
                <a:gridCol w="1942837"/>
                <a:gridCol w="2703583"/>
              </a:tblGrid>
              <a:tr h="355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580993" y="2877232"/>
          <a:ext cx="5771219" cy="3665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799"/>
                <a:gridCol w="1942837"/>
                <a:gridCol w="2703583"/>
              </a:tblGrid>
              <a:tr h="5620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hspace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设置图像左侧和右侧的空白（水平边距）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714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align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将图像对齐到左边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714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将图像对齐到右边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3044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将图像的顶端和文本的第一行文字对齐，其他文字居图像下方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3044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middle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将图像的水平中线和文本的第一行文字对齐，其他文字居图像下方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3044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将图像的底部和文本的第一行文字对齐，其他文字居图像下方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sp>
        <p:nvSpPr>
          <p:cNvPr id="14" name="流程图: 联系 10"/>
          <p:cNvSpPr/>
          <p:nvPr/>
        </p:nvSpPr>
        <p:spPr>
          <a:xfrm>
            <a:off x="5974036" y="3030538"/>
            <a:ext cx="241300" cy="241300"/>
          </a:xfrm>
          <a:prstGeom prst="flowChartConnector">
            <a:avLst/>
          </a:prstGeom>
        </p:spPr>
        <p:style>
          <a:lnRef idx="2">
            <a:schemeClr val="accent4">
              <a:hueOff val="464206"/>
              <a:satOff val="-14098"/>
              <a:lumOff val="4657"/>
              <a:alphaOff val="0"/>
            </a:schemeClr>
          </a:lnRef>
          <a:fillRef idx="1">
            <a:schemeClr val="accent4">
              <a:hueOff val="464206"/>
              <a:satOff val="-14098"/>
              <a:lumOff val="4657"/>
              <a:alphaOff val="0"/>
            </a:schemeClr>
          </a:fillRef>
          <a:effectRef idx="0">
            <a:schemeClr val="accent4">
              <a:hueOff val="464206"/>
              <a:satOff val="-14098"/>
              <a:lumOff val="4657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流程图: 联系 11"/>
          <p:cNvSpPr/>
          <p:nvPr/>
        </p:nvSpPr>
        <p:spPr>
          <a:xfrm>
            <a:off x="5974036" y="4738688"/>
            <a:ext cx="241300" cy="241300"/>
          </a:xfrm>
          <a:prstGeom prst="flowChartConnector">
            <a:avLst/>
          </a:prstGeom>
        </p:spPr>
        <p:style>
          <a:lnRef idx="2">
            <a:schemeClr val="accent4">
              <a:hueOff val="1392617"/>
              <a:satOff val="-42303"/>
              <a:lumOff val="13971"/>
              <a:alphaOff val="0"/>
            </a:schemeClr>
          </a:lnRef>
          <a:fillRef idx="1">
            <a:schemeClr val="accent4">
              <a:hueOff val="1392617"/>
              <a:satOff val="-42303"/>
              <a:lumOff val="13971"/>
              <a:alphaOff val="0"/>
            </a:schemeClr>
          </a:fillRef>
          <a:effectRef idx="0">
            <a:schemeClr val="accent4">
              <a:hueOff val="1392617"/>
              <a:satOff val="-42303"/>
              <a:lumOff val="13971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组合 16"/>
          <p:cNvGrpSpPr/>
          <p:nvPr/>
        </p:nvGrpSpPr>
        <p:grpSpPr>
          <a:xfrm>
            <a:off x="5486674" y="3160035"/>
            <a:ext cx="5616755" cy="1648655"/>
            <a:chOff x="3751215" y="3413316"/>
            <a:chExt cx="5616376" cy="1647481"/>
          </a:xfrm>
        </p:grpSpPr>
        <p:sp>
          <p:nvSpPr>
            <p:cNvPr id="41" name="同心圆 40"/>
            <p:cNvSpPr/>
            <p:nvPr/>
          </p:nvSpPr>
          <p:spPr>
            <a:xfrm>
              <a:off x="3751215" y="3637676"/>
              <a:ext cx="1215943" cy="1216745"/>
            </a:xfrm>
            <a:prstGeom prst="donut">
              <a:avLst>
                <a:gd name="adj" fmla="val 11010"/>
              </a:avLst>
            </a:prstGeom>
          </p:spPr>
          <p:style>
            <a:lnRef idx="2">
              <a:schemeClr val="accent4">
                <a:hueOff val="928412"/>
                <a:satOff val="-28200"/>
                <a:lumOff val="9314"/>
                <a:alphaOff val="0"/>
              </a:schemeClr>
            </a:lnRef>
            <a:fillRef idx="1">
              <a:schemeClr val="accent4">
                <a:hueOff val="928412"/>
                <a:satOff val="-28200"/>
                <a:lumOff val="9314"/>
                <a:alphaOff val="0"/>
              </a:schemeClr>
            </a:fillRef>
            <a:effectRef idx="0">
              <a:schemeClr val="accent4">
                <a:hueOff val="928412"/>
                <a:satOff val="-28200"/>
                <a:lumOff val="9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4657616" y="3413316"/>
              <a:ext cx="4709975" cy="164748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743062"/>
                <a:satOff val="-13388"/>
                <a:lumOff val="5378"/>
                <a:alphaOff val="0"/>
              </a:schemeClr>
            </a:fillRef>
            <a:effectRef idx="0">
              <a:schemeClr val="accent4">
                <a:tint val="50000"/>
                <a:hueOff val="743062"/>
                <a:satOff val="-13388"/>
                <a:lumOff val="537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 42"/>
            <p:cNvSpPr/>
            <p:nvPr/>
          </p:nvSpPr>
          <p:spPr>
            <a:xfrm>
              <a:off x="3884556" y="3772516"/>
              <a:ext cx="949261" cy="948649"/>
            </a:xfrm>
            <a:custGeom>
              <a:avLst/>
              <a:gdLst>
                <a:gd name="connsiteX0" fmla="*/ 0 w 792432"/>
                <a:gd name="connsiteY0" fmla="*/ 396210 h 792420"/>
                <a:gd name="connsiteX1" fmla="*/ 396216 w 792432"/>
                <a:gd name="connsiteY1" fmla="*/ 0 h 792420"/>
                <a:gd name="connsiteX2" fmla="*/ 792432 w 792432"/>
                <a:gd name="connsiteY2" fmla="*/ 396210 h 792420"/>
                <a:gd name="connsiteX3" fmla="*/ 396216 w 792432"/>
                <a:gd name="connsiteY3" fmla="*/ 792420 h 792420"/>
                <a:gd name="connsiteX4" fmla="*/ 0 w 792432"/>
                <a:gd name="connsiteY4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2" h="792420">
                  <a:moveTo>
                    <a:pt x="0" y="396210"/>
                  </a:moveTo>
                  <a:cubicBezTo>
                    <a:pt x="0" y="177389"/>
                    <a:pt x="177392" y="0"/>
                    <a:pt x="396216" y="0"/>
                  </a:cubicBezTo>
                  <a:cubicBezTo>
                    <a:pt x="615040" y="0"/>
                    <a:pt x="792432" y="177389"/>
                    <a:pt x="792432" y="396210"/>
                  </a:cubicBezTo>
                  <a:cubicBezTo>
                    <a:pt x="792432" y="615031"/>
                    <a:pt x="615040" y="792420"/>
                    <a:pt x="396216" y="792420"/>
                  </a:cubicBezTo>
                  <a:cubicBezTo>
                    <a:pt x="177392" y="792420"/>
                    <a:pt x="0" y="615031"/>
                    <a:pt x="0" y="396210"/>
                  </a:cubicBez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714003"/>
                <a:satOff val="-12080"/>
                <a:lumOff val="319"/>
                <a:alphaOff val="0"/>
              </a:schemeClr>
            </a:lnRef>
            <a:fillRef idx="1">
              <a:schemeClr val="accent4">
                <a:tint val="40000"/>
                <a:alpha val="90000"/>
                <a:hueOff val="714003"/>
                <a:satOff val="-12080"/>
                <a:lumOff val="319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714003"/>
                <a:satOff val="-12080"/>
                <a:lumOff val="31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6049" tIns="116047" rIns="116049" bIns="116047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445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35463" y="3866822"/>
              <a:ext cx="1014952" cy="7073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57419" y="3611862"/>
              <a:ext cx="4410172" cy="1337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用来定义图片的宽度和高度</a:t>
              </a:r>
              <a:r>
                <a:rPr lang="zh-CN" altLang="en-US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我们只设置其中的一个</a:t>
              </a:r>
              <a:r>
                <a:rPr lang="zh-CN" altLang="zh-CN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，另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一个会按原图等比例显示。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08100" y="4960938"/>
            <a:ext cx="5635899" cy="1476375"/>
            <a:chOff x="-427213" y="5257807"/>
            <a:chExt cx="5635447" cy="1476377"/>
          </a:xfrm>
        </p:grpSpPr>
        <p:grpSp>
          <p:nvGrpSpPr>
            <p:cNvPr id="34" name="组合 33"/>
            <p:cNvGrpSpPr/>
            <p:nvPr/>
          </p:nvGrpSpPr>
          <p:grpSpPr>
            <a:xfrm>
              <a:off x="-427213" y="5257807"/>
              <a:ext cx="5394166" cy="1476377"/>
              <a:chOff x="-427559" y="5258218"/>
              <a:chExt cx="5394690" cy="1475659"/>
            </a:xfrm>
          </p:grpSpPr>
          <p:sp>
            <p:nvSpPr>
              <p:cNvPr id="36" name="同心圆 35"/>
              <p:cNvSpPr/>
              <p:nvPr/>
            </p:nvSpPr>
            <p:spPr>
              <a:xfrm>
                <a:off x="3751086" y="5401024"/>
                <a:ext cx="1216045" cy="1217022"/>
              </a:xfrm>
              <a:prstGeom prst="donut">
                <a:avLst>
                  <a:gd name="adj" fmla="val 11010"/>
                </a:avLst>
              </a:prstGeom>
            </p:spPr>
            <p:style>
              <a:lnRef idx="2">
                <a:schemeClr val="accent4">
                  <a:hueOff val="1856823"/>
                  <a:satOff val="-56405"/>
                  <a:lumOff val="18628"/>
                  <a:alphaOff val="0"/>
                </a:schemeClr>
              </a:lnRef>
              <a:fillRef idx="1">
                <a:schemeClr val="accent4">
                  <a:hueOff val="1856823"/>
                  <a:satOff val="-56405"/>
                  <a:lumOff val="18628"/>
                  <a:alphaOff val="0"/>
                </a:schemeClr>
              </a:fillRef>
              <a:effectRef idx="0">
                <a:schemeClr val="accent4">
                  <a:hueOff val="1856823"/>
                  <a:satOff val="-56405"/>
                  <a:lumOff val="1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矩形 36"/>
              <p:cNvSpPr/>
              <p:nvPr/>
            </p:nvSpPr>
            <p:spPr>
              <a:xfrm>
                <a:off x="-427559" y="5258218"/>
                <a:ext cx="4488211" cy="1475659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1486123"/>
                  <a:satOff val="-26780"/>
                  <a:lumOff val="10757"/>
                  <a:alphaOff val="0"/>
                </a:schemeClr>
              </a:fillRef>
              <a:effectRef idx="0">
                <a:schemeClr val="accent4">
                  <a:tint val="50000"/>
                  <a:hueOff val="1486123"/>
                  <a:satOff val="-26780"/>
                  <a:lumOff val="1075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任意多边形 37"/>
              <p:cNvSpPr/>
              <p:nvPr/>
            </p:nvSpPr>
            <p:spPr>
              <a:xfrm>
                <a:off x="3884438" y="5535896"/>
                <a:ext cx="949341" cy="948865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49" tIns="116047" rIns="116049" bIns="116047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445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708851" y="5761776"/>
                <a:ext cx="1234783" cy="4614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border</a:t>
                </a:r>
                <a:endParaRPr lang="zh-CN" altLang="en-US" sz="2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211654" y="5385746"/>
                <a:ext cx="3948357" cy="1338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为图像添加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边框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、设置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边框的宽度。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</a:t>
                </a:r>
                <a:r>
                  <a:rPr lang="zh-CN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边框颜色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的调整仅仅通过</a:t>
                </a:r>
                <a:r>
                  <a:rPr lang="en-US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属性是不能够实现的。</a:t>
                </a:r>
                <a:endPara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等腰三角形 34"/>
            <p:cNvSpPr/>
            <p:nvPr/>
          </p:nvSpPr>
          <p:spPr>
            <a:xfrm rot="5400000">
              <a:off x="4839321" y="5875619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738AC8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08100" y="1665288"/>
            <a:ext cx="5615260" cy="1354138"/>
            <a:chOff x="-427386" y="1962149"/>
            <a:chExt cx="5615604" cy="1354139"/>
          </a:xfrm>
        </p:grpSpPr>
        <p:grpSp>
          <p:nvGrpSpPr>
            <p:cNvPr id="20" name="组合 19"/>
            <p:cNvGrpSpPr/>
            <p:nvPr/>
          </p:nvGrpSpPr>
          <p:grpSpPr>
            <a:xfrm>
              <a:off x="-427386" y="1962149"/>
              <a:ext cx="5394929" cy="1354139"/>
              <a:chOff x="-427732" y="1961828"/>
              <a:chExt cx="5395453" cy="1354714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751503" y="2020591"/>
                <a:ext cx="1216218" cy="1216542"/>
              </a:xfrm>
              <a:prstGeom prst="donut">
                <a:avLst>
                  <a:gd name="adj" fmla="val 1101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矩形 28"/>
              <p:cNvSpPr/>
              <p:nvPr/>
            </p:nvSpPr>
            <p:spPr>
              <a:xfrm>
                <a:off x="-427732" y="1961828"/>
                <a:ext cx="4488847" cy="13547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任意多边形 29"/>
              <p:cNvSpPr/>
              <p:nvPr/>
            </p:nvSpPr>
            <p:spPr>
              <a:xfrm>
                <a:off x="3884875" y="2153998"/>
                <a:ext cx="949475" cy="949729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49" tIns="116047" rIns="116049" bIns="116047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445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042673" y="2292765"/>
                <a:ext cx="713770" cy="5850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b="1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alt</a:t>
                </a:r>
                <a:endParaRPr lang="zh-CN" altLang="en-US" sz="32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-211798" y="2197909"/>
                <a:ext cx="4084822" cy="9237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图像的替换文本属性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zh-CN" dirty="0" smtClean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无法显示时告诉用户该</a:t>
                </a:r>
                <a:r>
                  <a:rPr lang="zh-CN" altLang="zh-CN" dirty="0" smtClean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的内容。</a:t>
                </a:r>
                <a:endPara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等腰三角形 20"/>
            <p:cNvSpPr/>
            <p:nvPr/>
          </p:nvSpPr>
          <p:spPr>
            <a:xfrm rot="5400000">
              <a:off x="4819305" y="2483030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图像标记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/>
          </a:p>
        </p:txBody>
      </p:sp>
      <p:sp>
        <p:nvSpPr>
          <p:cNvPr id="46" name="流程图: 联系 9"/>
          <p:cNvSpPr/>
          <p:nvPr/>
        </p:nvSpPr>
        <p:spPr>
          <a:xfrm>
            <a:off x="5836152" y="3840844"/>
            <a:ext cx="280988" cy="280988"/>
          </a:xfrm>
          <a:prstGeom prst="flowChartConnector">
            <a:avLst/>
          </a:prstGeom>
        </p:spPr>
        <p:style>
          <a:lnRef idx="2">
            <a:schemeClr val="accent4">
              <a:hueOff val="928412"/>
              <a:satOff val="-28200"/>
              <a:lumOff val="9314"/>
              <a:alphaOff val="0"/>
            </a:schemeClr>
          </a:lnRef>
          <a:fillRef idx="1">
            <a:schemeClr val="accent4">
              <a:hueOff val="928412"/>
              <a:satOff val="-28200"/>
              <a:lumOff val="9314"/>
              <a:alphaOff val="0"/>
            </a:schemeClr>
          </a:fillRef>
          <a:effectRef idx="0">
            <a:schemeClr val="accent4">
              <a:hueOff val="928412"/>
              <a:satOff val="-28200"/>
              <a:lumOff val="931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7" name="组合 46"/>
          <p:cNvGrpSpPr/>
          <p:nvPr/>
        </p:nvGrpSpPr>
        <p:grpSpPr>
          <a:xfrm>
            <a:off x="1291771" y="2213656"/>
            <a:ext cx="5392107" cy="1416050"/>
            <a:chOff x="-426523" y="2627086"/>
            <a:chExt cx="5393719" cy="1415329"/>
          </a:xfrm>
        </p:grpSpPr>
        <p:sp>
          <p:nvSpPr>
            <p:cNvPr id="56" name="同心圆 55"/>
            <p:cNvSpPr/>
            <p:nvPr/>
          </p:nvSpPr>
          <p:spPr>
            <a:xfrm>
              <a:off x="3552311" y="2627086"/>
              <a:ext cx="1414885" cy="1415329"/>
            </a:xfrm>
            <a:prstGeom prst="donut">
              <a:avLst>
                <a:gd name="adj" fmla="val 110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矩形 56"/>
            <p:cNvSpPr/>
            <p:nvPr/>
          </p:nvSpPr>
          <p:spPr>
            <a:xfrm>
              <a:off x="-426523" y="2676274"/>
              <a:ext cx="4339304" cy="13169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任意多边形 57"/>
            <p:cNvSpPr/>
            <p:nvPr/>
          </p:nvSpPr>
          <p:spPr>
            <a:xfrm>
              <a:off x="3707932" y="2782582"/>
              <a:ext cx="1103642" cy="1104337"/>
            </a:xfrm>
            <a:custGeom>
              <a:avLst/>
              <a:gdLst>
                <a:gd name="connsiteX0" fmla="*/ 0 w 1269130"/>
                <a:gd name="connsiteY0" fmla="*/ 634555 h 1269110"/>
                <a:gd name="connsiteX1" fmla="*/ 634565 w 1269130"/>
                <a:gd name="connsiteY1" fmla="*/ 0 h 1269110"/>
                <a:gd name="connsiteX2" fmla="*/ 1269130 w 1269130"/>
                <a:gd name="connsiteY2" fmla="*/ 634555 h 1269110"/>
                <a:gd name="connsiteX3" fmla="*/ 634565 w 1269130"/>
                <a:gd name="connsiteY3" fmla="*/ 1269110 h 1269110"/>
                <a:gd name="connsiteX4" fmla="*/ 0 w 1269130"/>
                <a:gd name="connsiteY4" fmla="*/ 634555 h 12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30" h="1269110">
                  <a:moveTo>
                    <a:pt x="0" y="634555"/>
                  </a:moveTo>
                  <a:cubicBezTo>
                    <a:pt x="0" y="284100"/>
                    <a:pt x="284104" y="0"/>
                    <a:pt x="634565" y="0"/>
                  </a:cubicBezTo>
                  <a:cubicBezTo>
                    <a:pt x="985026" y="0"/>
                    <a:pt x="1269130" y="284100"/>
                    <a:pt x="1269130" y="634555"/>
                  </a:cubicBezTo>
                  <a:cubicBezTo>
                    <a:pt x="1269130" y="985010"/>
                    <a:pt x="985026" y="1269110"/>
                    <a:pt x="634565" y="1269110"/>
                  </a:cubicBezTo>
                  <a:cubicBezTo>
                    <a:pt x="284104" y="1269110"/>
                    <a:pt x="0" y="985010"/>
                    <a:pt x="0" y="63455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5860" tIns="185857" rIns="185860" bIns="185857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9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1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08851" y="2987793"/>
              <a:ext cx="106952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vspace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hspace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-426523" y="2778469"/>
              <a:ext cx="4142174" cy="9228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中通过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vspace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hspace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可以分别调整图像的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垂直边距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水平边距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39227" y="4332969"/>
            <a:ext cx="6064201" cy="1416050"/>
            <a:chOff x="3466836" y="4586288"/>
            <a:chExt cx="6064526" cy="1416050"/>
          </a:xfrm>
        </p:grpSpPr>
        <p:grpSp>
          <p:nvGrpSpPr>
            <p:cNvPr id="49" name="组合 48"/>
            <p:cNvGrpSpPr/>
            <p:nvPr/>
          </p:nvGrpSpPr>
          <p:grpSpPr>
            <a:xfrm>
              <a:off x="3697037" y="4586288"/>
              <a:ext cx="5834325" cy="1416050"/>
              <a:chOff x="3551592" y="4745917"/>
              <a:chExt cx="5834539" cy="1415329"/>
            </a:xfrm>
          </p:grpSpPr>
          <p:sp>
            <p:nvSpPr>
              <p:cNvPr id="51" name="同心圆 50"/>
              <p:cNvSpPr/>
              <p:nvPr/>
            </p:nvSpPr>
            <p:spPr>
              <a:xfrm>
                <a:off x="3551592" y="4745917"/>
                <a:ext cx="1416178" cy="1415329"/>
              </a:xfrm>
              <a:prstGeom prst="donut">
                <a:avLst>
                  <a:gd name="adj" fmla="val 11010"/>
                </a:avLst>
              </a:prstGeom>
            </p:spPr>
            <p:style>
              <a:lnRef idx="2">
                <a:schemeClr val="accent4">
                  <a:hueOff val="1856823"/>
                  <a:satOff val="-56405"/>
                  <a:lumOff val="18628"/>
                  <a:alphaOff val="0"/>
                </a:schemeClr>
              </a:lnRef>
              <a:fillRef idx="1">
                <a:schemeClr val="accent4">
                  <a:hueOff val="1856823"/>
                  <a:satOff val="-56405"/>
                  <a:lumOff val="18628"/>
                  <a:alphaOff val="0"/>
                </a:schemeClr>
              </a:fillRef>
              <a:effectRef idx="0">
                <a:schemeClr val="accent4">
                  <a:hueOff val="1856823"/>
                  <a:satOff val="-56405"/>
                  <a:lumOff val="1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矩形 51"/>
              <p:cNvSpPr/>
              <p:nvPr/>
            </p:nvSpPr>
            <p:spPr>
              <a:xfrm>
                <a:off x="4605786" y="4795104"/>
                <a:ext cx="4780345" cy="1316954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1486123"/>
                  <a:satOff val="-26780"/>
                  <a:lumOff val="10757"/>
                  <a:alphaOff val="0"/>
                </a:schemeClr>
              </a:fillRef>
              <a:effectRef idx="0">
                <a:schemeClr val="accent4">
                  <a:tint val="50000"/>
                  <a:hueOff val="1486123"/>
                  <a:satOff val="-26780"/>
                  <a:lumOff val="1075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3" name="任意多边形 52"/>
              <p:cNvSpPr/>
              <p:nvPr/>
            </p:nvSpPr>
            <p:spPr>
              <a:xfrm>
                <a:off x="3707181" y="4901413"/>
                <a:ext cx="1103412" cy="1104337"/>
              </a:xfrm>
              <a:custGeom>
                <a:avLst/>
                <a:gdLst>
                  <a:gd name="connsiteX0" fmla="*/ 0 w 1269130"/>
                  <a:gd name="connsiteY0" fmla="*/ 634555 h 1269110"/>
                  <a:gd name="connsiteX1" fmla="*/ 634565 w 1269130"/>
                  <a:gd name="connsiteY1" fmla="*/ 0 h 1269110"/>
                  <a:gd name="connsiteX2" fmla="*/ 1269130 w 1269130"/>
                  <a:gd name="connsiteY2" fmla="*/ 634555 h 1269110"/>
                  <a:gd name="connsiteX3" fmla="*/ 634565 w 1269130"/>
                  <a:gd name="connsiteY3" fmla="*/ 1269110 h 1269110"/>
                  <a:gd name="connsiteX4" fmla="*/ 0 w 1269130"/>
                  <a:gd name="connsiteY4" fmla="*/ 634555 h 126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130" h="1269110">
                    <a:moveTo>
                      <a:pt x="0" y="634555"/>
                    </a:moveTo>
                    <a:cubicBezTo>
                      <a:pt x="0" y="284100"/>
                      <a:pt x="284104" y="0"/>
                      <a:pt x="634565" y="0"/>
                    </a:cubicBezTo>
                    <a:cubicBezTo>
                      <a:pt x="985026" y="0"/>
                      <a:pt x="1269130" y="284100"/>
                      <a:pt x="1269130" y="634555"/>
                    </a:cubicBezTo>
                    <a:cubicBezTo>
                      <a:pt x="1269130" y="985010"/>
                      <a:pt x="985026" y="1269110"/>
                      <a:pt x="634565" y="1269110"/>
                    </a:cubicBezTo>
                    <a:cubicBezTo>
                      <a:pt x="284104" y="1269110"/>
                      <a:pt x="0" y="985010"/>
                      <a:pt x="0" y="634555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1428006"/>
                  <a:satOff val="-24166"/>
                  <a:lumOff val="639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85860" tIns="185857" rIns="185860" bIns="185857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3779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1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30165" y="5157683"/>
                <a:ext cx="1074430" cy="5229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b="1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align</a:t>
                </a:r>
                <a:endPara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975453" y="5027584"/>
                <a:ext cx="4091336" cy="92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图像的</a:t>
                </a:r>
                <a:r>
                  <a:rPr lang="zh-CN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对齐属性</a:t>
                </a:r>
                <a:r>
                  <a:rPr lang="en-US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align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调整图像的位置</a:t>
                </a:r>
                <a:endPara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等腰三角形 49"/>
            <p:cNvSpPr/>
            <p:nvPr/>
          </p:nvSpPr>
          <p:spPr>
            <a:xfrm rot="-5400000">
              <a:off x="3396447" y="5172030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738AC8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382509" y="1667184"/>
            <a:ext cx="6200775" cy="670560"/>
            <a:chOff x="3863975" y="1743007"/>
            <a:chExt cx="4203285" cy="670560"/>
          </a:xfrm>
        </p:grpSpPr>
        <p:sp>
          <p:nvSpPr>
            <p:cNvPr id="15" name="矩形 14"/>
            <p:cNvSpPr/>
            <p:nvPr/>
          </p:nvSpPr>
          <p:spPr>
            <a:xfrm>
              <a:off x="3863975" y="1743007"/>
              <a:ext cx="4203285" cy="670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63975" y="1842044"/>
              <a:ext cx="4203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属性设置提示文字</a:t>
              </a: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原创设计师QQ598969553          _3"/>
          <p:cNvSpPr/>
          <p:nvPr/>
        </p:nvSpPr>
        <p:spPr>
          <a:xfrm>
            <a:off x="4382509" y="2694033"/>
            <a:ext cx="6200775" cy="322897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原创设计师QQ598969553          _4"/>
          <p:cNvSpPr/>
          <p:nvPr/>
        </p:nvSpPr>
        <p:spPr>
          <a:xfrm>
            <a:off x="4657572" y="3070783"/>
            <a:ext cx="5616728" cy="72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图像标记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可以用于设置鼠标悬停时图像的提示文字。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7" descr="总结小人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63" y="1506120"/>
            <a:ext cx="3908398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1729826" y="1680111"/>
            <a:ext cx="2382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多学一</a:t>
            </a:r>
            <a:r>
              <a:rPr lang="zh-CN" altLang="en-US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招</a:t>
            </a:r>
            <a:r>
              <a:rPr lang="en-US" altLang="zh-CN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endParaRPr lang="zh-CN" altLang="en-US" sz="40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57572" y="3904853"/>
            <a:ext cx="1415772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16015" y="3761105"/>
            <a:ext cx="505396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29256" y="3213678"/>
            <a:ext cx="3871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绝对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相对路径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的设置方法，能够为网页上的文件设置路径。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1388533" y="1389095"/>
            <a:ext cx="6316134" cy="3098800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什么是路径？</a:t>
            </a:r>
            <a:endParaRPr kumimoji="1"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720698" y="1676962"/>
            <a:ext cx="294498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04961" y="1991007"/>
            <a:ext cx="4685619" cy="8266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实际工作中，通常新建一个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专门用于存放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53922" y="3619526"/>
            <a:ext cx="4587195" cy="2466976"/>
            <a:chOff x="881589" y="1974891"/>
            <a:chExt cx="4133464" cy="2468075"/>
          </a:xfrm>
        </p:grpSpPr>
        <p:sp>
          <p:nvSpPr>
            <p:cNvPr id="64" name="AutoShape 2"/>
            <p:cNvSpPr>
              <a:spLocks noChangeArrowheads="1"/>
            </p:cNvSpPr>
            <p:nvPr/>
          </p:nvSpPr>
          <p:spPr bwMode="auto">
            <a:xfrm>
              <a:off x="881589" y="1974891"/>
              <a:ext cx="4133464" cy="246807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  <a:alpha val="10196"/>
              </a:schemeClr>
            </a:solidFill>
            <a:ln w="19050" cap="rnd" algn="ctr">
              <a:solidFill>
                <a:srgbClr val="808080"/>
              </a:solidFill>
              <a:prstDash val="sysDot"/>
              <a:rou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1455210" y="2125771"/>
              <a:ext cx="3250041" cy="178589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 eaLnBrk="1" latinLnBrk="1"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路径</a:t>
              </a:r>
              <a:endParaRPr kumimoji="0" lang="en-US" altLang="zh-CN" sz="2400" b="1" kern="1200" cap="none" spc="0" normalizeH="0" baseline="0" noProof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R="0" defTabSz="914400" eaLnBrk="1" latinLnBrk="1">
                <a:buClrTx/>
                <a:buSzTx/>
                <a:buFontTx/>
                <a:defRPr/>
              </a:pPr>
              <a:endParaRPr kumimoji="0" lang="en-US" altLang="zh-CN" sz="500" b="1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latinLnBrk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在使用计算机查找需要的文件时，需要知道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文件的位置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，而表示文件位置的方式就是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0" lang="zh-CN" altLang="en-US" kern="1200" cap="none" spc="0" normalizeH="0" baseline="0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53"/>
            <p:cNvSpPr>
              <a:spLocks noChangeArrowheads="1"/>
            </p:cNvSpPr>
            <p:nvPr/>
          </p:nvSpPr>
          <p:spPr bwMode="auto">
            <a:xfrm>
              <a:off x="1024638" y="2546647"/>
              <a:ext cx="391951" cy="12070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67" name="Group 54"/>
            <p:cNvGrpSpPr/>
            <p:nvPr/>
          </p:nvGrpSpPr>
          <p:grpSpPr>
            <a:xfrm>
              <a:off x="1024464" y="2111458"/>
              <a:ext cx="407613" cy="467093"/>
              <a:chOff x="2335" y="1356"/>
              <a:chExt cx="1088" cy="1409"/>
            </a:xfrm>
          </p:grpSpPr>
          <p:sp>
            <p:nvSpPr>
              <p:cNvPr id="69" name="Oval 55"/>
              <p:cNvSpPr>
                <a:spLocks noChangeArrowheads="1"/>
              </p:cNvSpPr>
              <p:nvPr/>
            </p:nvSpPr>
            <p:spPr bwMode="auto">
              <a:xfrm>
                <a:off x="2335" y="1356"/>
                <a:ext cx="1088" cy="1409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0E58C4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0" name="Group 56"/>
              <p:cNvGrpSpPr/>
              <p:nvPr/>
            </p:nvGrpSpPr>
            <p:grpSpPr>
              <a:xfrm>
                <a:off x="2423" y="1356"/>
                <a:ext cx="913" cy="297"/>
                <a:chOff x="1428" y="2033"/>
                <a:chExt cx="912" cy="296"/>
              </a:xfrm>
            </p:grpSpPr>
            <p:sp>
              <p:nvSpPr>
                <p:cNvPr id="71" name="Freeform 57"/>
                <p:cNvSpPr/>
                <p:nvPr/>
              </p:nvSpPr>
              <p:spPr bwMode="auto">
                <a:xfrm>
                  <a:off x="1428" y="2033"/>
                  <a:ext cx="912" cy="296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Oval 58"/>
                <p:cNvSpPr>
                  <a:spLocks noChangeArrowheads="1"/>
                </p:cNvSpPr>
                <p:nvPr/>
              </p:nvSpPr>
              <p:spPr bwMode="auto">
                <a:xfrm>
                  <a:off x="1772" y="2052"/>
                  <a:ext cx="225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1026068" y="4268263"/>
              <a:ext cx="391951" cy="174703"/>
            </a:xfrm>
            <a:custGeom>
              <a:avLst/>
              <a:gdLst>
                <a:gd name="T0" fmla="*/ 105 w 1492"/>
                <a:gd name="T1" fmla="*/ 1 h 746"/>
                <a:gd name="T2" fmla="*/ 75 w 1492"/>
                <a:gd name="T3" fmla="*/ 5 h 746"/>
                <a:gd name="T4" fmla="*/ 49 w 1492"/>
                <a:gd name="T5" fmla="*/ 12 h 746"/>
                <a:gd name="T6" fmla="*/ 28 w 1492"/>
                <a:gd name="T7" fmla="*/ 23 h 746"/>
                <a:gd name="T8" fmla="*/ 12 w 1492"/>
                <a:gd name="T9" fmla="*/ 35 h 746"/>
                <a:gd name="T10" fmla="*/ 3 w 1492"/>
                <a:gd name="T11" fmla="*/ 50 h 746"/>
                <a:gd name="T12" fmla="*/ 0 w 1492"/>
                <a:gd name="T13" fmla="*/ 62 h 746"/>
                <a:gd name="T14" fmla="*/ 4 w 1492"/>
                <a:gd name="T15" fmla="*/ 77 h 746"/>
                <a:gd name="T16" fmla="*/ 15 w 1492"/>
                <a:gd name="T17" fmla="*/ 92 h 746"/>
                <a:gd name="T18" fmla="*/ 32 w 1492"/>
                <a:gd name="T19" fmla="*/ 104 h 746"/>
                <a:gd name="T20" fmla="*/ 54 w 1492"/>
                <a:gd name="T21" fmla="*/ 114 h 746"/>
                <a:gd name="T22" fmla="*/ 81 w 1492"/>
                <a:gd name="T23" fmla="*/ 120 h 746"/>
                <a:gd name="T24" fmla="*/ 111 w 1492"/>
                <a:gd name="T25" fmla="*/ 124 h 746"/>
                <a:gd name="T26" fmla="*/ 136 w 1492"/>
                <a:gd name="T27" fmla="*/ 124 h 746"/>
                <a:gd name="T28" fmla="*/ 166 w 1492"/>
                <a:gd name="T29" fmla="*/ 120 h 746"/>
                <a:gd name="T30" fmla="*/ 193 w 1492"/>
                <a:gd name="T31" fmla="*/ 114 h 746"/>
                <a:gd name="T32" fmla="*/ 215 w 1492"/>
                <a:gd name="T33" fmla="*/ 104 h 746"/>
                <a:gd name="T34" fmla="*/ 232 w 1492"/>
                <a:gd name="T35" fmla="*/ 92 h 746"/>
                <a:gd name="T36" fmla="*/ 243 w 1492"/>
                <a:gd name="T37" fmla="*/ 77 h 746"/>
                <a:gd name="T38" fmla="*/ 247 w 1492"/>
                <a:gd name="T39" fmla="*/ 62 h 746"/>
                <a:gd name="T40" fmla="*/ 244 w 1492"/>
                <a:gd name="T41" fmla="*/ 50 h 746"/>
                <a:gd name="T42" fmla="*/ 235 w 1492"/>
                <a:gd name="T43" fmla="*/ 35 h 746"/>
                <a:gd name="T44" fmla="*/ 219 w 1492"/>
                <a:gd name="T45" fmla="*/ 23 h 746"/>
                <a:gd name="T46" fmla="*/ 198 w 1492"/>
                <a:gd name="T47" fmla="*/ 12 h 746"/>
                <a:gd name="T48" fmla="*/ 172 w 1492"/>
                <a:gd name="T49" fmla="*/ 5 h 746"/>
                <a:gd name="T50" fmla="*/ 142 w 1492"/>
                <a:gd name="T51" fmla="*/ 1 h 746"/>
                <a:gd name="T52" fmla="*/ 124 w 1492"/>
                <a:gd name="T53" fmla="*/ 120 h 746"/>
                <a:gd name="T54" fmla="*/ 100 w 1492"/>
                <a:gd name="T55" fmla="*/ 119 h 746"/>
                <a:gd name="T56" fmla="*/ 73 w 1492"/>
                <a:gd name="T57" fmla="*/ 115 h 746"/>
                <a:gd name="T58" fmla="*/ 50 w 1492"/>
                <a:gd name="T59" fmla="*/ 107 h 746"/>
                <a:gd name="T60" fmla="*/ 31 w 1492"/>
                <a:gd name="T61" fmla="*/ 97 h 746"/>
                <a:gd name="T62" fmla="*/ 17 w 1492"/>
                <a:gd name="T63" fmla="*/ 85 h 746"/>
                <a:gd name="T64" fmla="*/ 9 w 1492"/>
                <a:gd name="T65" fmla="*/ 71 h 746"/>
                <a:gd name="T66" fmla="*/ 8 w 1492"/>
                <a:gd name="T67" fmla="*/ 59 h 746"/>
                <a:gd name="T68" fmla="*/ 13 w 1492"/>
                <a:gd name="T69" fmla="*/ 45 h 746"/>
                <a:gd name="T70" fmla="*/ 25 w 1492"/>
                <a:gd name="T71" fmla="*/ 32 h 746"/>
                <a:gd name="T72" fmla="*/ 42 w 1492"/>
                <a:gd name="T73" fmla="*/ 21 h 746"/>
                <a:gd name="T74" fmla="*/ 63 w 1492"/>
                <a:gd name="T75" fmla="*/ 12 h 746"/>
                <a:gd name="T76" fmla="*/ 89 w 1492"/>
                <a:gd name="T77" fmla="*/ 6 h 746"/>
                <a:gd name="T78" fmla="*/ 118 w 1492"/>
                <a:gd name="T79" fmla="*/ 4 h 746"/>
                <a:gd name="T80" fmla="*/ 141 w 1492"/>
                <a:gd name="T81" fmla="*/ 4 h 746"/>
                <a:gd name="T82" fmla="*/ 169 w 1492"/>
                <a:gd name="T83" fmla="*/ 8 h 746"/>
                <a:gd name="T84" fmla="*/ 193 w 1492"/>
                <a:gd name="T85" fmla="*/ 15 h 746"/>
                <a:gd name="T86" fmla="*/ 213 w 1492"/>
                <a:gd name="T87" fmla="*/ 25 h 746"/>
                <a:gd name="T88" fmla="*/ 228 w 1492"/>
                <a:gd name="T89" fmla="*/ 37 h 746"/>
                <a:gd name="T90" fmla="*/ 237 w 1492"/>
                <a:gd name="T91" fmla="*/ 50 h 746"/>
                <a:gd name="T92" fmla="*/ 239 w 1492"/>
                <a:gd name="T93" fmla="*/ 62 h 746"/>
                <a:gd name="T94" fmla="*/ 236 w 1492"/>
                <a:gd name="T95" fmla="*/ 77 h 746"/>
                <a:gd name="T96" fmla="*/ 225 w 1492"/>
                <a:gd name="T97" fmla="*/ 90 h 746"/>
                <a:gd name="T98" fmla="*/ 209 w 1492"/>
                <a:gd name="T99" fmla="*/ 101 h 746"/>
                <a:gd name="T100" fmla="*/ 188 w 1492"/>
                <a:gd name="T101" fmla="*/ 110 h 746"/>
                <a:gd name="T102" fmla="*/ 163 w 1492"/>
                <a:gd name="T103" fmla="*/ 117 h 746"/>
                <a:gd name="T104" fmla="*/ 135 w 1492"/>
                <a:gd name="T105" fmla="*/ 120 h 74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92"/>
                <a:gd name="T160" fmla="*/ 0 h 746"/>
                <a:gd name="T161" fmla="*/ 1492 w 1492"/>
                <a:gd name="T162" fmla="*/ 746 h 74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92" h="746">
                  <a:moveTo>
                    <a:pt x="746" y="0"/>
                  </a:moveTo>
                  <a:lnTo>
                    <a:pt x="746" y="0"/>
                  </a:lnTo>
                  <a:lnTo>
                    <a:pt x="707" y="0"/>
                  </a:lnTo>
                  <a:lnTo>
                    <a:pt x="670" y="1"/>
                  </a:lnTo>
                  <a:lnTo>
                    <a:pt x="632" y="4"/>
                  </a:lnTo>
                  <a:lnTo>
                    <a:pt x="596" y="8"/>
                  </a:lnTo>
                  <a:lnTo>
                    <a:pt x="560" y="12"/>
                  </a:lnTo>
                  <a:lnTo>
                    <a:pt x="525" y="17"/>
                  </a:lnTo>
                  <a:lnTo>
                    <a:pt x="490" y="22"/>
                  </a:lnTo>
                  <a:lnTo>
                    <a:pt x="456" y="30"/>
                  </a:lnTo>
                  <a:lnTo>
                    <a:pt x="422" y="36"/>
                  </a:lnTo>
                  <a:lnTo>
                    <a:pt x="390" y="45"/>
                  </a:lnTo>
                  <a:lnTo>
                    <a:pt x="359" y="54"/>
                  </a:lnTo>
                  <a:lnTo>
                    <a:pt x="329" y="63"/>
                  </a:lnTo>
                  <a:lnTo>
                    <a:pt x="299" y="74"/>
                  </a:lnTo>
                  <a:lnTo>
                    <a:pt x="272" y="86"/>
                  </a:lnTo>
                  <a:lnTo>
                    <a:pt x="245" y="97"/>
                  </a:lnTo>
                  <a:lnTo>
                    <a:pt x="219" y="109"/>
                  </a:lnTo>
                  <a:lnTo>
                    <a:pt x="194" y="122"/>
                  </a:lnTo>
                  <a:lnTo>
                    <a:pt x="171" y="136"/>
                  </a:lnTo>
                  <a:lnTo>
                    <a:pt x="148" y="150"/>
                  </a:lnTo>
                  <a:lnTo>
                    <a:pt x="127" y="165"/>
                  </a:lnTo>
                  <a:lnTo>
                    <a:pt x="107" y="180"/>
                  </a:lnTo>
                  <a:lnTo>
                    <a:pt x="91" y="196"/>
                  </a:lnTo>
                  <a:lnTo>
                    <a:pt x="74" y="211"/>
                  </a:lnTo>
                  <a:lnTo>
                    <a:pt x="58" y="228"/>
                  </a:lnTo>
                  <a:lnTo>
                    <a:pt x="45" y="245"/>
                  </a:lnTo>
                  <a:lnTo>
                    <a:pt x="34" y="262"/>
                  </a:lnTo>
                  <a:lnTo>
                    <a:pt x="23" y="280"/>
                  </a:lnTo>
                  <a:lnTo>
                    <a:pt x="16" y="298"/>
                  </a:lnTo>
                  <a:lnTo>
                    <a:pt x="9" y="316"/>
                  </a:lnTo>
                  <a:lnTo>
                    <a:pt x="4" y="336"/>
                  </a:lnTo>
                  <a:lnTo>
                    <a:pt x="1" y="354"/>
                  </a:lnTo>
                  <a:lnTo>
                    <a:pt x="0" y="373"/>
                  </a:lnTo>
                  <a:lnTo>
                    <a:pt x="1" y="393"/>
                  </a:lnTo>
                  <a:lnTo>
                    <a:pt x="4" y="411"/>
                  </a:lnTo>
                  <a:lnTo>
                    <a:pt x="9" y="430"/>
                  </a:lnTo>
                  <a:lnTo>
                    <a:pt x="16" y="448"/>
                  </a:lnTo>
                  <a:lnTo>
                    <a:pt x="23" y="466"/>
                  </a:lnTo>
                  <a:lnTo>
                    <a:pt x="34" y="485"/>
                  </a:lnTo>
                  <a:lnTo>
                    <a:pt x="45" y="501"/>
                  </a:lnTo>
                  <a:lnTo>
                    <a:pt x="58" y="518"/>
                  </a:lnTo>
                  <a:lnTo>
                    <a:pt x="74" y="535"/>
                  </a:lnTo>
                  <a:lnTo>
                    <a:pt x="91" y="551"/>
                  </a:lnTo>
                  <a:lnTo>
                    <a:pt x="107" y="566"/>
                  </a:lnTo>
                  <a:lnTo>
                    <a:pt x="127" y="582"/>
                  </a:lnTo>
                  <a:lnTo>
                    <a:pt x="148" y="596"/>
                  </a:lnTo>
                  <a:lnTo>
                    <a:pt x="171" y="610"/>
                  </a:lnTo>
                  <a:lnTo>
                    <a:pt x="194" y="624"/>
                  </a:lnTo>
                  <a:lnTo>
                    <a:pt x="219" y="637"/>
                  </a:lnTo>
                  <a:lnTo>
                    <a:pt x="245" y="649"/>
                  </a:lnTo>
                  <a:lnTo>
                    <a:pt x="272" y="661"/>
                  </a:lnTo>
                  <a:lnTo>
                    <a:pt x="299" y="672"/>
                  </a:lnTo>
                  <a:lnTo>
                    <a:pt x="329" y="683"/>
                  </a:lnTo>
                  <a:lnTo>
                    <a:pt x="359" y="692"/>
                  </a:lnTo>
                  <a:lnTo>
                    <a:pt x="390" y="701"/>
                  </a:lnTo>
                  <a:lnTo>
                    <a:pt x="422" y="710"/>
                  </a:lnTo>
                  <a:lnTo>
                    <a:pt x="456" y="716"/>
                  </a:lnTo>
                  <a:lnTo>
                    <a:pt x="490" y="724"/>
                  </a:lnTo>
                  <a:lnTo>
                    <a:pt x="525" y="729"/>
                  </a:lnTo>
                  <a:lnTo>
                    <a:pt x="560" y="735"/>
                  </a:lnTo>
                  <a:lnTo>
                    <a:pt x="596" y="738"/>
                  </a:lnTo>
                  <a:lnTo>
                    <a:pt x="632" y="742"/>
                  </a:lnTo>
                  <a:lnTo>
                    <a:pt x="670" y="745"/>
                  </a:lnTo>
                  <a:lnTo>
                    <a:pt x="707" y="746"/>
                  </a:lnTo>
                  <a:lnTo>
                    <a:pt x="746" y="746"/>
                  </a:lnTo>
                  <a:lnTo>
                    <a:pt x="785" y="746"/>
                  </a:lnTo>
                  <a:lnTo>
                    <a:pt x="822" y="745"/>
                  </a:lnTo>
                  <a:lnTo>
                    <a:pt x="860" y="742"/>
                  </a:lnTo>
                  <a:lnTo>
                    <a:pt x="896" y="738"/>
                  </a:lnTo>
                  <a:lnTo>
                    <a:pt x="933" y="735"/>
                  </a:lnTo>
                  <a:lnTo>
                    <a:pt x="967" y="729"/>
                  </a:lnTo>
                  <a:lnTo>
                    <a:pt x="1002" y="724"/>
                  </a:lnTo>
                  <a:lnTo>
                    <a:pt x="1036" y="716"/>
                  </a:lnTo>
                  <a:lnTo>
                    <a:pt x="1070" y="710"/>
                  </a:lnTo>
                  <a:lnTo>
                    <a:pt x="1102" y="701"/>
                  </a:lnTo>
                  <a:lnTo>
                    <a:pt x="1133" y="692"/>
                  </a:lnTo>
                  <a:lnTo>
                    <a:pt x="1163" y="683"/>
                  </a:lnTo>
                  <a:lnTo>
                    <a:pt x="1193" y="672"/>
                  </a:lnTo>
                  <a:lnTo>
                    <a:pt x="1220" y="661"/>
                  </a:lnTo>
                  <a:lnTo>
                    <a:pt x="1247" y="649"/>
                  </a:lnTo>
                  <a:lnTo>
                    <a:pt x="1273" y="637"/>
                  </a:lnTo>
                  <a:lnTo>
                    <a:pt x="1298" y="624"/>
                  </a:lnTo>
                  <a:lnTo>
                    <a:pt x="1321" y="610"/>
                  </a:lnTo>
                  <a:lnTo>
                    <a:pt x="1344" y="596"/>
                  </a:lnTo>
                  <a:lnTo>
                    <a:pt x="1365" y="582"/>
                  </a:lnTo>
                  <a:lnTo>
                    <a:pt x="1385" y="566"/>
                  </a:lnTo>
                  <a:lnTo>
                    <a:pt x="1401" y="551"/>
                  </a:lnTo>
                  <a:lnTo>
                    <a:pt x="1418" y="535"/>
                  </a:lnTo>
                  <a:lnTo>
                    <a:pt x="1434" y="518"/>
                  </a:lnTo>
                  <a:lnTo>
                    <a:pt x="1447" y="501"/>
                  </a:lnTo>
                  <a:lnTo>
                    <a:pt x="1458" y="485"/>
                  </a:lnTo>
                  <a:lnTo>
                    <a:pt x="1469" y="466"/>
                  </a:lnTo>
                  <a:lnTo>
                    <a:pt x="1476" y="448"/>
                  </a:lnTo>
                  <a:lnTo>
                    <a:pt x="1483" y="430"/>
                  </a:lnTo>
                  <a:lnTo>
                    <a:pt x="1488" y="411"/>
                  </a:lnTo>
                  <a:lnTo>
                    <a:pt x="1491" y="393"/>
                  </a:lnTo>
                  <a:lnTo>
                    <a:pt x="1492" y="373"/>
                  </a:lnTo>
                  <a:lnTo>
                    <a:pt x="1491" y="354"/>
                  </a:lnTo>
                  <a:lnTo>
                    <a:pt x="1488" y="336"/>
                  </a:lnTo>
                  <a:lnTo>
                    <a:pt x="1483" y="316"/>
                  </a:lnTo>
                  <a:lnTo>
                    <a:pt x="1476" y="298"/>
                  </a:lnTo>
                  <a:lnTo>
                    <a:pt x="1469" y="280"/>
                  </a:lnTo>
                  <a:lnTo>
                    <a:pt x="1458" y="262"/>
                  </a:lnTo>
                  <a:lnTo>
                    <a:pt x="1447" y="245"/>
                  </a:lnTo>
                  <a:lnTo>
                    <a:pt x="1434" y="228"/>
                  </a:lnTo>
                  <a:lnTo>
                    <a:pt x="1418" y="211"/>
                  </a:lnTo>
                  <a:lnTo>
                    <a:pt x="1401" y="196"/>
                  </a:lnTo>
                  <a:lnTo>
                    <a:pt x="1385" y="180"/>
                  </a:lnTo>
                  <a:lnTo>
                    <a:pt x="1365" y="165"/>
                  </a:lnTo>
                  <a:lnTo>
                    <a:pt x="1344" y="150"/>
                  </a:lnTo>
                  <a:lnTo>
                    <a:pt x="1321" y="136"/>
                  </a:lnTo>
                  <a:lnTo>
                    <a:pt x="1298" y="122"/>
                  </a:lnTo>
                  <a:lnTo>
                    <a:pt x="1273" y="109"/>
                  </a:lnTo>
                  <a:lnTo>
                    <a:pt x="1247" y="97"/>
                  </a:lnTo>
                  <a:lnTo>
                    <a:pt x="1220" y="86"/>
                  </a:lnTo>
                  <a:lnTo>
                    <a:pt x="1193" y="74"/>
                  </a:lnTo>
                  <a:lnTo>
                    <a:pt x="1163" y="63"/>
                  </a:lnTo>
                  <a:lnTo>
                    <a:pt x="1133" y="54"/>
                  </a:lnTo>
                  <a:lnTo>
                    <a:pt x="1102" y="45"/>
                  </a:lnTo>
                  <a:lnTo>
                    <a:pt x="1070" y="36"/>
                  </a:lnTo>
                  <a:lnTo>
                    <a:pt x="1036" y="30"/>
                  </a:lnTo>
                  <a:lnTo>
                    <a:pt x="1002" y="22"/>
                  </a:lnTo>
                  <a:lnTo>
                    <a:pt x="967" y="17"/>
                  </a:lnTo>
                  <a:lnTo>
                    <a:pt x="933" y="12"/>
                  </a:lnTo>
                  <a:lnTo>
                    <a:pt x="896" y="8"/>
                  </a:lnTo>
                  <a:lnTo>
                    <a:pt x="860" y="4"/>
                  </a:lnTo>
                  <a:lnTo>
                    <a:pt x="822" y="1"/>
                  </a:lnTo>
                  <a:lnTo>
                    <a:pt x="785" y="0"/>
                  </a:lnTo>
                  <a:lnTo>
                    <a:pt x="746" y="0"/>
                  </a:lnTo>
                  <a:close/>
                  <a:moveTo>
                    <a:pt x="746" y="723"/>
                  </a:moveTo>
                  <a:lnTo>
                    <a:pt x="746" y="723"/>
                  </a:lnTo>
                  <a:lnTo>
                    <a:pt x="710" y="723"/>
                  </a:lnTo>
                  <a:lnTo>
                    <a:pt x="675" y="722"/>
                  </a:lnTo>
                  <a:lnTo>
                    <a:pt x="640" y="719"/>
                  </a:lnTo>
                  <a:lnTo>
                    <a:pt x="605" y="716"/>
                  </a:lnTo>
                  <a:lnTo>
                    <a:pt x="571" y="713"/>
                  </a:lnTo>
                  <a:lnTo>
                    <a:pt x="537" y="707"/>
                  </a:lnTo>
                  <a:lnTo>
                    <a:pt x="505" y="702"/>
                  </a:lnTo>
                  <a:lnTo>
                    <a:pt x="474" y="696"/>
                  </a:lnTo>
                  <a:lnTo>
                    <a:pt x="443" y="689"/>
                  </a:lnTo>
                  <a:lnTo>
                    <a:pt x="413" y="681"/>
                  </a:lnTo>
                  <a:lnTo>
                    <a:pt x="383" y="672"/>
                  </a:lnTo>
                  <a:lnTo>
                    <a:pt x="355" y="663"/>
                  </a:lnTo>
                  <a:lnTo>
                    <a:pt x="328" y="654"/>
                  </a:lnTo>
                  <a:lnTo>
                    <a:pt x="302" y="644"/>
                  </a:lnTo>
                  <a:lnTo>
                    <a:pt x="276" y="632"/>
                  </a:lnTo>
                  <a:lnTo>
                    <a:pt x="251" y="621"/>
                  </a:lnTo>
                  <a:lnTo>
                    <a:pt x="228" y="609"/>
                  </a:lnTo>
                  <a:lnTo>
                    <a:pt x="206" y="596"/>
                  </a:lnTo>
                  <a:lnTo>
                    <a:pt x="185" y="583"/>
                  </a:lnTo>
                  <a:lnTo>
                    <a:pt x="166" y="569"/>
                  </a:lnTo>
                  <a:lnTo>
                    <a:pt x="148" y="554"/>
                  </a:lnTo>
                  <a:lnTo>
                    <a:pt x="131" y="540"/>
                  </a:lnTo>
                  <a:lnTo>
                    <a:pt x="115" y="525"/>
                  </a:lnTo>
                  <a:lnTo>
                    <a:pt x="101" y="509"/>
                  </a:lnTo>
                  <a:lnTo>
                    <a:pt x="89" y="494"/>
                  </a:lnTo>
                  <a:lnTo>
                    <a:pt x="78" y="477"/>
                  </a:lnTo>
                  <a:lnTo>
                    <a:pt x="69" y="461"/>
                  </a:lnTo>
                  <a:lnTo>
                    <a:pt x="61" y="444"/>
                  </a:lnTo>
                  <a:lnTo>
                    <a:pt x="54" y="426"/>
                  </a:lnTo>
                  <a:lnTo>
                    <a:pt x="51" y="409"/>
                  </a:lnTo>
                  <a:lnTo>
                    <a:pt x="48" y="391"/>
                  </a:lnTo>
                  <a:lnTo>
                    <a:pt x="47" y="373"/>
                  </a:lnTo>
                  <a:lnTo>
                    <a:pt x="48" y="355"/>
                  </a:lnTo>
                  <a:lnTo>
                    <a:pt x="51" y="337"/>
                  </a:lnTo>
                  <a:lnTo>
                    <a:pt x="54" y="320"/>
                  </a:lnTo>
                  <a:lnTo>
                    <a:pt x="61" y="302"/>
                  </a:lnTo>
                  <a:lnTo>
                    <a:pt x="69" y="285"/>
                  </a:lnTo>
                  <a:lnTo>
                    <a:pt x="78" y="269"/>
                  </a:lnTo>
                  <a:lnTo>
                    <a:pt x="89" y="253"/>
                  </a:lnTo>
                  <a:lnTo>
                    <a:pt x="101" y="237"/>
                  </a:lnTo>
                  <a:lnTo>
                    <a:pt x="115" y="222"/>
                  </a:lnTo>
                  <a:lnTo>
                    <a:pt x="131" y="206"/>
                  </a:lnTo>
                  <a:lnTo>
                    <a:pt x="148" y="192"/>
                  </a:lnTo>
                  <a:lnTo>
                    <a:pt x="166" y="177"/>
                  </a:lnTo>
                  <a:lnTo>
                    <a:pt x="185" y="163"/>
                  </a:lnTo>
                  <a:lnTo>
                    <a:pt x="206" y="150"/>
                  </a:lnTo>
                  <a:lnTo>
                    <a:pt x="228" y="137"/>
                  </a:lnTo>
                  <a:lnTo>
                    <a:pt x="251" y="126"/>
                  </a:lnTo>
                  <a:lnTo>
                    <a:pt x="276" y="114"/>
                  </a:lnTo>
                  <a:lnTo>
                    <a:pt x="302" y="102"/>
                  </a:lnTo>
                  <a:lnTo>
                    <a:pt x="328" y="92"/>
                  </a:lnTo>
                  <a:lnTo>
                    <a:pt x="355" y="83"/>
                  </a:lnTo>
                  <a:lnTo>
                    <a:pt x="383" y="74"/>
                  </a:lnTo>
                  <a:lnTo>
                    <a:pt x="413" y="65"/>
                  </a:lnTo>
                  <a:lnTo>
                    <a:pt x="443" y="57"/>
                  </a:lnTo>
                  <a:lnTo>
                    <a:pt x="474" y="51"/>
                  </a:lnTo>
                  <a:lnTo>
                    <a:pt x="505" y="44"/>
                  </a:lnTo>
                  <a:lnTo>
                    <a:pt x="537" y="39"/>
                  </a:lnTo>
                  <a:lnTo>
                    <a:pt x="571" y="34"/>
                  </a:lnTo>
                  <a:lnTo>
                    <a:pt x="605" y="30"/>
                  </a:lnTo>
                  <a:lnTo>
                    <a:pt x="640" y="27"/>
                  </a:lnTo>
                  <a:lnTo>
                    <a:pt x="675" y="25"/>
                  </a:lnTo>
                  <a:lnTo>
                    <a:pt x="710" y="23"/>
                  </a:lnTo>
                  <a:lnTo>
                    <a:pt x="746" y="23"/>
                  </a:lnTo>
                  <a:lnTo>
                    <a:pt x="782" y="23"/>
                  </a:lnTo>
                  <a:lnTo>
                    <a:pt x="817" y="25"/>
                  </a:lnTo>
                  <a:lnTo>
                    <a:pt x="852" y="27"/>
                  </a:lnTo>
                  <a:lnTo>
                    <a:pt x="887" y="30"/>
                  </a:lnTo>
                  <a:lnTo>
                    <a:pt x="921" y="34"/>
                  </a:lnTo>
                  <a:lnTo>
                    <a:pt x="955" y="39"/>
                  </a:lnTo>
                  <a:lnTo>
                    <a:pt x="987" y="44"/>
                  </a:lnTo>
                  <a:lnTo>
                    <a:pt x="1018" y="51"/>
                  </a:lnTo>
                  <a:lnTo>
                    <a:pt x="1049" y="57"/>
                  </a:lnTo>
                  <a:lnTo>
                    <a:pt x="1079" y="65"/>
                  </a:lnTo>
                  <a:lnTo>
                    <a:pt x="1109" y="74"/>
                  </a:lnTo>
                  <a:lnTo>
                    <a:pt x="1137" y="83"/>
                  </a:lnTo>
                  <a:lnTo>
                    <a:pt x="1164" y="92"/>
                  </a:lnTo>
                  <a:lnTo>
                    <a:pt x="1190" y="102"/>
                  </a:lnTo>
                  <a:lnTo>
                    <a:pt x="1216" y="114"/>
                  </a:lnTo>
                  <a:lnTo>
                    <a:pt x="1241" y="126"/>
                  </a:lnTo>
                  <a:lnTo>
                    <a:pt x="1264" y="137"/>
                  </a:lnTo>
                  <a:lnTo>
                    <a:pt x="1286" y="150"/>
                  </a:lnTo>
                  <a:lnTo>
                    <a:pt x="1307" y="163"/>
                  </a:lnTo>
                  <a:lnTo>
                    <a:pt x="1326" y="177"/>
                  </a:lnTo>
                  <a:lnTo>
                    <a:pt x="1344" y="192"/>
                  </a:lnTo>
                  <a:lnTo>
                    <a:pt x="1361" y="206"/>
                  </a:lnTo>
                  <a:lnTo>
                    <a:pt x="1377" y="222"/>
                  </a:lnTo>
                  <a:lnTo>
                    <a:pt x="1391" y="237"/>
                  </a:lnTo>
                  <a:lnTo>
                    <a:pt x="1403" y="253"/>
                  </a:lnTo>
                  <a:lnTo>
                    <a:pt x="1414" y="269"/>
                  </a:lnTo>
                  <a:lnTo>
                    <a:pt x="1423" y="285"/>
                  </a:lnTo>
                  <a:lnTo>
                    <a:pt x="1431" y="302"/>
                  </a:lnTo>
                  <a:lnTo>
                    <a:pt x="1438" y="320"/>
                  </a:lnTo>
                  <a:lnTo>
                    <a:pt x="1441" y="337"/>
                  </a:lnTo>
                  <a:lnTo>
                    <a:pt x="1444" y="355"/>
                  </a:lnTo>
                  <a:lnTo>
                    <a:pt x="1445" y="373"/>
                  </a:lnTo>
                  <a:lnTo>
                    <a:pt x="1444" y="391"/>
                  </a:lnTo>
                  <a:lnTo>
                    <a:pt x="1441" y="409"/>
                  </a:lnTo>
                  <a:lnTo>
                    <a:pt x="1438" y="426"/>
                  </a:lnTo>
                  <a:lnTo>
                    <a:pt x="1431" y="444"/>
                  </a:lnTo>
                  <a:lnTo>
                    <a:pt x="1423" y="461"/>
                  </a:lnTo>
                  <a:lnTo>
                    <a:pt x="1414" y="477"/>
                  </a:lnTo>
                  <a:lnTo>
                    <a:pt x="1403" y="494"/>
                  </a:lnTo>
                  <a:lnTo>
                    <a:pt x="1391" y="509"/>
                  </a:lnTo>
                  <a:lnTo>
                    <a:pt x="1377" y="525"/>
                  </a:lnTo>
                  <a:lnTo>
                    <a:pt x="1361" y="540"/>
                  </a:lnTo>
                  <a:lnTo>
                    <a:pt x="1344" y="554"/>
                  </a:lnTo>
                  <a:lnTo>
                    <a:pt x="1326" y="569"/>
                  </a:lnTo>
                  <a:lnTo>
                    <a:pt x="1307" y="583"/>
                  </a:lnTo>
                  <a:lnTo>
                    <a:pt x="1286" y="596"/>
                  </a:lnTo>
                  <a:lnTo>
                    <a:pt x="1264" y="609"/>
                  </a:lnTo>
                  <a:lnTo>
                    <a:pt x="1241" y="621"/>
                  </a:lnTo>
                  <a:lnTo>
                    <a:pt x="1216" y="632"/>
                  </a:lnTo>
                  <a:lnTo>
                    <a:pt x="1190" y="644"/>
                  </a:lnTo>
                  <a:lnTo>
                    <a:pt x="1164" y="654"/>
                  </a:lnTo>
                  <a:lnTo>
                    <a:pt x="1137" y="663"/>
                  </a:lnTo>
                  <a:lnTo>
                    <a:pt x="1109" y="672"/>
                  </a:lnTo>
                  <a:lnTo>
                    <a:pt x="1079" y="681"/>
                  </a:lnTo>
                  <a:lnTo>
                    <a:pt x="1049" y="689"/>
                  </a:lnTo>
                  <a:lnTo>
                    <a:pt x="1018" y="696"/>
                  </a:lnTo>
                  <a:lnTo>
                    <a:pt x="987" y="702"/>
                  </a:lnTo>
                  <a:lnTo>
                    <a:pt x="955" y="707"/>
                  </a:lnTo>
                  <a:lnTo>
                    <a:pt x="921" y="713"/>
                  </a:lnTo>
                  <a:lnTo>
                    <a:pt x="887" y="716"/>
                  </a:lnTo>
                  <a:lnTo>
                    <a:pt x="852" y="719"/>
                  </a:lnTo>
                  <a:lnTo>
                    <a:pt x="817" y="722"/>
                  </a:lnTo>
                  <a:lnTo>
                    <a:pt x="782" y="723"/>
                  </a:lnTo>
                  <a:lnTo>
                    <a:pt x="746" y="723"/>
                  </a:ln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8368" y="2314602"/>
            <a:ext cx="2862263" cy="3611563"/>
            <a:chOff x="7130710" y="2110469"/>
            <a:chExt cx="2862263" cy="3611563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7479960" y="5002894"/>
              <a:ext cx="1981200" cy="7191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7300573" y="2620056"/>
              <a:ext cx="2368550" cy="2881313"/>
              <a:chOff x="2953" y="1386"/>
              <a:chExt cx="1492" cy="2052"/>
            </a:xfrm>
          </p:grpSpPr>
          <p:sp>
            <p:nvSpPr>
              <p:cNvPr id="61" name="Freeform 11"/>
              <p:cNvSpPr/>
              <p:nvPr/>
            </p:nvSpPr>
            <p:spPr bwMode="auto">
              <a:xfrm>
                <a:off x="2953" y="1386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12"/>
              <p:cNvSpPr>
                <a:spLocks noEditPoints="1"/>
              </p:cNvSpPr>
              <p:nvPr/>
            </p:nvSpPr>
            <p:spPr bwMode="auto">
              <a:xfrm>
                <a:off x="2953" y="1386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3000" y="1409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" name="Group 14"/>
            <p:cNvGrpSpPr/>
            <p:nvPr/>
          </p:nvGrpSpPr>
          <p:grpSpPr>
            <a:xfrm>
              <a:off x="8489610" y="2367644"/>
              <a:ext cx="1042988" cy="923925"/>
              <a:chOff x="2335" y="1139"/>
              <a:chExt cx="1089" cy="1089"/>
            </a:xfrm>
          </p:grpSpPr>
          <p:sp>
            <p:nvSpPr>
              <p:cNvPr id="57" name="Oval 15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8" name="Group 16"/>
              <p:cNvGrpSpPr/>
              <p:nvPr/>
            </p:nvGrpSpPr>
            <p:grpSpPr>
              <a:xfrm>
                <a:off x="2426" y="1169"/>
                <a:ext cx="908" cy="298"/>
                <a:chOff x="1431" y="1843"/>
                <a:chExt cx="907" cy="297"/>
              </a:xfrm>
            </p:grpSpPr>
            <p:sp>
              <p:nvSpPr>
                <p:cNvPr id="59" name="Freeform 17"/>
                <p:cNvSpPr/>
                <p:nvPr/>
              </p:nvSpPr>
              <p:spPr bwMode="auto">
                <a:xfrm>
                  <a:off x="1431" y="1843"/>
                  <a:ext cx="907" cy="297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Oval 18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8" cy="2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4" name="Group 19"/>
            <p:cNvGrpSpPr/>
            <p:nvPr/>
          </p:nvGrpSpPr>
          <p:grpSpPr>
            <a:xfrm>
              <a:off x="7626010" y="2686731"/>
              <a:ext cx="755650" cy="668338"/>
              <a:chOff x="2335" y="1139"/>
              <a:chExt cx="1089" cy="1089"/>
            </a:xfrm>
          </p:grpSpPr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4" name="Group 21"/>
              <p:cNvGrpSpPr/>
              <p:nvPr/>
            </p:nvGrpSpPr>
            <p:grpSpPr>
              <a:xfrm>
                <a:off x="2427" y="1170"/>
                <a:ext cx="908" cy="295"/>
                <a:chOff x="1432" y="1844"/>
                <a:chExt cx="907" cy="294"/>
              </a:xfrm>
            </p:grpSpPr>
            <p:sp>
              <p:nvSpPr>
                <p:cNvPr id="55" name="Freeform 22"/>
                <p:cNvSpPr/>
                <p:nvPr/>
              </p:nvSpPr>
              <p:spPr bwMode="auto">
                <a:xfrm>
                  <a:off x="1432" y="1844"/>
                  <a:ext cx="907" cy="294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Oval 23"/>
                <p:cNvSpPr>
                  <a:spLocks noChangeArrowheads="1"/>
                </p:cNvSpPr>
                <p:nvPr/>
              </p:nvSpPr>
              <p:spPr bwMode="auto">
                <a:xfrm>
                  <a:off x="1772" y="1844"/>
                  <a:ext cx="226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5" name="Group 24"/>
            <p:cNvGrpSpPr/>
            <p:nvPr/>
          </p:nvGrpSpPr>
          <p:grpSpPr>
            <a:xfrm>
              <a:off x="7949860" y="2750231"/>
              <a:ext cx="755650" cy="668338"/>
              <a:chOff x="2335" y="1139"/>
              <a:chExt cx="1089" cy="1089"/>
            </a:xfrm>
          </p:grpSpPr>
          <p:sp>
            <p:nvSpPr>
              <p:cNvPr id="49" name="Oval 25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0" name="Group 26"/>
              <p:cNvGrpSpPr/>
              <p:nvPr/>
            </p:nvGrpSpPr>
            <p:grpSpPr>
              <a:xfrm>
                <a:off x="2427" y="1170"/>
                <a:ext cx="908" cy="295"/>
                <a:chOff x="1432" y="1844"/>
                <a:chExt cx="907" cy="294"/>
              </a:xfrm>
            </p:grpSpPr>
            <p:sp>
              <p:nvSpPr>
                <p:cNvPr id="51" name="Freeform 27"/>
                <p:cNvSpPr/>
                <p:nvPr/>
              </p:nvSpPr>
              <p:spPr bwMode="auto">
                <a:xfrm>
                  <a:off x="1432" y="1844"/>
                  <a:ext cx="907" cy="294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2" name="Oval 28"/>
                <p:cNvSpPr>
                  <a:spLocks noChangeArrowheads="1"/>
                </p:cNvSpPr>
                <p:nvPr/>
              </p:nvSpPr>
              <p:spPr bwMode="auto">
                <a:xfrm>
                  <a:off x="1772" y="1844"/>
                  <a:ext cx="226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6" name="Group 29"/>
            <p:cNvGrpSpPr/>
            <p:nvPr/>
          </p:nvGrpSpPr>
          <p:grpSpPr>
            <a:xfrm>
              <a:off x="7373598" y="2940731"/>
              <a:ext cx="755650" cy="669925"/>
              <a:chOff x="2335" y="1139"/>
              <a:chExt cx="1089" cy="1089"/>
            </a:xfrm>
          </p:grpSpPr>
          <p:sp>
            <p:nvSpPr>
              <p:cNvPr id="45" name="Oval 30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6" name="Group 31"/>
              <p:cNvGrpSpPr/>
              <p:nvPr/>
            </p:nvGrpSpPr>
            <p:grpSpPr>
              <a:xfrm>
                <a:off x="2427" y="1170"/>
                <a:ext cx="908" cy="294"/>
                <a:chOff x="1432" y="1844"/>
                <a:chExt cx="907" cy="293"/>
              </a:xfrm>
            </p:grpSpPr>
            <p:sp>
              <p:nvSpPr>
                <p:cNvPr id="47" name="Freeform 32"/>
                <p:cNvSpPr/>
                <p:nvPr/>
              </p:nvSpPr>
              <p:spPr bwMode="auto">
                <a:xfrm>
                  <a:off x="1432" y="1844"/>
                  <a:ext cx="907" cy="293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Oval 33"/>
                <p:cNvSpPr>
                  <a:spLocks noChangeArrowheads="1"/>
                </p:cNvSpPr>
                <p:nvPr/>
              </p:nvSpPr>
              <p:spPr bwMode="auto">
                <a:xfrm>
                  <a:off x="1772" y="1844"/>
                  <a:ext cx="226" cy="2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7" name="Group 34"/>
            <p:cNvGrpSpPr/>
            <p:nvPr/>
          </p:nvGrpSpPr>
          <p:grpSpPr>
            <a:xfrm>
              <a:off x="7805398" y="3196319"/>
              <a:ext cx="755650" cy="669925"/>
              <a:chOff x="2335" y="1139"/>
              <a:chExt cx="1089" cy="1089"/>
            </a:xfrm>
          </p:grpSpPr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2" name="Group 36"/>
              <p:cNvGrpSpPr/>
              <p:nvPr/>
            </p:nvGrpSpPr>
            <p:grpSpPr>
              <a:xfrm>
                <a:off x="2427" y="1170"/>
                <a:ext cx="908" cy="294"/>
                <a:chOff x="1432" y="1844"/>
                <a:chExt cx="907" cy="293"/>
              </a:xfrm>
            </p:grpSpPr>
            <p:sp>
              <p:nvSpPr>
                <p:cNvPr id="43" name="Freeform 37"/>
                <p:cNvSpPr/>
                <p:nvPr/>
              </p:nvSpPr>
              <p:spPr bwMode="auto">
                <a:xfrm>
                  <a:off x="1432" y="1844"/>
                  <a:ext cx="907" cy="293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4" name="Oval 38"/>
                <p:cNvSpPr>
                  <a:spLocks noChangeArrowheads="1"/>
                </p:cNvSpPr>
                <p:nvPr/>
              </p:nvSpPr>
              <p:spPr bwMode="auto">
                <a:xfrm>
                  <a:off x="1770" y="1844"/>
                  <a:ext cx="229" cy="2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8" name="Group 39"/>
            <p:cNvGrpSpPr/>
            <p:nvPr/>
          </p:nvGrpSpPr>
          <p:grpSpPr>
            <a:xfrm>
              <a:off x="8849973" y="2974069"/>
              <a:ext cx="755650" cy="668337"/>
              <a:chOff x="2335" y="1139"/>
              <a:chExt cx="1089" cy="1089"/>
            </a:xfrm>
          </p:grpSpPr>
          <p:sp>
            <p:nvSpPr>
              <p:cNvPr id="37" name="Oval 40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8" name="Group 41"/>
              <p:cNvGrpSpPr/>
              <p:nvPr/>
            </p:nvGrpSpPr>
            <p:grpSpPr>
              <a:xfrm>
                <a:off x="2427" y="1170"/>
                <a:ext cx="908" cy="295"/>
                <a:chOff x="1432" y="1844"/>
                <a:chExt cx="907" cy="294"/>
              </a:xfrm>
            </p:grpSpPr>
            <p:sp>
              <p:nvSpPr>
                <p:cNvPr id="39" name="Freeform 42"/>
                <p:cNvSpPr/>
                <p:nvPr/>
              </p:nvSpPr>
              <p:spPr bwMode="auto">
                <a:xfrm>
                  <a:off x="1432" y="1844"/>
                  <a:ext cx="907" cy="294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Oval 43"/>
                <p:cNvSpPr>
                  <a:spLocks noChangeArrowheads="1"/>
                </p:cNvSpPr>
                <p:nvPr/>
              </p:nvSpPr>
              <p:spPr bwMode="auto">
                <a:xfrm>
                  <a:off x="1772" y="1844"/>
                  <a:ext cx="226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9" name="Group 48"/>
            <p:cNvGrpSpPr/>
            <p:nvPr/>
          </p:nvGrpSpPr>
          <p:grpSpPr>
            <a:xfrm>
              <a:off x="9707223" y="4607606"/>
              <a:ext cx="285750" cy="82550"/>
              <a:chOff x="1431" y="1843"/>
              <a:chExt cx="907" cy="295"/>
            </a:xfrm>
          </p:grpSpPr>
          <p:sp>
            <p:nvSpPr>
              <p:cNvPr id="35" name="Freeform 49"/>
              <p:cNvSpPr/>
              <p:nvPr/>
            </p:nvSpPr>
            <p:spPr bwMode="auto">
              <a:xfrm>
                <a:off x="1431" y="1843"/>
                <a:ext cx="907" cy="295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auto">
              <a:xfrm>
                <a:off x="1769" y="1843"/>
                <a:ext cx="232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8554698" y="2589894"/>
              <a:ext cx="971550" cy="307975"/>
            </a:xfrm>
            <a:prstGeom prst="rect">
              <a:avLst/>
            </a:prstGeom>
            <a:noFill/>
            <a:ln w="31750" cap="rnd" algn="ctr">
              <a:noFill/>
              <a:prstDash val="sysDot"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400" kern="0" cap="none" spc="0" normalizeH="0" baseline="0" noProof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图像文件</a:t>
              </a:r>
              <a:endParaRPr kumimoji="1" lang="zh-CN" altLang="en-US" sz="1400" kern="0" cap="none" spc="0" normalizeH="0" baseline="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75"/>
            <p:cNvSpPr>
              <a:spLocks noChangeArrowheads="1"/>
            </p:cNvSpPr>
            <p:nvPr/>
          </p:nvSpPr>
          <p:spPr bwMode="auto">
            <a:xfrm>
              <a:off x="9577048" y="4734606"/>
              <a:ext cx="98425" cy="777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7130710" y="4971144"/>
              <a:ext cx="136525" cy="109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3" name="Group 83"/>
            <p:cNvGrpSpPr/>
            <p:nvPr/>
          </p:nvGrpSpPr>
          <p:grpSpPr>
            <a:xfrm>
              <a:off x="8308635" y="3037569"/>
              <a:ext cx="755650" cy="669925"/>
              <a:chOff x="2335" y="1139"/>
              <a:chExt cx="1089" cy="1089"/>
            </a:xfrm>
          </p:grpSpPr>
          <p:sp>
            <p:nvSpPr>
              <p:cNvPr id="30" name="Oval 8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2" name="Group 85"/>
              <p:cNvGrpSpPr/>
              <p:nvPr/>
            </p:nvGrpSpPr>
            <p:grpSpPr>
              <a:xfrm>
                <a:off x="2427" y="1170"/>
                <a:ext cx="908" cy="294"/>
                <a:chOff x="1432" y="1844"/>
                <a:chExt cx="907" cy="293"/>
              </a:xfrm>
            </p:grpSpPr>
            <p:sp>
              <p:nvSpPr>
                <p:cNvPr id="33" name="Freeform 86"/>
                <p:cNvSpPr/>
                <p:nvPr/>
              </p:nvSpPr>
              <p:spPr bwMode="auto">
                <a:xfrm>
                  <a:off x="1432" y="1844"/>
                  <a:ext cx="907" cy="293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4" name="Oval 87"/>
                <p:cNvSpPr>
                  <a:spLocks noChangeArrowheads="1"/>
                </p:cNvSpPr>
                <p:nvPr/>
              </p:nvSpPr>
              <p:spPr bwMode="auto">
                <a:xfrm>
                  <a:off x="1772" y="1844"/>
                  <a:ext cx="226" cy="2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4" name="Group 88"/>
            <p:cNvGrpSpPr/>
            <p:nvPr/>
          </p:nvGrpSpPr>
          <p:grpSpPr>
            <a:xfrm>
              <a:off x="7300573" y="3143931"/>
              <a:ext cx="2368550" cy="2357438"/>
              <a:chOff x="1088" y="1759"/>
              <a:chExt cx="1492" cy="1679"/>
            </a:xfrm>
          </p:grpSpPr>
          <p:sp>
            <p:nvSpPr>
              <p:cNvPr id="28" name="Freeform 89"/>
              <p:cNvSpPr/>
              <p:nvPr/>
            </p:nvSpPr>
            <p:spPr bwMode="auto">
              <a:xfrm>
                <a:off x="1088" y="1759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 w="12700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1093" y="1806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 rot="19800000">
              <a:off x="7614898" y="2110469"/>
              <a:ext cx="938213" cy="954088"/>
            </a:xfrm>
            <a:custGeom>
              <a:avLst/>
              <a:gdLst>
                <a:gd name="T0" fmla="*/ 23085227 w 21600"/>
                <a:gd name="T1" fmla="*/ 239789 h 21600"/>
                <a:gd name="T2" fmla="*/ 10438912 w 21600"/>
                <a:gd name="T3" fmla="*/ 11227100 h 21600"/>
                <a:gd name="T4" fmla="*/ 21787194 w 21600"/>
                <a:gd name="T5" fmla="*/ 13040410 h 21600"/>
                <a:gd name="T6" fmla="*/ 41280199 w 21600"/>
                <a:gd name="T7" fmla="*/ 7712878 h 21600"/>
                <a:gd name="T8" fmla="*/ 38791678 w 21600"/>
                <a:gd name="T9" fmla="*/ 26088316 h 21600"/>
                <a:gd name="T10" fmla="*/ 24911483 w 21600"/>
                <a:gd name="T11" fmla="*/ 227938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0" y="7584"/>
                  </a:moveTo>
                  <a:cubicBezTo>
                    <a:pt x="14367" y="6072"/>
                    <a:pt x="12642" y="5171"/>
                    <a:pt x="10800" y="5171"/>
                  </a:cubicBezTo>
                  <a:cubicBezTo>
                    <a:pt x="9480" y="5170"/>
                    <a:pt x="8203" y="5634"/>
                    <a:pt x="7191" y="6479"/>
                  </a:cubicBezTo>
                  <a:lnTo>
                    <a:pt x="3876" y="2511"/>
                  </a:lnTo>
                  <a:cubicBezTo>
                    <a:pt x="5818" y="888"/>
                    <a:pt x="8269" y="-1"/>
                    <a:pt x="10800" y="0"/>
                  </a:cubicBezTo>
                  <a:cubicBezTo>
                    <a:pt x="14334" y="0"/>
                    <a:pt x="17645" y="1729"/>
                    <a:pt x="19664" y="4630"/>
                  </a:cubicBezTo>
                  <a:lnTo>
                    <a:pt x="21880" y="3088"/>
                  </a:lnTo>
                  <a:lnTo>
                    <a:pt x="20561" y="10445"/>
                  </a:lnTo>
                  <a:lnTo>
                    <a:pt x="13204" y="9126"/>
                  </a:lnTo>
                  <a:lnTo>
                    <a:pt x="15420" y="7584"/>
                  </a:lnTo>
                  <a:close/>
                </a:path>
              </a:pathLst>
            </a:custGeom>
            <a:solidFill>
              <a:srgbClr val="1369B2"/>
            </a:solidFill>
            <a:ln w="9525" algn="ctr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TextBox 93"/>
            <p:cNvSpPr txBox="1"/>
            <p:nvPr/>
          </p:nvSpPr>
          <p:spPr>
            <a:xfrm>
              <a:off x="8240373" y="4001181"/>
              <a:ext cx="393700" cy="12001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下箭头 26"/>
          <p:cNvSpPr/>
          <p:nvPr/>
        </p:nvSpPr>
        <p:spPr>
          <a:xfrm>
            <a:off x="4011273" y="3094719"/>
            <a:ext cx="439737" cy="301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369B2"/>
          </a:solidFill>
          <a:ln w="2857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2215356" y="2613819"/>
            <a:ext cx="2468562" cy="582613"/>
            <a:chOff x="783123" y="2078992"/>
            <a:chExt cx="2468077" cy="583245"/>
          </a:xfrm>
        </p:grpSpPr>
        <p:sp>
          <p:nvSpPr>
            <p:cNvPr id="83" name="矩形 82"/>
            <p:cNvSpPr/>
            <p:nvPr/>
          </p:nvSpPr>
          <p:spPr bwMode="auto">
            <a:xfrm>
              <a:off x="783123" y="2078992"/>
              <a:ext cx="2468077" cy="5832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TextBox 16"/>
            <p:cNvSpPr txBox="1"/>
            <p:nvPr/>
          </p:nvSpPr>
          <p:spPr>
            <a:xfrm>
              <a:off x="792744" y="2129792"/>
              <a:ext cx="2458456" cy="52322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相对路径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215356" y="4328319"/>
            <a:ext cx="2468562" cy="582613"/>
            <a:chOff x="783123" y="2078992"/>
            <a:chExt cx="2468077" cy="583245"/>
          </a:xfrm>
        </p:grpSpPr>
        <p:sp>
          <p:nvSpPr>
            <p:cNvPr id="81" name="矩形 80"/>
            <p:cNvSpPr/>
            <p:nvPr/>
          </p:nvSpPr>
          <p:spPr bwMode="auto">
            <a:xfrm>
              <a:off x="783123" y="2078992"/>
              <a:ext cx="2468077" cy="5832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TextBox 16"/>
            <p:cNvSpPr txBox="1"/>
            <p:nvPr/>
          </p:nvSpPr>
          <p:spPr>
            <a:xfrm>
              <a:off x="792744" y="2129792"/>
              <a:ext cx="2458456" cy="523220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绝对路径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491955" y="2423320"/>
            <a:ext cx="5306674" cy="1489075"/>
            <a:chOff x="4083842" y="2409196"/>
            <a:chExt cx="4484219" cy="1489709"/>
          </a:xfrm>
        </p:grpSpPr>
        <p:sp>
          <p:nvSpPr>
            <p:cNvPr id="79" name="圆角矩形标注 78"/>
            <p:cNvSpPr/>
            <p:nvPr/>
          </p:nvSpPr>
          <p:spPr bwMode="auto">
            <a:xfrm rot="5400000">
              <a:off x="5581097" y="911941"/>
              <a:ext cx="1489709" cy="4484219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20126" y="2713791"/>
              <a:ext cx="4238074" cy="8747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>
                <a:lnSpc>
                  <a:spcPct val="150000"/>
                </a:lnSpc>
              </a:pP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相对路径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不带有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盘符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，通常是以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网页文件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为起点，通过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描述目标图像的位置。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491955" y="4166395"/>
            <a:ext cx="5306674" cy="1489075"/>
            <a:chOff x="4083843" y="2409195"/>
            <a:chExt cx="4484219" cy="1489709"/>
          </a:xfrm>
        </p:grpSpPr>
        <p:sp>
          <p:nvSpPr>
            <p:cNvPr id="77" name="圆角矩形标注 76"/>
            <p:cNvSpPr/>
            <p:nvPr/>
          </p:nvSpPr>
          <p:spPr bwMode="auto">
            <a:xfrm rot="5400000">
              <a:off x="5581098" y="911940"/>
              <a:ext cx="1489709" cy="4484219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245526" y="2511629"/>
              <a:ext cx="4238074" cy="1339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>
                <a:lnSpc>
                  <a:spcPct val="150000"/>
                </a:lnSpc>
              </a:pP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绝对路径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一般是指带有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盘符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的路径，例如完整的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网络地址 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u="sng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1" tooltip="http://www.itcast.cn/images/logo.gif"/>
                </a:rPr>
                <a:t>http://www.itcast.cn/images/logo.gif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”。</a:t>
              </a:r>
              <a:endPara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59476" y="2780394"/>
            <a:ext cx="2468562" cy="582613"/>
            <a:chOff x="783123" y="2078992"/>
            <a:chExt cx="2468077" cy="583245"/>
          </a:xfrm>
        </p:grpSpPr>
        <p:sp>
          <p:nvSpPr>
            <p:cNvPr id="41" name="矩形 40"/>
            <p:cNvSpPr/>
            <p:nvPr/>
          </p:nvSpPr>
          <p:spPr bwMode="auto">
            <a:xfrm>
              <a:off x="783123" y="2078992"/>
              <a:ext cx="2468077" cy="5832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16"/>
            <p:cNvSpPr txBox="1"/>
            <p:nvPr/>
          </p:nvSpPr>
          <p:spPr>
            <a:xfrm>
              <a:off x="792744" y="2129792"/>
              <a:ext cx="245845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相对路径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61063" y="3389994"/>
            <a:ext cx="2468563" cy="582613"/>
            <a:chOff x="810248" y="3425192"/>
            <a:chExt cx="2468077" cy="583245"/>
          </a:xfrm>
        </p:grpSpPr>
        <p:sp>
          <p:nvSpPr>
            <p:cNvPr id="39" name="矩形 38"/>
            <p:cNvSpPr/>
            <p:nvPr/>
          </p:nvSpPr>
          <p:spPr bwMode="auto">
            <a:xfrm>
              <a:off x="810248" y="3425192"/>
              <a:ext cx="2468077" cy="583245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矩形 39"/>
            <p:cNvSpPr/>
            <p:nvPr/>
          </p:nvSpPr>
          <p:spPr>
            <a:xfrm>
              <a:off x="1237247" y="3461266"/>
              <a:ext cx="162095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设置分类</a:t>
              </a:r>
              <a:endParaRPr lang="zh-CN" altLang="en-US" sz="2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220702" y="2377169"/>
            <a:ext cx="101600" cy="3612885"/>
          </a:xfrm>
          <a:prstGeom prst="leftBrace">
            <a:avLst>
              <a:gd name="adj1" fmla="val 8316"/>
              <a:gd name="adj2" fmla="val 50000"/>
            </a:avLst>
          </a:prstGeom>
          <a:noFill/>
          <a:ln w="28575" cap="flat" cmpd="sng">
            <a:solidFill>
              <a:srgbClr val="1369B2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21530" y="2156510"/>
            <a:ext cx="6478698" cy="773113"/>
            <a:chOff x="3652415" y="2180389"/>
            <a:chExt cx="6480301" cy="772387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3652415" y="2204179"/>
              <a:ext cx="347748" cy="348922"/>
            </a:xfrm>
            <a:custGeom>
              <a:avLst/>
              <a:gdLst>
                <a:gd name="connsiteX0" fmla="*/ 0 w 1690687"/>
                <a:gd name="connsiteY0" fmla="*/ 845344 h 1690687"/>
                <a:gd name="connsiteX1" fmla="*/ 845344 w 1690687"/>
                <a:gd name="connsiteY1" fmla="*/ 0 h 1690687"/>
                <a:gd name="connsiteX2" fmla="*/ 1690688 w 1690687"/>
                <a:gd name="connsiteY2" fmla="*/ 845344 h 1690687"/>
                <a:gd name="connsiteX3" fmla="*/ 845344 w 1690687"/>
                <a:gd name="connsiteY3" fmla="*/ 1690688 h 1690687"/>
                <a:gd name="connsiteX4" fmla="*/ 0 w 1690687"/>
                <a:gd name="connsiteY4" fmla="*/ 845344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87" h="1690687">
                  <a:moveTo>
                    <a:pt x="0" y="845344"/>
                  </a:moveTo>
                  <a:cubicBezTo>
                    <a:pt x="0" y="378473"/>
                    <a:pt x="378473" y="0"/>
                    <a:pt x="845344" y="0"/>
                  </a:cubicBezTo>
                  <a:cubicBezTo>
                    <a:pt x="1312215" y="0"/>
                    <a:pt x="1690688" y="378473"/>
                    <a:pt x="1690688" y="845344"/>
                  </a:cubicBezTo>
                  <a:cubicBezTo>
                    <a:pt x="1690688" y="1312215"/>
                    <a:pt x="1312215" y="1690688"/>
                    <a:pt x="845344" y="1690688"/>
                  </a:cubicBezTo>
                  <a:cubicBezTo>
                    <a:pt x="378473" y="1690688"/>
                    <a:pt x="0" y="1312215"/>
                    <a:pt x="0" y="845344"/>
                  </a:cubicBezTo>
                  <a:close/>
                </a:path>
              </a:pathLst>
            </a:custGeom>
            <a:solidFill>
              <a:srgbClr val="1369B2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7595" tIns="247595" rIns="247595" bIns="247595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24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031224" y="2180389"/>
              <a:ext cx="4153119" cy="369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eaLnBrk="1" latinLnBrk="1"/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图像文件和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文件位于同一文件夹：</a:t>
              </a:r>
              <a:endPara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660353" y="2578477"/>
              <a:ext cx="6472363" cy="374299"/>
              <a:chOff x="1130672" y="5197226"/>
              <a:chExt cx="6472363" cy="374299"/>
            </a:xfrm>
          </p:grpSpPr>
          <p:sp>
            <p:nvSpPr>
              <p:cNvPr id="37" name="任意多边形 36"/>
              <p:cNvSpPr/>
              <p:nvPr/>
            </p:nvSpPr>
            <p:spPr bwMode="auto">
              <a:xfrm>
                <a:off x="1130672" y="5197226"/>
                <a:ext cx="6312668" cy="374299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781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8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289629" y="5219957"/>
                <a:ext cx="6313406" cy="3382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只需输入图像文件的名称即可，</a:t>
                </a:r>
                <a:r>
                  <a:rPr lang="zh-CN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&lt;img src=“logo.gif” /&gt;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421535" y="3091545"/>
            <a:ext cx="6319039" cy="1344182"/>
            <a:chOff x="3652415" y="2180389"/>
            <a:chExt cx="6319839" cy="1343223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3652415" y="2204185"/>
              <a:ext cx="347706" cy="349001"/>
            </a:xfrm>
            <a:custGeom>
              <a:avLst/>
              <a:gdLst>
                <a:gd name="connsiteX0" fmla="*/ 0 w 1690687"/>
                <a:gd name="connsiteY0" fmla="*/ 845344 h 1690687"/>
                <a:gd name="connsiteX1" fmla="*/ 845344 w 1690687"/>
                <a:gd name="connsiteY1" fmla="*/ 0 h 1690687"/>
                <a:gd name="connsiteX2" fmla="*/ 1690688 w 1690687"/>
                <a:gd name="connsiteY2" fmla="*/ 845344 h 1690687"/>
                <a:gd name="connsiteX3" fmla="*/ 845344 w 1690687"/>
                <a:gd name="connsiteY3" fmla="*/ 1690688 h 1690687"/>
                <a:gd name="connsiteX4" fmla="*/ 0 w 1690687"/>
                <a:gd name="connsiteY4" fmla="*/ 845344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87" h="1690687">
                  <a:moveTo>
                    <a:pt x="0" y="845344"/>
                  </a:moveTo>
                  <a:cubicBezTo>
                    <a:pt x="0" y="378473"/>
                    <a:pt x="378473" y="0"/>
                    <a:pt x="845344" y="0"/>
                  </a:cubicBezTo>
                  <a:cubicBezTo>
                    <a:pt x="1312215" y="0"/>
                    <a:pt x="1690688" y="378473"/>
                    <a:pt x="1690688" y="845344"/>
                  </a:cubicBezTo>
                  <a:cubicBezTo>
                    <a:pt x="1690688" y="1312215"/>
                    <a:pt x="1312215" y="1690688"/>
                    <a:pt x="845344" y="1690688"/>
                  </a:cubicBezTo>
                  <a:cubicBezTo>
                    <a:pt x="378473" y="1690688"/>
                    <a:pt x="0" y="1312215"/>
                    <a:pt x="0" y="845344"/>
                  </a:cubicBezTo>
                  <a:close/>
                </a:path>
              </a:pathLst>
            </a:custGeom>
            <a:solidFill>
              <a:srgbClr val="1369B2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7595" tIns="247595" rIns="247595" bIns="247595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24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31224" y="2180389"/>
              <a:ext cx="43845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eaLnBrk="1" latinLnBrk="1"/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图像文件位于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文件的下一级文件夹：</a:t>
              </a:r>
              <a:endPara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660353" y="2578567"/>
              <a:ext cx="6311901" cy="945045"/>
              <a:chOff x="1130672" y="5197316"/>
              <a:chExt cx="6311901" cy="945045"/>
            </a:xfrm>
          </p:grpSpPr>
          <p:sp>
            <p:nvSpPr>
              <p:cNvPr id="32" name="任意多边形 31"/>
              <p:cNvSpPr/>
              <p:nvPr/>
            </p:nvSpPr>
            <p:spPr bwMode="auto">
              <a:xfrm>
                <a:off x="1130672" y="5197316"/>
                <a:ext cx="6311901" cy="893191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781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8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89630" y="5311957"/>
                <a:ext cx="6152943" cy="830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latinLnBrk="1">
                  <a:lnSpc>
                    <a:spcPct val="150000"/>
                  </a:lnSpc>
                </a:pP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输入文件夹名和文件名，之间用“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”隔开，</a:t>
                </a:r>
                <a:r>
                  <a:rPr lang="zh-CN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&lt;img src="</a:t>
                </a:r>
                <a:r>
                  <a:rPr lang="en-US" altLang="zh-CN" sz="1600" dirty="0" err="1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img</a:t>
                </a:r>
                <a:r>
                  <a:rPr lang="en-US" altLang="zh-CN" sz="16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/img01/logo.gif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 /&gt;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421530" y="4530724"/>
            <a:ext cx="6319043" cy="1459330"/>
            <a:chOff x="3652415" y="2180389"/>
            <a:chExt cx="6320606" cy="1459060"/>
          </a:xfrm>
        </p:grpSpPr>
        <p:sp>
          <p:nvSpPr>
            <p:cNvPr id="23" name="任意多边形 22"/>
            <p:cNvSpPr/>
            <p:nvPr/>
          </p:nvSpPr>
          <p:spPr bwMode="auto">
            <a:xfrm>
              <a:off x="3652415" y="2204198"/>
              <a:ext cx="347748" cy="347597"/>
            </a:xfrm>
            <a:custGeom>
              <a:avLst/>
              <a:gdLst>
                <a:gd name="connsiteX0" fmla="*/ 0 w 1690687"/>
                <a:gd name="connsiteY0" fmla="*/ 845344 h 1690687"/>
                <a:gd name="connsiteX1" fmla="*/ 845344 w 1690687"/>
                <a:gd name="connsiteY1" fmla="*/ 0 h 1690687"/>
                <a:gd name="connsiteX2" fmla="*/ 1690688 w 1690687"/>
                <a:gd name="connsiteY2" fmla="*/ 845344 h 1690687"/>
                <a:gd name="connsiteX3" fmla="*/ 845344 w 1690687"/>
                <a:gd name="connsiteY3" fmla="*/ 1690688 h 1690687"/>
                <a:gd name="connsiteX4" fmla="*/ 0 w 1690687"/>
                <a:gd name="connsiteY4" fmla="*/ 845344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87" h="1690687">
                  <a:moveTo>
                    <a:pt x="0" y="845344"/>
                  </a:moveTo>
                  <a:cubicBezTo>
                    <a:pt x="0" y="378473"/>
                    <a:pt x="378473" y="0"/>
                    <a:pt x="845344" y="0"/>
                  </a:cubicBezTo>
                  <a:cubicBezTo>
                    <a:pt x="1312215" y="0"/>
                    <a:pt x="1690688" y="378473"/>
                    <a:pt x="1690688" y="845344"/>
                  </a:cubicBezTo>
                  <a:cubicBezTo>
                    <a:pt x="1690688" y="1312215"/>
                    <a:pt x="1312215" y="1690688"/>
                    <a:pt x="845344" y="1690688"/>
                  </a:cubicBezTo>
                  <a:cubicBezTo>
                    <a:pt x="378473" y="1690688"/>
                    <a:pt x="0" y="1312215"/>
                    <a:pt x="0" y="845344"/>
                  </a:cubicBezTo>
                  <a:close/>
                </a:path>
              </a:pathLst>
            </a:custGeom>
            <a:solidFill>
              <a:srgbClr val="1369B2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7595" tIns="247595" rIns="247595" bIns="247595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24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1224" y="2180389"/>
              <a:ext cx="43845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eaLnBrk="1" latinLnBrk="1"/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图像文件位于</a:t>
              </a:r>
              <a:r>
                <a:rPr lang="en-US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文件的上一级文件夹：</a:t>
              </a:r>
              <a:endPara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60353" y="2578777"/>
              <a:ext cx="6312668" cy="1060672"/>
              <a:chOff x="1130672" y="5197526"/>
              <a:chExt cx="6312668" cy="1060672"/>
            </a:xfrm>
          </p:grpSpPr>
          <p:sp>
            <p:nvSpPr>
              <p:cNvPr id="26" name="任意多边形 25"/>
              <p:cNvSpPr/>
              <p:nvPr/>
            </p:nvSpPr>
            <p:spPr bwMode="auto">
              <a:xfrm>
                <a:off x="1130672" y="5197526"/>
                <a:ext cx="6312668" cy="1060672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781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8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89628" y="5307025"/>
                <a:ext cx="6008531" cy="8308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2" indent="0" eaLnBrk="1" latinLnBrk="1">
                  <a:lnSpc>
                    <a:spcPct val="150000"/>
                  </a:lnSpc>
                </a:pP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在文件名之前加入“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../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 ，如果是上两级，则需要使用 “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../ ../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”，以此类推，</a:t>
                </a:r>
                <a:r>
                  <a:rPr lang="zh-CN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&lt;img src="../logo.gif" /&gt;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981686" y="3030845"/>
            <a:ext cx="459774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HTML5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概述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93029" y="3030845"/>
            <a:ext cx="628468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超</a:t>
            </a:r>
            <a:r>
              <a:rPr lang="zh-CN" altLang="en-US" sz="4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链接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标记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611685" y="327320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超链接标记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7094" y="2462932"/>
            <a:ext cx="6264696" cy="283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一个网站通常由多个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传智播客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官网为例，登录传智播客官网时，首先看到的是其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，当点击导航栏中的“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网页平面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”时，会跳转到“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网页平面设计学院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”页面，这是因为导航栏中的“网页平面”添加了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功能。本节将对超链接标记进行详细地讲解。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5590034"/>
            <a:ext cx="97210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创建超链接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584159" y="3213678"/>
            <a:ext cx="37373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创建超链接的方法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，能够在网页中创建超链接。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08873" y="2829912"/>
            <a:ext cx="9531789" cy="223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创建超链接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019175" y="1680489"/>
            <a:ext cx="10440988" cy="75007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642737" y="1908573"/>
            <a:ext cx="929792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非常简单，只需用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&lt;a&gt;&lt;/a&gt;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环绕需要被链接的对象即可。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3"/>
          <p:cNvSpPr/>
          <p:nvPr/>
        </p:nvSpPr>
        <p:spPr>
          <a:xfrm>
            <a:off x="1024831" y="168048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1076120" y="20555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2737" y="302808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720725">
              <a:lnSpc>
                <a:spcPct val="135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跳转目标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720725">
              <a:lnSpc>
                <a:spcPct val="135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target="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目标窗口的弹出方式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      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720725">
              <a:lnSpc>
                <a:spcPct val="135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文本或图像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720725">
              <a:lnSpc>
                <a:spcPct val="135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创建超链接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019175" y="1680489"/>
            <a:ext cx="10440988" cy="750077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642737" y="1908573"/>
            <a:ext cx="929792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非常简单，只需用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&lt;a&gt;&lt;/a&gt;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环绕需要被链接的对象即可。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93"/>
          <p:cNvSpPr/>
          <p:nvPr/>
        </p:nvSpPr>
        <p:spPr>
          <a:xfrm>
            <a:off x="1024831" y="168048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1076120" y="20555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2737" y="2796604"/>
            <a:ext cx="44935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对超链接标记的常用属性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</a:t>
            </a:r>
            <a:endParaRPr lang="zh-CN" altLang="zh-CN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30425" y="3606229"/>
            <a:ext cx="8053388" cy="1455737"/>
            <a:chOff x="666040" y="2993101"/>
            <a:chExt cx="8053415" cy="1455347"/>
          </a:xfrm>
        </p:grpSpPr>
        <p:grpSp>
          <p:nvGrpSpPr>
            <p:cNvPr id="20" name="组合 19"/>
            <p:cNvGrpSpPr/>
            <p:nvPr/>
          </p:nvGrpSpPr>
          <p:grpSpPr>
            <a:xfrm>
              <a:off x="666040" y="2993101"/>
              <a:ext cx="8053415" cy="1455347"/>
              <a:chOff x="1273880" y="4261348"/>
              <a:chExt cx="8053415" cy="1455347"/>
            </a:xfrm>
          </p:grpSpPr>
          <p:sp>
            <p:nvSpPr>
              <p:cNvPr id="22" name="任意多边形 21"/>
              <p:cNvSpPr/>
              <p:nvPr/>
            </p:nvSpPr>
            <p:spPr bwMode="auto">
              <a:xfrm>
                <a:off x="1273880" y="4261348"/>
                <a:ext cx="935041" cy="1455347"/>
              </a:xfrm>
              <a:custGeom>
                <a:avLst/>
                <a:gdLst>
                  <a:gd name="connsiteX0" fmla="*/ 0 w 1484312"/>
                  <a:gd name="connsiteY0" fmla="*/ 0 h 1039018"/>
                  <a:gd name="connsiteX1" fmla="*/ 964803 w 1484312"/>
                  <a:gd name="connsiteY1" fmla="*/ 0 h 1039018"/>
                  <a:gd name="connsiteX2" fmla="*/ 1484312 w 1484312"/>
                  <a:gd name="connsiteY2" fmla="*/ 519509 h 1039018"/>
                  <a:gd name="connsiteX3" fmla="*/ 964803 w 1484312"/>
                  <a:gd name="connsiteY3" fmla="*/ 1039018 h 1039018"/>
                  <a:gd name="connsiteX4" fmla="*/ 0 w 1484312"/>
                  <a:gd name="connsiteY4" fmla="*/ 1039018 h 1039018"/>
                  <a:gd name="connsiteX5" fmla="*/ 519509 w 1484312"/>
                  <a:gd name="connsiteY5" fmla="*/ 519509 h 1039018"/>
                  <a:gd name="connsiteX6" fmla="*/ 0 w 1484312"/>
                  <a:gd name="connsiteY6" fmla="*/ 0 h 103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4312" h="1039018">
                    <a:moveTo>
                      <a:pt x="1484312" y="0"/>
                    </a:moveTo>
                    <a:lnTo>
                      <a:pt x="1484312" y="675362"/>
                    </a:lnTo>
                    <a:lnTo>
                      <a:pt x="742156" y="1039018"/>
                    </a:lnTo>
                    <a:lnTo>
                      <a:pt x="0" y="675362"/>
                    </a:lnTo>
                    <a:lnTo>
                      <a:pt x="0" y="0"/>
                    </a:lnTo>
                    <a:lnTo>
                      <a:pt x="742156" y="363656"/>
                    </a:lnTo>
                    <a:lnTo>
                      <a:pt x="1484312" y="0"/>
                    </a:lnTo>
                    <a:close/>
                  </a:path>
                </a:pathLst>
              </a:custGeom>
              <a:solidFill>
                <a:srgbClr val="1369B2"/>
              </a:solidFill>
              <a:ln w="9525">
                <a:noFill/>
                <a:round/>
              </a:ln>
            </p:spPr>
            <p:txBody>
              <a:bodyPr tIns="1800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href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2208921" y="4261348"/>
                <a:ext cx="7118374" cy="9474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861453" y="3097967"/>
              <a:ext cx="6730373" cy="787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用于指定链接目标的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，当为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&lt;a&gt;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href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时，它就具有了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0425" y="4825429"/>
            <a:ext cx="8053388" cy="1455737"/>
            <a:chOff x="666040" y="4332044"/>
            <a:chExt cx="8053415" cy="1455347"/>
          </a:xfrm>
        </p:grpSpPr>
        <p:grpSp>
          <p:nvGrpSpPr>
            <p:cNvPr id="16" name="组合 15"/>
            <p:cNvGrpSpPr/>
            <p:nvPr/>
          </p:nvGrpSpPr>
          <p:grpSpPr>
            <a:xfrm>
              <a:off x="666040" y="4332044"/>
              <a:ext cx="8053415" cy="1455347"/>
              <a:chOff x="1273880" y="4261348"/>
              <a:chExt cx="8053415" cy="1455347"/>
            </a:xfrm>
          </p:grpSpPr>
          <p:sp>
            <p:nvSpPr>
              <p:cNvPr id="18" name="任意多边形 17"/>
              <p:cNvSpPr/>
              <p:nvPr/>
            </p:nvSpPr>
            <p:spPr bwMode="auto">
              <a:xfrm>
                <a:off x="1273880" y="4261348"/>
                <a:ext cx="935041" cy="1455347"/>
              </a:xfrm>
              <a:custGeom>
                <a:avLst/>
                <a:gdLst>
                  <a:gd name="connsiteX0" fmla="*/ 0 w 1484312"/>
                  <a:gd name="connsiteY0" fmla="*/ 0 h 1039018"/>
                  <a:gd name="connsiteX1" fmla="*/ 964803 w 1484312"/>
                  <a:gd name="connsiteY1" fmla="*/ 0 h 1039018"/>
                  <a:gd name="connsiteX2" fmla="*/ 1484312 w 1484312"/>
                  <a:gd name="connsiteY2" fmla="*/ 519509 h 1039018"/>
                  <a:gd name="connsiteX3" fmla="*/ 964803 w 1484312"/>
                  <a:gd name="connsiteY3" fmla="*/ 1039018 h 1039018"/>
                  <a:gd name="connsiteX4" fmla="*/ 0 w 1484312"/>
                  <a:gd name="connsiteY4" fmla="*/ 1039018 h 1039018"/>
                  <a:gd name="connsiteX5" fmla="*/ 519509 w 1484312"/>
                  <a:gd name="connsiteY5" fmla="*/ 519509 h 1039018"/>
                  <a:gd name="connsiteX6" fmla="*/ 0 w 1484312"/>
                  <a:gd name="connsiteY6" fmla="*/ 0 h 103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4312" h="1039018">
                    <a:moveTo>
                      <a:pt x="1484312" y="0"/>
                    </a:moveTo>
                    <a:lnTo>
                      <a:pt x="1484312" y="675362"/>
                    </a:lnTo>
                    <a:lnTo>
                      <a:pt x="742156" y="1039018"/>
                    </a:lnTo>
                    <a:lnTo>
                      <a:pt x="0" y="675362"/>
                    </a:lnTo>
                    <a:lnTo>
                      <a:pt x="0" y="0"/>
                    </a:lnTo>
                    <a:lnTo>
                      <a:pt x="742156" y="363656"/>
                    </a:lnTo>
                    <a:lnTo>
                      <a:pt x="1484312" y="0"/>
                    </a:lnTo>
                    <a:close/>
                  </a:path>
                </a:pathLst>
              </a:custGeom>
              <a:solidFill>
                <a:srgbClr val="1369B2"/>
              </a:solidFill>
              <a:ln w="9525">
                <a:noFill/>
                <a:round/>
              </a:ln>
            </p:spPr>
            <p:txBody>
              <a:bodyPr tIns="18000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target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2208921" y="4261348"/>
                <a:ext cx="7118374" cy="9474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861456" y="4403524"/>
              <a:ext cx="6686826" cy="8307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用于指定链接页面的打开方式，其取值有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_self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_blank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两种，其中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_self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值，意为在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原窗口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中打开，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_blank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为在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新窗口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中打开。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4749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97725" y="3213678"/>
            <a:ext cx="3823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掌握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创建锚点链接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的步骤，能够在页面中创建锚点链接。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908175" y="1665288"/>
            <a:ext cx="2168525" cy="4676775"/>
            <a:chOff x="841117" y="1473200"/>
            <a:chExt cx="2168784" cy="4677489"/>
          </a:xfrm>
        </p:grpSpPr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1352" y="1473200"/>
              <a:ext cx="1843604" cy="3886200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20" name="矩形 19"/>
            <p:cNvSpPr/>
            <p:nvPr/>
          </p:nvSpPr>
          <p:spPr>
            <a:xfrm>
              <a:off x="841117" y="5442803"/>
              <a:ext cx="216878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网页内容较多，页面过长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3238" y="2227263"/>
            <a:ext cx="2814637" cy="2692400"/>
            <a:chOff x="3246304" y="2035601"/>
            <a:chExt cx="2815552" cy="2691974"/>
          </a:xfrm>
        </p:grpSpPr>
        <p:sp>
          <p:nvSpPr>
            <p:cNvPr id="17" name="矩形 16"/>
            <p:cNvSpPr/>
            <p:nvPr/>
          </p:nvSpPr>
          <p:spPr>
            <a:xfrm>
              <a:off x="3374892" y="2035601"/>
              <a:ext cx="2686964" cy="13388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浏览网页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时就需要不断地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拖动滚动条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，来查看所需要的内容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Picture 9" descr="C:\Users\Administrator\AppData\Local\Microsoft\Windows\Temporary Internet Files\Content.IE5\SIBAK31R\MC900442110[1].w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6304" y="3416300"/>
              <a:ext cx="2686964" cy="131127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7043738" y="1846263"/>
            <a:ext cx="3238500" cy="4111625"/>
            <a:chOff x="5977718" y="1653440"/>
            <a:chExt cx="3238500" cy="4112192"/>
          </a:xfrm>
        </p:grpSpPr>
        <p:pic>
          <p:nvPicPr>
            <p:cNvPr id="14" name="Picture 7" descr="C:\Users\Administrator\Desktop\鼠标手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7718" y="1653440"/>
              <a:ext cx="3238500" cy="3810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6565900" y="4934635"/>
              <a:ext cx="2172884" cy="83099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</a:t>
              </a:r>
              <a:r>
                <a:rPr lang="zh-CN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率较低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不方便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38776" y="1173178"/>
            <a:ext cx="7200902" cy="1789112"/>
            <a:chOff x="1324771" y="959724"/>
            <a:chExt cx="7201883" cy="1789112"/>
          </a:xfrm>
        </p:grpSpPr>
        <p:pic>
          <p:nvPicPr>
            <p:cNvPr id="26" name="Picture 2" descr="C:\Users\Administrator\AppData\Local\Microsoft\Windows\Temporary Internet Files\Content.IE5\LL80EUR3\MC900446500[1].wm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700000">
              <a:off x="1277940" y="1006555"/>
              <a:ext cx="1789112" cy="1695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矩形 26"/>
            <p:cNvSpPr/>
            <p:nvPr/>
          </p:nvSpPr>
          <p:spPr>
            <a:xfrm>
              <a:off x="3438391" y="1438701"/>
              <a:ext cx="5088263" cy="6885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为了提高信息的</a:t>
              </a: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检索速度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99306" y="2711753"/>
            <a:ext cx="8300983" cy="3365363"/>
            <a:chOff x="733425" y="2368587"/>
            <a:chExt cx="8300983" cy="3365500"/>
          </a:xfrm>
        </p:grpSpPr>
        <p:pic>
          <p:nvPicPr>
            <p:cNvPr id="22" name="Picture 8" descr="C:\Users\Administrator\Desktop\放大镜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425" y="2368587"/>
              <a:ext cx="5080000" cy="33655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3" name="组合 22"/>
            <p:cNvGrpSpPr/>
            <p:nvPr/>
          </p:nvGrpSpPr>
          <p:grpSpPr>
            <a:xfrm>
              <a:off x="5816600" y="3990723"/>
              <a:ext cx="3217808" cy="1743364"/>
              <a:chOff x="5816600" y="3990723"/>
              <a:chExt cx="3217808" cy="17433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816600" y="4145895"/>
                <a:ext cx="3217808" cy="1588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5000"/>
                  </a:lnSpc>
                </a:pPr>
                <a:r>
                  <a:rPr lang="en-US" altLang="zh-CN" b="1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zh-CN" b="1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提供了一种特殊的链接——</a:t>
                </a:r>
                <a:r>
                  <a:rPr lang="zh-CN" altLang="zh-CN" b="1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锚点链接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，通过创建</a:t>
                </a:r>
                <a:r>
                  <a:rPr lang="zh-CN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锚点链接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，用户能够快速</a:t>
                </a:r>
                <a:r>
                  <a:rPr lang="zh-CN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定位</a:t>
                </a:r>
                <a:r>
                  <a:rPr lang="zh-CN" altLang="zh-CN" dirty="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zh-CN" altLang="zh-CN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目标内容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等腰三角形 12"/>
              <p:cNvSpPr/>
              <p:nvPr/>
            </p:nvSpPr>
            <p:spPr>
              <a:xfrm rot="21293021" flipV="1">
                <a:off x="6056088" y="3990723"/>
                <a:ext cx="2800301" cy="332755"/>
              </a:xfrm>
              <a:custGeom>
                <a:avLst/>
                <a:gdLst/>
                <a:ahLst/>
                <a:cxnLst>
                  <a:cxn ang="0">
                    <a:pos x="0" y="241459"/>
                  </a:cxn>
                  <a:cxn ang="0">
                    <a:pos x="2032000" y="0"/>
                  </a:cxn>
                  <a:cxn ang="0">
                    <a:pos x="1600200" y="216059"/>
                  </a:cxn>
                  <a:cxn ang="0">
                    <a:pos x="0" y="241459"/>
                  </a:cxn>
                </a:cxnLst>
                <a:rect l="0" t="0" r="0" b="0"/>
                <a:pathLst>
                  <a:path w="2032000" h="241459">
                    <a:moveTo>
                      <a:pt x="0" y="241459"/>
                    </a:moveTo>
                    <a:lnTo>
                      <a:pt x="2032000" y="0"/>
                    </a:lnTo>
                    <a:lnTo>
                      <a:pt x="1600200" y="216059"/>
                    </a:lnTo>
                    <a:lnTo>
                      <a:pt x="0" y="241459"/>
                    </a:lnTo>
                    <a:close/>
                  </a:path>
                </a:pathLst>
              </a:custGeom>
              <a:solidFill>
                <a:srgbClr val="0070C0">
                  <a:alpha val="100000"/>
                </a:srgbClr>
              </a:solidFill>
              <a:ln w="28575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/>
          </a:p>
        </p:txBody>
      </p:sp>
      <p:cxnSp>
        <p:nvCxnSpPr>
          <p:cNvPr id="13" name="直接连接符 27"/>
          <p:cNvCxnSpPr/>
          <p:nvPr/>
        </p:nvCxnSpPr>
        <p:spPr>
          <a:xfrm>
            <a:off x="2810920" y="1833044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19175" y="2488317"/>
            <a:ext cx="1697534" cy="515997"/>
            <a:chOff x="-2086" y="2141478"/>
            <a:chExt cx="1697534" cy="515997"/>
          </a:xfrm>
        </p:grpSpPr>
        <p:sp>
          <p:nvSpPr>
            <p:cNvPr id="15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21261" y="3447422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51681" y="3657362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51681" y="268707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091459" y="2341177"/>
            <a:ext cx="6746224" cy="8119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50696" y="2520532"/>
            <a:ext cx="6560863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使用“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&lt;a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href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="#id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链接文本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&lt;/a&gt;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”创建链接文本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/>
          </a:p>
        </p:txBody>
      </p:sp>
      <p:cxnSp>
        <p:nvCxnSpPr>
          <p:cNvPr id="13" name="直接连接符 27"/>
          <p:cNvCxnSpPr/>
          <p:nvPr/>
        </p:nvCxnSpPr>
        <p:spPr>
          <a:xfrm>
            <a:off x="2810920" y="1833044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9175" y="2515482"/>
            <a:ext cx="14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51681" y="3657362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51681" y="268707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091459" y="2341177"/>
            <a:ext cx="6746224" cy="8119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50696" y="2520532"/>
            <a:ext cx="6560863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使用“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&lt;a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href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="#id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链接文本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&lt;/a&gt;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”创建链接文本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9175" y="3458601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 bwMode="auto">
          <a:xfrm>
            <a:off x="3091459" y="3332455"/>
            <a:ext cx="6746224" cy="8119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150696" y="3511810"/>
            <a:ext cx="6560863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使用相应的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跳转目标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702490" y="417490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HTML5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7094" y="1982479"/>
            <a:ext cx="6264696" cy="33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随着时代的发展，统一的互联网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通用标准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显得尤为重要。在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之前，由于各个浏览器之间的标准不统一，给网站开发人员带来了很大的麻烦。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的目标就是将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带入一个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成熟的应用平台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同电脑的交互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都被标准化。本节将针对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发展历程、优势、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如何创建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5590034"/>
            <a:ext cx="97210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407229" y="3097917"/>
            <a:ext cx="8327571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阶段</a:t>
            </a:r>
            <a:r>
              <a:rPr lang="zh-CN" altLang="en-US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案例</a:t>
            </a:r>
            <a:r>
              <a:rPr lang="en-US" altLang="zh-CN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——</a:t>
            </a:r>
            <a:r>
              <a:rPr lang="zh-CN" altLang="en-US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制作</a:t>
            </a:r>
            <a:r>
              <a:rPr lang="en-US" altLang="zh-CN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HTML5</a:t>
            </a:r>
            <a:r>
              <a:rPr lang="zh-CN" altLang="en-US" sz="4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百科页面</a:t>
            </a:r>
            <a:endParaRPr lang="en-GB" altLang="zh-CN" sz="4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30710" y="2897862"/>
            <a:ext cx="201622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717095" y="221275"/>
            <a:ext cx="57300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阶段案例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百科页面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同侧圆角矩形 5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1.6.1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分析效果图</a:t>
            </a:r>
            <a:endParaRPr lang="zh-CN" altLang="en-US" sz="2000" dirty="0"/>
          </a:p>
        </p:txBody>
      </p:sp>
      <p:cxnSp>
        <p:nvCxnSpPr>
          <p:cNvPr id="8" name="直接连接符 41"/>
          <p:cNvCxnSpPr/>
          <p:nvPr/>
        </p:nvCxnSpPr>
        <p:spPr>
          <a:xfrm flipH="1">
            <a:off x="3043278" y="2035496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42"/>
          <p:cNvCxnSpPr/>
          <p:nvPr/>
        </p:nvCxnSpPr>
        <p:spPr>
          <a:xfrm flipH="1">
            <a:off x="3043278" y="3776274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43"/>
          <p:cNvCxnSpPr/>
          <p:nvPr/>
        </p:nvCxnSpPr>
        <p:spPr>
          <a:xfrm flipH="1">
            <a:off x="3043278" y="5489350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44"/>
          <p:cNvCxnSpPr/>
          <p:nvPr/>
        </p:nvCxnSpPr>
        <p:spPr>
          <a:xfrm>
            <a:off x="3043278" y="2035495"/>
            <a:ext cx="0" cy="343419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236811" y="1503813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36811" y="3222401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36811" y="4915816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19424" y="3314375"/>
            <a:ext cx="923799" cy="9237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28785" y="1595787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19423" y="5027451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3"/>
          <p:cNvSpPr txBox="1"/>
          <p:nvPr/>
        </p:nvSpPr>
        <p:spPr>
          <a:xfrm>
            <a:off x="5644603" y="2018539"/>
            <a:ext cx="496559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布局，使用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标记插入图像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标记设置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5656052" y="15957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首页面效果分析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5656051" y="3554948"/>
            <a:ext cx="4954141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&lt;h2&gt;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设置标题，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设置段落，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&lt;strong&gt;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加粗文本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。使用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水平线标记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将标题与内容隔开，并设置水平线的粗细及颜色。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667501" y="3132196"/>
            <a:ext cx="2767044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page01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页面效果分析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3"/>
          <p:cNvSpPr txBox="1"/>
          <p:nvPr/>
        </p:nvSpPr>
        <p:spPr>
          <a:xfrm>
            <a:off x="5667500" y="5332085"/>
            <a:ext cx="4942691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&lt;h2&gt;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设置标题，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插入图像。另外，图片需要应用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align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属性和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hspace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属性设置对齐方式和垂直距离，并通过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设置超链接。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5678950" y="4909333"/>
            <a:ext cx="3244326" cy="422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page02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页面效果分析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1593263" y="3559365"/>
            <a:ext cx="1348680" cy="460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1.6.2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制作页面</a:t>
            </a:r>
            <a:endParaRPr lang="zh-CN" altLang="en-US" sz="20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874169"/>
            <a:ext cx="3514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9" y="1665288"/>
            <a:ext cx="548640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12" y="4263039"/>
            <a:ext cx="5494337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1.6.3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制作页面链接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18904" y="2285880"/>
            <a:ext cx="3333442" cy="511175"/>
            <a:chOff x="1418904" y="2285880"/>
            <a:chExt cx="3333442" cy="511175"/>
          </a:xfrm>
        </p:grpSpPr>
        <p:sp>
          <p:nvSpPr>
            <p:cNvPr id="8" name="MH_SubTitle_1"/>
            <p:cNvSpPr/>
            <p:nvPr>
              <p:custDataLst>
                <p:tags r:id="rId1"/>
              </p:custDataLst>
            </p:nvPr>
          </p:nvSpPr>
          <p:spPr>
            <a:xfrm>
              <a:off x="1418904" y="2285880"/>
              <a:ext cx="3333442" cy="511175"/>
            </a:xfrm>
            <a:custGeom>
              <a:avLst/>
              <a:gdLst>
                <a:gd name="connsiteX0" fmla="*/ 0 w 2286028"/>
                <a:gd name="connsiteY0" fmla="*/ 0 h 449944"/>
                <a:gd name="connsiteX1" fmla="*/ 2061028 w 2286028"/>
                <a:gd name="connsiteY1" fmla="*/ 0 h 449944"/>
                <a:gd name="connsiteX2" fmla="*/ 2286028 w 2286028"/>
                <a:gd name="connsiteY2" fmla="*/ 224972 h 449944"/>
                <a:gd name="connsiteX3" fmla="*/ 2061028 w 2286028"/>
                <a:gd name="connsiteY3" fmla="*/ 449944 h 449944"/>
                <a:gd name="connsiteX4" fmla="*/ 2061018 w 2286028"/>
                <a:gd name="connsiteY4" fmla="*/ 449943 h 449944"/>
                <a:gd name="connsiteX5" fmla="*/ 0 w 2286028"/>
                <a:gd name="connsiteY5" fmla="*/ 449943 h 4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28" h="449944">
                  <a:moveTo>
                    <a:pt x="0" y="0"/>
                  </a:moveTo>
                  <a:lnTo>
                    <a:pt x="2061028" y="0"/>
                  </a:lnTo>
                  <a:cubicBezTo>
                    <a:pt x="2185292" y="0"/>
                    <a:pt x="2286028" y="100723"/>
                    <a:pt x="2286028" y="224972"/>
                  </a:cubicBezTo>
                  <a:cubicBezTo>
                    <a:pt x="2286028" y="349221"/>
                    <a:pt x="2185292" y="449944"/>
                    <a:pt x="2061028" y="449944"/>
                  </a:cubicBezTo>
                  <a:lnTo>
                    <a:pt x="2061018" y="449943"/>
                  </a:lnTo>
                  <a:lnTo>
                    <a:pt x="0" y="4499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lvl="0" algn="ctr" defTabSz="914400"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</a:t>
              </a: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首页面链接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4271331" y="2326202"/>
              <a:ext cx="431800" cy="431800"/>
            </a:xfrm>
            <a:custGeom>
              <a:avLst/>
              <a:gdLst>
                <a:gd name="connsiteX0" fmla="*/ 162177 w 379914"/>
                <a:gd name="connsiteY0" fmla="*/ 97631 h 379866"/>
                <a:gd name="connsiteX1" fmla="*/ 219804 w 379914"/>
                <a:gd name="connsiteY1" fmla="*/ 189932 h 379866"/>
                <a:gd name="connsiteX2" fmla="*/ 162177 w 379914"/>
                <a:gd name="connsiteY2" fmla="*/ 282233 h 379866"/>
                <a:gd name="connsiteX3" fmla="*/ 198210 w 379914"/>
                <a:gd name="connsiteY3" fmla="*/ 282233 h 379866"/>
                <a:gd name="connsiteX4" fmla="*/ 255837 w 379914"/>
                <a:gd name="connsiteY4" fmla="*/ 189932 h 379866"/>
                <a:gd name="connsiteX5" fmla="*/ 198210 w 379914"/>
                <a:gd name="connsiteY5" fmla="*/ 97631 h 379866"/>
                <a:gd name="connsiteX6" fmla="*/ 189957 w 379914"/>
                <a:gd name="connsiteY6" fmla="*/ 0 h 379866"/>
                <a:gd name="connsiteX7" fmla="*/ 379914 w 379914"/>
                <a:gd name="connsiteY7" fmla="*/ 189933 h 379866"/>
                <a:gd name="connsiteX8" fmla="*/ 189957 w 379914"/>
                <a:gd name="connsiteY8" fmla="*/ 379866 h 379866"/>
                <a:gd name="connsiteX9" fmla="*/ 0 w 379914"/>
                <a:gd name="connsiteY9" fmla="*/ 189933 h 379866"/>
                <a:gd name="connsiteX10" fmla="*/ 189957 w 379914"/>
                <a:gd name="connsiteY10" fmla="*/ 0 h 37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9914" h="379866">
                  <a:moveTo>
                    <a:pt x="162177" y="97631"/>
                  </a:moveTo>
                  <a:lnTo>
                    <a:pt x="219804" y="189932"/>
                  </a:lnTo>
                  <a:lnTo>
                    <a:pt x="162177" y="282233"/>
                  </a:lnTo>
                  <a:lnTo>
                    <a:pt x="198210" y="282233"/>
                  </a:lnTo>
                  <a:lnTo>
                    <a:pt x="255837" y="189932"/>
                  </a:lnTo>
                  <a:lnTo>
                    <a:pt x="198210" y="97631"/>
                  </a:lnTo>
                  <a:close/>
                  <a:moveTo>
                    <a:pt x="189957" y="0"/>
                  </a:moveTo>
                  <a:cubicBezTo>
                    <a:pt x="294867" y="0"/>
                    <a:pt x="379914" y="85036"/>
                    <a:pt x="379914" y="189933"/>
                  </a:cubicBezTo>
                  <a:cubicBezTo>
                    <a:pt x="379914" y="294830"/>
                    <a:pt x="294867" y="379866"/>
                    <a:pt x="189957" y="379866"/>
                  </a:cubicBezTo>
                  <a:cubicBezTo>
                    <a:pt x="85047" y="379866"/>
                    <a:pt x="0" y="294830"/>
                    <a:pt x="0" y="189933"/>
                  </a:cubicBezTo>
                  <a:cubicBezTo>
                    <a:pt x="0" y="85036"/>
                    <a:pt x="85047" y="0"/>
                    <a:pt x="189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sp>
        <p:nvSpPr>
          <p:cNvPr id="10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43856" y="2213419"/>
            <a:ext cx="6239302" cy="70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，当点击页面中的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时，页面将跳转到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page01.html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18904" y="3725470"/>
            <a:ext cx="3333441" cy="511175"/>
            <a:chOff x="1418904" y="3491426"/>
            <a:chExt cx="3333441" cy="511175"/>
          </a:xfrm>
        </p:grpSpPr>
        <p:sp>
          <p:nvSpPr>
            <p:cNvPr id="11" name="MH_SubTitle_2"/>
            <p:cNvSpPr/>
            <p:nvPr>
              <p:custDataLst>
                <p:tags r:id="rId4"/>
              </p:custDataLst>
            </p:nvPr>
          </p:nvSpPr>
          <p:spPr>
            <a:xfrm>
              <a:off x="1418904" y="3491426"/>
              <a:ext cx="3333441" cy="511175"/>
            </a:xfrm>
            <a:custGeom>
              <a:avLst/>
              <a:gdLst>
                <a:gd name="connsiteX0" fmla="*/ 0 w 2286028"/>
                <a:gd name="connsiteY0" fmla="*/ 0 h 449944"/>
                <a:gd name="connsiteX1" fmla="*/ 2061028 w 2286028"/>
                <a:gd name="connsiteY1" fmla="*/ 0 h 449944"/>
                <a:gd name="connsiteX2" fmla="*/ 2286028 w 2286028"/>
                <a:gd name="connsiteY2" fmla="*/ 224972 h 449944"/>
                <a:gd name="connsiteX3" fmla="*/ 2061028 w 2286028"/>
                <a:gd name="connsiteY3" fmla="*/ 449944 h 449944"/>
                <a:gd name="connsiteX4" fmla="*/ 2061018 w 2286028"/>
                <a:gd name="connsiteY4" fmla="*/ 449943 h 449944"/>
                <a:gd name="connsiteX5" fmla="*/ 0 w 2286028"/>
                <a:gd name="connsiteY5" fmla="*/ 449943 h 4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28" h="449944">
                  <a:moveTo>
                    <a:pt x="0" y="0"/>
                  </a:moveTo>
                  <a:lnTo>
                    <a:pt x="2061028" y="0"/>
                  </a:lnTo>
                  <a:cubicBezTo>
                    <a:pt x="2185292" y="0"/>
                    <a:pt x="2286028" y="100723"/>
                    <a:pt x="2286028" y="224972"/>
                  </a:cubicBezTo>
                  <a:cubicBezTo>
                    <a:pt x="2286028" y="349221"/>
                    <a:pt x="2185292" y="449944"/>
                    <a:pt x="2061028" y="449944"/>
                  </a:cubicBezTo>
                  <a:lnTo>
                    <a:pt x="2061018" y="449943"/>
                  </a:lnTo>
                  <a:lnTo>
                    <a:pt x="0" y="4499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制作</a:t>
              </a:r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page01</a:t>
              </a: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页面链接</a:t>
              </a:r>
              <a:endParaRPr lang="zh-CN" altLang="en-US" sz="2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5"/>
              </p:custDataLst>
            </p:nvPr>
          </p:nvSpPr>
          <p:spPr>
            <a:xfrm>
              <a:off x="4271331" y="3531112"/>
              <a:ext cx="431800" cy="431800"/>
            </a:xfrm>
            <a:custGeom>
              <a:avLst/>
              <a:gdLst>
                <a:gd name="connsiteX0" fmla="*/ 162177 w 379914"/>
                <a:gd name="connsiteY0" fmla="*/ 97631 h 379866"/>
                <a:gd name="connsiteX1" fmla="*/ 219804 w 379914"/>
                <a:gd name="connsiteY1" fmla="*/ 189932 h 379866"/>
                <a:gd name="connsiteX2" fmla="*/ 162177 w 379914"/>
                <a:gd name="connsiteY2" fmla="*/ 282233 h 379866"/>
                <a:gd name="connsiteX3" fmla="*/ 198210 w 379914"/>
                <a:gd name="connsiteY3" fmla="*/ 282233 h 379866"/>
                <a:gd name="connsiteX4" fmla="*/ 255837 w 379914"/>
                <a:gd name="connsiteY4" fmla="*/ 189932 h 379866"/>
                <a:gd name="connsiteX5" fmla="*/ 198210 w 379914"/>
                <a:gd name="connsiteY5" fmla="*/ 97631 h 379866"/>
                <a:gd name="connsiteX6" fmla="*/ 189957 w 379914"/>
                <a:gd name="connsiteY6" fmla="*/ 0 h 379866"/>
                <a:gd name="connsiteX7" fmla="*/ 379914 w 379914"/>
                <a:gd name="connsiteY7" fmla="*/ 189933 h 379866"/>
                <a:gd name="connsiteX8" fmla="*/ 189957 w 379914"/>
                <a:gd name="connsiteY8" fmla="*/ 379866 h 379866"/>
                <a:gd name="connsiteX9" fmla="*/ 0 w 379914"/>
                <a:gd name="connsiteY9" fmla="*/ 189933 h 379866"/>
                <a:gd name="connsiteX10" fmla="*/ 189957 w 379914"/>
                <a:gd name="connsiteY10" fmla="*/ 0 h 37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9914" h="379866">
                  <a:moveTo>
                    <a:pt x="162177" y="97631"/>
                  </a:moveTo>
                  <a:lnTo>
                    <a:pt x="219804" y="189932"/>
                  </a:lnTo>
                  <a:lnTo>
                    <a:pt x="162177" y="282233"/>
                  </a:lnTo>
                  <a:lnTo>
                    <a:pt x="198210" y="282233"/>
                  </a:lnTo>
                  <a:lnTo>
                    <a:pt x="255837" y="189932"/>
                  </a:lnTo>
                  <a:lnTo>
                    <a:pt x="198210" y="97631"/>
                  </a:lnTo>
                  <a:close/>
                  <a:moveTo>
                    <a:pt x="189957" y="0"/>
                  </a:moveTo>
                  <a:cubicBezTo>
                    <a:pt x="294867" y="0"/>
                    <a:pt x="379914" y="85036"/>
                    <a:pt x="379914" y="189933"/>
                  </a:cubicBezTo>
                  <a:cubicBezTo>
                    <a:pt x="379914" y="294830"/>
                    <a:pt x="294867" y="379866"/>
                    <a:pt x="189957" y="379866"/>
                  </a:cubicBezTo>
                  <a:cubicBezTo>
                    <a:pt x="85047" y="379866"/>
                    <a:pt x="0" y="294830"/>
                    <a:pt x="0" y="189933"/>
                  </a:cubicBezTo>
                  <a:cubicBezTo>
                    <a:pt x="0" y="85036"/>
                    <a:pt x="85047" y="0"/>
                    <a:pt x="189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sp>
        <p:nvSpPr>
          <p:cNvPr id="13" name="MH_Text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43855" y="3527032"/>
            <a:ext cx="623930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page01.html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，当点击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页面中的“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”按钮时，页面将返回到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；点击 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”按钮时，页面将跳转到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page02.html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8904" y="5165060"/>
            <a:ext cx="3333441" cy="511175"/>
            <a:chOff x="1418904" y="5165060"/>
            <a:chExt cx="3333441" cy="511175"/>
          </a:xfrm>
        </p:grpSpPr>
        <p:sp>
          <p:nvSpPr>
            <p:cNvPr id="14" name="MH_SubTitle_3"/>
            <p:cNvSpPr/>
            <p:nvPr>
              <p:custDataLst>
                <p:tags r:id="rId7"/>
              </p:custDataLst>
            </p:nvPr>
          </p:nvSpPr>
          <p:spPr>
            <a:xfrm>
              <a:off x="1418904" y="5165060"/>
              <a:ext cx="3333441" cy="511175"/>
            </a:xfrm>
            <a:custGeom>
              <a:avLst/>
              <a:gdLst>
                <a:gd name="connsiteX0" fmla="*/ 0 w 2286028"/>
                <a:gd name="connsiteY0" fmla="*/ 0 h 449944"/>
                <a:gd name="connsiteX1" fmla="*/ 2061028 w 2286028"/>
                <a:gd name="connsiteY1" fmla="*/ 0 h 449944"/>
                <a:gd name="connsiteX2" fmla="*/ 2286028 w 2286028"/>
                <a:gd name="connsiteY2" fmla="*/ 224972 h 449944"/>
                <a:gd name="connsiteX3" fmla="*/ 2061028 w 2286028"/>
                <a:gd name="connsiteY3" fmla="*/ 449944 h 449944"/>
                <a:gd name="connsiteX4" fmla="*/ 2061018 w 2286028"/>
                <a:gd name="connsiteY4" fmla="*/ 449943 h 449944"/>
                <a:gd name="connsiteX5" fmla="*/ 0 w 2286028"/>
                <a:gd name="connsiteY5" fmla="*/ 449943 h 4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28" h="449944">
                  <a:moveTo>
                    <a:pt x="0" y="0"/>
                  </a:moveTo>
                  <a:lnTo>
                    <a:pt x="2061028" y="0"/>
                  </a:lnTo>
                  <a:cubicBezTo>
                    <a:pt x="2185292" y="0"/>
                    <a:pt x="2286028" y="100723"/>
                    <a:pt x="2286028" y="224972"/>
                  </a:cubicBezTo>
                  <a:cubicBezTo>
                    <a:pt x="2286028" y="349221"/>
                    <a:pt x="2185292" y="449944"/>
                    <a:pt x="2061028" y="449944"/>
                  </a:cubicBezTo>
                  <a:lnTo>
                    <a:pt x="2061018" y="449943"/>
                  </a:lnTo>
                  <a:lnTo>
                    <a:pt x="0" y="4499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制作</a:t>
              </a:r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page02</a:t>
              </a: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页面链接</a:t>
              </a:r>
              <a:endParaRPr lang="zh-CN" altLang="en-US" sz="2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8"/>
              </p:custDataLst>
            </p:nvPr>
          </p:nvSpPr>
          <p:spPr>
            <a:xfrm>
              <a:off x="4271331" y="5204746"/>
              <a:ext cx="431800" cy="431800"/>
            </a:xfrm>
            <a:custGeom>
              <a:avLst/>
              <a:gdLst>
                <a:gd name="connsiteX0" fmla="*/ 162177 w 379914"/>
                <a:gd name="connsiteY0" fmla="*/ 97631 h 379866"/>
                <a:gd name="connsiteX1" fmla="*/ 219804 w 379914"/>
                <a:gd name="connsiteY1" fmla="*/ 189932 h 379866"/>
                <a:gd name="connsiteX2" fmla="*/ 162177 w 379914"/>
                <a:gd name="connsiteY2" fmla="*/ 282233 h 379866"/>
                <a:gd name="connsiteX3" fmla="*/ 198210 w 379914"/>
                <a:gd name="connsiteY3" fmla="*/ 282233 h 379866"/>
                <a:gd name="connsiteX4" fmla="*/ 255837 w 379914"/>
                <a:gd name="connsiteY4" fmla="*/ 189932 h 379866"/>
                <a:gd name="connsiteX5" fmla="*/ 198210 w 379914"/>
                <a:gd name="connsiteY5" fmla="*/ 97631 h 379866"/>
                <a:gd name="connsiteX6" fmla="*/ 189957 w 379914"/>
                <a:gd name="connsiteY6" fmla="*/ 0 h 379866"/>
                <a:gd name="connsiteX7" fmla="*/ 379914 w 379914"/>
                <a:gd name="connsiteY7" fmla="*/ 189933 h 379866"/>
                <a:gd name="connsiteX8" fmla="*/ 189957 w 379914"/>
                <a:gd name="connsiteY8" fmla="*/ 379866 h 379866"/>
                <a:gd name="connsiteX9" fmla="*/ 0 w 379914"/>
                <a:gd name="connsiteY9" fmla="*/ 189933 h 379866"/>
                <a:gd name="connsiteX10" fmla="*/ 189957 w 379914"/>
                <a:gd name="connsiteY10" fmla="*/ 0 h 37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9914" h="379866">
                  <a:moveTo>
                    <a:pt x="162177" y="97631"/>
                  </a:moveTo>
                  <a:lnTo>
                    <a:pt x="219804" y="189932"/>
                  </a:lnTo>
                  <a:lnTo>
                    <a:pt x="162177" y="282233"/>
                  </a:lnTo>
                  <a:lnTo>
                    <a:pt x="198210" y="282233"/>
                  </a:lnTo>
                  <a:lnTo>
                    <a:pt x="255837" y="189932"/>
                  </a:lnTo>
                  <a:lnTo>
                    <a:pt x="198210" y="97631"/>
                  </a:lnTo>
                  <a:close/>
                  <a:moveTo>
                    <a:pt x="189957" y="0"/>
                  </a:moveTo>
                  <a:cubicBezTo>
                    <a:pt x="294867" y="0"/>
                    <a:pt x="379914" y="85036"/>
                    <a:pt x="379914" y="189933"/>
                  </a:cubicBezTo>
                  <a:cubicBezTo>
                    <a:pt x="379914" y="294830"/>
                    <a:pt x="294867" y="379866"/>
                    <a:pt x="189957" y="379866"/>
                  </a:cubicBezTo>
                  <a:cubicBezTo>
                    <a:pt x="85047" y="379866"/>
                    <a:pt x="0" y="294830"/>
                    <a:pt x="0" y="189933"/>
                  </a:cubicBezTo>
                  <a:cubicBezTo>
                    <a:pt x="0" y="85036"/>
                    <a:pt x="85047" y="0"/>
                    <a:pt x="189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sp>
        <p:nvSpPr>
          <p:cNvPr id="16" name="MH_Text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43856" y="4840649"/>
            <a:ext cx="6239302" cy="132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page02.html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，当点击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页面中的“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”按钮时，页面将跳转到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page01.html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；点击“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”按钮时，页面将返回到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98880" y="2102485"/>
            <a:ext cx="9794240" cy="33756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716785" y="2587447"/>
            <a:ext cx="9001000" cy="2715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本章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首先概述了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的发展情况，然后介绍了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文档的基本格式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标记及属性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。最后，讲解了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超链接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相关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标记及属性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，并且制作了一个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百科页面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本章的学习，读者应该能够了解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文档的基本结构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，熟练运用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超链接标记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，理解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属性控制文本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的方法。熟练掌握好这些知识，可以为后面章节的学习打下基础。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/>
          <p:cNvSpPr/>
          <p:nvPr/>
        </p:nvSpPr>
        <p:spPr>
          <a:xfrm rot="10800000">
            <a:off x="1019175" y="847725"/>
            <a:ext cx="3533775" cy="4667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75" y="881033"/>
            <a:ext cx="3533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1" name="原创设计师QQ598969553          _3"/>
          <p:cNvSpPr/>
          <p:nvPr/>
        </p:nvSpPr>
        <p:spPr>
          <a:xfrm>
            <a:off x="1019175" y="2162734"/>
            <a:ext cx="4590731" cy="3724882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原创设计师QQ598969553          _4"/>
          <p:cNvSpPr/>
          <p:nvPr/>
        </p:nvSpPr>
        <p:spPr>
          <a:xfrm>
            <a:off x="1445858" y="3232266"/>
            <a:ext cx="37373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的发展历程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，能够知道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各个发展阶段的境况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2562848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611105247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80611105247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80611105247"/>
  <p:tag name="MH_LIBRARY" val="GRAPHIC"/>
  <p:tag name="MH_TYPE" val="Other"/>
  <p:tag name="MH_ORDER" val="7"/>
</p:tagLst>
</file>

<file path=ppt/tags/tag12.xml><?xml version="1.0" encoding="utf-8"?>
<p:tagLst xmlns:p="http://schemas.openxmlformats.org/presentationml/2006/main">
  <p:tag name="MH" val="20180611105247"/>
  <p:tag name="MH_LIBRARY" val="GRAPHIC"/>
  <p:tag name="MH_TYPE" val="Other"/>
  <p:tag name="MH_ORDER" val="8"/>
</p:tagLst>
</file>

<file path=ppt/tags/tag13.xml><?xml version="1.0" encoding="utf-8"?>
<p:tagLst xmlns:p="http://schemas.openxmlformats.org/presentationml/2006/main">
  <p:tag name="MH" val="20180611105247"/>
  <p:tag name="MH_LIBRARY" val="GRAPHIC"/>
  <p:tag name="MH_TYPE" val="SubTitle"/>
  <p:tag name="MH_ORDER" val="3"/>
</p:tagLst>
</file>

<file path=ppt/tags/tag14.xml><?xml version="1.0" encoding="utf-8"?>
<p:tagLst xmlns:p="http://schemas.openxmlformats.org/presentationml/2006/main">
  <p:tag name="MH" val="20180611105247"/>
  <p:tag name="MH_LIBRARY" val="GRAPHIC"/>
  <p:tag name="MH_TYPE" val="Text"/>
  <p:tag name="MH_ORDER" val="3"/>
</p:tagLst>
</file>

<file path=ppt/tags/tag15.xml><?xml version="1.0" encoding="utf-8"?>
<p:tagLst xmlns:p="http://schemas.openxmlformats.org/presentationml/2006/main">
  <p:tag name="MH" val="20180611105247"/>
  <p:tag name="MH_LIBRARY" val="GRAPHIC"/>
  <p:tag name="MH_TYPE" val="SubTitle"/>
  <p:tag name="MH_ORDER" val="2"/>
</p:tagLst>
</file>

<file path=ppt/tags/tag16.xml><?xml version="1.0" encoding="utf-8"?>
<p:tagLst xmlns:p="http://schemas.openxmlformats.org/presentationml/2006/main">
  <p:tag name="MH" val="20180611105247"/>
  <p:tag name="MH_LIBRARY" val="GRAPHIC"/>
  <p:tag name="MH_TYPE" val="Text"/>
  <p:tag name="MH_ORDER" val="2"/>
</p:tagLst>
</file>

<file path=ppt/tags/tag17.xml><?xml version="1.0" encoding="utf-8"?>
<p:tagLst xmlns:p="http://schemas.openxmlformats.org/presentationml/2006/main">
  <p:tag name="KSO_WM_UNIT_PLACING_PICTURE_USER_VIEWPORT" val="{&quot;height&quot;:9330,&quot;width&quot;:6154.9574803149608}"/>
</p:tagLst>
</file>

<file path=ppt/tags/tag18.xml><?xml version="1.0" encoding="utf-8"?>
<p:tagLst xmlns:p="http://schemas.openxmlformats.org/presentationml/2006/main">
  <p:tag name="KSO_WM_UNIT_PLACING_PICTURE_USER_VIEWPORT" val="{&quot;height&quot;:3405,&quot;width&quot;:9645}"/>
</p:tagLst>
</file>

<file path=ppt/tags/tag19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80611105247"/>
  <p:tag name="MH_LIBRARY" val="GRAPHIC"/>
  <p:tag name="MH_TYPE" val="SubTitle"/>
  <p:tag name="MH_ORDER" val="4"/>
</p:tagLst>
</file>

<file path=ppt/tags/tag20.xml><?xml version="1.0" encoding="utf-8"?>
<p:tagLst xmlns:p="http://schemas.openxmlformats.org/presentationml/2006/main">
  <p:tag name="MH" val="20170719143502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70719143502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2"/>
</p:tagLst>
</file>

<file path=ppt/tags/tag23.xml><?xml version="1.0" encoding="utf-8"?>
<p:tagLst xmlns:p="http://schemas.openxmlformats.org/presentationml/2006/main">
  <p:tag name="MH" val="20170719143502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70719143502"/>
  <p:tag name="MH_LIBRARY" val="GRAPHIC"/>
  <p:tag name="MH_TYPE" val="Text"/>
  <p:tag name="MH_ORDER" val="2"/>
</p:tagLst>
</file>

<file path=ppt/tags/tag25.xml><?xml version="1.0" encoding="utf-8"?>
<p:tagLst xmlns:p="http://schemas.openxmlformats.org/presentationml/2006/main">
  <p:tag name="MH" val="20170719143502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70719143502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70719143502"/>
  <p:tag name="MH_LIBRARY" val="GRAPHIC"/>
  <p:tag name="MH_TYPE" val="Text"/>
  <p:tag name="MH_ORDER" val="3"/>
</p:tagLst>
</file>

<file path=ppt/tags/tag28.xml><?xml version="1.0" encoding="utf-8"?>
<p:tagLst xmlns:p="http://schemas.openxmlformats.org/presentationml/2006/main">
  <p:tag name="ISPRING_RESOURCE_PATHS_HASH_PRESENTER" val="3f15e6573a385e41c33bb97e7105a62faa5c484"/>
</p:tagLst>
</file>

<file path=ppt/tags/tag3.xml><?xml version="1.0" encoding="utf-8"?>
<p:tagLst xmlns:p="http://schemas.openxmlformats.org/presentationml/2006/main">
  <p:tag name="MH" val="20180611105247"/>
  <p:tag name="MH_LIBRARY" val="GRAPHIC"/>
  <p:tag name="MH_TYPE" val="Text"/>
  <p:tag name="MH_ORDER" val="4"/>
</p:tagLst>
</file>

<file path=ppt/tags/tag4.xml><?xml version="1.0" encoding="utf-8"?>
<p:tagLst xmlns:p="http://schemas.openxmlformats.org/presentationml/2006/main">
  <p:tag name="MH" val="20180611105247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80611105247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80611105247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80611105247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80611105247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80611105247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8832</Words>
  <Application>WPS 演示</Application>
  <PresentationFormat>自定义</PresentationFormat>
  <Paragraphs>1086</Paragraphs>
  <Slides>85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7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Yu Gothic UI Semibold</vt:lpstr>
      <vt:lpstr>U.S. 101</vt:lpstr>
      <vt:lpstr>Segoe Print</vt:lpstr>
      <vt:lpstr>Roboto</vt:lpstr>
      <vt:lpstr>Open Sans Light</vt:lpstr>
      <vt:lpstr>Yu Gothic UI Light</vt:lpstr>
      <vt:lpstr>字魂105号-简雅黑</vt:lpstr>
      <vt:lpstr>Arial Unicode MS</vt:lpstr>
      <vt:lpstr>等线</vt:lpstr>
      <vt:lpstr>思源黑体 CN Regular</vt:lpstr>
      <vt:lpstr>微软雅黑 Light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风中扬</cp:lastModifiedBy>
  <cp:revision>301</cp:revision>
  <dcterms:created xsi:type="dcterms:W3CDTF">2020-11-11T09:29:00Z</dcterms:created>
  <dcterms:modified xsi:type="dcterms:W3CDTF">2021-09-29T13:18:10Z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C19FC551BEEB4D37A16DE77B0FCA28B3</vt:lpwstr>
  </property>
</Properties>
</file>