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6" r:id="rId2"/>
    <p:sldId id="339" r:id="rId3"/>
    <p:sldId id="342" r:id="rId4"/>
    <p:sldId id="377" r:id="rId5"/>
    <p:sldId id="343" r:id="rId6"/>
    <p:sldId id="344" r:id="rId7"/>
    <p:sldId id="350" r:id="rId8"/>
    <p:sldId id="376" r:id="rId9"/>
    <p:sldId id="431" r:id="rId10"/>
    <p:sldId id="378" r:id="rId11"/>
    <p:sldId id="432" r:id="rId12"/>
    <p:sldId id="445" r:id="rId13"/>
    <p:sldId id="446" r:id="rId14"/>
    <p:sldId id="447" r:id="rId15"/>
    <p:sldId id="433" r:id="rId16"/>
    <p:sldId id="434" r:id="rId17"/>
    <p:sldId id="437" r:id="rId18"/>
    <p:sldId id="435" r:id="rId19"/>
    <p:sldId id="438" r:id="rId20"/>
    <p:sldId id="448" r:id="rId21"/>
    <p:sldId id="449" r:id="rId22"/>
    <p:sldId id="443" r:id="rId23"/>
    <p:sldId id="381" r:id="rId24"/>
    <p:sldId id="382" r:id="rId25"/>
    <p:sldId id="383" r:id="rId26"/>
    <p:sldId id="417" r:id="rId27"/>
    <p:sldId id="418" r:id="rId28"/>
    <p:sldId id="419" r:id="rId29"/>
    <p:sldId id="420" r:id="rId30"/>
    <p:sldId id="421" r:id="rId31"/>
    <p:sldId id="440" r:id="rId32"/>
    <p:sldId id="423" r:id="rId33"/>
    <p:sldId id="424" r:id="rId34"/>
    <p:sldId id="425" r:id="rId35"/>
    <p:sldId id="426" r:id="rId36"/>
    <p:sldId id="427" r:id="rId37"/>
    <p:sldId id="428" r:id="rId38"/>
    <p:sldId id="429" r:id="rId39"/>
    <p:sldId id="360" r:id="rId40"/>
    <p:sldId id="430" r:id="rId41"/>
    <p:sldId id="373" r:id="rId42"/>
    <p:sldId id="441" r:id="rId43"/>
    <p:sldId id="375" r:id="rId44"/>
    <p:sldId id="270" r:id="rId4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BFBFBF"/>
    <a:srgbClr val="000000"/>
    <a:srgbClr val="40404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-378" y="-108"/>
      </p:cViewPr>
      <p:guideLst>
        <p:guide orient="horz" pos="2160"/>
        <p:guide pos="378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-2394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0C25B1-C792-401D-9FD9-D5C9A863E7E6}" type="datetimeFigureOut">
              <a:rPr lang="zh-CN" altLang="en-US" smtClean="0"/>
              <a:pPr/>
              <a:t>2019/7/31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E41EC-D700-471F-BA94-C92FF082DF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2019/7/31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6F4F3C-8864-4C4A-BA29-9845ABD86C9D}" type="slidenum">
              <a:rPr lang="zh-CN" altLang="en-US" smtClean="0"/>
              <a:pPr>
                <a:defRPr/>
              </a:pPr>
              <a:t>12</a:t>
            </a:fld>
            <a:endParaRPr lang="en-US" altLang="zh-CN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panose="02010600030101010101" pitchFamily="2" charset="-122"/>
              </a:rPr>
              <a:t>教学指导：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ea typeface="宋体" panose="02010600030101010101" pitchFamily="2" charset="-122"/>
              </a:rPr>
              <a:t>、演示页面效果图，根据效果图说明制作需求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2</a:t>
            </a:r>
            <a:r>
              <a:rPr lang="zh-CN" altLang="en-US" dirty="0" smtClean="0">
                <a:ea typeface="宋体" panose="02010600030101010101" pitchFamily="2" charset="-122"/>
              </a:rPr>
              <a:t>、讲解实现思路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3</a:t>
            </a:r>
            <a:r>
              <a:rPr lang="zh-CN" altLang="en-US" dirty="0" smtClean="0">
                <a:ea typeface="宋体" panose="02010600030101010101" pitchFamily="2" charset="-122"/>
              </a:rPr>
              <a:t>、让学员自己完成练习，练习过程中教员要指导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6F4F3C-8864-4C4A-BA29-9845ABD86C9D}" type="slidenum">
              <a:rPr lang="zh-CN" altLang="en-US" smtClean="0"/>
              <a:pPr>
                <a:defRPr/>
              </a:pPr>
              <a:t>13</a:t>
            </a:fld>
            <a:endParaRPr lang="en-US" altLang="zh-CN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panose="02010600030101010101" pitchFamily="2" charset="-122"/>
              </a:rPr>
              <a:t>教学指导：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ea typeface="宋体" panose="02010600030101010101" pitchFamily="2" charset="-122"/>
              </a:rPr>
              <a:t>、演示页面效果图，根据效果图说明制作需求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2</a:t>
            </a:r>
            <a:r>
              <a:rPr lang="zh-CN" altLang="en-US" dirty="0" smtClean="0">
                <a:ea typeface="宋体" panose="02010600030101010101" pitchFamily="2" charset="-122"/>
              </a:rPr>
              <a:t>、讲解实现思路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3</a:t>
            </a:r>
            <a:r>
              <a:rPr lang="zh-CN" altLang="en-US" dirty="0" smtClean="0">
                <a:ea typeface="宋体" panose="02010600030101010101" pitchFamily="2" charset="-122"/>
              </a:rPr>
              <a:t>、让学员自己完成练习，练习过程中教员要指导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571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教学指导：</a:t>
            </a:r>
            <a:endParaRPr lang="en-US" altLang="zh-CN" smtClean="0">
              <a:ea typeface="宋体" panose="02010600030101010101" pitchFamily="2" charset="-122"/>
            </a:endParaRPr>
          </a:p>
          <a:p>
            <a:r>
              <a:rPr lang="en-US" altLang="zh-CN" smtClean="0">
                <a:ea typeface="宋体" panose="02010600030101010101" pitchFamily="2" charset="-122"/>
              </a:rPr>
              <a:t>xxxxxxx</a:t>
            </a:r>
            <a:endParaRPr lang="zh-CN" altLang="en-US" smtClean="0">
              <a:ea typeface="宋体" panose="02010600030101010101" pitchFamily="2" charset="-122"/>
            </a:endParaRPr>
          </a:p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494AB7-8625-4824-800A-BD39FB2F59E6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【选讲内容】：表格的跨行和跨列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讲解：</a:t>
            </a:r>
            <a:endParaRPr lang="en-US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>
                <a:latin typeface="Times New Roman" panose="02020603050405020304" pitchFamily="18" charset="0"/>
              </a:rPr>
              <a:t>1</a:t>
            </a:r>
            <a:r>
              <a:rPr lang="zh-CN" altLang="en-US" smtClean="0">
                <a:latin typeface="Times New Roman" panose="02020603050405020304" pitchFamily="18" charset="0"/>
              </a:rPr>
              <a:t>、讲解表格的跨行跨列，与</a:t>
            </a:r>
            <a:r>
              <a:rPr lang="en-US" altLang="zh-CN" smtClean="0">
                <a:latin typeface="Times New Roman" panose="02020603050405020304" pitchFamily="18" charset="0"/>
              </a:rPr>
              <a:t>word</a:t>
            </a:r>
            <a:r>
              <a:rPr lang="zh-CN" altLang="en-US" smtClean="0">
                <a:latin typeface="Times New Roman" panose="02020603050405020304" pitchFamily="18" charset="0"/>
              </a:rPr>
              <a:t>文档中的合并单元格对比讲解，学员理解</a:t>
            </a:r>
            <a:r>
              <a:rPr lang="en-US" altLang="zh-CN" smtClean="0">
                <a:latin typeface="Times New Roman" panose="02020603050405020304" pitchFamily="18" charset="0"/>
              </a:rPr>
              <a:t>colspan</a:t>
            </a:r>
            <a:r>
              <a:rPr lang="zh-CN" altLang="en-US" smtClean="0">
                <a:latin typeface="Times New Roman" panose="02020603050405020304" pitchFamily="18" charset="0"/>
              </a:rPr>
              <a:t>和</a:t>
            </a:r>
            <a:r>
              <a:rPr lang="en-US" altLang="zh-CN" smtClean="0">
                <a:latin typeface="Times New Roman" panose="02020603050405020304" pitchFamily="18" charset="0"/>
              </a:rPr>
              <a:t>rowspan</a:t>
            </a:r>
            <a:r>
              <a:rPr lang="zh-CN" altLang="en-US" smtClean="0">
                <a:latin typeface="Times New Roman" panose="02020603050405020304" pitchFamily="18" charset="0"/>
              </a:rPr>
              <a:t>即可；</a:t>
            </a:r>
            <a:endParaRPr lang="en-US" smtClean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mtClean="0">
                <a:latin typeface="Times New Roman" panose="02020603050405020304" pitchFamily="18" charset="0"/>
              </a:rPr>
              <a:t>2</a:t>
            </a:r>
            <a:r>
              <a:rPr lang="zh-CN" altLang="en-US" smtClean="0">
                <a:latin typeface="Times New Roman" panose="02020603050405020304" pitchFamily="18" charset="0"/>
              </a:rPr>
              <a:t>、演示创建表格的跨行和跨列；</a:t>
            </a:r>
            <a:endParaRPr lang="en-US" smtClean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endParaRPr lang="en-US" smtClean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2228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64B37902-FA74-4A32-AA6D-25B977B12A1E}" type="slidenum">
              <a:rPr lang="zh-CN" altLang="en-US" sz="1200"/>
              <a:pPr algn="r"/>
              <a:t>15</a:t>
            </a:fld>
            <a:endParaRPr lang="zh-CN" altLang="en-US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【选讲内容】：表格的跨行和跨列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讲解：</a:t>
            </a:r>
            <a:endParaRPr lang="en-US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>
                <a:latin typeface="Times New Roman" panose="02020603050405020304" pitchFamily="18" charset="0"/>
              </a:rPr>
              <a:t>1</a:t>
            </a:r>
            <a:r>
              <a:rPr lang="zh-CN" altLang="en-US" smtClean="0">
                <a:latin typeface="Times New Roman" panose="02020603050405020304" pitchFamily="18" charset="0"/>
              </a:rPr>
              <a:t>、讲解表格的跨行跨列，与</a:t>
            </a:r>
            <a:r>
              <a:rPr lang="en-US" altLang="zh-CN" smtClean="0">
                <a:latin typeface="Times New Roman" panose="02020603050405020304" pitchFamily="18" charset="0"/>
              </a:rPr>
              <a:t>word</a:t>
            </a:r>
            <a:r>
              <a:rPr lang="zh-CN" altLang="en-US" smtClean="0">
                <a:latin typeface="Times New Roman" panose="02020603050405020304" pitchFamily="18" charset="0"/>
              </a:rPr>
              <a:t>文档中的合并单元格对比讲解，学员理解</a:t>
            </a:r>
            <a:r>
              <a:rPr lang="en-US" altLang="zh-CN" smtClean="0">
                <a:latin typeface="Times New Roman" panose="02020603050405020304" pitchFamily="18" charset="0"/>
              </a:rPr>
              <a:t>colspan</a:t>
            </a:r>
            <a:r>
              <a:rPr lang="zh-CN" altLang="en-US" smtClean="0">
                <a:latin typeface="Times New Roman" panose="02020603050405020304" pitchFamily="18" charset="0"/>
              </a:rPr>
              <a:t>和</a:t>
            </a:r>
            <a:r>
              <a:rPr lang="en-US" altLang="zh-CN" smtClean="0">
                <a:latin typeface="Times New Roman" panose="02020603050405020304" pitchFamily="18" charset="0"/>
              </a:rPr>
              <a:t>rowspan</a:t>
            </a:r>
            <a:r>
              <a:rPr lang="zh-CN" altLang="en-US" smtClean="0">
                <a:latin typeface="Times New Roman" panose="02020603050405020304" pitchFamily="18" charset="0"/>
              </a:rPr>
              <a:t>即可；</a:t>
            </a:r>
            <a:endParaRPr lang="en-US" smtClean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mtClean="0">
                <a:latin typeface="Times New Roman" panose="02020603050405020304" pitchFamily="18" charset="0"/>
              </a:rPr>
              <a:t>2</a:t>
            </a:r>
            <a:r>
              <a:rPr lang="zh-CN" altLang="en-US" smtClean="0">
                <a:latin typeface="Times New Roman" panose="02020603050405020304" pitchFamily="18" charset="0"/>
              </a:rPr>
              <a:t>、演示创建表格的跨行和跨列；</a:t>
            </a:r>
            <a:endParaRPr lang="en-US" smtClean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endParaRPr lang="en-US" smtClean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2228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64B37902-FA74-4A32-AA6D-25B977B12A1E}" type="slidenum">
              <a:rPr lang="zh-CN" altLang="en-US" sz="1200"/>
              <a:pPr algn="r"/>
              <a:t>16</a:t>
            </a:fld>
            <a:endParaRPr lang="zh-CN" altLang="en-US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【选讲内容】：表格的跨行和跨列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讲解：</a:t>
            </a:r>
            <a:endParaRPr lang="en-US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>
                <a:latin typeface="Times New Roman" panose="02020603050405020304" pitchFamily="18" charset="0"/>
              </a:rPr>
              <a:t>1</a:t>
            </a:r>
            <a:r>
              <a:rPr lang="zh-CN" altLang="en-US" smtClean="0">
                <a:latin typeface="Times New Roman" panose="02020603050405020304" pitchFamily="18" charset="0"/>
              </a:rPr>
              <a:t>、讲解表格的跨行跨列，与</a:t>
            </a:r>
            <a:r>
              <a:rPr lang="en-US" altLang="zh-CN" smtClean="0">
                <a:latin typeface="Times New Roman" panose="02020603050405020304" pitchFamily="18" charset="0"/>
              </a:rPr>
              <a:t>word</a:t>
            </a:r>
            <a:r>
              <a:rPr lang="zh-CN" altLang="en-US" smtClean="0">
                <a:latin typeface="Times New Roman" panose="02020603050405020304" pitchFamily="18" charset="0"/>
              </a:rPr>
              <a:t>文档中的合并单元格对比讲解，学员理解</a:t>
            </a:r>
            <a:r>
              <a:rPr lang="en-US" altLang="zh-CN" smtClean="0">
                <a:latin typeface="Times New Roman" panose="02020603050405020304" pitchFamily="18" charset="0"/>
              </a:rPr>
              <a:t>colspan</a:t>
            </a:r>
            <a:r>
              <a:rPr lang="zh-CN" altLang="en-US" smtClean="0">
                <a:latin typeface="Times New Roman" panose="02020603050405020304" pitchFamily="18" charset="0"/>
              </a:rPr>
              <a:t>和</a:t>
            </a:r>
            <a:r>
              <a:rPr lang="en-US" altLang="zh-CN" smtClean="0">
                <a:latin typeface="Times New Roman" panose="02020603050405020304" pitchFamily="18" charset="0"/>
              </a:rPr>
              <a:t>rowspan</a:t>
            </a:r>
            <a:r>
              <a:rPr lang="zh-CN" altLang="en-US" smtClean="0">
                <a:latin typeface="Times New Roman" panose="02020603050405020304" pitchFamily="18" charset="0"/>
              </a:rPr>
              <a:t>即可；</a:t>
            </a:r>
            <a:endParaRPr lang="en-US" smtClean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mtClean="0">
                <a:latin typeface="Times New Roman" panose="02020603050405020304" pitchFamily="18" charset="0"/>
              </a:rPr>
              <a:t>2</a:t>
            </a:r>
            <a:r>
              <a:rPr lang="zh-CN" altLang="en-US" smtClean="0">
                <a:latin typeface="Times New Roman" panose="02020603050405020304" pitchFamily="18" charset="0"/>
              </a:rPr>
              <a:t>、演示创建表格的跨行和跨列；</a:t>
            </a:r>
            <a:endParaRPr lang="en-US" smtClean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endParaRPr lang="en-US" smtClean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2228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64B37902-FA74-4A32-AA6D-25B977B12A1E}" type="slidenum">
              <a:rPr lang="zh-CN" altLang="en-US" sz="1200"/>
              <a:pPr algn="r"/>
              <a:t>17</a:t>
            </a:fld>
            <a:endParaRPr lang="zh-CN" altLang="en-US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【选讲内容】：表格的跨行和跨列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讲解：</a:t>
            </a:r>
            <a:endParaRPr lang="en-US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>
                <a:latin typeface="Times New Roman" panose="02020603050405020304" pitchFamily="18" charset="0"/>
              </a:rPr>
              <a:t>1</a:t>
            </a:r>
            <a:r>
              <a:rPr lang="zh-CN" altLang="en-US" smtClean="0">
                <a:latin typeface="Times New Roman" panose="02020603050405020304" pitchFamily="18" charset="0"/>
              </a:rPr>
              <a:t>、讲解表格的跨行跨列，与</a:t>
            </a:r>
            <a:r>
              <a:rPr lang="en-US" altLang="zh-CN" smtClean="0">
                <a:latin typeface="Times New Roman" panose="02020603050405020304" pitchFamily="18" charset="0"/>
              </a:rPr>
              <a:t>word</a:t>
            </a:r>
            <a:r>
              <a:rPr lang="zh-CN" altLang="en-US" smtClean="0">
                <a:latin typeface="Times New Roman" panose="02020603050405020304" pitchFamily="18" charset="0"/>
              </a:rPr>
              <a:t>文档中的合并单元格对比讲解，学员理解</a:t>
            </a:r>
            <a:r>
              <a:rPr lang="en-US" altLang="zh-CN" smtClean="0">
                <a:latin typeface="Times New Roman" panose="02020603050405020304" pitchFamily="18" charset="0"/>
              </a:rPr>
              <a:t>colspan</a:t>
            </a:r>
            <a:r>
              <a:rPr lang="zh-CN" altLang="en-US" smtClean="0">
                <a:latin typeface="Times New Roman" panose="02020603050405020304" pitchFamily="18" charset="0"/>
              </a:rPr>
              <a:t>和</a:t>
            </a:r>
            <a:r>
              <a:rPr lang="en-US" altLang="zh-CN" smtClean="0">
                <a:latin typeface="Times New Roman" panose="02020603050405020304" pitchFamily="18" charset="0"/>
              </a:rPr>
              <a:t>rowspan</a:t>
            </a:r>
            <a:r>
              <a:rPr lang="zh-CN" altLang="en-US" smtClean="0">
                <a:latin typeface="Times New Roman" panose="02020603050405020304" pitchFamily="18" charset="0"/>
              </a:rPr>
              <a:t>即可；</a:t>
            </a:r>
            <a:endParaRPr lang="en-US" smtClean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mtClean="0">
                <a:latin typeface="Times New Roman" panose="02020603050405020304" pitchFamily="18" charset="0"/>
              </a:rPr>
              <a:t>2</a:t>
            </a:r>
            <a:r>
              <a:rPr lang="zh-CN" altLang="en-US" smtClean="0">
                <a:latin typeface="Times New Roman" panose="02020603050405020304" pitchFamily="18" charset="0"/>
              </a:rPr>
              <a:t>、演示创建表格的跨行和跨列；</a:t>
            </a:r>
            <a:endParaRPr lang="en-US" smtClean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endParaRPr lang="en-US" smtClean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2228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64B37902-FA74-4A32-AA6D-25B977B12A1E}" type="slidenum">
              <a:rPr lang="zh-CN" altLang="en-US" sz="1200"/>
              <a:pPr algn="r"/>
              <a:t>18</a:t>
            </a:fld>
            <a:endParaRPr lang="zh-CN" altLang="en-US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【选讲内容】：表格的跨行和跨列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讲解：</a:t>
            </a:r>
            <a:endParaRPr lang="en-US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>
                <a:latin typeface="Times New Roman" panose="02020603050405020304" pitchFamily="18" charset="0"/>
              </a:rPr>
              <a:t>1</a:t>
            </a:r>
            <a:r>
              <a:rPr lang="zh-CN" altLang="en-US" smtClean="0">
                <a:latin typeface="Times New Roman" panose="02020603050405020304" pitchFamily="18" charset="0"/>
              </a:rPr>
              <a:t>、讲解表格的跨行跨列，与</a:t>
            </a:r>
            <a:r>
              <a:rPr lang="en-US" altLang="zh-CN" smtClean="0">
                <a:latin typeface="Times New Roman" panose="02020603050405020304" pitchFamily="18" charset="0"/>
              </a:rPr>
              <a:t>word</a:t>
            </a:r>
            <a:r>
              <a:rPr lang="zh-CN" altLang="en-US" smtClean="0">
                <a:latin typeface="Times New Roman" panose="02020603050405020304" pitchFamily="18" charset="0"/>
              </a:rPr>
              <a:t>文档中的合并单元格对比讲解，学员理解</a:t>
            </a:r>
            <a:r>
              <a:rPr lang="en-US" altLang="zh-CN" smtClean="0">
                <a:latin typeface="Times New Roman" panose="02020603050405020304" pitchFamily="18" charset="0"/>
              </a:rPr>
              <a:t>colspan</a:t>
            </a:r>
            <a:r>
              <a:rPr lang="zh-CN" altLang="en-US" smtClean="0">
                <a:latin typeface="Times New Roman" panose="02020603050405020304" pitchFamily="18" charset="0"/>
              </a:rPr>
              <a:t>和</a:t>
            </a:r>
            <a:r>
              <a:rPr lang="en-US" altLang="zh-CN" smtClean="0">
                <a:latin typeface="Times New Roman" panose="02020603050405020304" pitchFamily="18" charset="0"/>
              </a:rPr>
              <a:t>rowspan</a:t>
            </a:r>
            <a:r>
              <a:rPr lang="zh-CN" altLang="en-US" smtClean="0">
                <a:latin typeface="Times New Roman" panose="02020603050405020304" pitchFamily="18" charset="0"/>
              </a:rPr>
              <a:t>即可；</a:t>
            </a:r>
            <a:endParaRPr lang="en-US" smtClean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mtClean="0">
                <a:latin typeface="Times New Roman" panose="02020603050405020304" pitchFamily="18" charset="0"/>
              </a:rPr>
              <a:t>2</a:t>
            </a:r>
            <a:r>
              <a:rPr lang="zh-CN" altLang="en-US" smtClean="0">
                <a:latin typeface="Times New Roman" panose="02020603050405020304" pitchFamily="18" charset="0"/>
              </a:rPr>
              <a:t>、演示创建表格的跨行和跨列；</a:t>
            </a:r>
            <a:endParaRPr lang="en-US" smtClean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endParaRPr lang="en-US" smtClean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2228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64B37902-FA74-4A32-AA6D-25B977B12A1E}" type="slidenum">
              <a:rPr lang="zh-CN" altLang="en-US" sz="1200"/>
              <a:pPr algn="r"/>
              <a:t>19</a:t>
            </a:fld>
            <a:endParaRPr lang="zh-CN" altLang="en-US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6F4F3C-8864-4C4A-BA29-9845ABD86C9D}" type="slidenum">
              <a:rPr lang="zh-CN" altLang="en-US" smtClean="0"/>
              <a:pPr>
                <a:defRPr/>
              </a:pPr>
              <a:t>20</a:t>
            </a:fld>
            <a:endParaRPr lang="en-US" altLang="zh-CN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panose="02010600030101010101" pitchFamily="2" charset="-122"/>
              </a:rPr>
              <a:t>教学指导：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ea typeface="宋体" panose="02010600030101010101" pitchFamily="2" charset="-122"/>
              </a:rPr>
              <a:t>、演示页面效果图，根据效果图说明制作需求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2</a:t>
            </a:r>
            <a:r>
              <a:rPr lang="zh-CN" altLang="en-US" dirty="0" smtClean="0">
                <a:ea typeface="宋体" panose="02010600030101010101" pitchFamily="2" charset="-122"/>
              </a:rPr>
              <a:t>、讲解实现思路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3</a:t>
            </a:r>
            <a:r>
              <a:rPr lang="zh-CN" altLang="en-US" dirty="0" smtClean="0">
                <a:ea typeface="宋体" panose="02010600030101010101" pitchFamily="2" charset="-122"/>
              </a:rPr>
              <a:t>、让学员自己完成练习，练习过程中教员要指导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0115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【讲解说明】：教员讲解要点，操作演示要点，学员跟随练习为主。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讲解：</a:t>
            </a:r>
            <a:endParaRPr lang="en-US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表单布局、使用</a:t>
            </a:r>
            <a:r>
              <a:rPr lang="en-US" altLang="zh-CN" smtClean="0"/>
              <a:t>HTML</a:t>
            </a:r>
            <a:r>
              <a:rPr lang="zh-CN" altLang="en-US" smtClean="0"/>
              <a:t>元素制作表单；</a:t>
            </a:r>
            <a:endParaRPr lang="en-US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演示：</a:t>
            </a:r>
            <a:endParaRPr lang="en-US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操作编写</a:t>
            </a:r>
            <a:r>
              <a:rPr lang="en-US" altLang="zh-CN" smtClean="0"/>
              <a:t>CSS</a:t>
            </a:r>
            <a:r>
              <a:rPr lang="zh-CN" altLang="en-US" smtClean="0"/>
              <a:t>样式，使用标签选择器、类选择器或</a:t>
            </a:r>
            <a:r>
              <a:rPr lang="en-US" altLang="zh-CN" smtClean="0"/>
              <a:t>ID</a:t>
            </a:r>
            <a:r>
              <a:rPr lang="zh-CN" altLang="en-US" smtClean="0"/>
              <a:t>选择器；</a:t>
            </a:r>
            <a:endParaRPr lang="en-US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提问：使用标签选择器，如果页面有多个同样的标签，但是希望作用其中一个标签，怎么办？引出高级选择器</a:t>
            </a:r>
            <a:endParaRPr lang="en-US" smtClean="0"/>
          </a:p>
        </p:txBody>
      </p:sp>
      <p:sp>
        <p:nvSpPr>
          <p:cNvPr id="90116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A163B547-F95E-4A47-8065-2F412E947B33}" type="slidenum">
              <a:rPr lang="zh-CN" altLang="en-US" sz="1200"/>
              <a:pPr algn="r"/>
              <a:t>21</a:t>
            </a:fld>
            <a:endParaRPr lang="zh-CN" altLang="en-US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571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教学指导：</a:t>
            </a:r>
            <a:endParaRPr lang="en-US" altLang="zh-CN" smtClean="0">
              <a:ea typeface="宋体" panose="02010600030101010101" pitchFamily="2" charset="-122"/>
            </a:endParaRPr>
          </a:p>
          <a:p>
            <a:r>
              <a:rPr lang="en-US" altLang="zh-CN" smtClean="0">
                <a:ea typeface="宋体" panose="02010600030101010101" pitchFamily="2" charset="-122"/>
              </a:rPr>
              <a:t>xxxxxxx</a:t>
            </a:r>
            <a:endParaRPr lang="zh-CN" altLang="en-US" smtClean="0">
              <a:ea typeface="宋体" panose="02010600030101010101" pitchFamily="2" charset="-122"/>
            </a:endParaRPr>
          </a:p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494AB7-8625-4824-800A-BD39FB2F59E6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2947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讲解：</a:t>
            </a:r>
            <a:endParaRPr lang="en-US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1</a:t>
            </a:r>
            <a:r>
              <a:rPr lang="zh-CN" altLang="en-US" smtClean="0"/>
              <a:t>、以提问的方式，引出表单的网页中的重要作用，以及应用场合</a:t>
            </a:r>
            <a:endParaRPr lang="en-US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2</a:t>
            </a:r>
            <a:r>
              <a:rPr lang="zh-CN" altLang="en-US" smtClean="0"/>
              <a:t>、并且以图为例说明常用的表单元素，常用的表单元素在这里简单说明即可</a:t>
            </a:r>
          </a:p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  <p:sp>
        <p:nvSpPr>
          <p:cNvPr id="82948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93A6D7D9-AFBF-48D0-98EE-D95C9FE8013C}" type="slidenum">
              <a:rPr lang="zh-CN" altLang="en-US" sz="1200"/>
              <a:pPr algn="r"/>
              <a:t>24</a:t>
            </a:fld>
            <a:endParaRPr lang="zh-CN" altLang="en-US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3971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讲解：</a:t>
            </a:r>
            <a:endParaRPr lang="en-US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1</a:t>
            </a:r>
            <a:r>
              <a:rPr lang="zh-CN" altLang="en-US" smtClean="0"/>
              <a:t>、详细讲解表单的创建方法，以及</a:t>
            </a:r>
            <a:r>
              <a:rPr lang="en-US" altLang="zh-CN" smtClean="0"/>
              <a:t>method</a:t>
            </a:r>
            <a:r>
              <a:rPr lang="zh-CN" altLang="en-US" smtClean="0"/>
              <a:t>和</a:t>
            </a:r>
            <a:r>
              <a:rPr lang="en-US" altLang="zh-CN" smtClean="0"/>
              <a:t>action</a:t>
            </a:r>
            <a:r>
              <a:rPr lang="zh-CN" altLang="en-US" smtClean="0"/>
              <a:t>的作用</a:t>
            </a:r>
            <a:endParaRPr lang="en-US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2</a:t>
            </a:r>
            <a:r>
              <a:rPr lang="zh-CN" altLang="en-US" smtClean="0"/>
              <a:t>、演示案例，分别把</a:t>
            </a:r>
            <a:r>
              <a:rPr lang="en-US" altLang="zh-CN" smtClean="0"/>
              <a:t>method</a:t>
            </a:r>
            <a:r>
              <a:rPr lang="zh-CN" altLang="en-US" smtClean="0"/>
              <a:t>的值设置为</a:t>
            </a:r>
            <a:r>
              <a:rPr lang="en-US" altLang="zh-CN" smtClean="0"/>
              <a:t>get</a:t>
            </a:r>
            <a:r>
              <a:rPr lang="zh-CN" altLang="en-US" smtClean="0"/>
              <a:t>和</a:t>
            </a:r>
            <a:r>
              <a:rPr lang="en-US" altLang="zh-CN" smtClean="0"/>
              <a:t>post</a:t>
            </a:r>
            <a:r>
              <a:rPr lang="zh-CN" altLang="en-US" smtClean="0"/>
              <a:t>，然后提交表单，查看页面效果；通过演示可看到</a:t>
            </a:r>
            <a:r>
              <a:rPr lang="en-US" altLang="zh-CN" smtClean="0"/>
              <a:t>method</a:t>
            </a:r>
            <a:r>
              <a:rPr lang="zh-CN" altLang="en-US" smtClean="0"/>
              <a:t>设置不同值时，表单数据在地址栏显示的不同情况</a:t>
            </a:r>
            <a:endParaRPr lang="en-US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3</a:t>
            </a:r>
            <a:r>
              <a:rPr lang="zh-CN" altLang="en-US" smtClean="0"/>
              <a:t>、最后根据演示情况说明</a:t>
            </a:r>
            <a:r>
              <a:rPr lang="en-US" altLang="zh-CN" smtClean="0"/>
              <a:t>get</a:t>
            </a:r>
            <a:r>
              <a:rPr lang="zh-CN" altLang="en-US" smtClean="0"/>
              <a:t>和</a:t>
            </a:r>
            <a:r>
              <a:rPr lang="en-US" altLang="zh-CN" smtClean="0"/>
              <a:t>post</a:t>
            </a:r>
            <a:r>
              <a:rPr lang="zh-CN" altLang="en-US" smtClean="0"/>
              <a:t>两者的区别</a:t>
            </a:r>
            <a:endParaRPr lang="en-US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4</a:t>
            </a:r>
            <a:r>
              <a:rPr lang="zh-CN" altLang="en-US" smtClean="0"/>
              <a:t>、最后总结：</a:t>
            </a:r>
            <a:r>
              <a:rPr lang="en-US" altLang="zh-CN" smtClean="0">
                <a:latin typeface="Times New Roman" panose="02020603050405020304" pitchFamily="18" charset="0"/>
              </a:rPr>
              <a:t>post</a:t>
            </a:r>
            <a:r>
              <a:rPr lang="zh-CN" altLang="en-US" smtClean="0">
                <a:latin typeface="Times New Roman" panose="02020603050405020304" pitchFamily="18" charset="0"/>
              </a:rPr>
              <a:t>方式提交的数据安全性要明显高于</a:t>
            </a:r>
            <a:r>
              <a:rPr lang="en-US" altLang="zh-CN" smtClean="0">
                <a:latin typeface="Times New Roman" panose="02020603050405020304" pitchFamily="18" charset="0"/>
              </a:rPr>
              <a:t>get</a:t>
            </a:r>
            <a:r>
              <a:rPr lang="zh-CN" altLang="en-US" smtClean="0">
                <a:latin typeface="Times New Roman" panose="02020603050405020304" pitchFamily="18" charset="0"/>
              </a:rPr>
              <a:t>方式提交的数据。因此在实际开发中通常采用</a:t>
            </a:r>
            <a:r>
              <a:rPr lang="en-US" altLang="zh-CN" smtClean="0">
                <a:latin typeface="Times New Roman" panose="02020603050405020304" pitchFamily="18" charset="0"/>
              </a:rPr>
              <a:t>post</a:t>
            </a:r>
            <a:r>
              <a:rPr lang="zh-CN" altLang="en-US" smtClean="0">
                <a:latin typeface="Times New Roman" panose="02020603050405020304" pitchFamily="18" charset="0"/>
              </a:rPr>
              <a:t>方式提交表单数据。</a:t>
            </a:r>
            <a:endParaRPr lang="zh-CN" altLang="en-US" smtClean="0"/>
          </a:p>
        </p:txBody>
      </p:sp>
      <p:sp>
        <p:nvSpPr>
          <p:cNvPr id="83972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46DF6A01-F3AE-43BB-BC6B-E636BF494B2E}" type="slidenum">
              <a:rPr lang="zh-CN" altLang="en-US" sz="1200"/>
              <a:pPr algn="r"/>
              <a:t>25</a:t>
            </a:fld>
            <a:endParaRPr lang="zh-CN" altLang="en-US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、讲解文本框的语法，重点说明当</a:t>
            </a:r>
            <a:r>
              <a:rPr lang="en-US" altLang="zh-CN" baseline="0" dirty="0" smtClean="0"/>
              <a:t>type</a:t>
            </a:r>
            <a:r>
              <a:rPr lang="zh-CN" altLang="en-US" baseline="0" dirty="0" smtClean="0"/>
              <a:t>取值为</a:t>
            </a:r>
            <a:r>
              <a:rPr lang="en-US" altLang="zh-CN" baseline="0" dirty="0" smtClean="0"/>
              <a:t>text</a:t>
            </a:r>
            <a:r>
              <a:rPr lang="zh-CN" altLang="en-US" baseline="0" dirty="0" smtClean="0"/>
              <a:t>时为文本框，</a:t>
            </a:r>
            <a:r>
              <a:rPr lang="en-US" altLang="zh-CN" baseline="0" dirty="0" smtClean="0"/>
              <a:t>name</a:t>
            </a:r>
            <a:r>
              <a:rPr lang="zh-CN" altLang="en-US" baseline="0" dirty="0" smtClean="0"/>
              <a:t>属性是必须的，其他几个属性并不是必须的，其他几个属性将根据表单需要而设置</a:t>
            </a:r>
            <a:endParaRPr lang="en-US" altLang="zh-CN" baseline="0" dirty="0" smtClean="0"/>
          </a:p>
          <a:p>
            <a:r>
              <a:rPr lang="en-US" altLang="zh-CN" baseline="0" dirty="0" smtClean="0"/>
              <a:t>2</a:t>
            </a:r>
            <a:r>
              <a:rPr lang="zh-CN" altLang="en-US" baseline="0" dirty="0" smtClean="0"/>
              <a:t>、演示示例，边演示边讲解，演示</a:t>
            </a:r>
            <a:r>
              <a:rPr lang="en-US" altLang="zh-CN" baseline="0" dirty="0" smtClean="0"/>
              <a:t>value</a:t>
            </a:r>
            <a:r>
              <a:rPr lang="zh-CN" altLang="en-US" baseline="0" dirty="0" smtClean="0"/>
              <a:t>的初始值，</a:t>
            </a:r>
            <a:r>
              <a:rPr lang="en-US" altLang="zh-CN" baseline="0" dirty="0" smtClean="0"/>
              <a:t>size</a:t>
            </a:r>
            <a:r>
              <a:rPr lang="zh-CN" altLang="en-US" baseline="0" dirty="0" smtClean="0"/>
              <a:t>与</a:t>
            </a:r>
            <a:r>
              <a:rPr lang="en-US" altLang="zh-CN" baseline="0" dirty="0" err="1" smtClean="0"/>
              <a:t>maxlength</a:t>
            </a:r>
            <a:r>
              <a:rPr lang="zh-CN" altLang="en-US" baseline="0" dirty="0" smtClean="0"/>
              <a:t>的区别，当没有设置</a:t>
            </a:r>
            <a:r>
              <a:rPr lang="en-US" altLang="zh-CN" baseline="0" dirty="0" err="1" smtClean="0"/>
              <a:t>maxlength</a:t>
            </a:r>
            <a:r>
              <a:rPr lang="zh-CN" altLang="en-US" baseline="0" dirty="0" smtClean="0"/>
              <a:t>时向文本框中输入内容没有限制，当设置</a:t>
            </a:r>
            <a:r>
              <a:rPr lang="en-US" altLang="zh-CN" baseline="0" dirty="0" err="1" smtClean="0"/>
              <a:t>maxlength</a:t>
            </a:r>
            <a:r>
              <a:rPr lang="zh-CN" altLang="en-US" baseline="0" dirty="0" smtClean="0"/>
              <a:t>时再向文本框中输入值将会有字符数的限制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、讲解密码框的语法，与文本框对比讲解，讲解异同点。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、重点说明当</a:t>
            </a:r>
            <a:r>
              <a:rPr lang="en-US" altLang="zh-CN" baseline="0" dirty="0" smtClean="0"/>
              <a:t>type</a:t>
            </a:r>
            <a:r>
              <a:rPr lang="zh-CN" altLang="en-US" baseline="0" dirty="0" smtClean="0"/>
              <a:t>取值为</a:t>
            </a:r>
            <a:r>
              <a:rPr lang="en-US" altLang="zh-CN" sz="1000" b="0" kern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password</a:t>
            </a:r>
            <a:r>
              <a:rPr lang="zh-CN" altLang="en-US" baseline="0" dirty="0" smtClean="0"/>
              <a:t>时为密码框，</a:t>
            </a:r>
            <a:r>
              <a:rPr lang="en-US" altLang="zh-CN" baseline="0" dirty="0" smtClean="0"/>
              <a:t>name</a:t>
            </a:r>
            <a:r>
              <a:rPr lang="zh-CN" altLang="en-US" baseline="0" dirty="0" smtClean="0"/>
              <a:t>属性是必须的，其他属性并不是必须的，实际开发中通常不设置</a:t>
            </a:r>
            <a:r>
              <a:rPr lang="en-US" altLang="zh-CN" baseline="0" dirty="0" smtClean="0"/>
              <a:t>value</a:t>
            </a:r>
            <a:r>
              <a:rPr lang="zh-CN" altLang="en-US" baseline="0" dirty="0" smtClean="0"/>
              <a:t>初始值。</a:t>
            </a:r>
            <a:endParaRPr lang="en-US" altLang="zh-CN" baseline="0" dirty="0" smtClean="0"/>
          </a:p>
          <a:p>
            <a:r>
              <a:rPr lang="en-US" altLang="zh-CN" baseline="0" dirty="0" smtClean="0"/>
              <a:t>3</a:t>
            </a:r>
            <a:r>
              <a:rPr lang="zh-CN" altLang="en-US" baseline="0" dirty="0" smtClean="0"/>
              <a:t>、演示示例，边演示边讲解，演示向密码框中输入字符时，显示的效果，密码字符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以黑色实心的圆点来显示。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、讲解单选按钮的语法，与文本框或密码框对比讲解，讲解异同点。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、重点说明当</a:t>
            </a:r>
            <a:r>
              <a:rPr lang="en-US" altLang="zh-CN" baseline="0" dirty="0" smtClean="0"/>
              <a:t>type</a:t>
            </a:r>
            <a:r>
              <a:rPr lang="zh-CN" altLang="en-US" baseline="0" dirty="0" smtClean="0"/>
              <a:t>取值为</a:t>
            </a:r>
            <a:r>
              <a:rPr lang="en-US" altLang="zh-CN" sz="1000" b="0" kern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radio</a:t>
            </a:r>
            <a:r>
              <a:rPr lang="zh-CN" altLang="en-US" baseline="0" dirty="0" smtClean="0"/>
              <a:t>时为单选按钮，</a:t>
            </a:r>
            <a:r>
              <a:rPr lang="en-US" altLang="zh-CN" baseline="0" dirty="0" smtClean="0"/>
              <a:t>name</a:t>
            </a:r>
            <a:r>
              <a:rPr lang="zh-CN" altLang="en-US" baseline="0" dirty="0" smtClean="0"/>
              <a:t>和</a:t>
            </a:r>
            <a:r>
              <a:rPr lang="en-US" altLang="zh-CN" baseline="0" dirty="0" smtClean="0"/>
              <a:t>value</a:t>
            </a:r>
            <a:r>
              <a:rPr lang="zh-CN" altLang="en-US" baseline="0" dirty="0" smtClean="0"/>
              <a:t>属性是必须的，其他属性并不是必须的。</a:t>
            </a:r>
            <a:endParaRPr lang="en-US" altLang="zh-CN" baseline="0" dirty="0" smtClean="0"/>
          </a:p>
          <a:p>
            <a:r>
              <a:rPr lang="en-US" altLang="zh-CN" baseline="0" dirty="0" smtClean="0"/>
              <a:t>3</a:t>
            </a:r>
            <a:r>
              <a:rPr lang="zh-CN" altLang="en-US" baseline="0" dirty="0" smtClean="0"/>
              <a:t>、同一组单选按钮，</a:t>
            </a:r>
            <a:r>
              <a:rPr lang="en-US" altLang="zh-CN" baseline="0" dirty="0" smtClean="0"/>
              <a:t>name</a:t>
            </a:r>
            <a:r>
              <a:rPr lang="zh-CN" altLang="en-US" baseline="0" dirty="0" smtClean="0"/>
              <a:t>属性值必须相同，才能在选中单选按钮时达到互斥</a:t>
            </a:r>
            <a:endParaRPr lang="en-US" altLang="zh-CN" baseline="0" dirty="0" smtClean="0"/>
          </a:p>
          <a:p>
            <a:r>
              <a:rPr lang="en-US" altLang="zh-CN" baseline="0" dirty="0" smtClean="0"/>
              <a:t>4</a:t>
            </a:r>
            <a:r>
              <a:rPr lang="zh-CN" altLang="en-US" baseline="0" dirty="0" smtClean="0"/>
              <a:t>、演示示例，边演示边讲解，希望在页面加载时单选按钮有一个默认的选项，则必须使用</a:t>
            </a:r>
            <a:r>
              <a:rPr lang="en-US" altLang="zh-CN" baseline="0" dirty="0" smtClean="0"/>
              <a:t>checked</a:t>
            </a:r>
            <a:r>
              <a:rPr lang="zh-CN" altLang="en-US" baseline="0" dirty="0" smtClean="0"/>
              <a:t>属性，同一组单选按钮只能有一个默认的</a:t>
            </a:r>
            <a:r>
              <a:rPr lang="en-US" altLang="zh-CN" baseline="0" dirty="0" smtClean="0"/>
              <a:t>checked</a:t>
            </a:r>
            <a:r>
              <a:rPr lang="zh-CN" altLang="en-US" baseline="0" dirty="0" smtClean="0"/>
              <a:t>属性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、讲解单选按钮的语法，与单选按钮对比讲解，讲解异同点。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、重点说明当</a:t>
            </a:r>
            <a:r>
              <a:rPr lang="en-US" altLang="zh-CN" baseline="0" dirty="0" smtClean="0"/>
              <a:t>type</a:t>
            </a:r>
            <a:r>
              <a:rPr lang="zh-CN" altLang="en-US" baseline="0" dirty="0" smtClean="0"/>
              <a:t>取值为</a:t>
            </a:r>
            <a:r>
              <a:rPr lang="en-US" altLang="zh-CN" baseline="0" dirty="0" smtClean="0"/>
              <a:t>checkbox</a:t>
            </a:r>
            <a:r>
              <a:rPr lang="zh-CN" altLang="en-US" baseline="0" dirty="0" smtClean="0"/>
              <a:t>时为复选框，</a:t>
            </a:r>
            <a:r>
              <a:rPr lang="en-US" altLang="zh-CN" baseline="0" dirty="0" smtClean="0"/>
              <a:t>name</a:t>
            </a:r>
            <a:r>
              <a:rPr lang="zh-CN" altLang="en-US" baseline="0" dirty="0" smtClean="0"/>
              <a:t>和</a:t>
            </a:r>
            <a:r>
              <a:rPr lang="en-US" altLang="zh-CN" baseline="0" dirty="0" smtClean="0"/>
              <a:t>value</a:t>
            </a:r>
            <a:r>
              <a:rPr lang="zh-CN" altLang="en-US" baseline="0" dirty="0" smtClean="0"/>
              <a:t>属性是必须的，其他属性并不是必须的。</a:t>
            </a:r>
            <a:endParaRPr lang="en-US" altLang="zh-CN" baseline="0" dirty="0" smtClean="0"/>
          </a:p>
          <a:p>
            <a:r>
              <a:rPr lang="en-US" altLang="zh-CN" baseline="0" dirty="0" smtClean="0"/>
              <a:t>3</a:t>
            </a:r>
            <a:r>
              <a:rPr lang="zh-CN" altLang="en-US" baseline="0" dirty="0" smtClean="0"/>
              <a:t>、同一组复选框，根据需要可设置</a:t>
            </a:r>
            <a:r>
              <a:rPr lang="en-US" altLang="zh-CN" baseline="0" dirty="0" smtClean="0"/>
              <a:t>name</a:t>
            </a:r>
            <a:r>
              <a:rPr lang="zh-CN" altLang="en-US" baseline="0" dirty="0" smtClean="0"/>
              <a:t>属性值相同，也可不同</a:t>
            </a:r>
            <a:endParaRPr lang="en-US" altLang="zh-CN" baseline="0" dirty="0" smtClean="0"/>
          </a:p>
          <a:p>
            <a:r>
              <a:rPr lang="en-US" altLang="zh-CN" baseline="0" dirty="0" smtClean="0"/>
              <a:t>4</a:t>
            </a:r>
            <a:r>
              <a:rPr lang="zh-CN" altLang="en-US" baseline="0" dirty="0" smtClean="0"/>
              <a:t>、演示示例，边演示边讲解，希望在页面加载时有默认选中的复选框，则必须使用</a:t>
            </a:r>
            <a:r>
              <a:rPr lang="en-US" altLang="zh-CN" baseline="0" dirty="0" smtClean="0"/>
              <a:t>checked</a:t>
            </a:r>
            <a:r>
              <a:rPr lang="zh-CN" altLang="en-US" baseline="0" dirty="0" smtClean="0"/>
              <a:t>属性，同一组复选框中允许有多个复选框有默认的</a:t>
            </a:r>
            <a:r>
              <a:rPr lang="en-US" altLang="zh-CN" baseline="0" dirty="0" smtClean="0"/>
              <a:t>checked</a:t>
            </a:r>
            <a:r>
              <a:rPr lang="zh-CN" altLang="en-US" baseline="0" dirty="0" smtClean="0"/>
              <a:t>属性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、讲解下拉列表框的语法</a:t>
            </a:r>
            <a:r>
              <a:rPr lang="en-US" altLang="zh-CN" dirty="0" smtClean="0"/>
              <a:t>,</a:t>
            </a:r>
            <a:r>
              <a:rPr lang="zh-CN" altLang="en-US" dirty="0" smtClean="0"/>
              <a:t>重点说明它的标签组成，一个</a:t>
            </a:r>
            <a:r>
              <a:rPr lang="en-US" altLang="zh-CN" dirty="0" smtClean="0"/>
              <a:t>&lt;select&gt;</a:t>
            </a:r>
            <a:r>
              <a:rPr lang="zh-CN" altLang="en-US" dirty="0" smtClean="0"/>
              <a:t>中至少包含一下</a:t>
            </a:r>
            <a:r>
              <a:rPr lang="en-US" altLang="zh-CN" dirty="0" smtClean="0"/>
              <a:t>&lt;option&gt;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baseline="0" dirty="0" smtClean="0"/>
              <a:t>name</a:t>
            </a:r>
            <a:r>
              <a:rPr lang="zh-CN" altLang="en-US" baseline="0" dirty="0" smtClean="0"/>
              <a:t>和</a:t>
            </a:r>
            <a:r>
              <a:rPr lang="en-US" altLang="zh-CN" baseline="0" dirty="0" smtClean="0"/>
              <a:t>value</a:t>
            </a:r>
            <a:r>
              <a:rPr lang="zh-CN" altLang="en-US" baseline="0" dirty="0" smtClean="0"/>
              <a:t>属性是必须的，其他属性并不是必须的。</a:t>
            </a:r>
            <a:endParaRPr lang="en-US" altLang="zh-CN" baseline="0" dirty="0" smtClean="0"/>
          </a:p>
          <a:p>
            <a:r>
              <a:rPr lang="en-US" altLang="zh-CN" baseline="0" dirty="0" smtClean="0"/>
              <a:t>3</a:t>
            </a:r>
            <a:r>
              <a:rPr lang="zh-CN" altLang="en-US" baseline="0" dirty="0" smtClean="0"/>
              <a:t>、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一个列表框中只能有一个列表项默认被选中。</a:t>
            </a:r>
            <a:endParaRPr lang="en-US" altLang="zh-CN" baseline="0" dirty="0" smtClean="0"/>
          </a:p>
          <a:p>
            <a:r>
              <a:rPr lang="en-US" altLang="zh-CN" baseline="0" dirty="0" smtClean="0"/>
              <a:t>4</a:t>
            </a:r>
            <a:r>
              <a:rPr lang="zh-CN" altLang="en-US" baseline="0" dirty="0" smtClean="0"/>
              <a:t>、演示示例，边演示边讲解，希望在页面加载时有默认选中的选中项，则必须使用</a:t>
            </a:r>
            <a:r>
              <a:rPr lang="en-US" altLang="zh-CN" sz="1000" b="0" i="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selected</a:t>
            </a:r>
            <a:r>
              <a:rPr lang="zh-CN" altLang="en-US" b="0" i="0" baseline="0" dirty="0" smtClean="0"/>
              <a:t>属</a:t>
            </a:r>
            <a:r>
              <a:rPr lang="zh-CN" altLang="en-US" baseline="0" dirty="0" smtClean="0"/>
              <a:t>性，如果没有默认选中项则第一个选项默认被选中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；演示时改变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size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的值和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selected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默认值，让学员看显示效果，加深对这两个属性的理解。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、对比讲解三种按钮的语法</a:t>
            </a:r>
            <a:r>
              <a:rPr lang="en-US" altLang="zh-CN" dirty="0" smtClean="0"/>
              <a:t>,</a:t>
            </a:r>
            <a:r>
              <a:rPr lang="zh-CN" altLang="en-US" dirty="0" smtClean="0"/>
              <a:t>说明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取值不同表示不同的功能，讲解各种按钮的功能。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baseline="0" dirty="0" smtClean="0"/>
              <a:t>name</a:t>
            </a:r>
            <a:r>
              <a:rPr lang="zh-CN" altLang="en-US" baseline="0" dirty="0" smtClean="0"/>
              <a:t>和</a:t>
            </a:r>
            <a:r>
              <a:rPr lang="en-US" altLang="zh-CN" baseline="0" dirty="0" smtClean="0"/>
              <a:t>value</a:t>
            </a:r>
            <a:r>
              <a:rPr lang="zh-CN" altLang="en-US" baseline="0" dirty="0" smtClean="0"/>
              <a:t>属性是必须的，其他属性并不是必须的。</a:t>
            </a:r>
            <a:endParaRPr lang="en-US" altLang="zh-CN" baseline="0" dirty="0" smtClean="0"/>
          </a:p>
          <a:p>
            <a:r>
              <a:rPr lang="en-US" altLang="zh-CN" baseline="0" dirty="0" smtClean="0"/>
              <a:t>3</a:t>
            </a:r>
            <a:r>
              <a:rPr lang="zh-CN" altLang="en-US" baseline="0" dirty="0" smtClean="0"/>
              <a:t>、演示示例，边演示边讲解，单击三个按钮，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让学员看三个按钮提交后显示的不同效果，主要演示提交按钮和重置按钮，提一下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普通按钮是需要添加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onclick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事件的，后期课程会讲解，这里稍微提一下就可以了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。</a:t>
            </a:r>
            <a:endParaRPr lang="en-US" altLang="zh-CN" sz="1200" kern="1200" baseline="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4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、最后说明有时会使用图片代替按钮，讲解图片按钮的用法，强调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type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和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src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属性，强调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“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type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”属性没有设置为“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submit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”，但仍然具备提交表单的功能。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、讲解多行文本域的语法，以及经常使用的场合。</a:t>
            </a:r>
            <a:endParaRPr lang="en-US" altLang="zh-CN" dirty="0" smtClean="0"/>
          </a:p>
          <a:p>
            <a:r>
              <a:rPr lang="en-US" altLang="zh-CN" baseline="0" dirty="0" smtClean="0"/>
              <a:t>2</a:t>
            </a:r>
            <a:r>
              <a:rPr lang="zh-CN" altLang="en-US" baseline="0" dirty="0" smtClean="0"/>
              <a:t>、演示示例，边演示边讲解，演示时改变</a:t>
            </a:r>
            <a:r>
              <a:rPr lang="en-US" altLang="zh-CN" baseline="0" dirty="0" smtClean="0"/>
              <a:t>cols</a:t>
            </a:r>
            <a:r>
              <a:rPr lang="zh-CN" altLang="en-US" baseline="0" dirty="0" smtClean="0"/>
              <a:t>和</a:t>
            </a:r>
            <a:r>
              <a:rPr lang="en-US" altLang="zh-CN" baseline="0" dirty="0" smtClean="0"/>
              <a:t>rows</a:t>
            </a:r>
            <a:r>
              <a:rPr lang="zh-CN" altLang="en-US" baseline="0" dirty="0" smtClean="0"/>
              <a:t>的值，让学员看到由于这两个值的改变，文本框内容显示的改变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  <a:endParaRPr lang="en-US" altLang="zh-CN" sz="1200" kern="1200" baseline="0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、强调多行文本域的内容是在</a:t>
            </a:r>
            <a:r>
              <a:rPr lang="en-US" altLang="zh-CN" sz="1000" b="0" kern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</a:t>
            </a:r>
            <a:r>
              <a:rPr lang="en-US" altLang="zh-CN" sz="1000" b="0" kern="12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textarea</a:t>
            </a:r>
            <a:r>
              <a:rPr lang="en-US" altLang="zh-CN" sz="1000" b="0" kern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&gt;</a:t>
            </a:r>
            <a:r>
              <a:rPr lang="zh-CN" altLang="en-US" sz="1000" b="0" kern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和</a:t>
            </a:r>
            <a:r>
              <a:rPr lang="en-US" altLang="zh-CN" sz="1000" b="0" kern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&lt;/</a:t>
            </a:r>
            <a:r>
              <a:rPr lang="en-US" altLang="zh-CN" sz="1000" b="0" kern="12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textarea</a:t>
            </a:r>
            <a:r>
              <a:rPr lang="en-US" altLang="zh-CN" sz="1000" b="0" kern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&gt;</a:t>
            </a:r>
            <a:r>
              <a:rPr lang="zh-CN" altLang="en-US" sz="1000" b="0" kern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之间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这里仅看一下页面完成的效果图，“制作聚美优品新手指南页面”可以打开网页，让学员看完整的页面效果图，说明制作出这样的页面，需要学习的基本内容，强调本章的重点，也可以把强调本章重点内容放在下一页讲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、讲解多行文件域的语法及功能，说明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值为</a:t>
            </a:r>
            <a:r>
              <a:rPr lang="en-US" altLang="zh-CN" dirty="0" smtClean="0"/>
              <a:t>file</a:t>
            </a:r>
            <a:r>
              <a:rPr lang="zh-CN" altLang="en-US" dirty="0" smtClean="0"/>
              <a:t>即为文件域。</a:t>
            </a:r>
            <a:endParaRPr lang="en-US" altLang="zh-CN" dirty="0" smtClean="0"/>
          </a:p>
          <a:p>
            <a:r>
              <a:rPr lang="en-US" altLang="zh-CN" baseline="0" dirty="0" smtClean="0"/>
              <a:t>2</a:t>
            </a:r>
            <a:r>
              <a:rPr lang="zh-CN" altLang="en-US" baseline="0" dirty="0" smtClean="0"/>
              <a:t>、演示示例，边演示边讲解，演示文件域的使用方法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  <a:endParaRPr lang="en-US" altLang="zh-CN" sz="1200" kern="1200" baseline="0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、强调在表单中使用文件域时，必须设置表单的“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enctype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”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编码属性为“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multipart/form-data”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，表示将表单数据分为多部分提交。简单说明即或，并且告诉学员这部分的内容，在后续课程中会有详细的讲解。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、讲解邮箱的语法及功能，说明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值为</a:t>
            </a:r>
            <a:r>
              <a:rPr lang="en-US" altLang="zh-CN" dirty="0" smtClean="0"/>
              <a:t>email</a:t>
            </a:r>
            <a:r>
              <a:rPr lang="zh-CN" altLang="en-US" dirty="0" smtClean="0"/>
              <a:t>即为邮箱。</a:t>
            </a:r>
            <a:endParaRPr lang="en-US" altLang="zh-CN" dirty="0" smtClean="0"/>
          </a:p>
          <a:p>
            <a:r>
              <a:rPr lang="en-US" altLang="zh-CN" baseline="0" dirty="0" smtClean="0"/>
              <a:t>2</a:t>
            </a:r>
            <a:r>
              <a:rPr lang="zh-CN" altLang="en-US" baseline="0" dirty="0" smtClean="0"/>
              <a:t>、演示示例，边演示边讲解，演示邮箱的使用方法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  <a:endParaRPr lang="en-US" altLang="zh-CN" sz="1200" kern="1200" baseline="0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、演示邮箱自动验证格式。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、讲解网址的语法及功能，说明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值为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即为网址。</a:t>
            </a:r>
            <a:endParaRPr lang="en-US" altLang="zh-CN" dirty="0" smtClean="0"/>
          </a:p>
          <a:p>
            <a:r>
              <a:rPr lang="en-US" altLang="zh-CN" baseline="0" dirty="0" smtClean="0"/>
              <a:t>2</a:t>
            </a:r>
            <a:r>
              <a:rPr lang="zh-CN" altLang="en-US" baseline="0" dirty="0" smtClean="0"/>
              <a:t>、演示示例，边演示边讲解，演示网址的使用方法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  <a:endParaRPr lang="en-US" altLang="zh-CN" sz="1200" kern="1200" baseline="0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、演示网址自动验证格式。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、讲解数字的语法及功能，说明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值为</a:t>
            </a:r>
            <a:r>
              <a:rPr lang="en-US" altLang="zh-CN" dirty="0" smtClean="0"/>
              <a:t>number</a:t>
            </a:r>
            <a:r>
              <a:rPr lang="zh-CN" altLang="en-US" dirty="0" smtClean="0"/>
              <a:t>即为数字。</a:t>
            </a:r>
            <a:endParaRPr lang="en-US" altLang="zh-CN" dirty="0" smtClean="0"/>
          </a:p>
          <a:p>
            <a:r>
              <a:rPr lang="en-US" altLang="zh-CN" baseline="0" dirty="0" smtClean="0"/>
              <a:t>2</a:t>
            </a:r>
            <a:r>
              <a:rPr lang="zh-CN" altLang="en-US" baseline="0" dirty="0" smtClean="0"/>
              <a:t>、演示示例，边演示边讲解，演示数字的使用方法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  <a:endParaRPr lang="en-US" altLang="zh-CN" sz="1200" kern="1200" baseline="0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、演示数字自动验证格式。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36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、讲解滑块的语法及功能，说明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值为</a:t>
            </a:r>
            <a:r>
              <a:rPr lang="en-US" altLang="zh-CN" dirty="0" smtClean="0"/>
              <a:t>range</a:t>
            </a:r>
            <a:r>
              <a:rPr lang="zh-CN" altLang="en-US" dirty="0" smtClean="0"/>
              <a:t>即为滑块。</a:t>
            </a:r>
            <a:endParaRPr lang="en-US" altLang="zh-CN" dirty="0" smtClean="0"/>
          </a:p>
          <a:p>
            <a:r>
              <a:rPr lang="en-US" altLang="zh-CN" baseline="0" dirty="0" smtClean="0"/>
              <a:t>2</a:t>
            </a:r>
            <a:r>
              <a:rPr lang="zh-CN" altLang="en-US" baseline="0" dirty="0" smtClean="0"/>
              <a:t>、演示示例，边演示边讲解，演示滑块的使用方法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  <a:endParaRPr lang="en-US" altLang="zh-CN" sz="1200" kern="1200" baseline="0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37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、讲解搜索框的语法及功能，说明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值为</a:t>
            </a:r>
            <a:r>
              <a:rPr lang="en-US" altLang="zh-CN" dirty="0" smtClean="0"/>
              <a:t>search</a:t>
            </a:r>
            <a:r>
              <a:rPr lang="zh-CN" altLang="en-US" dirty="0" smtClean="0"/>
              <a:t>即为搜索框。</a:t>
            </a:r>
            <a:endParaRPr lang="en-US" altLang="zh-CN" dirty="0" smtClean="0"/>
          </a:p>
          <a:p>
            <a:r>
              <a:rPr lang="en-US" altLang="zh-CN" baseline="0" dirty="0" smtClean="0"/>
              <a:t>2</a:t>
            </a:r>
            <a:r>
              <a:rPr lang="zh-CN" altLang="en-US" baseline="0" dirty="0" smtClean="0"/>
              <a:t>、演示示例，边演示边讲解，演示搜索框的使用方法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  <a:endParaRPr lang="en-US" altLang="zh-CN" sz="1200" kern="1200" baseline="0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38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6F4F3C-8864-4C4A-BA29-9845ABD86C9D}" type="slidenum">
              <a:rPr lang="zh-CN" altLang="en-US" smtClean="0"/>
              <a:pPr>
                <a:defRPr/>
              </a:pPr>
              <a:t>39</a:t>
            </a:fld>
            <a:endParaRPr lang="en-US" altLang="zh-CN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panose="02010600030101010101" pitchFamily="2" charset="-122"/>
              </a:rPr>
              <a:t>教学指导：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ea typeface="宋体" panose="02010600030101010101" pitchFamily="2" charset="-122"/>
              </a:rPr>
              <a:t>、演示页面效果图，根据效果图说明制作需求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2</a:t>
            </a:r>
            <a:r>
              <a:rPr lang="zh-CN" altLang="en-US" dirty="0" smtClean="0">
                <a:ea typeface="宋体" panose="02010600030101010101" pitchFamily="2" charset="-122"/>
              </a:rPr>
              <a:t>、讲解实现思路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3</a:t>
            </a:r>
            <a:r>
              <a:rPr lang="zh-CN" altLang="en-US" dirty="0" smtClean="0">
                <a:ea typeface="宋体" panose="02010600030101010101" pitchFamily="2" charset="-122"/>
              </a:rPr>
              <a:t>、让学员自己完成练习，练习过程中教员要指导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6F4F3C-8864-4C4A-BA29-9845ABD86C9D}" type="slidenum">
              <a:rPr lang="zh-CN" altLang="en-US" smtClean="0"/>
              <a:pPr>
                <a:defRPr/>
              </a:pPr>
              <a:t>40</a:t>
            </a:fld>
            <a:endParaRPr lang="en-US" altLang="zh-CN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panose="02010600030101010101" pitchFamily="2" charset="-122"/>
              </a:rPr>
              <a:t>教学指导：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ea typeface="宋体" panose="02010600030101010101" pitchFamily="2" charset="-122"/>
              </a:rPr>
              <a:t>、演示页面效果图，根据效果图说明制作需求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2</a:t>
            </a:r>
            <a:r>
              <a:rPr lang="zh-CN" altLang="en-US" dirty="0" smtClean="0">
                <a:ea typeface="宋体" panose="02010600030101010101" pitchFamily="2" charset="-122"/>
              </a:rPr>
              <a:t>、讲解实现思路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3</a:t>
            </a:r>
            <a:r>
              <a:rPr lang="zh-CN" altLang="en-US" dirty="0" smtClean="0">
                <a:ea typeface="宋体" panose="02010600030101010101" pitchFamily="2" charset="-122"/>
              </a:rPr>
              <a:t>、让学员自己完成练习，练习过程中教员要指导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571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教学指导：</a:t>
            </a:r>
            <a:endParaRPr lang="en-US" altLang="zh-CN" smtClean="0">
              <a:ea typeface="宋体" panose="02010600030101010101" pitchFamily="2" charset="-122"/>
            </a:endParaRPr>
          </a:p>
          <a:p>
            <a:r>
              <a:rPr lang="en-US" altLang="zh-CN" smtClean="0">
                <a:ea typeface="宋体" panose="02010600030101010101" pitchFamily="2" charset="-122"/>
              </a:rPr>
              <a:t>xxxxxxx</a:t>
            </a:r>
            <a:endParaRPr lang="zh-CN" altLang="en-US" smtClean="0">
              <a:ea typeface="宋体" panose="02010600030101010101" pitchFamily="2" charset="-122"/>
            </a:endParaRPr>
          </a:p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494AB7-8625-4824-800A-BD39FB2F59E6}" type="slidenum">
              <a:rPr lang="zh-CN" altLang="en-US" smtClean="0"/>
              <a:pPr>
                <a:defRPr/>
              </a:pPr>
              <a:t>41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教学指导；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总结部分</a:t>
            </a:r>
            <a:r>
              <a:rPr lang="zh-CN" altLang="zh-CN" smtClean="0">
                <a:ea typeface="宋体" charset="-122"/>
              </a:rPr>
              <a:t>主要达到以下几个目的：</a:t>
            </a:r>
            <a:endParaRPr lang="en-US" altLang="zh-CN" smtClean="0">
              <a:ea typeface="宋体" charset="-122"/>
            </a:endParaRPr>
          </a:p>
          <a:p>
            <a:r>
              <a:rPr lang="en-US" altLang="zh-CN" smtClean="0">
                <a:ea typeface="宋体" charset="-122"/>
              </a:rPr>
              <a:t>1</a:t>
            </a:r>
            <a:r>
              <a:rPr lang="zh-CN" altLang="en-US" smtClean="0">
                <a:ea typeface="宋体" charset="-122"/>
              </a:rPr>
              <a:t>、</a:t>
            </a:r>
            <a:r>
              <a:rPr lang="zh-CN" altLang="zh-CN" b="1" smtClean="0">
                <a:ea typeface="宋体" charset="-122"/>
              </a:rPr>
              <a:t>回顾内容</a:t>
            </a:r>
            <a:r>
              <a:rPr lang="zh-CN" altLang="en-US" b="1" smtClean="0">
                <a:ea typeface="宋体" charset="-122"/>
              </a:rPr>
              <a:t>。</a:t>
            </a:r>
            <a:r>
              <a:rPr lang="zh-CN" altLang="en-US" smtClean="0">
                <a:solidFill>
                  <a:srgbClr val="C00000"/>
                </a:solidFill>
                <a:ea typeface="宋体" charset="-122"/>
              </a:rPr>
              <a:t>注意与</a:t>
            </a:r>
            <a:r>
              <a:rPr lang="zh-CN" altLang="zh-CN" smtClean="0">
                <a:solidFill>
                  <a:srgbClr val="C00000"/>
                </a:solidFill>
                <a:ea typeface="宋体" charset="-122"/>
              </a:rPr>
              <a:t>与</a:t>
            </a:r>
            <a:r>
              <a:rPr lang="zh-CN" altLang="en-US" smtClean="0">
                <a:solidFill>
                  <a:srgbClr val="C00000"/>
                </a:solidFill>
                <a:ea typeface="宋体" charset="-122"/>
              </a:rPr>
              <a:t>本章任务和目标</a:t>
            </a:r>
            <a:r>
              <a:rPr lang="zh-CN" altLang="zh-CN" smtClean="0">
                <a:solidFill>
                  <a:srgbClr val="C00000"/>
                </a:solidFill>
                <a:ea typeface="宋体" charset="-122"/>
              </a:rPr>
              <a:t>不一样。</a:t>
            </a:r>
            <a:r>
              <a:rPr lang="zh-CN" altLang="en-US" smtClean="0">
                <a:solidFill>
                  <a:srgbClr val="C00000"/>
                </a:solidFill>
                <a:ea typeface="宋体" charset="-122"/>
              </a:rPr>
              <a:t>本章任务和目标是</a:t>
            </a:r>
            <a:r>
              <a:rPr lang="zh-CN" altLang="zh-CN" smtClean="0">
                <a:ea typeface="宋体" charset="-122"/>
              </a:rPr>
              <a:t>是强调</a:t>
            </a:r>
            <a:r>
              <a:rPr lang="zh-CN" altLang="en-US" smtClean="0">
                <a:ea typeface="宋体" charset="-122"/>
              </a:rPr>
              <a:t>内容概貌，学到技术，告知要学习什么；总结时，</a:t>
            </a:r>
            <a:r>
              <a:rPr lang="zh-CN" altLang="zh-CN" smtClean="0">
                <a:ea typeface="宋体" charset="-122"/>
              </a:rPr>
              <a:t>要格外强调观点，把每一</a:t>
            </a:r>
            <a:r>
              <a:rPr lang="zh-CN" altLang="en-US" smtClean="0">
                <a:ea typeface="宋体" charset="-122"/>
              </a:rPr>
              <a:t>个知识点</a:t>
            </a:r>
            <a:r>
              <a:rPr lang="zh-CN" altLang="zh-CN" smtClean="0">
                <a:ea typeface="宋体" charset="-122"/>
              </a:rPr>
              <a:t>的观点</a:t>
            </a:r>
            <a:r>
              <a:rPr lang="zh-CN" altLang="en-US" smtClean="0">
                <a:ea typeface="宋体" charset="-122"/>
              </a:rPr>
              <a:t>结论</a:t>
            </a:r>
            <a:r>
              <a:rPr lang="zh-CN" altLang="zh-CN" smtClean="0">
                <a:ea typeface="宋体" charset="-122"/>
              </a:rPr>
              <a:t>都尽量突出出来。</a:t>
            </a:r>
            <a:endParaRPr lang="en-US" altLang="zh-CN" smtClean="0">
              <a:solidFill>
                <a:srgbClr val="C00000"/>
              </a:solidFill>
              <a:ea typeface="宋体" charset="-122"/>
            </a:endParaRPr>
          </a:p>
          <a:p>
            <a:r>
              <a:rPr lang="en-US" altLang="zh-CN" b="1" smtClean="0">
                <a:ea typeface="宋体" charset="-122"/>
              </a:rPr>
              <a:t>2</a:t>
            </a:r>
            <a:r>
              <a:rPr lang="zh-CN" altLang="en-US" b="1" smtClean="0">
                <a:ea typeface="宋体" charset="-122"/>
              </a:rPr>
              <a:t>、</a:t>
            </a:r>
            <a:r>
              <a:rPr lang="zh-CN" altLang="zh-CN" b="1" smtClean="0">
                <a:ea typeface="宋体" charset="-122"/>
              </a:rPr>
              <a:t>整理逻辑</a:t>
            </a:r>
            <a:r>
              <a:rPr lang="zh-CN" altLang="en-US" b="1" smtClean="0">
                <a:ea typeface="宋体" charset="-122"/>
              </a:rPr>
              <a:t>。</a:t>
            </a:r>
            <a:r>
              <a:rPr lang="zh-CN" altLang="zh-CN" smtClean="0">
                <a:ea typeface="宋体" charset="-122"/>
              </a:rPr>
              <a:t>还应该把观点之间的逻辑联系梳理出来</a:t>
            </a:r>
            <a:r>
              <a:rPr lang="zh-CN" altLang="en-US" smtClean="0">
                <a:ea typeface="宋体" charset="-122"/>
              </a:rPr>
              <a:t>。</a:t>
            </a:r>
            <a:r>
              <a:rPr lang="zh-CN" altLang="zh-CN" smtClean="0">
                <a:ea typeface="宋体" charset="-122"/>
              </a:rPr>
              <a:t>从而使</a:t>
            </a:r>
            <a:r>
              <a:rPr lang="zh-CN" altLang="en-US" smtClean="0">
                <a:ea typeface="宋体" charset="-122"/>
              </a:rPr>
              <a:t>知识</a:t>
            </a:r>
            <a:r>
              <a:rPr lang="zh-CN" altLang="zh-CN" smtClean="0">
                <a:ea typeface="宋体" charset="-122"/>
              </a:rPr>
              <a:t>系统化、逻辑化。要帮助</a:t>
            </a:r>
            <a:r>
              <a:rPr lang="zh-CN" altLang="en-US" smtClean="0">
                <a:ea typeface="宋体" charset="-122"/>
              </a:rPr>
              <a:t>学员</a:t>
            </a:r>
            <a:r>
              <a:rPr lang="zh-CN" altLang="zh-CN" smtClean="0">
                <a:ea typeface="宋体" charset="-122"/>
              </a:rPr>
              <a:t>整清逻辑是总结的一大任务</a:t>
            </a:r>
            <a:r>
              <a:rPr lang="zh-CN" altLang="en-US" smtClean="0">
                <a:ea typeface="宋体" charset="-122"/>
              </a:rPr>
              <a:t>。</a:t>
            </a:r>
            <a:endParaRPr lang="en-US" altLang="zh-CN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0B0B1C-76B9-403A-B144-E528BFF32123}" type="slidenum">
              <a:rPr lang="zh-CN" altLang="en-US" smtClean="0"/>
              <a:pPr>
                <a:defRPr/>
              </a:pPr>
              <a:t>42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强调：本页标注的两个难点其实并不难，只是相对本章其他内容稍微有点难度，这两个难点也是制作网页最常使用的标签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43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、强调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HTML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标签都以“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 &gt;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”开始、“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&lt;/ &gt;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”结束</a:t>
            </a:r>
            <a:endParaRPr lang="en-US" altLang="zh-CN" sz="1200" kern="1200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、说明网页基本结构中这几个标签的用法</a:t>
            </a:r>
            <a:endParaRPr lang="en-US" altLang="zh-CN" sz="1200" kern="1200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、网页中所有的内容都放在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&lt;body&gt;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和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&lt;/body&gt;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之间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讲解：</a:t>
            </a:r>
            <a:endParaRPr lang="en-US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1</a:t>
            </a:r>
            <a:r>
              <a:rPr lang="zh-CN" altLang="en-US" smtClean="0"/>
              <a:t>、讲解创建</a:t>
            </a:r>
            <a:r>
              <a:rPr lang="zh-CN" altLang="en-US" smtClean="0">
                <a:latin typeface="Times New Roman" panose="02020603050405020304" pitchFamily="18" charset="0"/>
              </a:rPr>
              <a:t>表格标签</a:t>
            </a:r>
            <a:r>
              <a:rPr lang="fr-FR" altLang="en-US" smtClean="0">
                <a:latin typeface="Times New Roman" panose="02020603050405020304" pitchFamily="18" charset="0"/>
              </a:rPr>
              <a:t>&lt;table&gt;</a:t>
            </a:r>
            <a:r>
              <a:rPr lang="en-US" altLang="zh-CN" smtClean="0">
                <a:latin typeface="Times New Roman" panose="02020603050405020304" pitchFamily="18" charset="0"/>
              </a:rPr>
              <a:t>……</a:t>
            </a:r>
            <a:r>
              <a:rPr lang="fr-FR" altLang="en-US" smtClean="0">
                <a:latin typeface="Times New Roman" panose="02020603050405020304" pitchFamily="18" charset="0"/>
              </a:rPr>
              <a:t>&lt;/table&gt;</a:t>
            </a:r>
            <a:r>
              <a:rPr lang="zh-CN" altLang="en-US" smtClean="0">
                <a:latin typeface="Times New Roman" panose="02020603050405020304" pitchFamily="18" charset="0"/>
              </a:rPr>
              <a:t>；行标签</a:t>
            </a:r>
            <a:r>
              <a:rPr lang="fr-FR" altLang="en-US" smtClean="0">
                <a:latin typeface="Times New Roman" panose="02020603050405020304" pitchFamily="18" charset="0"/>
              </a:rPr>
              <a:t>&lt;tr&gt;</a:t>
            </a:r>
            <a:r>
              <a:rPr lang="en-US" altLang="zh-CN" smtClean="0">
                <a:latin typeface="Times New Roman" panose="02020603050405020304" pitchFamily="18" charset="0"/>
              </a:rPr>
              <a:t>……</a:t>
            </a:r>
            <a:r>
              <a:rPr lang="fr-FR" altLang="en-US" smtClean="0">
                <a:latin typeface="Times New Roman" panose="02020603050405020304" pitchFamily="18" charset="0"/>
              </a:rPr>
              <a:t>&lt;/tr&gt;</a:t>
            </a:r>
            <a:r>
              <a:rPr lang="zh-CN" altLang="en-US" smtClean="0">
                <a:latin typeface="Times New Roman" panose="02020603050405020304" pitchFamily="18" charset="0"/>
              </a:rPr>
              <a:t>，可以有多行；单元格标签</a:t>
            </a:r>
            <a:r>
              <a:rPr lang="fr-FR" altLang="en-US" smtClean="0">
                <a:latin typeface="Times New Roman" panose="02020603050405020304" pitchFamily="18" charset="0"/>
              </a:rPr>
              <a:t>&lt;td&gt;</a:t>
            </a:r>
            <a:r>
              <a:rPr lang="en-US" altLang="zh-CN" smtClean="0">
                <a:latin typeface="Times New Roman" panose="02020603050405020304" pitchFamily="18" charset="0"/>
              </a:rPr>
              <a:t>……</a:t>
            </a:r>
            <a:r>
              <a:rPr lang="fr-FR" altLang="en-US" smtClean="0">
                <a:latin typeface="Times New Roman" panose="02020603050405020304" pitchFamily="18" charset="0"/>
              </a:rPr>
              <a:t>&lt;/td&gt;</a:t>
            </a:r>
            <a:r>
              <a:rPr lang="zh-CN" altLang="en-US" smtClean="0">
                <a:latin typeface="Times New Roman" panose="02020603050405020304" pitchFamily="18" charset="0"/>
              </a:rPr>
              <a:t>，可以有多个单元格。</a:t>
            </a:r>
            <a:endParaRPr lang="en-US" smtClean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mtClean="0">
                <a:latin typeface="Times New Roman" panose="02020603050405020304" pitchFamily="18" charset="0"/>
              </a:rPr>
              <a:t>2</a:t>
            </a:r>
            <a:r>
              <a:rPr lang="zh-CN" altLang="en-US" smtClean="0">
                <a:latin typeface="Times New Roman" panose="02020603050405020304" pitchFamily="18" charset="0"/>
              </a:rPr>
              <a:t>、演示创建表格的步骤：第一步是创建表格标签</a:t>
            </a:r>
            <a:r>
              <a:rPr lang="fr-FR" altLang="en-US" smtClean="0">
                <a:latin typeface="Times New Roman" panose="02020603050405020304" pitchFamily="18" charset="0"/>
              </a:rPr>
              <a:t>&lt;table&gt;</a:t>
            </a:r>
            <a:r>
              <a:rPr lang="en-US" altLang="zh-CN" smtClean="0">
                <a:latin typeface="Times New Roman" panose="02020603050405020304" pitchFamily="18" charset="0"/>
              </a:rPr>
              <a:t>……</a:t>
            </a:r>
            <a:r>
              <a:rPr lang="fr-FR" altLang="en-US" smtClean="0">
                <a:latin typeface="Times New Roman" panose="02020603050405020304" pitchFamily="18" charset="0"/>
              </a:rPr>
              <a:t>&lt;/table&gt;</a:t>
            </a:r>
            <a:r>
              <a:rPr lang="zh-CN" altLang="en-US" smtClean="0">
                <a:latin typeface="Times New Roman" panose="02020603050405020304" pitchFamily="18" charset="0"/>
              </a:rPr>
              <a:t>；第二步是创建行标签</a:t>
            </a:r>
            <a:r>
              <a:rPr lang="fr-FR" altLang="en-US" smtClean="0">
                <a:latin typeface="Times New Roman" panose="02020603050405020304" pitchFamily="18" charset="0"/>
              </a:rPr>
              <a:t>&lt;tr&gt;</a:t>
            </a:r>
            <a:r>
              <a:rPr lang="en-US" altLang="zh-CN" smtClean="0">
                <a:latin typeface="Times New Roman" panose="02020603050405020304" pitchFamily="18" charset="0"/>
              </a:rPr>
              <a:t>……</a:t>
            </a:r>
            <a:r>
              <a:rPr lang="fr-FR" altLang="en-US" smtClean="0">
                <a:latin typeface="Times New Roman" panose="02020603050405020304" pitchFamily="18" charset="0"/>
              </a:rPr>
              <a:t>&lt;/tr&gt;</a:t>
            </a:r>
            <a:r>
              <a:rPr lang="zh-CN" altLang="en-US" smtClean="0">
                <a:latin typeface="Times New Roman" panose="02020603050405020304" pitchFamily="18" charset="0"/>
              </a:rPr>
              <a:t>，可以有多行；第三步是创建单元格标签</a:t>
            </a:r>
            <a:r>
              <a:rPr lang="fr-FR" altLang="en-US" smtClean="0">
                <a:latin typeface="Times New Roman" panose="02020603050405020304" pitchFamily="18" charset="0"/>
              </a:rPr>
              <a:t>&lt;td&gt;</a:t>
            </a:r>
            <a:r>
              <a:rPr lang="en-US" altLang="zh-CN" smtClean="0">
                <a:latin typeface="Times New Roman" panose="02020603050405020304" pitchFamily="18" charset="0"/>
              </a:rPr>
              <a:t>……</a:t>
            </a:r>
            <a:r>
              <a:rPr lang="fr-FR" altLang="en-US" smtClean="0">
                <a:latin typeface="Times New Roman" panose="02020603050405020304" pitchFamily="18" charset="0"/>
              </a:rPr>
              <a:t>&lt;/td&gt;</a:t>
            </a:r>
            <a:r>
              <a:rPr lang="zh-CN" altLang="en-US" smtClean="0">
                <a:latin typeface="Times New Roman" panose="02020603050405020304" pitchFamily="18" charset="0"/>
              </a:rPr>
              <a:t>，可以有多个单元格；说明表格的美化使用</a:t>
            </a:r>
            <a:r>
              <a:rPr lang="en-US" altLang="zh-CN" smtClean="0">
                <a:latin typeface="Times New Roman" panose="02020603050405020304" pitchFamily="18" charset="0"/>
              </a:rPr>
              <a:t>CSS</a:t>
            </a:r>
            <a:r>
              <a:rPr lang="zh-CN" altLang="en-US" smtClean="0">
                <a:latin typeface="Times New Roman" panose="02020603050405020304" pitchFamily="18" charset="0"/>
              </a:rPr>
              <a:t>即可，这里不需要演示使用</a:t>
            </a:r>
            <a:r>
              <a:rPr lang="en-US" altLang="zh-CN" smtClean="0">
                <a:latin typeface="Times New Roman" panose="02020603050405020304" pitchFamily="18" charset="0"/>
              </a:rPr>
              <a:t>CSS</a:t>
            </a:r>
            <a:r>
              <a:rPr lang="zh-CN" altLang="en-US" smtClean="0">
                <a:latin typeface="Times New Roman" panose="02020603050405020304" pitchFamily="18" charset="0"/>
              </a:rPr>
              <a:t>美化表格；</a:t>
            </a:r>
            <a:endParaRPr lang="en-US" smtClean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120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10A0EA4D-3D14-4A42-9AB7-CE61A15FACBA}" type="slidenum">
              <a:rPr lang="zh-CN" altLang="en-US" sz="1200"/>
              <a:pPr algn="r"/>
              <a:t>8</a:t>
            </a:fld>
            <a:endParaRPr lang="zh-CN" altLang="en-US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【选讲内容】：表格的跨行和跨列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讲解：</a:t>
            </a:r>
            <a:endParaRPr lang="en-US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>
                <a:latin typeface="Times New Roman" panose="02020603050405020304" pitchFamily="18" charset="0"/>
              </a:rPr>
              <a:t>1</a:t>
            </a:r>
            <a:r>
              <a:rPr lang="zh-CN" altLang="en-US" smtClean="0">
                <a:latin typeface="Times New Roman" panose="02020603050405020304" pitchFamily="18" charset="0"/>
              </a:rPr>
              <a:t>、讲解表格的跨行跨列，与</a:t>
            </a:r>
            <a:r>
              <a:rPr lang="en-US" altLang="zh-CN" smtClean="0">
                <a:latin typeface="Times New Roman" panose="02020603050405020304" pitchFamily="18" charset="0"/>
              </a:rPr>
              <a:t>word</a:t>
            </a:r>
            <a:r>
              <a:rPr lang="zh-CN" altLang="en-US" smtClean="0">
                <a:latin typeface="Times New Roman" panose="02020603050405020304" pitchFamily="18" charset="0"/>
              </a:rPr>
              <a:t>文档中的合并单元格对比讲解，学员理解</a:t>
            </a:r>
            <a:r>
              <a:rPr lang="en-US" altLang="zh-CN" smtClean="0">
                <a:latin typeface="Times New Roman" panose="02020603050405020304" pitchFamily="18" charset="0"/>
              </a:rPr>
              <a:t>colspan</a:t>
            </a:r>
            <a:r>
              <a:rPr lang="zh-CN" altLang="en-US" smtClean="0">
                <a:latin typeface="Times New Roman" panose="02020603050405020304" pitchFamily="18" charset="0"/>
              </a:rPr>
              <a:t>和</a:t>
            </a:r>
            <a:r>
              <a:rPr lang="en-US" altLang="zh-CN" smtClean="0">
                <a:latin typeface="Times New Roman" panose="02020603050405020304" pitchFamily="18" charset="0"/>
              </a:rPr>
              <a:t>rowspan</a:t>
            </a:r>
            <a:r>
              <a:rPr lang="zh-CN" altLang="en-US" smtClean="0">
                <a:latin typeface="Times New Roman" panose="02020603050405020304" pitchFamily="18" charset="0"/>
              </a:rPr>
              <a:t>即可；</a:t>
            </a:r>
            <a:endParaRPr lang="en-US" smtClean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mtClean="0">
                <a:latin typeface="Times New Roman" panose="02020603050405020304" pitchFamily="18" charset="0"/>
              </a:rPr>
              <a:t>2</a:t>
            </a:r>
            <a:r>
              <a:rPr lang="zh-CN" altLang="en-US" smtClean="0">
                <a:latin typeface="Times New Roman" panose="02020603050405020304" pitchFamily="18" charset="0"/>
              </a:rPr>
              <a:t>、演示创建表格的跨行和跨列；</a:t>
            </a:r>
            <a:endParaRPr lang="en-US" smtClean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endParaRPr lang="en-US" smtClean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2228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64B37902-FA74-4A32-AA6D-25B977B12A1E}" type="slidenum">
              <a:rPr lang="zh-CN" altLang="en-US" sz="1200"/>
              <a:pPr algn="r"/>
              <a:t>9</a:t>
            </a:fld>
            <a:endParaRPr lang="zh-CN" altLang="en-US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【选讲内容】：表格的跨行和跨列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讲解：</a:t>
            </a:r>
            <a:endParaRPr lang="en-US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>
                <a:latin typeface="Times New Roman" panose="02020603050405020304" pitchFamily="18" charset="0"/>
              </a:rPr>
              <a:t>1</a:t>
            </a:r>
            <a:r>
              <a:rPr lang="zh-CN" altLang="en-US" smtClean="0">
                <a:latin typeface="Times New Roman" panose="02020603050405020304" pitchFamily="18" charset="0"/>
              </a:rPr>
              <a:t>、讲解表格的跨行跨列，与</a:t>
            </a:r>
            <a:r>
              <a:rPr lang="en-US" altLang="zh-CN" smtClean="0">
                <a:latin typeface="Times New Roman" panose="02020603050405020304" pitchFamily="18" charset="0"/>
              </a:rPr>
              <a:t>word</a:t>
            </a:r>
            <a:r>
              <a:rPr lang="zh-CN" altLang="en-US" smtClean="0">
                <a:latin typeface="Times New Roman" panose="02020603050405020304" pitchFamily="18" charset="0"/>
              </a:rPr>
              <a:t>文档中的合并单元格对比讲解，学员理解</a:t>
            </a:r>
            <a:r>
              <a:rPr lang="en-US" altLang="zh-CN" smtClean="0">
                <a:latin typeface="Times New Roman" panose="02020603050405020304" pitchFamily="18" charset="0"/>
              </a:rPr>
              <a:t>colspan</a:t>
            </a:r>
            <a:r>
              <a:rPr lang="zh-CN" altLang="en-US" smtClean="0">
                <a:latin typeface="Times New Roman" panose="02020603050405020304" pitchFamily="18" charset="0"/>
              </a:rPr>
              <a:t>和</a:t>
            </a:r>
            <a:r>
              <a:rPr lang="en-US" altLang="zh-CN" smtClean="0">
                <a:latin typeface="Times New Roman" panose="02020603050405020304" pitchFamily="18" charset="0"/>
              </a:rPr>
              <a:t>rowspan</a:t>
            </a:r>
            <a:r>
              <a:rPr lang="zh-CN" altLang="en-US" smtClean="0">
                <a:latin typeface="Times New Roman" panose="02020603050405020304" pitchFamily="18" charset="0"/>
              </a:rPr>
              <a:t>即可；</a:t>
            </a:r>
            <a:endParaRPr lang="en-US" smtClean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mtClean="0">
                <a:latin typeface="Times New Roman" panose="02020603050405020304" pitchFamily="18" charset="0"/>
              </a:rPr>
              <a:t>2</a:t>
            </a:r>
            <a:r>
              <a:rPr lang="zh-CN" altLang="en-US" smtClean="0">
                <a:latin typeface="Times New Roman" panose="02020603050405020304" pitchFamily="18" charset="0"/>
              </a:rPr>
              <a:t>、演示创建表格的跨行和跨列；</a:t>
            </a:r>
            <a:endParaRPr lang="en-US" smtClean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endParaRPr lang="en-US" smtClean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2228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64B37902-FA74-4A32-AA6D-25B977B12A1E}" type="slidenum">
              <a:rPr lang="zh-CN" altLang="en-US" sz="1200"/>
              <a:pPr algn="r"/>
              <a:t>10</a:t>
            </a:fld>
            <a:endParaRPr lang="zh-CN" altLang="en-US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【选讲内容】：表格的跨行和跨列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讲解：</a:t>
            </a:r>
            <a:endParaRPr lang="en-US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>
                <a:latin typeface="Times New Roman" panose="02020603050405020304" pitchFamily="18" charset="0"/>
              </a:rPr>
              <a:t>1</a:t>
            </a:r>
            <a:r>
              <a:rPr lang="zh-CN" altLang="en-US" smtClean="0">
                <a:latin typeface="Times New Roman" panose="02020603050405020304" pitchFamily="18" charset="0"/>
              </a:rPr>
              <a:t>、讲解表格的跨行跨列，与</a:t>
            </a:r>
            <a:r>
              <a:rPr lang="en-US" altLang="zh-CN" smtClean="0">
                <a:latin typeface="Times New Roman" panose="02020603050405020304" pitchFamily="18" charset="0"/>
              </a:rPr>
              <a:t>word</a:t>
            </a:r>
            <a:r>
              <a:rPr lang="zh-CN" altLang="en-US" smtClean="0">
                <a:latin typeface="Times New Roman" panose="02020603050405020304" pitchFamily="18" charset="0"/>
              </a:rPr>
              <a:t>文档中的合并单元格对比讲解，学员理解</a:t>
            </a:r>
            <a:r>
              <a:rPr lang="en-US" altLang="zh-CN" smtClean="0">
                <a:latin typeface="Times New Roman" panose="02020603050405020304" pitchFamily="18" charset="0"/>
              </a:rPr>
              <a:t>colspan</a:t>
            </a:r>
            <a:r>
              <a:rPr lang="zh-CN" altLang="en-US" smtClean="0">
                <a:latin typeface="Times New Roman" panose="02020603050405020304" pitchFamily="18" charset="0"/>
              </a:rPr>
              <a:t>和</a:t>
            </a:r>
            <a:r>
              <a:rPr lang="en-US" altLang="zh-CN" smtClean="0">
                <a:latin typeface="Times New Roman" panose="02020603050405020304" pitchFamily="18" charset="0"/>
              </a:rPr>
              <a:t>rowspan</a:t>
            </a:r>
            <a:r>
              <a:rPr lang="zh-CN" altLang="en-US" smtClean="0">
                <a:latin typeface="Times New Roman" panose="02020603050405020304" pitchFamily="18" charset="0"/>
              </a:rPr>
              <a:t>即可；</a:t>
            </a:r>
            <a:endParaRPr lang="en-US" smtClean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mtClean="0">
                <a:latin typeface="Times New Roman" panose="02020603050405020304" pitchFamily="18" charset="0"/>
              </a:rPr>
              <a:t>2</a:t>
            </a:r>
            <a:r>
              <a:rPr lang="zh-CN" altLang="en-US" smtClean="0">
                <a:latin typeface="Times New Roman" panose="02020603050405020304" pitchFamily="18" charset="0"/>
              </a:rPr>
              <a:t>、演示创建表格的跨行和跨列；</a:t>
            </a:r>
            <a:endParaRPr lang="en-US" smtClean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endParaRPr lang="en-US" smtClean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2228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64B37902-FA74-4A32-AA6D-25B977B12A1E}" type="slidenum">
              <a:rPr lang="zh-CN" altLang="en-US" sz="1200"/>
              <a:pPr algn="r"/>
              <a:t>11</a:t>
            </a:fld>
            <a:endParaRPr lang="zh-CN" altLang="en-US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3768387"/>
            <a:ext cx="12191999" cy="2435280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Group 27"/>
          <p:cNvGrpSpPr/>
          <p:nvPr/>
        </p:nvGrpSpPr>
        <p:grpSpPr bwMode="auto">
          <a:xfrm>
            <a:off x="760215" y="3942246"/>
            <a:ext cx="287337" cy="2120900"/>
            <a:chOff x="431" y="1525"/>
            <a:chExt cx="181" cy="1336"/>
          </a:xfrm>
        </p:grpSpPr>
        <p:sp>
          <p:nvSpPr>
            <p:cNvPr id="12" name="Line 24"/>
            <p:cNvSpPr>
              <a:spLocks noChangeShapeType="1"/>
            </p:cNvSpPr>
            <p:nvPr/>
          </p:nvSpPr>
          <p:spPr bwMode="auto">
            <a:xfrm>
              <a:off x="431" y="1525"/>
              <a:ext cx="181" cy="0"/>
            </a:xfrm>
            <a:prstGeom prst="line">
              <a:avLst/>
            </a:prstGeom>
            <a:noFill/>
            <a:ln w="9525">
              <a:solidFill>
                <a:schemeClr val="accent3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25"/>
            <p:cNvSpPr>
              <a:spLocks noChangeShapeType="1"/>
            </p:cNvSpPr>
            <p:nvPr/>
          </p:nvSpPr>
          <p:spPr bwMode="auto">
            <a:xfrm>
              <a:off x="431" y="1525"/>
              <a:ext cx="0" cy="1315"/>
            </a:xfrm>
            <a:prstGeom prst="line">
              <a:avLst/>
            </a:prstGeom>
            <a:noFill/>
            <a:ln w="9525">
              <a:solidFill>
                <a:schemeClr val="accent3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26"/>
            <p:cNvSpPr>
              <a:spLocks noChangeShapeType="1"/>
            </p:cNvSpPr>
            <p:nvPr/>
          </p:nvSpPr>
          <p:spPr bwMode="auto">
            <a:xfrm>
              <a:off x="431" y="2861"/>
              <a:ext cx="181" cy="0"/>
            </a:xfrm>
            <a:prstGeom prst="line">
              <a:avLst/>
            </a:prstGeom>
            <a:noFill/>
            <a:ln w="9525">
              <a:solidFill>
                <a:schemeClr val="accent3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903090" y="4114005"/>
            <a:ext cx="10381059" cy="1769100"/>
            <a:chOff x="903090" y="4114005"/>
            <a:chExt cx="10381059" cy="1769100"/>
          </a:xfrm>
          <a:solidFill>
            <a:schemeClr val="accent3"/>
          </a:solidFill>
        </p:grpSpPr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903090" y="4114005"/>
              <a:ext cx="3456000" cy="142875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Rectangle 17"/>
            <p:cNvSpPr>
              <a:spLocks noChangeArrowheads="1"/>
            </p:cNvSpPr>
            <p:nvPr/>
          </p:nvSpPr>
          <p:spPr bwMode="auto">
            <a:xfrm>
              <a:off x="903090" y="4114005"/>
              <a:ext cx="144462" cy="1764000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>
              <a:off x="903090" y="5740230"/>
              <a:ext cx="3456000" cy="142875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Rectangle 4"/>
            <p:cNvSpPr>
              <a:spLocks noChangeArrowheads="1"/>
            </p:cNvSpPr>
            <p:nvPr/>
          </p:nvSpPr>
          <p:spPr bwMode="auto">
            <a:xfrm>
              <a:off x="4359450" y="4114005"/>
              <a:ext cx="3456000" cy="142875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Rectangle 4"/>
            <p:cNvSpPr>
              <a:spLocks noChangeArrowheads="1"/>
            </p:cNvSpPr>
            <p:nvPr/>
          </p:nvSpPr>
          <p:spPr bwMode="auto">
            <a:xfrm>
              <a:off x="4359450" y="5739840"/>
              <a:ext cx="3456000" cy="142875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Rectangle 4"/>
            <p:cNvSpPr>
              <a:spLocks noChangeArrowheads="1"/>
            </p:cNvSpPr>
            <p:nvPr/>
          </p:nvSpPr>
          <p:spPr bwMode="auto">
            <a:xfrm>
              <a:off x="7828149" y="4114005"/>
              <a:ext cx="3456000" cy="142875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Rectangle 4"/>
            <p:cNvSpPr>
              <a:spLocks noChangeArrowheads="1"/>
            </p:cNvSpPr>
            <p:nvPr/>
          </p:nvSpPr>
          <p:spPr bwMode="auto">
            <a:xfrm>
              <a:off x="7828149" y="5739840"/>
              <a:ext cx="3456000" cy="142875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11139687" y="4116727"/>
              <a:ext cx="144462" cy="1764000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1" name="Group 27"/>
          <p:cNvGrpSpPr/>
          <p:nvPr/>
        </p:nvGrpSpPr>
        <p:grpSpPr bwMode="auto">
          <a:xfrm flipH="1">
            <a:off x="11144448" y="3942246"/>
            <a:ext cx="287337" cy="2120900"/>
            <a:chOff x="431" y="1525"/>
            <a:chExt cx="181" cy="1336"/>
          </a:xfrm>
        </p:grpSpPr>
        <p:sp>
          <p:nvSpPr>
            <p:cNvPr id="22" name="Line 24"/>
            <p:cNvSpPr>
              <a:spLocks noChangeShapeType="1"/>
            </p:cNvSpPr>
            <p:nvPr/>
          </p:nvSpPr>
          <p:spPr bwMode="auto">
            <a:xfrm>
              <a:off x="431" y="1525"/>
              <a:ext cx="181" cy="0"/>
            </a:xfrm>
            <a:prstGeom prst="line">
              <a:avLst/>
            </a:prstGeom>
            <a:noFill/>
            <a:ln w="9525">
              <a:solidFill>
                <a:schemeClr val="accent3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>
              <a:off x="431" y="1525"/>
              <a:ext cx="0" cy="1315"/>
            </a:xfrm>
            <a:prstGeom prst="line">
              <a:avLst/>
            </a:prstGeom>
            <a:noFill/>
            <a:ln w="9525">
              <a:solidFill>
                <a:schemeClr val="accent3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26"/>
            <p:cNvSpPr>
              <a:spLocks noChangeShapeType="1"/>
            </p:cNvSpPr>
            <p:nvPr/>
          </p:nvSpPr>
          <p:spPr bwMode="auto">
            <a:xfrm>
              <a:off x="431" y="2861"/>
              <a:ext cx="181" cy="0"/>
            </a:xfrm>
            <a:prstGeom prst="line">
              <a:avLst/>
            </a:prstGeom>
            <a:noFill/>
            <a:ln w="9525">
              <a:solidFill>
                <a:schemeClr val="accent3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688982" y="4445030"/>
            <a:ext cx="6809273" cy="109171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lIns="90000" tIns="46800" rIns="90000" bIns="46800"/>
          <a:lstStyle/>
          <a:p>
            <a:fld id="{ABB205CD-0FDB-4BF2-A009-3D4DB9A61B45}" type="datetimeFigureOut">
              <a:rPr lang="zh-CN" altLang="en-US" smtClean="0"/>
              <a:pPr/>
              <a:t>2019/7/31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lIns="90000" tIns="46800" rIns="90000" bIns="46800"/>
          <a:lstStyle/>
          <a:p>
            <a:fld id="{4362C9D8-5602-4252-B318-7298D4C75C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2019/7/31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205CD-0FDB-4BF2-A009-3D4DB9A61B45}" type="datetimeFigureOut">
              <a:rPr lang="zh-CN" altLang="en-US" smtClean="0"/>
              <a:pPr/>
              <a:t>2019/7/31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C9D8-5602-4252-B318-7298D4C75C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205CD-0FDB-4BF2-A009-3D4DB9A61B45}" type="datetimeFigureOut">
              <a:rPr lang="zh-CN" altLang="en-US" smtClean="0"/>
              <a:pPr/>
              <a:t>2019/7/31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C9D8-5602-4252-B318-7298D4C75C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699990" y="4388273"/>
            <a:ext cx="3328988" cy="1825625"/>
          </a:xfrm>
          <a:prstGeom prst="rect">
            <a:avLst/>
          </a:prstGeom>
          <a:solidFill>
            <a:schemeClr val="accent4"/>
          </a:soli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148948" y="4426374"/>
            <a:ext cx="7290383" cy="1754326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lIns="90000" tIns="46800" rIns="90000" bIns="46800"/>
          <a:lstStyle/>
          <a:p>
            <a:fld id="{ABB205CD-0FDB-4BF2-A009-3D4DB9A61B45}" type="datetimeFigureOut">
              <a:rPr lang="zh-CN" altLang="en-US" smtClean="0"/>
              <a:pPr/>
              <a:t>2019/7/31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lIns="90000" tIns="46800" rIns="90000" bIns="46800"/>
          <a:lstStyle/>
          <a:p>
            <a:fld id="{4362C9D8-5602-4252-B318-7298D4C75C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205CD-0FDB-4BF2-A009-3D4DB9A61B45}" type="datetimeFigureOut">
              <a:rPr lang="zh-CN" altLang="en-US" smtClean="0"/>
              <a:pPr/>
              <a:t>2019/7/31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C9D8-5602-4252-B318-7298D4C75C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265369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7285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7285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205CD-0FDB-4BF2-A009-3D4DB9A61B45}" type="datetimeFigureOut">
              <a:rPr lang="zh-CN" altLang="en-US" smtClean="0"/>
              <a:pPr/>
              <a:t>2019/7/31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C9D8-5602-4252-B318-7298D4C75C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768387"/>
            <a:ext cx="12191999" cy="2435280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Group 27"/>
          <p:cNvGrpSpPr/>
          <p:nvPr/>
        </p:nvGrpSpPr>
        <p:grpSpPr bwMode="auto">
          <a:xfrm>
            <a:off x="760215" y="3942246"/>
            <a:ext cx="287337" cy="2120900"/>
            <a:chOff x="431" y="1525"/>
            <a:chExt cx="181" cy="1336"/>
          </a:xfrm>
        </p:grpSpPr>
        <p:sp>
          <p:nvSpPr>
            <p:cNvPr id="10" name="Line 24"/>
            <p:cNvSpPr>
              <a:spLocks noChangeShapeType="1"/>
            </p:cNvSpPr>
            <p:nvPr/>
          </p:nvSpPr>
          <p:spPr bwMode="auto">
            <a:xfrm>
              <a:off x="431" y="1525"/>
              <a:ext cx="181" cy="0"/>
            </a:xfrm>
            <a:prstGeom prst="line">
              <a:avLst/>
            </a:prstGeom>
            <a:noFill/>
            <a:ln w="9525">
              <a:solidFill>
                <a:schemeClr val="accent3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25"/>
            <p:cNvSpPr>
              <a:spLocks noChangeShapeType="1"/>
            </p:cNvSpPr>
            <p:nvPr/>
          </p:nvSpPr>
          <p:spPr bwMode="auto">
            <a:xfrm>
              <a:off x="431" y="1525"/>
              <a:ext cx="0" cy="1315"/>
            </a:xfrm>
            <a:prstGeom prst="line">
              <a:avLst/>
            </a:prstGeom>
            <a:noFill/>
            <a:ln w="9525">
              <a:solidFill>
                <a:schemeClr val="accent3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26"/>
            <p:cNvSpPr>
              <a:spLocks noChangeShapeType="1"/>
            </p:cNvSpPr>
            <p:nvPr/>
          </p:nvSpPr>
          <p:spPr bwMode="auto">
            <a:xfrm>
              <a:off x="431" y="2861"/>
              <a:ext cx="181" cy="0"/>
            </a:xfrm>
            <a:prstGeom prst="line">
              <a:avLst/>
            </a:prstGeom>
            <a:noFill/>
            <a:ln w="9525">
              <a:solidFill>
                <a:schemeClr val="accent3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903090" y="4114005"/>
            <a:ext cx="10381059" cy="1769100"/>
            <a:chOff x="903090" y="4114005"/>
            <a:chExt cx="10381059" cy="1769100"/>
          </a:xfrm>
          <a:solidFill>
            <a:schemeClr val="accent3"/>
          </a:solidFill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903090" y="4114005"/>
              <a:ext cx="3456000" cy="142875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Rectangle 17"/>
            <p:cNvSpPr>
              <a:spLocks noChangeArrowheads="1"/>
            </p:cNvSpPr>
            <p:nvPr/>
          </p:nvSpPr>
          <p:spPr bwMode="auto">
            <a:xfrm>
              <a:off x="903090" y="4114005"/>
              <a:ext cx="144462" cy="1764000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>
              <a:off x="903090" y="5740230"/>
              <a:ext cx="3456000" cy="142875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4359450" y="4114005"/>
              <a:ext cx="3456000" cy="142875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>
              <a:off x="4359450" y="5739840"/>
              <a:ext cx="3456000" cy="142875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Rectangle 4"/>
            <p:cNvSpPr>
              <a:spLocks noChangeArrowheads="1"/>
            </p:cNvSpPr>
            <p:nvPr/>
          </p:nvSpPr>
          <p:spPr bwMode="auto">
            <a:xfrm>
              <a:off x="7828149" y="4114005"/>
              <a:ext cx="3456000" cy="142875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Rectangle 4"/>
            <p:cNvSpPr>
              <a:spLocks noChangeArrowheads="1"/>
            </p:cNvSpPr>
            <p:nvPr/>
          </p:nvSpPr>
          <p:spPr bwMode="auto">
            <a:xfrm>
              <a:off x="7828149" y="5739840"/>
              <a:ext cx="3456000" cy="142875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11139687" y="4116727"/>
              <a:ext cx="144462" cy="1764000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9" name="Group 27"/>
          <p:cNvGrpSpPr/>
          <p:nvPr/>
        </p:nvGrpSpPr>
        <p:grpSpPr bwMode="auto">
          <a:xfrm flipH="1">
            <a:off x="11144448" y="3942246"/>
            <a:ext cx="287337" cy="2120900"/>
            <a:chOff x="431" y="1525"/>
            <a:chExt cx="181" cy="1336"/>
          </a:xfrm>
        </p:grpSpPr>
        <p:sp>
          <p:nvSpPr>
            <p:cNvPr id="20" name="Line 24"/>
            <p:cNvSpPr>
              <a:spLocks noChangeShapeType="1"/>
            </p:cNvSpPr>
            <p:nvPr/>
          </p:nvSpPr>
          <p:spPr bwMode="auto">
            <a:xfrm>
              <a:off x="431" y="1525"/>
              <a:ext cx="181" cy="0"/>
            </a:xfrm>
            <a:prstGeom prst="line">
              <a:avLst/>
            </a:prstGeom>
            <a:noFill/>
            <a:ln w="9525">
              <a:solidFill>
                <a:schemeClr val="accent3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25"/>
            <p:cNvSpPr>
              <a:spLocks noChangeShapeType="1"/>
            </p:cNvSpPr>
            <p:nvPr/>
          </p:nvSpPr>
          <p:spPr bwMode="auto">
            <a:xfrm>
              <a:off x="431" y="1525"/>
              <a:ext cx="0" cy="1315"/>
            </a:xfrm>
            <a:prstGeom prst="line">
              <a:avLst/>
            </a:prstGeom>
            <a:noFill/>
            <a:ln w="9525">
              <a:solidFill>
                <a:schemeClr val="accent3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26"/>
            <p:cNvSpPr>
              <a:spLocks noChangeShapeType="1"/>
            </p:cNvSpPr>
            <p:nvPr/>
          </p:nvSpPr>
          <p:spPr bwMode="auto">
            <a:xfrm>
              <a:off x="431" y="2861"/>
              <a:ext cx="181" cy="0"/>
            </a:xfrm>
            <a:prstGeom prst="line">
              <a:avLst/>
            </a:prstGeom>
            <a:noFill/>
            <a:ln w="9525">
              <a:solidFill>
                <a:schemeClr val="accent3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688982" y="4465929"/>
            <a:ext cx="6809273" cy="1089529"/>
          </a:xfrm>
        </p:spPr>
        <p:txBody>
          <a:bodyPr>
            <a:normAutofit/>
          </a:bodyPr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205CD-0FDB-4BF2-A009-3D4DB9A61B45}" type="datetimeFigureOut">
              <a:rPr lang="zh-CN" altLang="en-US" smtClean="0"/>
              <a:pPr/>
              <a:t>2019/7/31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C9D8-5602-4252-B318-7298D4C75C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205CD-0FDB-4BF2-A009-3D4DB9A61B45}" type="datetimeFigureOut">
              <a:rPr lang="zh-CN" altLang="en-US" smtClean="0"/>
              <a:pPr/>
              <a:t>2019/7/31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C9D8-5602-4252-B318-7298D4C75C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67491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67491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27511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pPr/>
              <a:t>2019/7/31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23912" y="365125"/>
            <a:ext cx="829887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9577647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205CD-0FDB-4BF2-A009-3D4DB9A61B45}" type="datetimeFigureOut">
              <a:rPr lang="zh-CN" altLang="en-US" smtClean="0"/>
              <a:pPr/>
              <a:t>2019/7/31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C9D8-5602-4252-B318-7298D4C75C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205CD-0FDB-4BF2-A009-3D4DB9A61B45}" type="datetimeFigureOut">
              <a:rPr lang="zh-CN" altLang="en-US" smtClean="0"/>
              <a:pPr/>
              <a:t>2019/7/31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2C9D8-5602-4252-B318-7298D4C75C1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KSO_TEMPLATE" hidden="1"/>
          <p:cNvSpPr/>
          <p:nvPr>
            <p:custDataLst>
              <p:tags r:id="rId1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hyperlink" Target="01%20ToTeacher/01%20&#35838;&#20013;&#29702;&#35770;&#28436;&#31034;&#26696;&#20363;/&#34920;&#26684;/&#31034;&#20363;3%20&#34920;&#26684;&#30340;&#36328;&#34892;/rowspan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hyperlink" Target="01%20ToTeacher/01%20&#35838;&#20013;&#29702;&#35770;&#28436;&#31034;&#26696;&#20363;/&#34920;&#26684;/&#31034;&#20363;4&#65306;&#36328;&#34892;&#36328;&#21015;&#30340;&#34920;&#26684;/row_col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hyperlink" Target="01%20ToTeacher/01%20&#35838;&#20013;&#29702;&#35770;&#28436;&#31034;&#26696;&#20363;/&#34920;&#26684;/&#31034;&#20363;5&#65306;&#34920;&#26684;&#35774;&#32622;1-1/index.htm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hyperlink" Target="01%20ToTeacher/01%20&#35838;&#20013;&#29702;&#35770;&#28436;&#31034;&#26696;&#20363;/&#34920;&#26684;/&#31034;&#20363;6&#65306;&#34920;&#26684;&#35774;&#32622;1-2/index.html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hyperlink" Target="01%20ToTeacher/01%20&#35838;&#20013;&#29702;&#35770;&#28436;&#31034;&#26696;&#20363;/&#34920;&#26684;/&#31034;&#20363;7&#65306;&#21333;&#20803;&#26684;&#22635;&#20805;&#36317;&#31163;&#21644;&#38388;&#36317;/index.htm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hyperlink" Target="01%20ToTeacher/01%20&#35838;&#20013;&#29702;&#35770;&#28436;&#31034;&#26696;&#20363;/&#34920;&#26684;/&#31034;&#20363;8&#65306;&#34920;&#26684;&#34920;&#22836;&#21644;&#26631;&#39064;/index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hyperlink" Target="01%20ToTeacher/01%20&#35838;&#20013;&#29702;&#35770;&#28436;&#31034;&#26696;&#20363;/&#34920;&#21333;/&#31034;&#20363;1&#65306;&#34920;&#21333;&#30340;&#22522;&#26412;&#32467;&#26500;/form.html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hyperlink" Target="01%20ToTeacher/01%20&#35838;&#20013;&#29702;&#35770;&#28436;&#31034;&#26696;&#20363;/&#34920;&#21333;/&#31034;&#20363;2&#65306;&#25991;&#26412;&#26694;/textField.html" TargetMode="External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5" Type="http://schemas.openxmlformats.org/officeDocument/2006/relationships/hyperlink" Target="01%20ToTeacher/01%20&#35838;&#20013;&#29702;&#35770;&#28436;&#31034;&#26696;&#20363;/&#34920;&#21333;/&#31034;&#20363;3&#65306;&#23494;&#30721;&#26694;/password.html" TargetMode="External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5" Type="http://schemas.openxmlformats.org/officeDocument/2006/relationships/hyperlink" Target="01%20ToTeacher/01%20&#35838;&#20013;&#29702;&#35770;&#28436;&#31034;&#26696;&#20363;/&#34920;&#21333;/&#31034;&#20363;4&#65306;&#21333;&#36873;&#25353;&#38062;/radio.html" TargetMode="External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hyperlink" Target="01%20ToTeacher/01%20&#35838;&#20013;&#29702;&#35770;&#28436;&#31034;&#26696;&#20363;/&#34920;&#21333;/&#31034;&#20363;5&#65306;&#22797;&#36873;&#26694;/checkbox.html" TargetMode="Externa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5" Type="http://schemas.openxmlformats.org/officeDocument/2006/relationships/hyperlink" Target="01%20ToTeacher/01%20&#35838;&#20013;&#29702;&#35770;&#28436;&#31034;&#26696;&#20363;/&#34920;&#21333;/&#31034;&#20363;6&#65306;&#19979;&#25289;&#21015;&#34920;&#26694;/select.html" TargetMode="External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5" Type="http://schemas.openxmlformats.org/officeDocument/2006/relationships/hyperlink" Target="01%20ToTeacher/01%20&#35838;&#20013;&#29702;&#35770;&#28436;&#31034;&#26696;&#20363;/&#34920;&#21333;/&#31034;&#20363;7&#65306;&#25353;&#38062;/button.html" TargetMode="External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5" Type="http://schemas.openxmlformats.org/officeDocument/2006/relationships/hyperlink" Target="01%20ToTeacher/01%20&#35838;&#20013;&#29702;&#35770;&#28436;&#31034;&#26696;&#20363;/&#34920;&#21333;/&#31034;&#20363;8&#65306;&#25991;&#26412;&#22495;/textarea.html" TargetMode="External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5" Type="http://schemas.openxmlformats.org/officeDocument/2006/relationships/hyperlink" Target="01%20ToTeacher/01%20&#35838;&#20013;&#29702;&#35770;&#28436;&#31034;&#26696;&#20363;/&#34920;&#21333;/&#31034;&#20363;9&#65306;&#25991;&#20214;&#22495;/file.html" TargetMode="External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6" Type="http://schemas.openxmlformats.org/officeDocument/2006/relationships/hyperlink" Target="01%20ToTeacher/01%20&#35838;&#20013;&#29702;&#35770;&#28436;&#31034;&#26696;&#20363;/&#34920;&#21333;/&#31034;&#20363;11&#65306;url&#32593;&#22336;/url.html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6" Type="http://schemas.openxmlformats.org/officeDocument/2006/relationships/hyperlink" Target="01%20ToTeacher/01%20&#35838;&#20013;&#29702;&#35770;&#28436;&#31034;&#26696;&#20363;/&#34920;&#21333;/&#31034;&#20363;11&#65306;url&#32593;&#22336;/url.html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5" Type="http://schemas.openxmlformats.org/officeDocument/2006/relationships/hyperlink" Target="01%20ToTeacher/01%20&#35838;&#20013;&#29702;&#35770;&#28436;&#31034;&#26696;&#20363;/&#34920;&#21333;/&#31034;&#20363;12&#65306;number&#25968;&#23383;/number.html" TargetMode="External"/><Relationship Id="rId4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5" Type="http://schemas.openxmlformats.org/officeDocument/2006/relationships/hyperlink" Target="01%20ToTeacher/01%20&#35838;&#20013;&#29702;&#35770;&#28436;&#31034;&#26696;&#20363;/&#34920;&#21333;/&#31034;&#20363;13&#65306;range&#28369;&#22359;" TargetMode="External"/><Relationship Id="rId4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5" Type="http://schemas.openxmlformats.org/officeDocument/2006/relationships/hyperlink" Target="01%20ToTeacher/01%20&#35838;&#20013;&#29702;&#35770;&#28436;&#31034;&#26696;&#20363;/&#34920;&#21333;/&#31034;&#20363;14&#65306;search&#25628;&#32034;&#26694;/search.html" TargetMode="External"/><Relationship Id="rId4" Type="http://schemas.openxmlformats.org/officeDocument/2006/relationships/image" Target="../media/image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9" Type="http://schemas.openxmlformats.org/officeDocument/2006/relationships/image" Target="../media/image1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hyperlink" Target="01%20ToTeacher/01%20&#35838;&#20013;&#29702;&#35770;&#28436;&#31034;&#26696;&#20363;/&#34920;&#26684;/&#31034;&#20363;1&#65306;&#22522;&#26412;&#34920;&#26684;/table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hyperlink" Target="01%20ToTeacher/01%20&#35838;&#20013;&#29702;&#35770;&#28436;&#31034;&#26696;&#20363;/&#34920;&#26684;/&#31034;&#20363;2&#65306;&#34920;&#26684;&#30340;&#36328;&#21015;/colspan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63625" y="4445000"/>
            <a:ext cx="10069830" cy="1091565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表格与表单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2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表格的跨行</a:t>
            </a:r>
          </a:p>
        </p:txBody>
      </p:sp>
      <p:sp>
        <p:nvSpPr>
          <p:cNvPr id="17413" name="AutoShape 4"/>
          <p:cNvSpPr>
            <a:spLocks noChangeArrowheads="1"/>
          </p:cNvSpPr>
          <p:nvPr/>
        </p:nvSpPr>
        <p:spPr bwMode="auto">
          <a:xfrm>
            <a:off x="3167270" y="1537251"/>
            <a:ext cx="7110071" cy="3264992"/>
          </a:xfrm>
          <a:prstGeom prst="roundRect">
            <a:avLst>
              <a:gd name="adj" fmla="val 352"/>
            </a:avLst>
          </a:prstGeom>
          <a:solidFill>
            <a:schemeClr val="bg1"/>
          </a:solidFill>
          <a:ln w="25400">
            <a:solidFill>
              <a:srgbClr val="000000"/>
            </a:solidFill>
            <a:round/>
          </a:ln>
          <a:effectLst>
            <a:outerShdw sx="100999" sy="100999" algn="ctr" rotWithShape="0">
              <a:srgbClr val="000000">
                <a:alpha val="9000"/>
              </a:srgbClr>
            </a:outerShdw>
          </a:effectLst>
        </p:spPr>
        <p:txBody>
          <a:bodyPr wrap="square" lIns="121917" tIns="60958" rIns="121917" bIns="60958">
            <a:spAutoFit/>
          </a:bodyPr>
          <a:lstStyle/>
          <a:p>
            <a:pPr defTabSz="964565">
              <a:lnSpc>
                <a:spcPts val="3465"/>
              </a:lnSpc>
              <a:buClr>
                <a:schemeClr val="folHlink"/>
              </a:buClr>
              <a:buSzPct val="60000"/>
              <a:tabLst>
                <a:tab pos="592455" algn="l"/>
              </a:tabLst>
              <a:defRPr/>
            </a:pPr>
            <a:r>
              <a:rPr lang="en-US" altLang="zh-CN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&lt;</a:t>
            </a:r>
            <a:r>
              <a:rPr lang="en-US" altLang="zh-CN" b="1" dirty="0" err="1" smtClean="0">
                <a:latin typeface="Arial" panose="020B0604020202020204" pitchFamily="34" charset="0"/>
                <a:ea typeface="宋体" panose="02010600030101010101" pitchFamily="2" charset="-122"/>
              </a:rPr>
              <a:t>tr</a:t>
            </a:r>
            <a:r>
              <a:rPr lang="en-US" altLang="zh-CN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</a:p>
          <a:p>
            <a:pPr defTabSz="964565">
              <a:lnSpc>
                <a:spcPts val="3465"/>
              </a:lnSpc>
              <a:buClr>
                <a:schemeClr val="folHlink"/>
              </a:buClr>
              <a:buSzPct val="60000"/>
              <a:tabLst>
                <a:tab pos="592455" algn="l"/>
              </a:tabLst>
              <a:defRPr/>
            </a:pPr>
            <a:r>
              <a:rPr lang="en-US" altLang="zh-CN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        &lt;td </a:t>
            </a:r>
            <a:r>
              <a:rPr lang="en-US" altLang="zh-CN" b="1" dirty="0" err="1" smtClean="0">
                <a:latin typeface="Arial" panose="020B0604020202020204" pitchFamily="34" charset="0"/>
                <a:ea typeface="宋体" panose="02010600030101010101" pitchFamily="2" charset="-122"/>
              </a:rPr>
              <a:t>rowspan</a:t>
            </a:r>
            <a:r>
              <a:rPr lang="en-US" altLang="zh-CN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="2"&gt;</a:t>
            </a:r>
            <a:r>
              <a:rPr lang="zh-CN" altLang="en-US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张三</a:t>
            </a:r>
            <a:r>
              <a:rPr lang="en-US" altLang="zh-CN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&lt;/td&gt;</a:t>
            </a:r>
          </a:p>
          <a:p>
            <a:pPr defTabSz="964565">
              <a:lnSpc>
                <a:spcPts val="3465"/>
              </a:lnSpc>
              <a:buClr>
                <a:schemeClr val="folHlink"/>
              </a:buClr>
              <a:buSzPct val="60000"/>
              <a:tabLst>
                <a:tab pos="592455" algn="l"/>
              </a:tabLst>
              <a:defRPr/>
            </a:pPr>
            <a:r>
              <a:rPr lang="en-US" altLang="zh-CN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        &lt;td&gt;</a:t>
            </a:r>
            <a:r>
              <a:rPr lang="zh-CN" altLang="en-US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语文</a:t>
            </a:r>
            <a:r>
              <a:rPr lang="en-US" altLang="zh-CN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&lt;/td&gt;</a:t>
            </a:r>
          </a:p>
          <a:p>
            <a:pPr defTabSz="964565">
              <a:lnSpc>
                <a:spcPts val="3465"/>
              </a:lnSpc>
              <a:buClr>
                <a:schemeClr val="folHlink"/>
              </a:buClr>
              <a:buSzPct val="60000"/>
              <a:tabLst>
                <a:tab pos="592455" algn="l"/>
              </a:tabLst>
              <a:defRPr/>
            </a:pPr>
            <a:r>
              <a:rPr lang="en-US" altLang="zh-CN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        &lt;td&gt;98&lt;/td&gt;</a:t>
            </a:r>
          </a:p>
          <a:p>
            <a:pPr defTabSz="964565">
              <a:lnSpc>
                <a:spcPts val="3465"/>
              </a:lnSpc>
              <a:buClr>
                <a:schemeClr val="folHlink"/>
              </a:buClr>
              <a:buSzPct val="60000"/>
              <a:tabLst>
                <a:tab pos="592455" algn="l"/>
              </a:tabLst>
              <a:defRPr/>
            </a:pPr>
            <a:r>
              <a:rPr lang="en-US" altLang="zh-CN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      &lt;/</a:t>
            </a:r>
            <a:r>
              <a:rPr lang="en-US" altLang="zh-CN" b="1" dirty="0" err="1" smtClean="0">
                <a:latin typeface="Arial" panose="020B0604020202020204" pitchFamily="34" charset="0"/>
                <a:ea typeface="宋体" panose="02010600030101010101" pitchFamily="2" charset="-122"/>
              </a:rPr>
              <a:t>tr</a:t>
            </a:r>
            <a:r>
              <a:rPr lang="en-US" altLang="zh-CN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</a:p>
          <a:p>
            <a:pPr defTabSz="964565">
              <a:lnSpc>
                <a:spcPts val="3465"/>
              </a:lnSpc>
              <a:buClr>
                <a:schemeClr val="folHlink"/>
              </a:buClr>
              <a:buSzPct val="60000"/>
              <a:tabLst>
                <a:tab pos="592455" algn="l"/>
              </a:tabLst>
              <a:defRPr/>
            </a:pPr>
            <a:r>
              <a:rPr lang="en-US" altLang="zh-CN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……</a:t>
            </a: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defTabSz="964565">
              <a:lnSpc>
                <a:spcPts val="3465"/>
              </a:lnSpc>
              <a:buClr>
                <a:schemeClr val="folHlink"/>
              </a:buClr>
              <a:buSzPct val="60000"/>
              <a:tabLst>
                <a:tab pos="592455" algn="l"/>
              </a:tabLst>
              <a:defRPr/>
            </a:pP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&lt;/table&gt;</a:t>
            </a:r>
          </a:p>
        </p:txBody>
      </p:sp>
      <p:sp>
        <p:nvSpPr>
          <p:cNvPr id="17416" name="矩形标注 33"/>
          <p:cNvSpPr>
            <a:spLocks noChangeArrowheads="1"/>
          </p:cNvSpPr>
          <p:nvPr/>
        </p:nvSpPr>
        <p:spPr bwMode="auto">
          <a:xfrm>
            <a:off x="6477000" y="3238500"/>
            <a:ext cx="711086" cy="400105"/>
          </a:xfrm>
          <a:prstGeom prst="wedgeRectCallout">
            <a:avLst>
              <a:gd name="adj1" fmla="val -50106"/>
              <a:gd name="adj2" fmla="val -31435"/>
            </a:avLst>
          </a:prstGeom>
          <a:solidFill>
            <a:schemeClr val="bg2"/>
          </a:solidFill>
          <a:ln w="9525">
            <a:solidFill>
              <a:srgbClr val="F2F2F2"/>
            </a:solidFill>
            <a:bevel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</p:spPr>
        <p:txBody>
          <a:bodyPr wrap="none" lIns="121917" tIns="60958" rIns="121917" bIns="60958" anchor="b">
            <a:spAutoFit/>
          </a:bodyPr>
          <a:lstStyle/>
          <a:p>
            <a:pPr marL="381000" indent="-38100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跨行</a:t>
            </a:r>
          </a:p>
        </p:txBody>
      </p:sp>
      <p:sp>
        <p:nvSpPr>
          <p:cNvPr id="39944" name="文本占位符 8"/>
          <p:cNvSpPr txBox="1"/>
          <p:nvPr/>
        </p:nvSpPr>
        <p:spPr bwMode="auto">
          <a:xfrm>
            <a:off x="190500" y="6191251"/>
            <a:ext cx="3810000" cy="57150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</a:ln>
        </p:spPr>
        <p:txBody>
          <a:bodyPr lIns="121909" tIns="60954" rIns="121909" bIns="60954" anchor="ctr"/>
          <a:lstStyle/>
          <a:p>
            <a:pPr marL="457200" indent="-457200" algn="ctr">
              <a:spcBef>
                <a:spcPct val="20000"/>
              </a:spcBef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表格</a:t>
            </a:r>
          </a:p>
        </p:txBody>
      </p:sp>
      <p:sp>
        <p:nvSpPr>
          <p:cNvPr id="39945" name="文本占位符 11"/>
          <p:cNvSpPr txBox="1"/>
          <p:nvPr/>
        </p:nvSpPr>
        <p:spPr bwMode="auto">
          <a:xfrm>
            <a:off x="190500" y="4953000"/>
            <a:ext cx="3810000" cy="123825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21909" tIns="60954" rIns="121909" bIns="60954" anchor="ctr"/>
          <a:lstStyle/>
          <a:p>
            <a:pPr marL="457200" indent="-457200" algn="ctr" defTabSz="1216660">
              <a:lnSpc>
                <a:spcPct val="150000"/>
              </a:lnSpc>
            </a:pPr>
            <a:endParaRPr lang="zh-CN" altLang="en-US" b="1" i="1" dirty="0">
              <a:latin typeface="微软雅黑" panose="020B0503020204020204" charset="-122"/>
              <a:ea typeface="微软雅黑" panose="020B0503020204020204" charset="-122"/>
              <a:sym typeface="Calibri" panose="020F0502020204030204" pitchFamily="34" charset="0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rot="10800000">
            <a:off x="5190186" y="2962142"/>
            <a:ext cx="1210614" cy="42500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14" name="组合 18"/>
          <p:cNvGrpSpPr/>
          <p:nvPr/>
        </p:nvGrpSpPr>
        <p:grpSpPr bwMode="auto">
          <a:xfrm>
            <a:off x="3614738" y="6191885"/>
            <a:ext cx="4572000" cy="428625"/>
            <a:chOff x="3143240" y="5143512"/>
            <a:chExt cx="4572032" cy="428628"/>
          </a:xfrm>
          <a:solidFill>
            <a:schemeClr val="tx1"/>
          </a:solidFill>
        </p:grpSpPr>
        <p:sp>
          <p:nvSpPr>
            <p:cNvPr id="15" name="圆角矩形 14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grpFill/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圆角矩形 15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grpFill/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17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grp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/>
            <p:cNvSpPr txBox="1"/>
            <p:nvPr/>
          </p:nvSpPr>
          <p:spPr bwMode="auto">
            <a:xfrm>
              <a:off x="4180837" y="5187962"/>
              <a:ext cx="2786360" cy="338556"/>
            </a:xfrm>
            <a:prstGeom prst="rect">
              <a:avLst/>
            </a:prstGeom>
            <a:grp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hlinkClick r:id="rId4" action="ppaction://hlinkfile"/>
                </a:rPr>
                <a:t>表格示例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hlinkClick r:id="rId4" action="ppaction://hlinkfile"/>
                </a:rPr>
                <a:t>3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hlinkClick r:id="rId4" action="ppaction://hlinkfile"/>
                </a:rPr>
                <a:t>：表格的跨行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pPr>
                <a:defRPr/>
              </a:pPr>
              <a:t>10</a:t>
            </a:fld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/44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 animBg="1" autoUpdateAnimBg="0"/>
      <p:bldP spid="17416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2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表格的跨行列</a:t>
            </a:r>
          </a:p>
        </p:txBody>
      </p:sp>
      <p:sp>
        <p:nvSpPr>
          <p:cNvPr id="17413" name="AutoShape 4"/>
          <p:cNvSpPr>
            <a:spLocks noChangeArrowheads="1"/>
          </p:cNvSpPr>
          <p:nvPr/>
        </p:nvSpPr>
        <p:spPr bwMode="auto">
          <a:xfrm>
            <a:off x="3207026" y="1444486"/>
            <a:ext cx="7110071" cy="4611515"/>
          </a:xfrm>
          <a:prstGeom prst="roundRect">
            <a:avLst>
              <a:gd name="adj" fmla="val 352"/>
            </a:avLst>
          </a:prstGeom>
          <a:solidFill>
            <a:schemeClr val="bg1"/>
          </a:solidFill>
          <a:ln w="25400">
            <a:solidFill>
              <a:srgbClr val="000000"/>
            </a:solidFill>
            <a:round/>
          </a:ln>
          <a:effectLst>
            <a:outerShdw sx="100999" sy="100999" algn="ctr" rotWithShape="0">
              <a:srgbClr val="000000">
                <a:alpha val="9000"/>
              </a:srgbClr>
            </a:outerShdw>
          </a:effectLst>
        </p:spPr>
        <p:txBody>
          <a:bodyPr wrap="square" lIns="121917" tIns="60958" rIns="121917" bIns="60958">
            <a:spAutoFit/>
          </a:bodyPr>
          <a:lstStyle/>
          <a:p>
            <a:pPr defTabSz="964565">
              <a:lnSpc>
                <a:spcPts val="3465"/>
              </a:lnSpc>
              <a:buClr>
                <a:schemeClr val="folHlink"/>
              </a:buClr>
              <a:buSzPct val="60000"/>
              <a:tabLst>
                <a:tab pos="592455" algn="l"/>
              </a:tabLst>
              <a:defRPr/>
            </a:pPr>
            <a:r>
              <a:rPr lang="en-US" altLang="zh-CN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&lt;</a:t>
            </a:r>
            <a:r>
              <a:rPr lang="en-US" altLang="zh-CN" b="1" dirty="0" err="1" smtClean="0">
                <a:latin typeface="Arial" panose="020B0604020202020204" pitchFamily="34" charset="0"/>
                <a:ea typeface="宋体" panose="02010600030101010101" pitchFamily="2" charset="-122"/>
              </a:rPr>
              <a:t>tr</a:t>
            </a:r>
            <a:r>
              <a:rPr lang="en-US" altLang="zh-CN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</a:p>
          <a:p>
            <a:pPr defTabSz="964565">
              <a:lnSpc>
                <a:spcPts val="3465"/>
              </a:lnSpc>
              <a:buClr>
                <a:schemeClr val="folHlink"/>
              </a:buClr>
              <a:buSzPct val="60000"/>
              <a:tabLst>
                <a:tab pos="592455" algn="l"/>
              </a:tabLst>
              <a:defRPr/>
            </a:pPr>
            <a:r>
              <a:rPr lang="en-US" altLang="zh-CN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 &lt;</a:t>
            </a:r>
            <a:r>
              <a:rPr lang="en-US" altLang="zh-CN" b="1" dirty="0" err="1" smtClean="0">
                <a:latin typeface="Arial" panose="020B0604020202020204" pitchFamily="34" charset="0"/>
                <a:ea typeface="宋体" panose="02010600030101010101" pitchFamily="2" charset="-122"/>
              </a:rPr>
              <a:t>tr</a:t>
            </a:r>
            <a:r>
              <a:rPr lang="en-US" altLang="zh-CN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</a:p>
          <a:p>
            <a:pPr defTabSz="964565">
              <a:lnSpc>
                <a:spcPts val="3465"/>
              </a:lnSpc>
              <a:buClr>
                <a:schemeClr val="folHlink"/>
              </a:buClr>
              <a:buSzPct val="60000"/>
              <a:tabLst>
                <a:tab pos="592455" algn="l"/>
              </a:tabLst>
              <a:defRPr/>
            </a:pPr>
            <a:r>
              <a:rPr lang="en-US" altLang="zh-CN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        &lt;td </a:t>
            </a:r>
            <a:r>
              <a:rPr lang="en-US" altLang="zh-CN" b="1" dirty="0" err="1" smtClean="0">
                <a:latin typeface="Arial" panose="020B0604020202020204" pitchFamily="34" charset="0"/>
                <a:ea typeface="宋体" panose="02010600030101010101" pitchFamily="2" charset="-122"/>
              </a:rPr>
              <a:t>colspan</a:t>
            </a:r>
            <a:r>
              <a:rPr lang="en-US" altLang="zh-CN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="3"&gt;</a:t>
            </a:r>
            <a:r>
              <a:rPr lang="zh-CN" altLang="en-US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学生成绩</a:t>
            </a:r>
            <a:r>
              <a:rPr lang="en-US" altLang="zh-CN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&lt;/td&gt;</a:t>
            </a:r>
          </a:p>
          <a:p>
            <a:pPr defTabSz="964565">
              <a:lnSpc>
                <a:spcPts val="3465"/>
              </a:lnSpc>
              <a:buClr>
                <a:schemeClr val="folHlink"/>
              </a:buClr>
              <a:buSzPct val="60000"/>
              <a:tabLst>
                <a:tab pos="592455" algn="l"/>
              </a:tabLst>
              <a:defRPr/>
            </a:pPr>
            <a:r>
              <a:rPr lang="en-US" altLang="zh-CN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      &lt;/</a:t>
            </a:r>
            <a:r>
              <a:rPr lang="en-US" altLang="zh-CN" b="1" dirty="0" err="1" smtClean="0">
                <a:latin typeface="Arial" panose="020B0604020202020204" pitchFamily="34" charset="0"/>
                <a:ea typeface="宋体" panose="02010600030101010101" pitchFamily="2" charset="-122"/>
              </a:rPr>
              <a:t>tr</a:t>
            </a:r>
            <a:r>
              <a:rPr lang="en-US" altLang="zh-CN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</a:p>
          <a:p>
            <a:pPr defTabSz="964565">
              <a:lnSpc>
                <a:spcPts val="3465"/>
              </a:lnSpc>
              <a:buClr>
                <a:schemeClr val="folHlink"/>
              </a:buClr>
              <a:buSzPct val="60000"/>
              <a:tabLst>
                <a:tab pos="592455" algn="l"/>
              </a:tabLst>
              <a:defRPr/>
            </a:pPr>
            <a:r>
              <a:rPr lang="en-US" altLang="zh-CN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      &lt;</a:t>
            </a:r>
            <a:r>
              <a:rPr lang="en-US" altLang="zh-CN" b="1" dirty="0" err="1" smtClean="0">
                <a:latin typeface="Arial" panose="020B0604020202020204" pitchFamily="34" charset="0"/>
                <a:ea typeface="宋体" panose="02010600030101010101" pitchFamily="2" charset="-122"/>
              </a:rPr>
              <a:t>tr</a:t>
            </a:r>
            <a:r>
              <a:rPr lang="en-US" altLang="zh-CN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</a:p>
          <a:p>
            <a:pPr defTabSz="964565">
              <a:lnSpc>
                <a:spcPts val="3465"/>
              </a:lnSpc>
              <a:buClr>
                <a:schemeClr val="folHlink"/>
              </a:buClr>
              <a:buSzPct val="60000"/>
              <a:tabLst>
                <a:tab pos="592455" algn="l"/>
              </a:tabLst>
              <a:defRPr/>
            </a:pPr>
            <a:r>
              <a:rPr lang="en-US" altLang="zh-CN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        &lt;td </a:t>
            </a:r>
            <a:r>
              <a:rPr lang="en-US" altLang="zh-CN" b="1" dirty="0" err="1" smtClean="0">
                <a:latin typeface="Arial" panose="020B0604020202020204" pitchFamily="34" charset="0"/>
                <a:ea typeface="宋体" panose="02010600030101010101" pitchFamily="2" charset="-122"/>
              </a:rPr>
              <a:t>rowspan</a:t>
            </a:r>
            <a:r>
              <a:rPr lang="en-US" altLang="zh-CN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="2"&gt;</a:t>
            </a:r>
            <a:r>
              <a:rPr lang="zh-CN" altLang="en-US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张三</a:t>
            </a:r>
            <a:r>
              <a:rPr lang="en-US" altLang="zh-CN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&lt;/td&gt;</a:t>
            </a:r>
          </a:p>
          <a:p>
            <a:pPr defTabSz="964565">
              <a:lnSpc>
                <a:spcPts val="3465"/>
              </a:lnSpc>
              <a:buClr>
                <a:schemeClr val="folHlink"/>
              </a:buClr>
              <a:buSzPct val="60000"/>
              <a:tabLst>
                <a:tab pos="592455" algn="l"/>
              </a:tabLst>
              <a:defRPr/>
            </a:pPr>
            <a:r>
              <a:rPr lang="en-US" altLang="zh-CN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        &lt;td&gt;</a:t>
            </a:r>
            <a:r>
              <a:rPr lang="zh-CN" altLang="en-US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语文</a:t>
            </a:r>
            <a:r>
              <a:rPr lang="en-US" altLang="zh-CN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&lt;/td&gt;</a:t>
            </a:r>
          </a:p>
          <a:p>
            <a:pPr defTabSz="964565">
              <a:lnSpc>
                <a:spcPts val="3465"/>
              </a:lnSpc>
              <a:buClr>
                <a:schemeClr val="folHlink"/>
              </a:buClr>
              <a:buSzPct val="60000"/>
              <a:tabLst>
                <a:tab pos="592455" algn="l"/>
              </a:tabLst>
              <a:defRPr/>
            </a:pPr>
            <a:r>
              <a:rPr lang="en-US" altLang="zh-CN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        &lt;td&gt;98&lt;/td&gt;</a:t>
            </a:r>
          </a:p>
          <a:p>
            <a:pPr defTabSz="964565">
              <a:lnSpc>
                <a:spcPts val="3465"/>
              </a:lnSpc>
              <a:buClr>
                <a:schemeClr val="folHlink"/>
              </a:buClr>
              <a:buSzPct val="60000"/>
              <a:tabLst>
                <a:tab pos="592455" algn="l"/>
              </a:tabLst>
              <a:defRPr/>
            </a:pPr>
            <a:r>
              <a:rPr lang="en-US" altLang="zh-CN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      &lt;/</a:t>
            </a:r>
            <a:r>
              <a:rPr lang="en-US" altLang="zh-CN" b="1" dirty="0" err="1" smtClean="0">
                <a:latin typeface="Arial" panose="020B0604020202020204" pitchFamily="34" charset="0"/>
                <a:ea typeface="宋体" panose="02010600030101010101" pitchFamily="2" charset="-122"/>
              </a:rPr>
              <a:t>tr</a:t>
            </a:r>
            <a:r>
              <a:rPr lang="en-US" altLang="zh-CN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&gt; ……</a:t>
            </a: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defTabSz="964565">
              <a:lnSpc>
                <a:spcPts val="3465"/>
              </a:lnSpc>
              <a:buClr>
                <a:schemeClr val="folHlink"/>
              </a:buClr>
              <a:buSzPct val="60000"/>
              <a:tabLst>
                <a:tab pos="592455" algn="l"/>
              </a:tabLst>
              <a:defRPr/>
            </a:pP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&lt;/table&gt;</a:t>
            </a:r>
          </a:p>
        </p:txBody>
      </p:sp>
      <p:sp>
        <p:nvSpPr>
          <p:cNvPr id="17416" name="矩形标注 33"/>
          <p:cNvSpPr>
            <a:spLocks noChangeArrowheads="1"/>
          </p:cNvSpPr>
          <p:nvPr/>
        </p:nvSpPr>
        <p:spPr bwMode="auto">
          <a:xfrm>
            <a:off x="6556513" y="4311926"/>
            <a:ext cx="711086" cy="400105"/>
          </a:xfrm>
          <a:prstGeom prst="wedgeRectCallout">
            <a:avLst>
              <a:gd name="adj1" fmla="val -50106"/>
              <a:gd name="adj2" fmla="val -31435"/>
            </a:avLst>
          </a:prstGeom>
          <a:solidFill>
            <a:schemeClr val="bg2"/>
          </a:solidFill>
          <a:ln w="9525">
            <a:solidFill>
              <a:srgbClr val="F2F2F2"/>
            </a:solidFill>
            <a:bevel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</p:spPr>
        <p:txBody>
          <a:bodyPr wrap="none" lIns="121917" tIns="60958" rIns="121917" bIns="60958" anchor="b">
            <a:spAutoFit/>
          </a:bodyPr>
          <a:lstStyle/>
          <a:p>
            <a:pPr marL="381000" indent="-38100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跨行</a:t>
            </a:r>
          </a:p>
        </p:txBody>
      </p:sp>
      <p:sp>
        <p:nvSpPr>
          <p:cNvPr id="39944" name="文本占位符 8"/>
          <p:cNvSpPr txBox="1"/>
          <p:nvPr/>
        </p:nvSpPr>
        <p:spPr bwMode="auto">
          <a:xfrm>
            <a:off x="190500" y="6191251"/>
            <a:ext cx="3810000" cy="57150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</a:ln>
        </p:spPr>
        <p:txBody>
          <a:bodyPr lIns="121909" tIns="60954" rIns="121909" bIns="60954" anchor="ctr"/>
          <a:lstStyle/>
          <a:p>
            <a:pPr marL="457200" indent="-457200" algn="ctr">
              <a:spcBef>
                <a:spcPct val="20000"/>
              </a:spcBef>
            </a:pPr>
            <a:endParaRPr lang="zh-CN" altLang="en-US" b="1" dirty="0">
              <a:latin typeface="微软雅黑" panose="020B0503020204020204" charset="-122"/>
              <a:ea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9945" name="文本占位符 11"/>
          <p:cNvSpPr txBox="1"/>
          <p:nvPr/>
        </p:nvSpPr>
        <p:spPr bwMode="auto">
          <a:xfrm>
            <a:off x="190500" y="4953000"/>
            <a:ext cx="3810000" cy="123825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21909" tIns="60954" rIns="121909" bIns="60954" anchor="ctr"/>
          <a:lstStyle/>
          <a:p>
            <a:pPr marL="457200" indent="-457200" algn="ctr" defTabSz="1216660">
              <a:lnSpc>
                <a:spcPct val="150000"/>
              </a:lnSpc>
            </a:pPr>
            <a:endParaRPr lang="zh-CN" altLang="en-US" b="1" i="1" dirty="0">
              <a:latin typeface="微软雅黑" panose="020B0503020204020204" charset="-122"/>
              <a:ea typeface="微软雅黑" panose="020B0503020204020204" charset="-122"/>
              <a:sym typeface="Calibri" panose="020F0502020204030204" pitchFamily="34" charset="0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rot="10800000">
            <a:off x="4819125" y="2803116"/>
            <a:ext cx="1210614" cy="42500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2" name="组合 18"/>
          <p:cNvGrpSpPr/>
          <p:nvPr/>
        </p:nvGrpSpPr>
        <p:grpSpPr bwMode="auto">
          <a:xfrm>
            <a:off x="3601486" y="6429375"/>
            <a:ext cx="4572000" cy="428625"/>
            <a:chOff x="3143240" y="5143512"/>
            <a:chExt cx="4572032" cy="428628"/>
          </a:xfrm>
          <a:solidFill>
            <a:schemeClr val="tx1"/>
          </a:solidFill>
        </p:grpSpPr>
        <p:sp>
          <p:nvSpPr>
            <p:cNvPr id="15" name="圆角矩形 14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grpFill/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圆角矩形 15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grpFill/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17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grp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/>
            <p:cNvSpPr txBox="1"/>
            <p:nvPr/>
          </p:nvSpPr>
          <p:spPr bwMode="auto">
            <a:xfrm>
              <a:off x="4180837" y="5187962"/>
              <a:ext cx="3273676" cy="338556"/>
            </a:xfrm>
            <a:prstGeom prst="rect">
              <a:avLst/>
            </a:prstGeom>
            <a:grp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hlinkClick r:id="rId4" action="ppaction://hlinkfile"/>
                </a:rPr>
                <a:t>表格示例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hlinkClick r:id="rId4" action="ppaction://hlinkfile"/>
                </a:rPr>
                <a:t>4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hlinkClick r:id="rId4" action="ppaction://hlinkfile"/>
                </a:rPr>
                <a:t>：跨行跨列的表格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cxnSp>
        <p:nvCxnSpPr>
          <p:cNvPr id="14" name="直接箭头连接符 13"/>
          <p:cNvCxnSpPr/>
          <p:nvPr/>
        </p:nvCxnSpPr>
        <p:spPr>
          <a:xfrm rot="10800000">
            <a:off x="5408847" y="4214472"/>
            <a:ext cx="1210614" cy="42500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矩形标注 33"/>
          <p:cNvSpPr>
            <a:spLocks noChangeArrowheads="1"/>
          </p:cNvSpPr>
          <p:nvPr/>
        </p:nvSpPr>
        <p:spPr bwMode="auto">
          <a:xfrm>
            <a:off x="6059557" y="3152361"/>
            <a:ext cx="711086" cy="400105"/>
          </a:xfrm>
          <a:prstGeom prst="wedgeRectCallout">
            <a:avLst>
              <a:gd name="adj1" fmla="val -50106"/>
              <a:gd name="adj2" fmla="val -31435"/>
            </a:avLst>
          </a:prstGeom>
          <a:solidFill>
            <a:schemeClr val="bg2"/>
          </a:solidFill>
          <a:ln w="9525">
            <a:solidFill>
              <a:srgbClr val="F2F2F2"/>
            </a:solidFill>
            <a:bevel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</p:spPr>
        <p:txBody>
          <a:bodyPr wrap="none" lIns="121917" tIns="60958" rIns="121917" bIns="60958" anchor="b">
            <a:spAutoFit/>
          </a:bodyPr>
          <a:lstStyle/>
          <a:p>
            <a:pPr marL="381000" indent="-38100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跨列</a:t>
            </a:r>
            <a:endParaRPr lang="zh-CN" altLang="en-US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pPr>
                <a:defRPr/>
              </a:pPr>
              <a:t>11</a:t>
            </a:fld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/44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 animBg="1" autoUpdateAnimBg="0"/>
      <p:bldP spid="17416" grpId="0" animBg="1" autoUpdateAnimBg="0"/>
      <p:bldP spid="19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学员操作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—</a:t>
            </a:r>
            <a:r>
              <a:rPr lang="zh-CN" altLang="zh-CN" dirty="0" smtClean="0">
                <a:latin typeface="微软雅黑" panose="020B0503020204020204" charset="-122"/>
                <a:ea typeface="微软雅黑" panose="020B0503020204020204" charset="-122"/>
              </a:rPr>
              <a:t>制作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表格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1-1</a:t>
            </a:r>
          </a:p>
        </p:txBody>
      </p:sp>
      <p:sp>
        <p:nvSpPr>
          <p:cNvPr id="37890" name="内容占位符 2"/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训练要点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</a:rPr>
              <a:t>HBuilder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制作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表格元素使用</a:t>
            </a:r>
          </a:p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需求说明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跨行跨列， 背景色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72254" y="2510726"/>
            <a:ext cx="7292438" cy="2371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4" name="组合 17"/>
          <p:cNvGrpSpPr/>
          <p:nvPr/>
        </p:nvGrpSpPr>
        <p:grpSpPr bwMode="auto">
          <a:xfrm>
            <a:off x="4367808" y="6361598"/>
            <a:ext cx="2786063" cy="428625"/>
            <a:chOff x="3714744" y="5143512"/>
            <a:chExt cx="2786082" cy="428628"/>
          </a:xfrm>
          <a:solidFill>
            <a:schemeClr val="tx1"/>
          </a:solidFill>
        </p:grpSpPr>
        <p:sp>
          <p:nvSpPr>
            <p:cNvPr id="13" name="圆角矩形 12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grpFill/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3976525" y="5187962"/>
              <a:ext cx="2220496" cy="338556"/>
            </a:xfrm>
            <a:prstGeom prst="rect">
              <a:avLst/>
            </a:prstGeom>
            <a:grp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</a:rPr>
                <a:t>10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pPr>
                <a:defRPr/>
              </a:pPr>
              <a:t>12</a:t>
            </a:fld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/44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学员操作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—</a:t>
            </a:r>
            <a:r>
              <a:rPr lang="zh-CN" altLang="zh-CN" dirty="0" smtClean="0">
                <a:latin typeface="微软雅黑" panose="020B0503020204020204" charset="-122"/>
                <a:ea typeface="微软雅黑" panose="020B0503020204020204" charset="-122"/>
              </a:rPr>
              <a:t>制作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表格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1-2</a:t>
            </a:r>
          </a:p>
        </p:txBody>
      </p:sp>
      <p:sp>
        <p:nvSpPr>
          <p:cNvPr id="11" name="内容占位符 2"/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训练要点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</a:rPr>
              <a:t>HBuilder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制作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表格元素使用</a:t>
            </a:r>
          </a:p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需求说明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跨行跨列， 背景色</a:t>
            </a:r>
          </a:p>
        </p:txBody>
      </p:sp>
      <p:grpSp>
        <p:nvGrpSpPr>
          <p:cNvPr id="3" name="组合 17"/>
          <p:cNvGrpSpPr/>
          <p:nvPr/>
        </p:nvGrpSpPr>
        <p:grpSpPr bwMode="auto">
          <a:xfrm>
            <a:off x="4367808" y="6361598"/>
            <a:ext cx="2786063" cy="428625"/>
            <a:chOff x="3714744" y="5143512"/>
            <a:chExt cx="2786082" cy="428628"/>
          </a:xfrm>
          <a:solidFill>
            <a:schemeClr val="tx1"/>
          </a:solidFill>
        </p:grpSpPr>
        <p:sp>
          <p:nvSpPr>
            <p:cNvPr id="25" name="圆角矩形 24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grpFill/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6" name="TextBox 25"/>
            <p:cNvSpPr txBox="1"/>
            <p:nvPr/>
          </p:nvSpPr>
          <p:spPr bwMode="auto">
            <a:xfrm>
              <a:off x="3976525" y="5187962"/>
              <a:ext cx="2220496" cy="338556"/>
            </a:xfrm>
            <a:prstGeom prst="rect">
              <a:avLst/>
            </a:prstGeom>
            <a:grp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</a:rPr>
                <a:t>10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07431" y="2371241"/>
            <a:ext cx="6695268" cy="3595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pPr>
                <a:defRPr/>
              </a:pPr>
              <a:t>13</a:t>
            </a:fld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/44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pPr>
                <a:defRPr/>
              </a:pPr>
              <a:t>14</a:t>
            </a:fld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/44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604" name="内容占位符 2"/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常见问题及解决办法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defRPr/>
            </a:pP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代码规范问题</a:t>
            </a:r>
          </a:p>
          <a:p>
            <a:pPr eaLnBrk="1" hangingPunct="1">
              <a:defRPr/>
            </a:pP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调试技巧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defRPr/>
            </a:pPr>
            <a:endParaRPr lang="zh-CN" altLang="en-US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defRPr/>
            </a:pPr>
            <a:endParaRPr lang="zh-CN" altLang="en-US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>
            <a:normAutofit/>
          </a:bodyPr>
          <a:lstStyle/>
          <a:p>
            <a:pPr eaLnBrk="1" hangingPunct="1"/>
            <a:r>
              <a:rPr smtClean="0">
                <a:solidFill>
                  <a:srgbClr val="121F55"/>
                </a:solidFill>
                <a:latin typeface="微软雅黑" panose="020B0503020204020204" charset="-122"/>
                <a:ea typeface="微软雅黑" panose="020B0503020204020204" charset="-122"/>
              </a:rPr>
              <a:t>共性问题集中讲解</a:t>
            </a:r>
          </a:p>
        </p:txBody>
      </p:sp>
      <p:grpSp>
        <p:nvGrpSpPr>
          <p:cNvPr id="3" name="组合 29"/>
          <p:cNvGrpSpPr/>
          <p:nvPr/>
        </p:nvGrpSpPr>
        <p:grpSpPr bwMode="auto">
          <a:xfrm>
            <a:off x="3381375" y="3214688"/>
            <a:ext cx="5929313" cy="2058988"/>
            <a:chOff x="1857356" y="3214688"/>
            <a:chExt cx="5929353" cy="2058989"/>
          </a:xfrm>
          <a:solidFill>
            <a:schemeClr val="tx1"/>
          </a:solidFill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grp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4" name="组合 7"/>
            <p:cNvGrpSpPr/>
            <p:nvPr/>
          </p:nvGrpSpPr>
          <p:grpSpPr bwMode="auto">
            <a:xfrm>
              <a:off x="1924031" y="3214688"/>
              <a:ext cx="5862678" cy="2058989"/>
              <a:chOff x="2066315" y="2227264"/>
              <a:chExt cx="5862756" cy="2059018"/>
            </a:xfrm>
            <a:grpFill/>
          </p:grpSpPr>
          <p:grpSp>
            <p:nvGrpSpPr>
              <p:cNvPr id="5" name="组合 19"/>
              <p:cNvGrpSpPr/>
              <p:nvPr/>
            </p:nvGrpSpPr>
            <p:grpSpPr bwMode="auto">
              <a:xfrm>
                <a:off x="2066315" y="2227264"/>
                <a:ext cx="5862756" cy="2059018"/>
                <a:chOff x="2066296" y="2227167"/>
                <a:chExt cx="5862795" cy="2059104"/>
              </a:xfrm>
              <a:grpFill/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grp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grpSp>
              <p:nvGrpSpPr>
                <p:cNvPr id="6" name="组合 17"/>
                <p:cNvGrpSpPr/>
                <p:nvPr/>
              </p:nvGrpSpPr>
              <p:grpSpPr bwMode="auto">
                <a:xfrm>
                  <a:off x="2066296" y="2227167"/>
                  <a:ext cx="5148401" cy="2059104"/>
                  <a:chOff x="2066296" y="2084291"/>
                  <a:chExt cx="5148401" cy="2059104"/>
                </a:xfrm>
                <a:grpFill/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6627"/>
                  </a:xfrm>
                  <a:prstGeom prst="rect">
                    <a:avLst/>
                  </a:prstGeom>
                  <a:grpFill/>
                  <a:ln w="9525" algn="ctr">
                    <a:noFill/>
                    <a:miter lim="800000"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rPr>
                      <a:t>共性问题集中讲解   </a:t>
                    </a: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grp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grp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</p:grpSp>
          <p:grpSp>
            <p:nvGrpSpPr>
              <p:cNvPr id="7" name="组合 23"/>
              <p:cNvGrpSpPr/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  <a:grpFill/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  <a:gd name="connsiteX0-19" fmla="*/ 691861 w 691861"/>
                    <a:gd name="connsiteY0-20" fmla="*/ 1857375 h 1866444"/>
                    <a:gd name="connsiteX1-21" fmla="*/ 0 w 691861"/>
                    <a:gd name="connsiteY1-22" fmla="*/ 0 h 1866444"/>
                    <a:gd name="connsiteX2-23" fmla="*/ 48901 w 691861"/>
                    <a:gd name="connsiteY2-24" fmla="*/ 1857375 h 1866444"/>
                    <a:gd name="connsiteX3-25" fmla="*/ 39834 w 691861"/>
                    <a:gd name="connsiteY3-26" fmla="*/ 1866444 h 1866444"/>
                    <a:gd name="connsiteX4-27" fmla="*/ 691861 w 691861"/>
                    <a:gd name="connsiteY4-28" fmla="*/ 1857375 h 1866444"/>
                    <a:gd name="connsiteX0-29" fmla="*/ 1049019 w 1049019"/>
                    <a:gd name="connsiteY0-30" fmla="*/ 1857375 h 1866444"/>
                    <a:gd name="connsiteX1-31" fmla="*/ 0 w 1049019"/>
                    <a:gd name="connsiteY1-32" fmla="*/ 0 h 1866444"/>
                    <a:gd name="connsiteX2-33" fmla="*/ 48901 w 1049019"/>
                    <a:gd name="connsiteY2-34" fmla="*/ 1857375 h 1866444"/>
                    <a:gd name="connsiteX3-35" fmla="*/ 39834 w 1049019"/>
                    <a:gd name="connsiteY3-36" fmla="*/ 1866444 h 1866444"/>
                    <a:gd name="connsiteX4-37" fmla="*/ 1049019 w 1049019"/>
                    <a:gd name="connsiteY4-38" fmla="*/ 1857375 h 1866444"/>
                    <a:gd name="connsiteX0-39" fmla="*/ 1334739 w 1334739"/>
                    <a:gd name="connsiteY0-40" fmla="*/ 1857375 h 1866444"/>
                    <a:gd name="connsiteX1-41" fmla="*/ 0 w 1334739"/>
                    <a:gd name="connsiteY1-42" fmla="*/ 0 h 1866444"/>
                    <a:gd name="connsiteX2-43" fmla="*/ 48901 w 1334739"/>
                    <a:gd name="connsiteY2-44" fmla="*/ 1857375 h 1866444"/>
                    <a:gd name="connsiteX3-45" fmla="*/ 39834 w 1334739"/>
                    <a:gd name="connsiteY3-46" fmla="*/ 1866444 h 1866444"/>
                    <a:gd name="connsiteX4-47" fmla="*/ 1334739 w 1334739"/>
                    <a:gd name="connsiteY4-4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2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表格的设置</a:t>
            </a:r>
            <a:r>
              <a:rPr lang="en-US" altLang="zh-CN" dirty="0" smtClean="0"/>
              <a:t>1-1</a:t>
            </a:r>
            <a:endParaRPr lang="zh-CN" altLang="en-US" dirty="0" smtClean="0"/>
          </a:p>
        </p:txBody>
      </p:sp>
      <p:sp>
        <p:nvSpPr>
          <p:cNvPr id="17413" name="AutoShape 4"/>
          <p:cNvSpPr>
            <a:spLocks noChangeArrowheads="1"/>
          </p:cNvSpPr>
          <p:nvPr/>
        </p:nvSpPr>
        <p:spPr bwMode="auto">
          <a:xfrm>
            <a:off x="3207026" y="1444486"/>
            <a:ext cx="7110071" cy="3724092"/>
          </a:xfrm>
          <a:prstGeom prst="roundRect">
            <a:avLst>
              <a:gd name="adj" fmla="val 352"/>
            </a:avLst>
          </a:prstGeom>
          <a:solidFill>
            <a:schemeClr val="bg1"/>
          </a:solidFill>
          <a:ln w="25400">
            <a:solidFill>
              <a:srgbClr val="000000"/>
            </a:solidFill>
            <a:round/>
          </a:ln>
          <a:effectLst>
            <a:outerShdw sx="100999" sy="100999" algn="ctr" rotWithShape="0">
              <a:srgbClr val="000000">
                <a:alpha val="9000"/>
              </a:srgbClr>
            </a:outerShdw>
          </a:effectLst>
        </p:spPr>
        <p:txBody>
          <a:bodyPr wrap="square" lIns="121917" tIns="60958" rIns="121917" bIns="60958">
            <a:spAutoFit/>
          </a:bodyPr>
          <a:lstStyle/>
          <a:p>
            <a:r>
              <a:rPr lang="en-US" altLang="zh-CN" b="1" dirty="0" smtClean="0"/>
              <a:t>&lt;table width="70px" height="70px" border="1"&gt;</a:t>
            </a:r>
          </a:p>
          <a:p>
            <a:endParaRPr lang="en-US" altLang="zh-CN" b="1" dirty="0" smtClean="0"/>
          </a:p>
          <a:p>
            <a:r>
              <a:rPr lang="en-US" altLang="zh-CN" b="1" dirty="0" smtClean="0"/>
              <a:t>&lt;</a:t>
            </a:r>
            <a:r>
              <a:rPr lang="en-US" altLang="zh-CN" b="1" dirty="0" err="1" smtClean="0"/>
              <a:t>tr</a:t>
            </a:r>
            <a:r>
              <a:rPr lang="en-US" altLang="zh-CN" b="1" dirty="0" smtClean="0"/>
              <a:t>&gt;</a:t>
            </a:r>
          </a:p>
          <a:p>
            <a:endParaRPr lang="en-US" altLang="zh-CN" b="1" dirty="0" smtClean="0"/>
          </a:p>
          <a:p>
            <a:r>
              <a:rPr lang="en-US" altLang="zh-CN" b="1" dirty="0" smtClean="0"/>
              <a:t>&lt;td align="center"&gt;1&lt;/td&gt;</a:t>
            </a:r>
          </a:p>
          <a:p>
            <a:endParaRPr lang="en-US" altLang="zh-CN" b="1" dirty="0" smtClean="0"/>
          </a:p>
          <a:p>
            <a:r>
              <a:rPr lang="en-US" altLang="zh-CN" b="1" dirty="0" smtClean="0"/>
              <a:t>&lt;td align="right"&gt;2&lt;/td&gt;</a:t>
            </a:r>
          </a:p>
          <a:p>
            <a:endParaRPr lang="zh-CN" altLang="en-US" b="1" dirty="0" smtClean="0"/>
          </a:p>
          <a:p>
            <a:r>
              <a:rPr lang="en-US" altLang="zh-CN" b="1" dirty="0" smtClean="0"/>
              <a:t>&lt;/</a:t>
            </a:r>
            <a:r>
              <a:rPr lang="en-US" altLang="zh-CN" b="1" dirty="0" err="1" smtClean="0"/>
              <a:t>tr</a:t>
            </a:r>
            <a:r>
              <a:rPr lang="en-US" altLang="zh-CN" b="1" dirty="0" smtClean="0"/>
              <a:t>&gt;</a:t>
            </a:r>
          </a:p>
          <a:p>
            <a:endParaRPr lang="en-US" altLang="zh-CN" b="1" dirty="0" smtClean="0"/>
          </a:p>
          <a:p>
            <a:r>
              <a:rPr lang="en-US" altLang="zh-CN" b="1" dirty="0" smtClean="0"/>
              <a:t>….</a:t>
            </a:r>
          </a:p>
          <a:p>
            <a:endParaRPr lang="en-US" altLang="zh-CN" b="1" dirty="0" smtClean="0"/>
          </a:p>
          <a:p>
            <a:r>
              <a:rPr lang="en-US" altLang="zh-CN" b="1" dirty="0" smtClean="0"/>
              <a:t>&lt;/table&gt;</a:t>
            </a: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6" name="矩形标注 33"/>
          <p:cNvSpPr>
            <a:spLocks noChangeArrowheads="1"/>
          </p:cNvSpPr>
          <p:nvPr/>
        </p:nvSpPr>
        <p:spPr bwMode="auto">
          <a:xfrm>
            <a:off x="6556513" y="4311926"/>
            <a:ext cx="1175957" cy="400105"/>
          </a:xfrm>
          <a:prstGeom prst="wedgeRectCallout">
            <a:avLst>
              <a:gd name="adj1" fmla="val -50106"/>
              <a:gd name="adj2" fmla="val -31435"/>
            </a:avLst>
          </a:prstGeom>
          <a:solidFill>
            <a:schemeClr val="bg2"/>
          </a:solidFill>
          <a:ln w="9525">
            <a:solidFill>
              <a:srgbClr val="F2F2F2"/>
            </a:solidFill>
            <a:bevel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</p:spPr>
        <p:txBody>
          <a:bodyPr wrap="none" lIns="121917" tIns="60958" rIns="121917" bIns="60958" anchor="b">
            <a:spAutoFit/>
          </a:bodyPr>
          <a:lstStyle/>
          <a:p>
            <a:pPr marL="381000" indent="-38100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文字位置</a:t>
            </a:r>
            <a:endParaRPr lang="zh-CN" altLang="en-US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9944" name="文本占位符 8"/>
          <p:cNvSpPr txBox="1"/>
          <p:nvPr/>
        </p:nvSpPr>
        <p:spPr bwMode="auto">
          <a:xfrm>
            <a:off x="190500" y="6191251"/>
            <a:ext cx="3810000" cy="57150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</a:ln>
        </p:spPr>
        <p:txBody>
          <a:bodyPr lIns="121909" tIns="60954" rIns="121909" bIns="60954" anchor="ctr"/>
          <a:lstStyle/>
          <a:p>
            <a:pPr marL="457200" indent="-457200" algn="ctr">
              <a:spcBef>
                <a:spcPct val="20000"/>
              </a:spcBef>
            </a:pPr>
            <a:endParaRPr lang="zh-CN" altLang="en-US" b="1" dirty="0">
              <a:latin typeface="微软雅黑" panose="020B0503020204020204" charset="-122"/>
              <a:ea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9945" name="文本占位符 11"/>
          <p:cNvSpPr txBox="1"/>
          <p:nvPr/>
        </p:nvSpPr>
        <p:spPr bwMode="auto">
          <a:xfrm>
            <a:off x="190500" y="4953000"/>
            <a:ext cx="3810000" cy="123825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21909" tIns="60954" rIns="121909" bIns="60954" anchor="ctr"/>
          <a:lstStyle/>
          <a:p>
            <a:pPr marL="457200" indent="-457200" algn="ctr" defTabSz="1216660">
              <a:lnSpc>
                <a:spcPct val="150000"/>
              </a:lnSpc>
            </a:pPr>
            <a:endParaRPr lang="zh-CN" altLang="en-US" b="1" i="1" dirty="0">
              <a:latin typeface="微软雅黑" panose="020B0503020204020204" charset="-122"/>
              <a:ea typeface="微软雅黑" panose="020B0503020204020204" charset="-122"/>
              <a:sym typeface="Calibri" panose="020F0502020204030204" pitchFamily="34" charset="0"/>
            </a:endParaRPr>
          </a:p>
        </p:txBody>
      </p:sp>
      <p:cxnSp>
        <p:nvCxnSpPr>
          <p:cNvPr id="13" name="直接箭头连接符 12"/>
          <p:cNvCxnSpPr>
            <a:stCxn id="21" idx="4"/>
          </p:cNvCxnSpPr>
          <p:nvPr/>
        </p:nvCxnSpPr>
        <p:spPr>
          <a:xfrm rot="5400000" flipH="1">
            <a:off x="6419900" y="1334870"/>
            <a:ext cx="602425" cy="149809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2" name="组合 18"/>
          <p:cNvGrpSpPr/>
          <p:nvPr/>
        </p:nvGrpSpPr>
        <p:grpSpPr bwMode="auto">
          <a:xfrm>
            <a:off x="3601486" y="6429375"/>
            <a:ext cx="4572000" cy="428625"/>
            <a:chOff x="3143240" y="5143512"/>
            <a:chExt cx="4572032" cy="428628"/>
          </a:xfrm>
          <a:solidFill>
            <a:schemeClr val="tx1"/>
          </a:solidFill>
        </p:grpSpPr>
        <p:sp>
          <p:nvSpPr>
            <p:cNvPr id="15" name="圆角矩形 14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grpFill/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圆角矩形 15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grpFill/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17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grp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/>
            <p:cNvSpPr txBox="1"/>
            <p:nvPr/>
          </p:nvSpPr>
          <p:spPr bwMode="auto">
            <a:xfrm>
              <a:off x="4180837" y="5187962"/>
              <a:ext cx="3001164" cy="338556"/>
            </a:xfrm>
            <a:prstGeom prst="rect">
              <a:avLst/>
            </a:prstGeom>
            <a:grp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hlinkClick r:id="rId4" action="ppaction://hlinkfile"/>
                </a:rPr>
                <a:t>表格示例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hlinkClick r:id="rId4" action="ppaction://hlinkfile"/>
                </a:rPr>
                <a:t>5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hlinkClick r:id="rId4" action="ppaction://hlinkfile"/>
                </a:rPr>
                <a:t>：表格设置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hlinkClick r:id="rId4" action="ppaction://hlinkfile"/>
                </a:rPr>
                <a:t>1-1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cxnSp>
        <p:nvCxnSpPr>
          <p:cNvPr id="14" name="直接箭头连接符 13"/>
          <p:cNvCxnSpPr/>
          <p:nvPr/>
        </p:nvCxnSpPr>
        <p:spPr>
          <a:xfrm rot="10800000">
            <a:off x="4081671" y="3405810"/>
            <a:ext cx="2537791" cy="12336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矩形标注 33"/>
          <p:cNvSpPr>
            <a:spLocks noChangeArrowheads="1"/>
          </p:cNvSpPr>
          <p:nvPr/>
        </p:nvSpPr>
        <p:spPr bwMode="auto">
          <a:xfrm>
            <a:off x="5436705" y="2171700"/>
            <a:ext cx="711086" cy="400105"/>
          </a:xfrm>
          <a:prstGeom prst="wedgeRectCallout">
            <a:avLst>
              <a:gd name="adj1" fmla="val -50106"/>
              <a:gd name="adj2" fmla="val -31435"/>
            </a:avLst>
          </a:prstGeom>
          <a:solidFill>
            <a:schemeClr val="bg2"/>
          </a:solidFill>
          <a:ln w="9525">
            <a:solidFill>
              <a:srgbClr val="F2F2F2"/>
            </a:solidFill>
            <a:bevel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</p:spPr>
        <p:txBody>
          <a:bodyPr wrap="none" lIns="121917" tIns="60958" rIns="121917" bIns="60958" anchor="b">
            <a:spAutoFit/>
          </a:bodyPr>
          <a:lstStyle/>
          <a:p>
            <a:pPr marL="381000" indent="-38100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宽度</a:t>
            </a:r>
            <a:endParaRPr lang="zh-CN" altLang="en-US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rot="10800000">
            <a:off x="4412975" y="1709531"/>
            <a:ext cx="1159565" cy="63732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矩形标注 33"/>
          <p:cNvSpPr>
            <a:spLocks noChangeArrowheads="1"/>
          </p:cNvSpPr>
          <p:nvPr/>
        </p:nvSpPr>
        <p:spPr bwMode="auto">
          <a:xfrm>
            <a:off x="7470913" y="2310848"/>
            <a:ext cx="711086" cy="400105"/>
          </a:xfrm>
          <a:prstGeom prst="wedgeRectCallout">
            <a:avLst>
              <a:gd name="adj1" fmla="val -50106"/>
              <a:gd name="adj2" fmla="val -31435"/>
            </a:avLst>
          </a:prstGeom>
          <a:solidFill>
            <a:schemeClr val="bg2"/>
          </a:solidFill>
          <a:ln w="9525">
            <a:solidFill>
              <a:srgbClr val="F2F2F2"/>
            </a:solidFill>
            <a:bevel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</p:spPr>
        <p:txBody>
          <a:bodyPr wrap="none" lIns="121917" tIns="60958" rIns="121917" bIns="60958" anchor="b">
            <a:spAutoFit/>
          </a:bodyPr>
          <a:lstStyle/>
          <a:p>
            <a:pPr marL="381000" indent="-38100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高度</a:t>
            </a:r>
            <a:endParaRPr lang="zh-CN" altLang="en-US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4097" name="Picture 1" descr="C:\Users\Administrator\Documents\Tencent Files\577897090\Image\C2C\{%)5C365YF9Q(V`@$WF(K`B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7078" y="3498574"/>
            <a:ext cx="2431774" cy="1855304"/>
          </a:xfrm>
          <a:prstGeom prst="rect">
            <a:avLst/>
          </a:prstGeom>
          <a:noFill/>
        </p:spPr>
      </p:pic>
      <p:sp>
        <p:nvSpPr>
          <p:cNvPr id="26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pPr>
                <a:defRPr/>
              </a:pPr>
              <a:t>15</a:t>
            </a:fld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/44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 animBg="1" autoUpdateAnimBg="0"/>
      <p:bldP spid="17416" grpId="0" animBg="1" autoUpdateAnimBg="0"/>
      <p:bldP spid="19" grpId="0" animBg="1" autoUpdateAnimBg="0"/>
      <p:bldP spid="21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2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表格的设置</a:t>
            </a:r>
            <a:r>
              <a:rPr lang="en-US" altLang="zh-CN" dirty="0" smtClean="0"/>
              <a:t>1-2</a:t>
            </a:r>
            <a:endParaRPr lang="zh-CN" altLang="en-US" dirty="0" smtClean="0"/>
          </a:p>
        </p:txBody>
      </p:sp>
      <p:sp>
        <p:nvSpPr>
          <p:cNvPr id="17413" name="AutoShape 4"/>
          <p:cNvSpPr>
            <a:spLocks noChangeArrowheads="1"/>
          </p:cNvSpPr>
          <p:nvPr/>
        </p:nvSpPr>
        <p:spPr bwMode="auto">
          <a:xfrm>
            <a:off x="3207026" y="1444486"/>
            <a:ext cx="7110071" cy="4555089"/>
          </a:xfrm>
          <a:prstGeom prst="roundRect">
            <a:avLst>
              <a:gd name="adj" fmla="val 352"/>
            </a:avLst>
          </a:prstGeom>
          <a:solidFill>
            <a:schemeClr val="bg1"/>
          </a:solidFill>
          <a:ln w="25400">
            <a:solidFill>
              <a:srgbClr val="000000"/>
            </a:solidFill>
            <a:round/>
          </a:ln>
          <a:effectLst>
            <a:outerShdw sx="100999" sy="100999" algn="ctr" rotWithShape="0">
              <a:srgbClr val="000000">
                <a:alpha val="9000"/>
              </a:srgbClr>
            </a:outerShdw>
          </a:effectLst>
        </p:spPr>
        <p:txBody>
          <a:bodyPr wrap="square" lIns="121917" tIns="60958" rIns="121917" bIns="60958">
            <a:spAutoFit/>
          </a:bodyPr>
          <a:lstStyle/>
          <a:p>
            <a:r>
              <a:rPr lang="en-US" altLang="zh-CN" b="1" dirty="0" smtClean="0"/>
              <a:t>&lt;table width="80px" height="80px" border="1px“</a:t>
            </a:r>
          </a:p>
          <a:p>
            <a:endParaRPr lang="en-US" altLang="zh-CN" b="1" dirty="0" smtClean="0"/>
          </a:p>
          <a:p>
            <a:r>
              <a:rPr lang="en-US" altLang="zh-CN" b="1" dirty="0" smtClean="0"/>
              <a:t> </a:t>
            </a:r>
            <a:r>
              <a:rPr lang="en-US" altLang="zh-CN" b="1" dirty="0" err="1" smtClean="0"/>
              <a:t>bordercolor</a:t>
            </a:r>
            <a:r>
              <a:rPr lang="en-US" altLang="zh-CN" b="1" dirty="0" smtClean="0"/>
              <a:t>="red" </a:t>
            </a:r>
            <a:r>
              <a:rPr lang="en-US" altLang="zh-CN" b="1" dirty="0" err="1" smtClean="0"/>
              <a:t>bgcolor</a:t>
            </a:r>
            <a:r>
              <a:rPr lang="en-US" altLang="zh-CN" b="1" dirty="0" smtClean="0"/>
              <a:t>="yellow"&gt;</a:t>
            </a:r>
          </a:p>
          <a:p>
            <a:endParaRPr lang="en-US" altLang="zh-CN" b="1" dirty="0" smtClean="0"/>
          </a:p>
          <a:p>
            <a:r>
              <a:rPr lang="en-US" altLang="zh-CN" b="1" dirty="0" smtClean="0"/>
              <a:t>&lt;</a:t>
            </a:r>
            <a:r>
              <a:rPr lang="en-US" altLang="zh-CN" b="1" dirty="0" err="1" smtClean="0"/>
              <a:t>tr</a:t>
            </a:r>
            <a:r>
              <a:rPr lang="en-US" altLang="zh-CN" b="1" dirty="0" smtClean="0"/>
              <a:t>&gt;</a:t>
            </a:r>
          </a:p>
          <a:p>
            <a:endParaRPr lang="en-US" altLang="zh-CN" b="1" dirty="0" smtClean="0"/>
          </a:p>
          <a:p>
            <a:r>
              <a:rPr lang="en-US" altLang="zh-CN" b="1" dirty="0" smtClean="0"/>
              <a:t>&lt;td </a:t>
            </a:r>
            <a:r>
              <a:rPr lang="en-US" altLang="zh-CN" b="1" dirty="0" err="1" smtClean="0"/>
              <a:t>bgcolor</a:t>
            </a:r>
            <a:r>
              <a:rPr lang="en-US" altLang="zh-CN" b="1" dirty="0" smtClean="0"/>
              <a:t>="beige"&gt;1&lt;/td&gt;</a:t>
            </a:r>
          </a:p>
          <a:p>
            <a:endParaRPr lang="en-US" altLang="zh-CN" b="1" dirty="0" smtClean="0"/>
          </a:p>
          <a:p>
            <a:r>
              <a:rPr lang="en-US" altLang="zh-CN" b="1" dirty="0" smtClean="0"/>
              <a:t>&lt;td&gt;2&lt;/td&gt;</a:t>
            </a:r>
          </a:p>
          <a:p>
            <a:endParaRPr lang="en-US" altLang="zh-CN" b="1" dirty="0" smtClean="0"/>
          </a:p>
          <a:p>
            <a:r>
              <a:rPr lang="en-US" altLang="zh-CN" b="1" dirty="0" smtClean="0"/>
              <a:t>&lt;td&gt;3&lt;/td&gt;</a:t>
            </a:r>
          </a:p>
          <a:p>
            <a:endParaRPr lang="en-US" altLang="zh-CN" b="1" dirty="0" smtClean="0"/>
          </a:p>
          <a:p>
            <a:r>
              <a:rPr lang="en-US" altLang="zh-CN" b="1" dirty="0" smtClean="0"/>
              <a:t>&lt;/</a:t>
            </a:r>
            <a:r>
              <a:rPr lang="en-US" altLang="zh-CN" b="1" dirty="0" err="1" smtClean="0"/>
              <a:t>tr</a:t>
            </a:r>
            <a:r>
              <a:rPr lang="en-US" altLang="zh-CN" b="1" dirty="0" smtClean="0"/>
              <a:t>&gt;</a:t>
            </a:r>
          </a:p>
          <a:p>
            <a:r>
              <a:rPr lang="en-US" altLang="zh-CN" b="1" dirty="0" smtClean="0"/>
              <a:t>….</a:t>
            </a:r>
          </a:p>
          <a:p>
            <a:endParaRPr lang="en-US" altLang="zh-CN" b="1" dirty="0" smtClean="0"/>
          </a:p>
          <a:p>
            <a:r>
              <a:rPr lang="en-US" altLang="zh-CN" b="1" dirty="0" smtClean="0"/>
              <a:t>&lt;/table&gt;</a:t>
            </a: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6" name="矩形标注 33"/>
          <p:cNvSpPr>
            <a:spLocks noChangeArrowheads="1"/>
          </p:cNvSpPr>
          <p:nvPr/>
        </p:nvSpPr>
        <p:spPr bwMode="auto">
          <a:xfrm>
            <a:off x="6556513" y="4311926"/>
            <a:ext cx="1408393" cy="400105"/>
          </a:xfrm>
          <a:prstGeom prst="wedgeRectCallout">
            <a:avLst>
              <a:gd name="adj1" fmla="val -50106"/>
              <a:gd name="adj2" fmla="val -31435"/>
            </a:avLst>
          </a:prstGeom>
          <a:solidFill>
            <a:schemeClr val="bg2"/>
          </a:solidFill>
          <a:ln w="9525">
            <a:solidFill>
              <a:srgbClr val="F2F2F2"/>
            </a:solidFill>
            <a:bevel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</p:spPr>
        <p:txBody>
          <a:bodyPr wrap="none" lIns="121917" tIns="60958" rIns="121917" bIns="60958" anchor="b">
            <a:spAutoFit/>
          </a:bodyPr>
          <a:lstStyle/>
          <a:p>
            <a:pPr marL="381000" indent="-38100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列的背景色</a:t>
            </a:r>
            <a:endParaRPr lang="zh-CN" altLang="en-US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9944" name="文本占位符 8"/>
          <p:cNvSpPr txBox="1"/>
          <p:nvPr/>
        </p:nvSpPr>
        <p:spPr bwMode="auto">
          <a:xfrm>
            <a:off x="190500" y="6191251"/>
            <a:ext cx="3810000" cy="57150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</a:ln>
        </p:spPr>
        <p:txBody>
          <a:bodyPr lIns="121909" tIns="60954" rIns="121909" bIns="60954" anchor="ctr"/>
          <a:lstStyle/>
          <a:p>
            <a:pPr marL="457200" indent="-457200" algn="ctr">
              <a:spcBef>
                <a:spcPct val="20000"/>
              </a:spcBef>
            </a:pPr>
            <a:endParaRPr lang="zh-CN" altLang="en-US" b="1" dirty="0">
              <a:latin typeface="微软雅黑" panose="020B0503020204020204" charset="-122"/>
              <a:ea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9945" name="文本占位符 11"/>
          <p:cNvSpPr txBox="1"/>
          <p:nvPr/>
        </p:nvSpPr>
        <p:spPr bwMode="auto">
          <a:xfrm>
            <a:off x="190500" y="4953000"/>
            <a:ext cx="3810000" cy="123825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21909" tIns="60954" rIns="121909" bIns="60954" anchor="ctr"/>
          <a:lstStyle/>
          <a:p>
            <a:pPr marL="457200" indent="-457200" algn="ctr" defTabSz="1216660">
              <a:lnSpc>
                <a:spcPct val="150000"/>
              </a:lnSpc>
            </a:pPr>
            <a:endParaRPr lang="zh-CN" altLang="en-US" b="1" i="1" dirty="0">
              <a:latin typeface="微软雅黑" panose="020B0503020204020204" charset="-122"/>
              <a:ea typeface="微软雅黑" panose="020B0503020204020204" charset="-122"/>
              <a:sym typeface="Calibri" panose="020F0502020204030204" pitchFamily="34" charset="0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rot="5400000" flipH="1">
            <a:off x="6459656" y="1864957"/>
            <a:ext cx="602425" cy="149809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2" name="组合 18"/>
          <p:cNvGrpSpPr/>
          <p:nvPr/>
        </p:nvGrpSpPr>
        <p:grpSpPr bwMode="auto">
          <a:xfrm>
            <a:off x="3601486" y="6429375"/>
            <a:ext cx="4572000" cy="428625"/>
            <a:chOff x="3143240" y="5143512"/>
            <a:chExt cx="4572032" cy="428628"/>
          </a:xfrm>
          <a:solidFill>
            <a:schemeClr val="tx1"/>
          </a:solidFill>
        </p:grpSpPr>
        <p:sp>
          <p:nvSpPr>
            <p:cNvPr id="15" name="圆角矩形 14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grpFill/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圆角矩形 15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grpFill/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17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grp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/>
            <p:cNvSpPr txBox="1"/>
            <p:nvPr/>
          </p:nvSpPr>
          <p:spPr bwMode="auto">
            <a:xfrm>
              <a:off x="4180837" y="5187962"/>
              <a:ext cx="2513847" cy="338556"/>
            </a:xfrm>
            <a:prstGeom prst="rect">
              <a:avLst/>
            </a:prstGeom>
            <a:grp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hlinkClick r:id="rId4" action="ppaction://hlinkfile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hlinkClick r:id="rId4" action="ppaction://hlinkfile"/>
                </a:rPr>
                <a:t>6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hlinkClick r:id="rId4" action="ppaction://hlinkfile"/>
                </a:rPr>
                <a:t>：表格设置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hlinkClick r:id="rId4" action="ppaction://hlinkfile"/>
                </a:rPr>
                <a:t>1-2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cxnSp>
        <p:nvCxnSpPr>
          <p:cNvPr id="14" name="直接箭头连接符 13"/>
          <p:cNvCxnSpPr/>
          <p:nvPr/>
        </p:nvCxnSpPr>
        <p:spPr>
          <a:xfrm rot="10800000">
            <a:off x="4081671" y="3405810"/>
            <a:ext cx="2537791" cy="12336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矩形标注 33"/>
          <p:cNvSpPr>
            <a:spLocks noChangeArrowheads="1"/>
          </p:cNvSpPr>
          <p:nvPr/>
        </p:nvSpPr>
        <p:spPr bwMode="auto">
          <a:xfrm>
            <a:off x="5224671" y="2715039"/>
            <a:ext cx="943522" cy="400105"/>
          </a:xfrm>
          <a:prstGeom prst="wedgeRectCallout">
            <a:avLst>
              <a:gd name="adj1" fmla="val -50106"/>
              <a:gd name="adj2" fmla="val -31435"/>
            </a:avLst>
          </a:prstGeom>
          <a:solidFill>
            <a:schemeClr val="bg2"/>
          </a:solidFill>
          <a:ln w="9525">
            <a:solidFill>
              <a:srgbClr val="F2F2F2"/>
            </a:solidFill>
            <a:bevel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</p:spPr>
        <p:txBody>
          <a:bodyPr wrap="none" lIns="121917" tIns="60958" rIns="121917" bIns="60958" anchor="b">
            <a:spAutoFit/>
          </a:bodyPr>
          <a:lstStyle/>
          <a:p>
            <a:pPr marL="381000" indent="-38100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边框色</a:t>
            </a:r>
            <a:endParaRPr lang="zh-CN" altLang="en-US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rot="10800000">
            <a:off x="4081671" y="2332384"/>
            <a:ext cx="1159565" cy="63732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矩形标注 33"/>
          <p:cNvSpPr>
            <a:spLocks noChangeArrowheads="1"/>
          </p:cNvSpPr>
          <p:nvPr/>
        </p:nvSpPr>
        <p:spPr bwMode="auto">
          <a:xfrm>
            <a:off x="7643191" y="2774674"/>
            <a:ext cx="943522" cy="400105"/>
          </a:xfrm>
          <a:prstGeom prst="wedgeRectCallout">
            <a:avLst>
              <a:gd name="adj1" fmla="val -50106"/>
              <a:gd name="adj2" fmla="val -31435"/>
            </a:avLst>
          </a:prstGeom>
          <a:solidFill>
            <a:schemeClr val="bg2"/>
          </a:solidFill>
          <a:ln w="9525">
            <a:solidFill>
              <a:srgbClr val="F2F2F2"/>
            </a:solidFill>
            <a:bevel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</p:spPr>
        <p:txBody>
          <a:bodyPr wrap="none" lIns="121917" tIns="60958" rIns="121917" bIns="60958" anchor="b">
            <a:spAutoFit/>
          </a:bodyPr>
          <a:lstStyle/>
          <a:p>
            <a:pPr marL="381000" indent="-38100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背景色</a:t>
            </a:r>
            <a:endParaRPr lang="zh-CN" altLang="en-US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51233" y="3604385"/>
            <a:ext cx="1779932" cy="178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610600" y="6364663"/>
            <a:ext cx="2743200" cy="365125"/>
          </a:xfrm>
        </p:spPr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pPr>
                <a:defRPr/>
              </a:pPr>
              <a:t>16</a:t>
            </a:fld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/44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 animBg="1" autoUpdateAnimBg="0"/>
      <p:bldP spid="17416" grpId="0" animBg="1" autoUpdateAnimBg="0"/>
      <p:bldP spid="19" grpId="0" animBg="1" autoUpdateAnimBg="0"/>
      <p:bldP spid="21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4" name="文本占位符 8"/>
          <p:cNvSpPr txBox="1"/>
          <p:nvPr/>
        </p:nvSpPr>
        <p:spPr bwMode="auto">
          <a:xfrm>
            <a:off x="190500" y="6191251"/>
            <a:ext cx="3810000" cy="57150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</a:ln>
        </p:spPr>
        <p:txBody>
          <a:bodyPr lIns="121909" tIns="60954" rIns="121909" bIns="60954" anchor="ctr"/>
          <a:lstStyle/>
          <a:p>
            <a:pPr marL="457200" indent="-457200" algn="ctr">
              <a:spcBef>
                <a:spcPct val="20000"/>
              </a:spcBef>
            </a:pPr>
            <a:endParaRPr lang="zh-CN" altLang="en-US" b="1" dirty="0">
              <a:latin typeface="微软雅黑" panose="020B0503020204020204" charset="-122"/>
              <a:ea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9945" name="文本占位符 11"/>
          <p:cNvSpPr txBox="1"/>
          <p:nvPr/>
        </p:nvSpPr>
        <p:spPr bwMode="auto">
          <a:xfrm>
            <a:off x="190500" y="4953000"/>
            <a:ext cx="3810000" cy="123825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21909" tIns="60954" rIns="121909" bIns="60954" anchor="ctr"/>
          <a:lstStyle/>
          <a:p>
            <a:pPr marL="457200" indent="-457200" algn="ctr" defTabSz="1216660">
              <a:lnSpc>
                <a:spcPct val="150000"/>
              </a:lnSpc>
            </a:pPr>
            <a:endParaRPr lang="zh-CN" altLang="en-US" b="1" i="1" dirty="0">
              <a:latin typeface="微软雅黑" panose="020B0503020204020204" charset="-122"/>
              <a:ea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709530" y="2186606"/>
            <a:ext cx="6983896" cy="2932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 lvl="0" indent="-533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800" b="1" dirty="0" smtClean="0">
                <a:ea typeface="微软雅黑" panose="020B0503020204020204" charset="-122"/>
              </a:rPr>
              <a:t>设置单元格间距：</a:t>
            </a:r>
            <a:r>
              <a:rPr lang="en-US" altLang="zh-CN" sz="2800" b="1" dirty="0" err="1" smtClean="0">
                <a:ea typeface="微软雅黑" panose="020B0503020204020204" charset="-122"/>
              </a:rPr>
              <a:t>cellspacing</a:t>
            </a:r>
            <a:r>
              <a:rPr lang="en-US" altLang="zh-CN" sz="2800" b="1" dirty="0" smtClean="0">
                <a:ea typeface="微软雅黑" panose="020B0503020204020204" charset="-122"/>
              </a:rPr>
              <a:t> </a:t>
            </a:r>
          </a:p>
          <a:p>
            <a:pPr marL="533400" lvl="0" indent="-533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endParaRPr lang="en-US" altLang="zh-CN" sz="2800" b="1" dirty="0" smtClean="0">
              <a:ea typeface="微软雅黑" panose="020B0503020204020204" charset="-122"/>
            </a:endParaRPr>
          </a:p>
          <a:p>
            <a:pPr marL="533400" lvl="0" indent="-533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800" b="1" dirty="0" smtClean="0">
                <a:ea typeface="微软雅黑" panose="020B0503020204020204" charset="-122"/>
              </a:rPr>
              <a:t>设置单元格填充距离：</a:t>
            </a:r>
            <a:r>
              <a:rPr lang="en-US" altLang="zh-CN" sz="2800" b="1" dirty="0" err="1" smtClean="0">
                <a:ea typeface="微软雅黑" panose="020B0503020204020204" charset="-122"/>
              </a:rPr>
              <a:t>cellpadding</a:t>
            </a:r>
            <a:r>
              <a:rPr lang="en-US" altLang="zh-CN" sz="2800" b="1" dirty="0" smtClean="0">
                <a:ea typeface="微软雅黑" panose="020B0503020204020204" charset="-122"/>
              </a:rPr>
              <a:t> </a:t>
            </a:r>
          </a:p>
          <a:p>
            <a:pPr marL="533400" lvl="0" indent="-533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endParaRPr lang="en-US" altLang="zh-CN" sz="2800" b="1" dirty="0" smtClean="0">
              <a:ea typeface="微软雅黑" panose="020B0503020204020204" charset="-122"/>
            </a:endParaRPr>
          </a:p>
          <a:p>
            <a:pPr marL="533400" lvl="0" indent="-533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800" b="1" dirty="0" smtClean="0">
                <a:ea typeface="微软雅黑" panose="020B0503020204020204" charset="-122"/>
              </a:rPr>
              <a:t>可以利用</a:t>
            </a:r>
            <a:r>
              <a:rPr lang="en-US" altLang="zh-CN" sz="2800" b="1" dirty="0" err="1" smtClean="0">
                <a:ea typeface="微软雅黑" panose="020B0503020204020204" charset="-122"/>
              </a:rPr>
              <a:t>cellspacing</a:t>
            </a:r>
            <a:r>
              <a:rPr lang="zh-CN" altLang="en-US" sz="2800" b="1" dirty="0" smtClean="0">
                <a:ea typeface="微软雅黑" panose="020B0503020204020204" charset="-122"/>
              </a:rPr>
              <a:t>和背景颜色设置表格为细线表格</a:t>
            </a:r>
          </a:p>
        </p:txBody>
      </p:sp>
      <p:sp>
        <p:nvSpPr>
          <p:cNvPr id="23" name="标题 2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4400" dirty="0" smtClean="0"/>
              <a:t>单元格填充距离和间距</a:t>
            </a:r>
            <a:endParaRPr lang="zh-CN" altLang="en-US" sz="4400" dirty="0"/>
          </a:p>
        </p:txBody>
      </p:sp>
      <p:sp>
        <p:nvSpPr>
          <p:cNvPr id="10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610600" y="6364663"/>
            <a:ext cx="2743200" cy="365125"/>
          </a:xfrm>
        </p:spPr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pPr>
                <a:defRPr/>
              </a:pPr>
              <a:t>17</a:t>
            </a:fld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/44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2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单元格填充距离和间距</a:t>
            </a:r>
          </a:p>
        </p:txBody>
      </p:sp>
      <p:sp>
        <p:nvSpPr>
          <p:cNvPr id="17413" name="AutoShape 4"/>
          <p:cNvSpPr>
            <a:spLocks noChangeArrowheads="1"/>
          </p:cNvSpPr>
          <p:nvPr/>
        </p:nvSpPr>
        <p:spPr bwMode="auto">
          <a:xfrm>
            <a:off x="3207026" y="1444486"/>
            <a:ext cx="7110071" cy="2339098"/>
          </a:xfrm>
          <a:prstGeom prst="roundRect">
            <a:avLst>
              <a:gd name="adj" fmla="val 352"/>
            </a:avLst>
          </a:prstGeom>
          <a:solidFill>
            <a:schemeClr val="bg1"/>
          </a:solidFill>
          <a:ln w="25400">
            <a:solidFill>
              <a:srgbClr val="000000"/>
            </a:solidFill>
            <a:round/>
          </a:ln>
          <a:effectLst>
            <a:outerShdw sx="100999" sy="100999" algn="ctr" rotWithShape="0">
              <a:srgbClr val="000000">
                <a:alpha val="9000"/>
              </a:srgbClr>
            </a:outerShdw>
          </a:effectLst>
        </p:spPr>
        <p:txBody>
          <a:bodyPr wrap="square" lIns="121917" tIns="60958" rIns="121917" bIns="60958">
            <a:spAutoFit/>
          </a:bodyPr>
          <a:lstStyle/>
          <a:p>
            <a:r>
              <a:rPr lang="en-US" altLang="zh-CN" b="1" dirty="0" smtClean="0"/>
              <a:t>&lt;table width="70px" height="70px" border="1" </a:t>
            </a:r>
            <a:r>
              <a:rPr lang="en-US" altLang="zh-CN" b="1" dirty="0" err="1" smtClean="0"/>
              <a:t>cellpadding</a:t>
            </a:r>
            <a:r>
              <a:rPr lang="en-US" altLang="zh-CN" b="1" dirty="0" smtClean="0"/>
              <a:t>="10"&gt;</a:t>
            </a:r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en-US" altLang="zh-CN" b="1" dirty="0" smtClean="0"/>
              <a:t>&lt;table width="120px" height="120px" border="1" </a:t>
            </a:r>
            <a:r>
              <a:rPr lang="en-US" altLang="zh-CN" b="1" dirty="0" err="1" smtClean="0"/>
              <a:t>cellspacing</a:t>
            </a:r>
            <a:r>
              <a:rPr lang="en-US" altLang="zh-CN" b="1" dirty="0" smtClean="0"/>
              <a:t>="20" </a:t>
            </a:r>
            <a:r>
              <a:rPr lang="en-US" altLang="zh-CN" b="1" dirty="0" err="1" smtClean="0"/>
              <a:t>bgcolor</a:t>
            </a:r>
            <a:r>
              <a:rPr lang="en-US" altLang="zh-CN" b="1" dirty="0" smtClean="0"/>
              <a:t>="</a:t>
            </a:r>
            <a:r>
              <a:rPr lang="en-US" altLang="zh-CN" b="1" dirty="0" err="1" smtClean="0"/>
              <a:t>burlywood</a:t>
            </a:r>
            <a:r>
              <a:rPr lang="en-US" altLang="zh-CN" b="1" dirty="0" smtClean="0"/>
              <a:t>"&gt;</a:t>
            </a:r>
          </a:p>
        </p:txBody>
      </p:sp>
      <p:sp>
        <p:nvSpPr>
          <p:cNvPr id="17416" name="矩形标注 33"/>
          <p:cNvSpPr>
            <a:spLocks noChangeArrowheads="1"/>
          </p:cNvSpPr>
          <p:nvPr/>
        </p:nvSpPr>
        <p:spPr bwMode="auto">
          <a:xfrm>
            <a:off x="6556513" y="4682987"/>
            <a:ext cx="2362179" cy="400105"/>
          </a:xfrm>
          <a:prstGeom prst="wedgeRectCallout">
            <a:avLst>
              <a:gd name="adj1" fmla="val -50106"/>
              <a:gd name="adj2" fmla="val -31435"/>
            </a:avLst>
          </a:prstGeom>
          <a:solidFill>
            <a:schemeClr val="bg2"/>
          </a:solidFill>
          <a:ln w="9525">
            <a:solidFill>
              <a:srgbClr val="F2F2F2"/>
            </a:solidFill>
            <a:bevel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</p:spPr>
        <p:txBody>
          <a:bodyPr wrap="none" lIns="121917" tIns="60958" rIns="121917" bIns="60958" anchor="b">
            <a:spAutoFit/>
          </a:bodyPr>
          <a:lstStyle/>
          <a:p>
            <a:pPr marL="381000" indent="-38100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单元格间距为</a:t>
            </a:r>
            <a:r>
              <a:rPr lang="en-US" altLang="zh-CN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20</a:t>
            </a:r>
            <a:r>
              <a:rPr lang="zh-CN" altLang="en-US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像素</a:t>
            </a:r>
            <a:endParaRPr lang="zh-CN" altLang="en-US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9944" name="文本占位符 8"/>
          <p:cNvSpPr txBox="1"/>
          <p:nvPr/>
        </p:nvSpPr>
        <p:spPr bwMode="auto">
          <a:xfrm>
            <a:off x="190500" y="6191251"/>
            <a:ext cx="3810000" cy="57150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</a:ln>
        </p:spPr>
        <p:txBody>
          <a:bodyPr lIns="121909" tIns="60954" rIns="121909" bIns="60954" anchor="ctr"/>
          <a:lstStyle/>
          <a:p>
            <a:pPr marL="457200" indent="-457200" algn="ctr">
              <a:spcBef>
                <a:spcPct val="20000"/>
              </a:spcBef>
            </a:pPr>
            <a:endParaRPr lang="zh-CN" altLang="en-US" b="1" dirty="0">
              <a:latin typeface="微软雅黑" panose="020B0503020204020204" charset="-122"/>
              <a:ea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9945" name="文本占位符 11"/>
          <p:cNvSpPr txBox="1"/>
          <p:nvPr/>
        </p:nvSpPr>
        <p:spPr bwMode="auto">
          <a:xfrm>
            <a:off x="190500" y="4953000"/>
            <a:ext cx="3810000" cy="123825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21909" tIns="60954" rIns="121909" bIns="60954" anchor="ctr"/>
          <a:lstStyle/>
          <a:p>
            <a:pPr marL="457200" indent="-457200" algn="ctr" defTabSz="1216660">
              <a:lnSpc>
                <a:spcPct val="150000"/>
              </a:lnSpc>
            </a:pPr>
            <a:endParaRPr lang="zh-CN" altLang="en-US" b="1" i="1" dirty="0">
              <a:latin typeface="微软雅黑" panose="020B0503020204020204" charset="-122"/>
              <a:ea typeface="微软雅黑" panose="020B0503020204020204" charset="-122"/>
              <a:sym typeface="Calibri" panose="020F0502020204030204" pitchFamily="34" charset="0"/>
            </a:endParaRPr>
          </a:p>
        </p:txBody>
      </p:sp>
      <p:grpSp>
        <p:nvGrpSpPr>
          <p:cNvPr id="2" name="组合 18"/>
          <p:cNvGrpSpPr/>
          <p:nvPr/>
        </p:nvGrpSpPr>
        <p:grpSpPr bwMode="auto">
          <a:xfrm>
            <a:off x="3601486" y="6429375"/>
            <a:ext cx="4572000" cy="428625"/>
            <a:chOff x="3143240" y="5143512"/>
            <a:chExt cx="4572032" cy="428628"/>
          </a:xfrm>
          <a:solidFill>
            <a:schemeClr val="tx1"/>
          </a:solidFill>
        </p:grpSpPr>
        <p:sp>
          <p:nvSpPr>
            <p:cNvPr id="15" name="圆角矩形 14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grpFill/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圆角矩形 15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grpFill/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17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grp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/>
            <p:cNvSpPr txBox="1"/>
            <p:nvPr/>
          </p:nvSpPr>
          <p:spPr bwMode="auto">
            <a:xfrm>
              <a:off x="4180837" y="5187962"/>
              <a:ext cx="3517335" cy="338556"/>
            </a:xfrm>
            <a:prstGeom prst="rect">
              <a:avLst/>
            </a:prstGeom>
            <a:grp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hlinkClick r:id="rId4" action="ppaction://hlinkfile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hlinkClick r:id="rId4" action="ppaction://hlinkfile"/>
                </a:rPr>
                <a:t>7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hlinkClick r:id="rId4" action="ppaction://hlinkfile"/>
                </a:rPr>
                <a:t>：单元格填充距离和间距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cxnSp>
        <p:nvCxnSpPr>
          <p:cNvPr id="14" name="直接箭头连接符 13"/>
          <p:cNvCxnSpPr/>
          <p:nvPr/>
        </p:nvCxnSpPr>
        <p:spPr>
          <a:xfrm rot="10800000">
            <a:off x="3988906" y="3644349"/>
            <a:ext cx="2537791" cy="12336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矩形标注 33"/>
          <p:cNvSpPr>
            <a:spLocks noChangeArrowheads="1"/>
          </p:cNvSpPr>
          <p:nvPr/>
        </p:nvSpPr>
        <p:spPr bwMode="auto">
          <a:xfrm>
            <a:off x="851453" y="2290969"/>
            <a:ext cx="2129744" cy="400105"/>
          </a:xfrm>
          <a:prstGeom prst="wedgeRectCallout">
            <a:avLst>
              <a:gd name="adj1" fmla="val -50106"/>
              <a:gd name="adj2" fmla="val -31435"/>
            </a:avLst>
          </a:prstGeom>
          <a:solidFill>
            <a:schemeClr val="bg2"/>
          </a:solidFill>
          <a:ln w="9525">
            <a:solidFill>
              <a:srgbClr val="F2F2F2"/>
            </a:solidFill>
            <a:bevel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</p:spPr>
        <p:txBody>
          <a:bodyPr wrap="none" lIns="121917" tIns="60958" rIns="121917" bIns="60958" anchor="b">
            <a:spAutoFit/>
          </a:bodyPr>
          <a:lstStyle/>
          <a:p>
            <a:pPr marL="381000" indent="-38100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填充距离为</a:t>
            </a:r>
            <a:r>
              <a:rPr lang="en-US" altLang="zh-CN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10</a:t>
            </a:r>
            <a:r>
              <a:rPr lang="zh-CN" altLang="en-US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像素</a:t>
            </a:r>
            <a:endParaRPr lang="zh-CN" altLang="en-US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2292626" y="2027585"/>
            <a:ext cx="1338472" cy="2915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92161" name="Picture 1" descr="C:\Users\Administrator\Documents\Tencent Files\577897090\Image\C2C\VMM$[}37@M4GYKYKM_0$S{9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61391" y="2968486"/>
            <a:ext cx="1948069" cy="1311966"/>
          </a:xfrm>
          <a:prstGeom prst="rect">
            <a:avLst/>
          </a:prstGeom>
          <a:noFill/>
        </p:spPr>
      </p:pic>
      <p:pic>
        <p:nvPicPr>
          <p:cNvPr id="92162" name="Picture 2" descr="C:\Users\Administrator\Documents\Tencent Files\577897090\Image\C2C\E`P2[BC$R1X9L@[%JFQFPSY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144001" y="4611757"/>
            <a:ext cx="2478156" cy="1981200"/>
          </a:xfrm>
          <a:prstGeom prst="rect">
            <a:avLst/>
          </a:prstGeom>
          <a:noFill/>
        </p:spPr>
      </p:pic>
      <p:sp>
        <p:nvSpPr>
          <p:cNvPr id="25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pPr>
                <a:defRPr/>
              </a:pPr>
              <a:t>18</a:t>
            </a:fld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/44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 animBg="1" autoUpdateAnimBg="0"/>
      <p:bldP spid="17416" grpId="0" animBg="1" autoUpdateAnimBg="0"/>
      <p:bldP spid="19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2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表头和表格</a:t>
            </a:r>
          </a:p>
        </p:txBody>
      </p:sp>
      <p:sp>
        <p:nvSpPr>
          <p:cNvPr id="17413" name="AutoShape 4"/>
          <p:cNvSpPr>
            <a:spLocks noChangeArrowheads="1"/>
          </p:cNvSpPr>
          <p:nvPr/>
        </p:nvSpPr>
        <p:spPr bwMode="auto">
          <a:xfrm>
            <a:off x="4810539" y="2080590"/>
            <a:ext cx="7110071" cy="4001091"/>
          </a:xfrm>
          <a:prstGeom prst="roundRect">
            <a:avLst>
              <a:gd name="adj" fmla="val 352"/>
            </a:avLst>
          </a:prstGeom>
          <a:solidFill>
            <a:schemeClr val="bg1"/>
          </a:solidFill>
          <a:ln w="25400">
            <a:solidFill>
              <a:srgbClr val="000000"/>
            </a:solidFill>
            <a:round/>
          </a:ln>
          <a:effectLst>
            <a:outerShdw sx="100999" sy="100999" algn="ctr" rotWithShape="0">
              <a:srgbClr val="000000">
                <a:alpha val="9000"/>
              </a:srgbClr>
            </a:outerShdw>
          </a:effectLst>
        </p:spPr>
        <p:txBody>
          <a:bodyPr wrap="square" lIns="121917" tIns="60958" rIns="121917" bIns="60958">
            <a:spAutoFit/>
          </a:bodyPr>
          <a:lstStyle/>
          <a:p>
            <a:r>
              <a:rPr lang="en-US" altLang="zh-CN" b="1" dirty="0" smtClean="0"/>
              <a:t>&lt;table&gt;</a:t>
            </a:r>
          </a:p>
          <a:p>
            <a:r>
              <a:rPr lang="en-US" altLang="zh-CN" dirty="0" smtClean="0"/>
              <a:t>&lt;caption </a:t>
            </a:r>
            <a:r>
              <a:rPr lang="en-US" altLang="zh-CN" dirty="0" err="1" smtClean="0"/>
              <a:t>valign</a:t>
            </a:r>
            <a:r>
              <a:rPr lang="en-US" altLang="zh-CN" dirty="0" smtClean="0"/>
              <a:t>="bottom" align="center"&gt;</a:t>
            </a:r>
          </a:p>
          <a:p>
            <a:r>
              <a:rPr lang="zh-CN" altLang="en-US" dirty="0" smtClean="0"/>
              <a:t>学员信息表</a:t>
            </a:r>
          </a:p>
          <a:p>
            <a:r>
              <a:rPr lang="en-US" altLang="zh-CN" dirty="0" smtClean="0"/>
              <a:t>&lt;/caption&gt;</a:t>
            </a:r>
          </a:p>
          <a:p>
            <a:r>
              <a:rPr lang="en-US" altLang="zh-CN" dirty="0" smtClean="0"/>
              <a:t>&lt;</a:t>
            </a:r>
            <a:r>
              <a:rPr lang="en-US" altLang="zh-CN" dirty="0" err="1" smtClean="0"/>
              <a:t>tr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  &lt;</a:t>
            </a:r>
            <a:r>
              <a:rPr lang="en-US" altLang="zh-CN" dirty="0" err="1" smtClean="0"/>
              <a:t>th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姓名</a:t>
            </a:r>
            <a:r>
              <a:rPr lang="en-US" altLang="zh-CN" dirty="0" smtClean="0"/>
              <a:t>&lt;/</a:t>
            </a:r>
            <a:r>
              <a:rPr lang="en-US" altLang="zh-CN" dirty="0" err="1" smtClean="0"/>
              <a:t>th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  &lt;</a:t>
            </a:r>
            <a:r>
              <a:rPr lang="en-US" altLang="zh-CN" dirty="0" err="1" smtClean="0"/>
              <a:t>th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性别</a:t>
            </a:r>
            <a:r>
              <a:rPr lang="en-US" altLang="zh-CN" dirty="0" smtClean="0"/>
              <a:t>&lt;/</a:t>
            </a:r>
            <a:r>
              <a:rPr lang="en-US" altLang="zh-CN" dirty="0" err="1" smtClean="0"/>
              <a:t>th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&lt;/</a:t>
            </a:r>
            <a:r>
              <a:rPr lang="en-US" altLang="zh-CN" dirty="0" err="1" smtClean="0"/>
              <a:t>tr</a:t>
            </a:r>
            <a:r>
              <a:rPr lang="en-US" altLang="zh-CN" dirty="0" smtClean="0"/>
              <a:t>&gt;</a:t>
            </a:r>
          </a:p>
          <a:p>
            <a:r>
              <a:rPr lang="en-US" altLang="zh-CN" b="1" dirty="0" smtClean="0"/>
              <a:t>&lt;</a:t>
            </a:r>
            <a:r>
              <a:rPr lang="en-US" altLang="zh-CN" b="1" dirty="0" err="1" smtClean="0"/>
              <a:t>tr</a:t>
            </a:r>
            <a:r>
              <a:rPr lang="en-US" altLang="zh-CN" b="1" dirty="0" smtClean="0"/>
              <a:t>&gt;</a:t>
            </a:r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en-US" altLang="zh-CN" b="1" dirty="0" smtClean="0"/>
              <a:t>&lt;/</a:t>
            </a:r>
            <a:r>
              <a:rPr lang="en-US" altLang="zh-CN" b="1" dirty="0" err="1" smtClean="0"/>
              <a:t>tr</a:t>
            </a:r>
            <a:r>
              <a:rPr lang="en-US" altLang="zh-CN" b="1" dirty="0" smtClean="0"/>
              <a:t>&gt;</a:t>
            </a:r>
          </a:p>
          <a:p>
            <a:r>
              <a:rPr lang="en-US" altLang="zh-CN" b="1" dirty="0" smtClean="0"/>
              <a:t>….</a:t>
            </a:r>
          </a:p>
          <a:p>
            <a:r>
              <a:rPr lang="en-US" altLang="zh-CN" b="1" dirty="0" smtClean="0"/>
              <a:t>&lt;/table&gt;</a:t>
            </a:r>
          </a:p>
        </p:txBody>
      </p:sp>
      <p:sp>
        <p:nvSpPr>
          <p:cNvPr id="17416" name="矩形标注 33"/>
          <p:cNvSpPr>
            <a:spLocks noChangeArrowheads="1"/>
          </p:cNvSpPr>
          <p:nvPr/>
        </p:nvSpPr>
        <p:spPr bwMode="auto">
          <a:xfrm>
            <a:off x="3561521" y="4842014"/>
            <a:ext cx="993215" cy="400105"/>
          </a:xfrm>
          <a:prstGeom prst="wedgeRectCallout">
            <a:avLst>
              <a:gd name="adj1" fmla="val -50106"/>
              <a:gd name="adj2" fmla="val -31435"/>
            </a:avLst>
          </a:prstGeom>
          <a:solidFill>
            <a:schemeClr val="bg2"/>
          </a:solidFill>
          <a:ln w="9525">
            <a:solidFill>
              <a:srgbClr val="F2F2F2"/>
            </a:solidFill>
            <a:bevel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</p:spPr>
        <p:txBody>
          <a:bodyPr wrap="none" lIns="121917" tIns="60958" rIns="121917" bIns="60958" anchor="b">
            <a:spAutoFit/>
          </a:bodyPr>
          <a:lstStyle/>
          <a:p>
            <a:pPr marL="381000" indent="-38100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Th</a:t>
            </a:r>
            <a:r>
              <a:rPr lang="zh-CN" altLang="en-US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表头</a:t>
            </a:r>
            <a:endParaRPr lang="zh-CN" altLang="en-US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9944" name="文本占位符 8"/>
          <p:cNvSpPr txBox="1"/>
          <p:nvPr/>
        </p:nvSpPr>
        <p:spPr bwMode="auto">
          <a:xfrm>
            <a:off x="190500" y="6191251"/>
            <a:ext cx="3810000" cy="57150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</a:ln>
        </p:spPr>
        <p:txBody>
          <a:bodyPr lIns="121909" tIns="60954" rIns="121909" bIns="60954" anchor="ctr"/>
          <a:lstStyle/>
          <a:p>
            <a:pPr marL="457200" indent="-457200" algn="ctr">
              <a:spcBef>
                <a:spcPct val="20000"/>
              </a:spcBef>
            </a:pPr>
            <a:endParaRPr lang="zh-CN" altLang="en-US" b="1" dirty="0">
              <a:latin typeface="微软雅黑" panose="020B0503020204020204" charset="-122"/>
              <a:ea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9945" name="文本占位符 11"/>
          <p:cNvSpPr txBox="1"/>
          <p:nvPr/>
        </p:nvSpPr>
        <p:spPr bwMode="auto">
          <a:xfrm>
            <a:off x="190500" y="4953000"/>
            <a:ext cx="3810000" cy="123825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21909" tIns="60954" rIns="121909" bIns="60954" anchor="ctr"/>
          <a:lstStyle/>
          <a:p>
            <a:pPr marL="457200" indent="-457200" algn="ctr" defTabSz="1216660">
              <a:lnSpc>
                <a:spcPct val="150000"/>
              </a:lnSpc>
            </a:pPr>
            <a:endParaRPr lang="zh-CN" altLang="en-US" b="1" i="1" dirty="0">
              <a:latin typeface="微软雅黑" panose="020B0503020204020204" charset="-122"/>
              <a:ea typeface="微软雅黑" panose="020B0503020204020204" charset="-122"/>
              <a:sym typeface="Calibri" panose="020F0502020204030204" pitchFamily="34" charset="0"/>
            </a:endParaRPr>
          </a:p>
        </p:txBody>
      </p:sp>
      <p:grpSp>
        <p:nvGrpSpPr>
          <p:cNvPr id="2" name="组合 18"/>
          <p:cNvGrpSpPr/>
          <p:nvPr/>
        </p:nvGrpSpPr>
        <p:grpSpPr bwMode="auto">
          <a:xfrm>
            <a:off x="3601486" y="6429375"/>
            <a:ext cx="4572000" cy="428625"/>
            <a:chOff x="3143240" y="5143512"/>
            <a:chExt cx="4572032" cy="428628"/>
          </a:xfrm>
          <a:solidFill>
            <a:schemeClr val="tx1"/>
          </a:solidFill>
        </p:grpSpPr>
        <p:sp>
          <p:nvSpPr>
            <p:cNvPr id="15" name="圆角矩形 14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grpFill/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圆角矩形 15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grpFill/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17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grp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/>
            <p:cNvSpPr txBox="1"/>
            <p:nvPr/>
          </p:nvSpPr>
          <p:spPr bwMode="auto">
            <a:xfrm>
              <a:off x="4180837" y="5187962"/>
              <a:ext cx="2786359" cy="338556"/>
            </a:xfrm>
            <a:prstGeom prst="rect">
              <a:avLst/>
            </a:prstGeom>
            <a:grp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hlinkClick r:id="rId4" action="ppaction://hlinkfile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hlinkClick r:id="rId4" action="ppaction://hlinkfile"/>
                </a:rPr>
                <a:t>8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hlinkClick r:id="rId4" action="ppaction://hlinkfile"/>
                </a:rPr>
                <a:t>：表格表头和标题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cxnSp>
        <p:nvCxnSpPr>
          <p:cNvPr id="14" name="直接箭头连接符 13"/>
          <p:cNvCxnSpPr/>
          <p:nvPr/>
        </p:nvCxnSpPr>
        <p:spPr>
          <a:xfrm rot="5400000" flipH="1" flipV="1">
            <a:off x="4035289" y="3743740"/>
            <a:ext cx="1166189" cy="96741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矩形标注 33"/>
          <p:cNvSpPr>
            <a:spLocks noChangeArrowheads="1"/>
          </p:cNvSpPr>
          <p:nvPr/>
        </p:nvSpPr>
        <p:spPr bwMode="auto">
          <a:xfrm>
            <a:off x="453888" y="1707873"/>
            <a:ext cx="1175957" cy="400105"/>
          </a:xfrm>
          <a:prstGeom prst="wedgeRectCallout">
            <a:avLst>
              <a:gd name="adj1" fmla="val -50106"/>
              <a:gd name="adj2" fmla="val -31435"/>
            </a:avLst>
          </a:prstGeom>
          <a:solidFill>
            <a:schemeClr val="bg2"/>
          </a:solidFill>
          <a:ln w="9525">
            <a:solidFill>
              <a:srgbClr val="F2F2F2"/>
            </a:solidFill>
            <a:bevel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</p:spPr>
        <p:txBody>
          <a:bodyPr wrap="none" lIns="121917" tIns="60958" rIns="121917" bIns="60958" anchor="b">
            <a:spAutoFit/>
          </a:bodyPr>
          <a:lstStyle/>
          <a:p>
            <a:pPr marL="381000" indent="-38100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表格标题</a:t>
            </a:r>
            <a:endParaRPr lang="zh-CN" altLang="en-US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1510748" y="1974574"/>
            <a:ext cx="3472069" cy="5963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5192686" y="454851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&lt;td&gt;</a:t>
            </a:r>
            <a:r>
              <a:rPr lang="zh-CN" altLang="en-US" dirty="0" smtClean="0"/>
              <a:t>张三</a:t>
            </a:r>
            <a:r>
              <a:rPr lang="en-US" altLang="zh-CN" dirty="0" smtClean="0"/>
              <a:t>&lt;/td&gt;</a:t>
            </a:r>
          </a:p>
          <a:p>
            <a:r>
              <a:rPr lang="en-US" altLang="zh-CN" dirty="0" smtClean="0"/>
              <a:t>&lt;td&gt;</a:t>
            </a:r>
            <a:r>
              <a:rPr lang="zh-CN" altLang="en-US" dirty="0" smtClean="0"/>
              <a:t>男</a:t>
            </a:r>
            <a:r>
              <a:rPr lang="en-US" altLang="zh-CN" dirty="0" smtClean="0"/>
              <a:t>&lt;/td&gt;</a:t>
            </a:r>
            <a:endParaRPr lang="zh-CN" altLang="en-US" dirty="0"/>
          </a:p>
        </p:txBody>
      </p:sp>
      <p:pic>
        <p:nvPicPr>
          <p:cNvPr id="1026" name="Picture 2" descr="C:\Users\Administrator\Desktop\tux\捕获4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0760" y="2729534"/>
            <a:ext cx="2086665" cy="1988240"/>
          </a:xfrm>
          <a:prstGeom prst="rect">
            <a:avLst/>
          </a:prstGeom>
          <a:noFill/>
        </p:spPr>
      </p:pic>
      <p:cxnSp>
        <p:nvCxnSpPr>
          <p:cNvPr id="25" name="直接箭头连接符 24"/>
          <p:cNvCxnSpPr/>
          <p:nvPr/>
        </p:nvCxnSpPr>
        <p:spPr>
          <a:xfrm rot="5400000" flipH="1" flipV="1">
            <a:off x="1073427" y="2438401"/>
            <a:ext cx="609599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7416" idx="1"/>
          </p:cNvCxnSpPr>
          <p:nvPr/>
        </p:nvCxnSpPr>
        <p:spPr>
          <a:xfrm rot="10800000">
            <a:off x="2385391" y="3326297"/>
            <a:ext cx="1176130" cy="17157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pPr>
                <a:defRPr/>
              </a:pPr>
              <a:t>19</a:t>
            </a:fld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/44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41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41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 animBg="1" autoUpdateAnimBg="0"/>
      <p:bldP spid="17416" grpId="0" build="allAtOnce" animBg="1"/>
      <p:bldP spid="19" grpId="0" build="allAtOnce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540" y="682625"/>
            <a:ext cx="12186920" cy="50774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HTML+CSS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：（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课程结构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endParaRPr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CP01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：认识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HTML5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及开发工具介绍</a:t>
            </a:r>
            <a:r>
              <a:rPr 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HTML5</a:t>
            </a:r>
            <a:r>
              <a:rPr 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概述、第一个入门网页、开发工具简介、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HBuilder</a:t>
            </a:r>
            <a:r>
              <a:rPr 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开发工具的界面、在页面中添加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基本标签</a:t>
            </a:r>
            <a:r>
              <a:rPr 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、HTML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5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新增</a:t>
            </a:r>
            <a:r>
              <a:rPr 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标签）</a:t>
            </a:r>
          </a:p>
          <a:p>
            <a:pPr algn="l" fontAlgn="auto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CP02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</a:t>
            </a:r>
            <a:r>
              <a:rPr 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表格和表单的应用（表格的应用、表单的应用、在表单中添加元素、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HTML5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新增表单输入类型</a:t>
            </a:r>
            <a:r>
              <a:rPr 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</a:p>
          <a:p>
            <a:pPr algn="l" fontAlgn="auto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CP03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：应用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CSS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样式美化网页</a:t>
            </a:r>
            <a:r>
              <a:rPr 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（初步认识CSS、CSS语法结构分析、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CSS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美化页面、将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CSS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应用于网页</a:t>
            </a:r>
            <a:r>
              <a:rPr 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</a:p>
          <a:p>
            <a:pPr algn="l" fontAlgn="auto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CP04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：基于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DIV+</a:t>
            </a:r>
            <a:r>
              <a:rPr 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CSS的网页布局与定位（理解表现和结构分离、认识DIV、盒模型详解、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CSS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完善盒模型、</a:t>
            </a:r>
            <a:r>
              <a:rPr 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浮动与定位）</a:t>
            </a:r>
          </a:p>
          <a:p>
            <a:pPr algn="l" fontAlgn="auto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CP05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：应用</a:t>
            </a:r>
            <a:r>
              <a:rPr 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CSS布局网页和HTML列表（应用CSS布局网页、HTML列表的应用）</a:t>
            </a:r>
          </a:p>
          <a:p>
            <a:pPr algn="l" fontAlgn="auto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CP06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：应用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CSS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设置链接和导航菜单</a:t>
            </a:r>
            <a:r>
              <a:rPr 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（超链接伪类的应用、应用CSS美化表单元素、设置导航菜单）</a:t>
            </a:r>
          </a:p>
          <a:p>
            <a:pPr algn="l" fontAlgn="auto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CP07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</a:t>
            </a:r>
            <a:r>
              <a:rPr 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框架的应用（框架的简单应用、框架属性设置、框架的高级应用）</a:t>
            </a:r>
          </a:p>
          <a:p>
            <a:pPr algn="l" fontAlgn="auto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CP08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：应用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DIV+</a:t>
            </a:r>
            <a:r>
              <a:rPr 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CSS设计商业网站（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PC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端</a:t>
            </a:r>
            <a:r>
              <a:rPr 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）（商业网站开发流程、商业网站页面布局）</a:t>
            </a:r>
          </a:p>
          <a:p>
            <a:pPr algn="l" fontAlgn="auto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CP09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：应用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DIV+CSS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设计商业网站（移动端）（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viewport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@media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媒体查询、了解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em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和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rem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单位、应用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div+css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设计商业网站（移动端））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pPr>
                <a:defRPr/>
              </a:pPr>
              <a:t>2</a:t>
            </a:fld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/44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pPr>
                <a:defRPr/>
              </a:pPr>
              <a:t>20</a:t>
            </a:fld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/44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学员操作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—</a:t>
            </a:r>
            <a:r>
              <a:rPr lang="zh-CN" altLang="zh-CN" dirty="0" smtClean="0">
                <a:latin typeface="微软雅黑" panose="020B0503020204020204" charset="-122"/>
                <a:ea typeface="微软雅黑" panose="020B0503020204020204" charset="-122"/>
              </a:rPr>
              <a:t>制作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表格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1-2</a:t>
            </a:r>
          </a:p>
        </p:txBody>
      </p:sp>
      <p:sp>
        <p:nvSpPr>
          <p:cNvPr id="11" name="内容占位符 2"/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训练要点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</a:rPr>
              <a:t>HBuilder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制作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表格元素使用</a:t>
            </a:r>
          </a:p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需求说明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跨行跨列， 背景色</a:t>
            </a:r>
          </a:p>
        </p:txBody>
      </p:sp>
      <p:grpSp>
        <p:nvGrpSpPr>
          <p:cNvPr id="3" name="组合 17"/>
          <p:cNvGrpSpPr/>
          <p:nvPr/>
        </p:nvGrpSpPr>
        <p:grpSpPr bwMode="auto">
          <a:xfrm>
            <a:off x="4367808" y="6361598"/>
            <a:ext cx="2786063" cy="428625"/>
            <a:chOff x="3714744" y="5143512"/>
            <a:chExt cx="2786082" cy="428628"/>
          </a:xfrm>
          <a:solidFill>
            <a:schemeClr val="tx1"/>
          </a:solidFill>
        </p:grpSpPr>
        <p:sp>
          <p:nvSpPr>
            <p:cNvPr id="25" name="圆角矩形 24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grpFill/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6" name="TextBox 25"/>
            <p:cNvSpPr txBox="1"/>
            <p:nvPr/>
          </p:nvSpPr>
          <p:spPr bwMode="auto">
            <a:xfrm>
              <a:off x="3976525" y="5187962"/>
              <a:ext cx="2220496" cy="338556"/>
            </a:xfrm>
            <a:prstGeom prst="rect">
              <a:avLst/>
            </a:prstGeom>
            <a:grp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</a:rPr>
                <a:t>10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07431" y="2371241"/>
            <a:ext cx="6695268" cy="3595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学员操作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—</a:t>
            </a:r>
            <a:r>
              <a:rPr lang="zh-CN" altLang="en-US" dirty="0" smtClean="0"/>
              <a:t>制作流量查询效果图</a:t>
            </a:r>
          </a:p>
        </p:txBody>
      </p:sp>
      <p:sp>
        <p:nvSpPr>
          <p:cNvPr id="76803" name="内容占位符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5295900" cy="22098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 smtClean="0"/>
              <a:t>用表格标签制作</a:t>
            </a:r>
            <a:endParaRPr lang="en-US" altLang="zh-CN" dirty="0" smtClean="0"/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/>
              <a:t>表格的合并</a:t>
            </a:r>
          </a:p>
        </p:txBody>
      </p:sp>
      <p:sp>
        <p:nvSpPr>
          <p:cNvPr id="76804" name="文本占位符 5"/>
          <p:cNvSpPr>
            <a:spLocks noGrp="1"/>
          </p:cNvSpPr>
          <p:nvPr>
            <p:ph type="body" sz="quarter" idx="4294967295"/>
          </p:nvPr>
        </p:nvSpPr>
        <p:spPr>
          <a:xfrm>
            <a:off x="0" y="5262563"/>
            <a:ext cx="3810000" cy="1238250"/>
          </a:xfrm>
        </p:spPr>
        <p:txBody>
          <a:bodyPr lIns="121909" tIns="60954" rIns="121909" bIns="60954" anchor="ctr"/>
          <a:lstStyle/>
          <a:p>
            <a:pPr algn="ctr" defTabSz="121666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b="1" dirty="0" smtClean="0"/>
              <a:t>表格</a:t>
            </a:r>
            <a:endParaRPr lang="en-US" b="1" dirty="0" smtClean="0"/>
          </a:p>
        </p:txBody>
      </p:sp>
      <p:pic>
        <p:nvPicPr>
          <p:cNvPr id="1026" name="Picture 2" descr="C:\Users\Administrator\Desktop\HTML5+CSS3_龙文静\CP02\01 ToTeacher\02 课中上机实践案例\练习1：使用表格制作流量查询表\流量查询表效果图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97282" y="1412875"/>
            <a:ext cx="5262113" cy="3176378"/>
          </a:xfrm>
          <a:prstGeom prst="rect">
            <a:avLst/>
          </a:prstGeom>
          <a:noFill/>
        </p:spPr>
      </p:pic>
      <p:sp>
        <p:nvSpPr>
          <p:cNvPr id="10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pPr>
                <a:defRPr/>
              </a:pPr>
              <a:t>21</a:t>
            </a:fld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/44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pPr>
                <a:defRPr/>
              </a:pPr>
              <a:t>22</a:t>
            </a:fld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/44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604" name="内容占位符 2"/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常见问题及解决办法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defRPr/>
            </a:pP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代码规范问题</a:t>
            </a:r>
          </a:p>
          <a:p>
            <a:pPr eaLnBrk="1" hangingPunct="1">
              <a:defRPr/>
            </a:pP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调试技巧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defRPr/>
            </a:pPr>
            <a:endParaRPr lang="zh-CN" altLang="en-US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defRPr/>
            </a:pPr>
            <a:endParaRPr lang="zh-CN" altLang="en-US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>
            <a:normAutofit/>
          </a:bodyPr>
          <a:lstStyle/>
          <a:p>
            <a:pPr eaLnBrk="1" hangingPunct="1"/>
            <a:r>
              <a:rPr smtClean="0">
                <a:solidFill>
                  <a:srgbClr val="121F55"/>
                </a:solidFill>
                <a:latin typeface="微软雅黑" panose="020B0503020204020204" charset="-122"/>
                <a:ea typeface="微软雅黑" panose="020B0503020204020204" charset="-122"/>
              </a:rPr>
              <a:t>共性问题集中讲解</a:t>
            </a:r>
          </a:p>
        </p:txBody>
      </p:sp>
      <p:grpSp>
        <p:nvGrpSpPr>
          <p:cNvPr id="3" name="组合 29"/>
          <p:cNvGrpSpPr/>
          <p:nvPr/>
        </p:nvGrpSpPr>
        <p:grpSpPr bwMode="auto">
          <a:xfrm>
            <a:off x="3381375" y="3214688"/>
            <a:ext cx="5929313" cy="2058988"/>
            <a:chOff x="1857356" y="3214688"/>
            <a:chExt cx="5929353" cy="2058989"/>
          </a:xfrm>
          <a:solidFill>
            <a:schemeClr val="tx1"/>
          </a:solidFill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grp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4" name="组合 7"/>
            <p:cNvGrpSpPr/>
            <p:nvPr/>
          </p:nvGrpSpPr>
          <p:grpSpPr bwMode="auto">
            <a:xfrm>
              <a:off x="1924031" y="3214688"/>
              <a:ext cx="5862678" cy="2058989"/>
              <a:chOff x="2066315" y="2227264"/>
              <a:chExt cx="5862756" cy="2059018"/>
            </a:xfrm>
            <a:grpFill/>
          </p:grpSpPr>
          <p:grpSp>
            <p:nvGrpSpPr>
              <p:cNvPr id="5" name="组合 19"/>
              <p:cNvGrpSpPr/>
              <p:nvPr/>
            </p:nvGrpSpPr>
            <p:grpSpPr bwMode="auto">
              <a:xfrm>
                <a:off x="2066315" y="2227264"/>
                <a:ext cx="5862756" cy="2059018"/>
                <a:chOff x="2066296" y="2227167"/>
                <a:chExt cx="5862795" cy="2059104"/>
              </a:xfrm>
              <a:grpFill/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grp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grpSp>
              <p:nvGrpSpPr>
                <p:cNvPr id="6" name="组合 17"/>
                <p:cNvGrpSpPr/>
                <p:nvPr/>
              </p:nvGrpSpPr>
              <p:grpSpPr bwMode="auto">
                <a:xfrm>
                  <a:off x="2066296" y="2227167"/>
                  <a:ext cx="5148401" cy="2059104"/>
                  <a:chOff x="2066296" y="2084291"/>
                  <a:chExt cx="5148401" cy="2059104"/>
                </a:xfrm>
                <a:grpFill/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6627"/>
                  </a:xfrm>
                  <a:prstGeom prst="rect">
                    <a:avLst/>
                  </a:prstGeom>
                  <a:grpFill/>
                  <a:ln w="9525" algn="ctr">
                    <a:noFill/>
                    <a:miter lim="800000"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rPr>
                      <a:t>共性问题集中讲解   </a:t>
                    </a: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grp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grp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</p:grpSp>
          <p:grpSp>
            <p:nvGrpSpPr>
              <p:cNvPr id="7" name="组合 23"/>
              <p:cNvGrpSpPr/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  <a:grpFill/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  <a:gd name="connsiteX0-19" fmla="*/ 691861 w 691861"/>
                    <a:gd name="connsiteY0-20" fmla="*/ 1857375 h 1866444"/>
                    <a:gd name="connsiteX1-21" fmla="*/ 0 w 691861"/>
                    <a:gd name="connsiteY1-22" fmla="*/ 0 h 1866444"/>
                    <a:gd name="connsiteX2-23" fmla="*/ 48901 w 691861"/>
                    <a:gd name="connsiteY2-24" fmla="*/ 1857375 h 1866444"/>
                    <a:gd name="connsiteX3-25" fmla="*/ 39834 w 691861"/>
                    <a:gd name="connsiteY3-26" fmla="*/ 1866444 h 1866444"/>
                    <a:gd name="connsiteX4-27" fmla="*/ 691861 w 691861"/>
                    <a:gd name="connsiteY4-28" fmla="*/ 1857375 h 1866444"/>
                    <a:gd name="connsiteX0-29" fmla="*/ 1049019 w 1049019"/>
                    <a:gd name="connsiteY0-30" fmla="*/ 1857375 h 1866444"/>
                    <a:gd name="connsiteX1-31" fmla="*/ 0 w 1049019"/>
                    <a:gd name="connsiteY1-32" fmla="*/ 0 h 1866444"/>
                    <a:gd name="connsiteX2-33" fmla="*/ 48901 w 1049019"/>
                    <a:gd name="connsiteY2-34" fmla="*/ 1857375 h 1866444"/>
                    <a:gd name="connsiteX3-35" fmla="*/ 39834 w 1049019"/>
                    <a:gd name="connsiteY3-36" fmla="*/ 1866444 h 1866444"/>
                    <a:gd name="connsiteX4-37" fmla="*/ 1049019 w 1049019"/>
                    <a:gd name="connsiteY4-38" fmla="*/ 1857375 h 1866444"/>
                    <a:gd name="connsiteX0-39" fmla="*/ 1334739 w 1334739"/>
                    <a:gd name="connsiteY0-40" fmla="*/ 1857375 h 1866444"/>
                    <a:gd name="connsiteX1-41" fmla="*/ 0 w 1334739"/>
                    <a:gd name="connsiteY1-42" fmla="*/ 0 h 1866444"/>
                    <a:gd name="connsiteX2-43" fmla="*/ 48901 w 1334739"/>
                    <a:gd name="connsiteY2-44" fmla="*/ 1857375 h 1866444"/>
                    <a:gd name="connsiteX3-45" fmla="*/ 39834 w 1334739"/>
                    <a:gd name="connsiteY3-46" fmla="*/ 1866444 h 1866444"/>
                    <a:gd name="connsiteX4-47" fmla="*/ 1334739 w 1334739"/>
                    <a:gd name="connsiteY4-4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 txBox="1">
            <a:spLocks noGrp="1" noChangeArrowheads="1"/>
          </p:cNvSpPr>
          <p:nvPr/>
        </p:nvSpPr>
        <p:spPr bwMode="auto">
          <a:xfrm>
            <a:off x="755650" y="6381750"/>
            <a:ext cx="2133600" cy="2159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en-US" altLang="zh-CN" sz="1400" dirty="0">
              <a:solidFill>
                <a:schemeClr val="tx2"/>
              </a:solidFill>
              <a:latin typeface="Gill Sans MT" panose="020B0502020104020203" pitchFamily="34" charset="0"/>
              <a:ea typeface="华文新魏" panose="02010800040101010101" pitchFamily="2" charset="-122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80" y="568498"/>
            <a:ext cx="2597150" cy="811213"/>
          </a:xfrm>
        </p:spPr>
        <p:txBody>
          <a:bodyPr anchor="b">
            <a:normAutofit fontScale="90000"/>
          </a:bodyPr>
          <a:lstStyle/>
          <a:p>
            <a:pPr eaLnBrk="1" hangingPunct="1"/>
            <a:r>
              <a:rPr lang="zh-CN" altLang="en-US" dirty="0" smtClean="0">
                <a:solidFill>
                  <a:srgbClr val="1CADE4"/>
                </a:solidFill>
              </a:rPr>
              <a:t>表单简介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84213" y="1412875"/>
            <a:ext cx="770413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+mn-lt"/>
                <a:ea typeface="微软雅黑" panose="020B0503020204020204" charset="-122"/>
                <a:cs typeface="+mn-cs"/>
              </a:rPr>
              <a:t>表单通常在设计一个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+mn-lt"/>
                <a:ea typeface="微软雅黑" panose="020B0503020204020204" charset="-122"/>
                <a:cs typeface="+mn-cs"/>
              </a:rPr>
              <a:t>HTML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+mn-lt"/>
                <a:ea typeface="微软雅黑" panose="020B0503020204020204" charset="-122"/>
                <a:cs typeface="+mn-cs"/>
              </a:rPr>
              <a:t>文档中，用于注册页面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+mn-lt"/>
                <a:ea typeface="微软雅黑" panose="020B0503020204020204" charset="-122"/>
                <a:cs typeface="+mn-cs"/>
              </a:rPr>
              <a:t>当用户填写完信息后做提交操作，将表单的内容从客户端的浏览器传送到服务器上，经过服务器处理程序后，再将用户所需信息送回客户端的浏览器上，这样网页就具有了交互性。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+mn-lt"/>
                <a:ea typeface="微软雅黑" panose="020B0503020204020204" charset="-122"/>
                <a:cs typeface="+mn-cs"/>
              </a:rPr>
              <a:t>最常见的表单主要包括文本框、单选按钮、复选框、按钮等，如下图所示，是一个常见的注册页面，它包含了文本框、单选按钮、复选框、按钮等表单内容。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1CADE4"/>
              </a:solidFill>
              <a:effectLst/>
              <a:uLnTx/>
              <a:uFillTx/>
              <a:latin typeface="+mn-lt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pPr>
                <a:defRPr/>
              </a:pPr>
              <a:t>23</a:t>
            </a:fld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/44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6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标题 5"/>
          <p:cNvSpPr>
            <a:spLocks noGrp="1"/>
          </p:cNvSpPr>
          <p:nvPr>
            <p:ph type="title" idx="4294967295"/>
          </p:nvPr>
        </p:nvSpPr>
        <p:spPr>
          <a:xfrm>
            <a:off x="609600" y="275167"/>
            <a:ext cx="10972800" cy="1439333"/>
          </a:xfrm>
        </p:spPr>
        <p:txBody>
          <a:bodyPr/>
          <a:lstStyle/>
          <a:p>
            <a:pPr eaLnBrk="1" hangingPunct="1"/>
            <a:r>
              <a:rPr lang="zh-CN" altLang="en-US" sz="2400" dirty="0" smtClean="0"/>
              <a:t>什么是表单  用于收集用户的信息，并将信息数据发送给服务器进行数据分析，是连接前端和后台的桥梁   （后台靠</a:t>
            </a:r>
            <a:r>
              <a:rPr lang="en-US" altLang="zh-CN" sz="2400" dirty="0" smtClean="0"/>
              <a:t>name</a:t>
            </a:r>
            <a:r>
              <a:rPr lang="zh-CN" altLang="en-US" sz="2400" dirty="0" smtClean="0"/>
              <a:t>名来识别数据）</a:t>
            </a:r>
          </a:p>
        </p:txBody>
      </p:sp>
      <p:sp>
        <p:nvSpPr>
          <p:cNvPr id="69635" name="文本占位符 12"/>
          <p:cNvSpPr>
            <a:spLocks noGrp="1"/>
          </p:cNvSpPr>
          <p:nvPr>
            <p:ph type="body" sz="quarter" idx="4294967295"/>
          </p:nvPr>
        </p:nvSpPr>
        <p:spPr>
          <a:xfrm>
            <a:off x="190500" y="6191251"/>
            <a:ext cx="3810000" cy="571500"/>
          </a:xfrm>
        </p:spPr>
        <p:txBody>
          <a:bodyPr lIns="121909" tIns="60954" rIns="121909" bIns="60954"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b="1" dirty="0" smtClean="0"/>
              <a:t>什么是表单</a:t>
            </a:r>
          </a:p>
        </p:txBody>
      </p:sp>
      <p:sp>
        <p:nvSpPr>
          <p:cNvPr id="69636" name="文本占位符 13"/>
          <p:cNvSpPr>
            <a:spLocks noGrp="1"/>
          </p:cNvSpPr>
          <p:nvPr>
            <p:ph type="body" sz="quarter" idx="4294967295"/>
          </p:nvPr>
        </p:nvSpPr>
        <p:spPr>
          <a:xfrm>
            <a:off x="190500" y="4953000"/>
            <a:ext cx="3810000" cy="1238251"/>
          </a:xfrm>
        </p:spPr>
        <p:txBody>
          <a:bodyPr lIns="121909" tIns="60954" rIns="121909" bIns="60954" anchor="ctr"/>
          <a:lstStyle/>
          <a:p>
            <a:pPr algn="ctr" defTabSz="121666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b="1" dirty="0" smtClean="0"/>
              <a:t>表单</a:t>
            </a:r>
          </a:p>
          <a:p>
            <a:pPr algn="ctr" defTabSz="121666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b="1" i="1" dirty="0" smtClean="0"/>
              <a:t>之一</a:t>
            </a:r>
            <a:endParaRPr lang="zh-CN" altLang="en-US" b="1" dirty="0" smtClean="0"/>
          </a:p>
        </p:txBody>
      </p:sp>
      <p:sp>
        <p:nvSpPr>
          <p:cNvPr id="19461" name="内容占位符 9"/>
          <p:cNvSpPr>
            <a:spLocks noGrp="1"/>
          </p:cNvSpPr>
          <p:nvPr>
            <p:ph idx="4294967295"/>
          </p:nvPr>
        </p:nvSpPr>
        <p:spPr>
          <a:xfrm>
            <a:off x="609600" y="1600200"/>
            <a:ext cx="4819651" cy="3352800"/>
          </a:xfrm>
        </p:spPr>
        <p:txBody>
          <a:bodyPr/>
          <a:lstStyle/>
          <a:p>
            <a:pPr eaLnBrk="1" hangingPunct="1"/>
            <a:r>
              <a:rPr lang="zh-CN" altLang="en-US" smtClean="0"/>
              <a:t>表单在网页中的应用有哪些？</a:t>
            </a:r>
            <a:endParaRPr lang="en-US" smtClean="0"/>
          </a:p>
          <a:p>
            <a:pPr lvl="1" eaLnBrk="1" hangingPunct="1"/>
            <a:r>
              <a:rPr lang="zh-CN" altLang="en-US" smtClean="0"/>
              <a:t>注册、登录</a:t>
            </a:r>
            <a:endParaRPr lang="en-US" smtClean="0"/>
          </a:p>
          <a:p>
            <a:pPr lvl="1" eaLnBrk="1" hangingPunct="1"/>
            <a:r>
              <a:rPr lang="zh-CN" altLang="en-US" smtClean="0"/>
              <a:t>个人信息记录</a:t>
            </a:r>
            <a:endParaRPr lang="en-US" smtClean="0"/>
          </a:p>
          <a:p>
            <a:pPr lvl="1" eaLnBrk="1" hangingPunct="1"/>
            <a:r>
              <a:rPr lang="en-US" altLang="zh-CN" smtClean="0"/>
              <a:t>……</a:t>
            </a:r>
            <a:endParaRPr lang="zh-CN" altLang="en-US" smtClean="0"/>
          </a:p>
        </p:txBody>
      </p:sp>
      <p:pic>
        <p:nvPicPr>
          <p:cNvPr id="194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9251" y="1714501"/>
            <a:ext cx="6381749" cy="4646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pPr>
                <a:defRPr/>
              </a:pPr>
              <a:t>24</a:t>
            </a:fld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/44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6" grpId="0"/>
      <p:bldP spid="19461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5"/>
          <p:cNvSpPr>
            <a:spLocks noGrp="1"/>
          </p:cNvSpPr>
          <p:nvPr>
            <p:ph type="title" idx="4294967295"/>
          </p:nvPr>
        </p:nvSpPr>
        <p:spPr>
          <a:xfrm>
            <a:off x="838200" y="448252"/>
            <a:ext cx="10515600" cy="1325563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表单的基本结构</a:t>
            </a:r>
          </a:p>
        </p:txBody>
      </p:sp>
      <p:sp>
        <p:nvSpPr>
          <p:cNvPr id="70659" name="文本占位符 12"/>
          <p:cNvSpPr>
            <a:spLocks noGrp="1"/>
          </p:cNvSpPr>
          <p:nvPr>
            <p:ph type="body" sz="quarter" idx="4294967295"/>
          </p:nvPr>
        </p:nvSpPr>
        <p:spPr>
          <a:xfrm>
            <a:off x="190500" y="6191251"/>
            <a:ext cx="3810000" cy="571500"/>
          </a:xfrm>
        </p:spPr>
        <p:txBody>
          <a:bodyPr lIns="121909" tIns="60954" rIns="121909" bIns="60954"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b="1" dirty="0" smtClean="0"/>
              <a:t>表单内容</a:t>
            </a:r>
          </a:p>
        </p:txBody>
      </p:sp>
      <p:sp>
        <p:nvSpPr>
          <p:cNvPr id="70660" name="文本占位符 13"/>
          <p:cNvSpPr>
            <a:spLocks noGrp="1"/>
          </p:cNvSpPr>
          <p:nvPr>
            <p:ph type="body" sz="quarter" idx="4294967295"/>
          </p:nvPr>
        </p:nvSpPr>
        <p:spPr>
          <a:xfrm>
            <a:off x="190500" y="4953000"/>
            <a:ext cx="3810000" cy="1238251"/>
          </a:xfrm>
        </p:spPr>
        <p:txBody>
          <a:bodyPr lIns="121909" tIns="60954" rIns="121909" bIns="60954" anchor="ctr"/>
          <a:lstStyle/>
          <a:p>
            <a:pPr algn="ctr" defTabSz="121666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b="1" dirty="0" smtClean="0"/>
              <a:t>表单</a:t>
            </a:r>
          </a:p>
          <a:p>
            <a:pPr algn="ctr" defTabSz="121666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b="1" i="1" dirty="0" smtClean="0"/>
              <a:t>之二</a:t>
            </a:r>
            <a:endParaRPr lang="zh-CN" altLang="en-US" b="1" dirty="0" smtClean="0"/>
          </a:p>
        </p:txBody>
      </p:sp>
      <p:sp>
        <p:nvSpPr>
          <p:cNvPr id="73733" name="AutoShape 3"/>
          <p:cNvSpPr>
            <a:spLocks noChangeArrowheads="1"/>
          </p:cNvSpPr>
          <p:nvPr/>
        </p:nvSpPr>
        <p:spPr bwMode="auto">
          <a:xfrm>
            <a:off x="604751" y="1437756"/>
            <a:ext cx="11040533" cy="3713833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25400">
            <a:solidFill>
              <a:srgbClr val="000000"/>
            </a:solidFill>
            <a:round/>
          </a:ln>
          <a:effectLst>
            <a:outerShdw sx="100999" sy="100999" algn="ctr" rotWithShape="0">
              <a:srgbClr val="000000">
                <a:alpha val="9000"/>
              </a:srgbClr>
            </a:outerShdw>
          </a:effectLst>
        </p:spPr>
        <p:txBody>
          <a:bodyPr lIns="121917" tIns="60958" rIns="121917" bIns="60958">
            <a:spAutoFit/>
          </a:bodyPr>
          <a:lstStyle/>
          <a:p>
            <a:pPr defTabSz="964565">
              <a:lnSpc>
                <a:spcPts val="3465"/>
              </a:lnSpc>
              <a:buClr>
                <a:schemeClr val="folHlink"/>
              </a:buClr>
              <a:buSzPct val="60000"/>
              <a:tabLst>
                <a:tab pos="592455" algn="l"/>
              </a:tabLst>
              <a:defRPr/>
            </a:pP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&lt;form  method="post" action="result.html"&gt;</a:t>
            </a:r>
          </a:p>
          <a:p>
            <a:pPr defTabSz="964565">
              <a:lnSpc>
                <a:spcPts val="3465"/>
              </a:lnSpc>
              <a:buClr>
                <a:schemeClr val="folHlink"/>
              </a:buClr>
              <a:buSzPct val="60000"/>
              <a:tabLst>
                <a:tab pos="592455" algn="l"/>
              </a:tabLst>
              <a:defRPr/>
            </a:pPr>
            <a:r>
              <a:rPr lang="en-US" altLang="zh-CN" b="1" dirty="0">
                <a:latin typeface="Arial" panose="020B0604020202020204" pitchFamily="34" charset="0"/>
              </a:rPr>
              <a:t>   &lt;p&gt;  </a:t>
            </a:r>
            <a:r>
              <a:rPr lang="zh-CN" altLang="en-US" b="1" dirty="0">
                <a:latin typeface="Arial" panose="020B0604020202020204" pitchFamily="34" charset="0"/>
              </a:rPr>
              <a:t>名字：</a:t>
            </a:r>
            <a:r>
              <a:rPr lang="en-US" altLang="zh-CN" b="1" dirty="0">
                <a:latin typeface="Arial" panose="020B0604020202020204" pitchFamily="34" charset="0"/>
              </a:rPr>
              <a:t>&lt;input name="name" type="text" &gt;  &lt;/p&gt;</a:t>
            </a:r>
          </a:p>
          <a:p>
            <a:pPr defTabSz="964565">
              <a:lnSpc>
                <a:spcPts val="3465"/>
              </a:lnSpc>
              <a:buClr>
                <a:schemeClr val="folHlink"/>
              </a:buClr>
              <a:buSzPct val="60000"/>
              <a:tabLst>
                <a:tab pos="592455" algn="l"/>
              </a:tabLst>
              <a:defRPr/>
            </a:pPr>
            <a:r>
              <a:rPr lang="en-US" b="1" dirty="0">
                <a:latin typeface="Arial" panose="020B0604020202020204" pitchFamily="34" charset="0"/>
              </a:rPr>
              <a:t>   </a:t>
            </a:r>
            <a:r>
              <a:rPr lang="en-US" altLang="zh-CN" b="1" dirty="0">
                <a:latin typeface="Arial" panose="020B0604020202020204" pitchFamily="34" charset="0"/>
              </a:rPr>
              <a:t>&lt;p&gt;  </a:t>
            </a:r>
            <a:r>
              <a:rPr lang="zh-CN" altLang="en-US" b="1" dirty="0">
                <a:latin typeface="Arial" panose="020B0604020202020204" pitchFamily="34" charset="0"/>
              </a:rPr>
              <a:t>密码：</a:t>
            </a:r>
            <a:r>
              <a:rPr lang="en-US" altLang="zh-CN" b="1" dirty="0">
                <a:latin typeface="Arial" panose="020B0604020202020204" pitchFamily="34" charset="0"/>
              </a:rPr>
              <a:t>&lt;input name="pass" type="password" &gt;  &lt;/p&gt;</a:t>
            </a:r>
          </a:p>
          <a:p>
            <a:pPr defTabSz="964565">
              <a:lnSpc>
                <a:spcPts val="3465"/>
              </a:lnSpc>
              <a:buClr>
                <a:schemeClr val="folHlink"/>
              </a:buClr>
              <a:buSzPct val="60000"/>
              <a:tabLst>
                <a:tab pos="592455" algn="l"/>
              </a:tabLst>
              <a:defRPr/>
            </a:pPr>
            <a:r>
              <a:rPr lang="en-US" b="1" dirty="0">
                <a:latin typeface="Arial" panose="020B0604020202020204" pitchFamily="34" charset="0"/>
              </a:rPr>
              <a:t>   </a:t>
            </a:r>
            <a:r>
              <a:rPr lang="en-US" altLang="zh-CN" b="1" dirty="0">
                <a:latin typeface="Arial" panose="020B0604020202020204" pitchFamily="34" charset="0"/>
              </a:rPr>
              <a:t>&lt;p&gt;</a:t>
            </a:r>
          </a:p>
          <a:p>
            <a:pPr defTabSz="964565">
              <a:lnSpc>
                <a:spcPts val="3465"/>
              </a:lnSpc>
              <a:buClr>
                <a:schemeClr val="folHlink"/>
              </a:buClr>
              <a:buSzPct val="60000"/>
              <a:tabLst>
                <a:tab pos="592455" algn="l"/>
              </a:tabLst>
              <a:defRPr/>
            </a:pPr>
            <a:r>
              <a:rPr lang="en-US" b="1" dirty="0">
                <a:latin typeface="Arial" panose="020B0604020202020204" pitchFamily="34" charset="0"/>
              </a:rPr>
              <a:t>      </a:t>
            </a:r>
            <a:r>
              <a:rPr lang="en-US" altLang="zh-CN" b="1" dirty="0">
                <a:latin typeface="Arial" panose="020B0604020202020204" pitchFamily="34" charset="0"/>
              </a:rPr>
              <a:t>&lt;input type="submit" name="Button" value="</a:t>
            </a:r>
            <a:r>
              <a:rPr lang="zh-CN" altLang="en-US" b="1" dirty="0">
                <a:latin typeface="Arial" panose="020B0604020202020204" pitchFamily="34" charset="0"/>
              </a:rPr>
              <a:t>提交</a:t>
            </a:r>
            <a:r>
              <a:rPr lang="en-US" altLang="zh-CN" b="1" dirty="0">
                <a:latin typeface="Arial" panose="020B0604020202020204" pitchFamily="34" charset="0"/>
              </a:rPr>
              <a:t>"&gt;</a:t>
            </a:r>
          </a:p>
          <a:p>
            <a:pPr defTabSz="964565">
              <a:lnSpc>
                <a:spcPts val="3465"/>
              </a:lnSpc>
              <a:buClr>
                <a:schemeClr val="folHlink"/>
              </a:buClr>
              <a:buSzPct val="60000"/>
              <a:tabLst>
                <a:tab pos="592455" algn="l"/>
              </a:tabLst>
              <a:defRPr/>
            </a:pPr>
            <a:r>
              <a:rPr lang="en-US" b="1" dirty="0">
                <a:latin typeface="Arial" panose="020B0604020202020204" pitchFamily="34" charset="0"/>
              </a:rPr>
              <a:t>      </a:t>
            </a:r>
            <a:r>
              <a:rPr lang="en-US" altLang="zh-CN" b="1" dirty="0">
                <a:latin typeface="Arial" panose="020B0604020202020204" pitchFamily="34" charset="0"/>
              </a:rPr>
              <a:t>&lt;input type="reset" name="Reset" value="</a:t>
            </a:r>
            <a:r>
              <a:rPr lang="zh-CN" altLang="en-US" b="1" dirty="0">
                <a:latin typeface="Arial" panose="020B0604020202020204" pitchFamily="34" charset="0"/>
              </a:rPr>
              <a:t>重填</a:t>
            </a:r>
            <a:r>
              <a:rPr lang="en-US" altLang="zh-CN" b="1" dirty="0">
                <a:latin typeface="Arial" panose="020B0604020202020204" pitchFamily="34" charset="0"/>
              </a:rPr>
              <a:t>"&gt; </a:t>
            </a:r>
          </a:p>
          <a:p>
            <a:pPr defTabSz="964565">
              <a:lnSpc>
                <a:spcPts val="3465"/>
              </a:lnSpc>
              <a:buClr>
                <a:schemeClr val="folHlink"/>
              </a:buClr>
              <a:buSzPct val="60000"/>
              <a:tabLst>
                <a:tab pos="592455" algn="l"/>
              </a:tabLst>
              <a:defRPr/>
            </a:pPr>
            <a:r>
              <a:rPr lang="en-US" b="1" dirty="0">
                <a:latin typeface="Arial" panose="020B0604020202020204" pitchFamily="34" charset="0"/>
              </a:rPr>
              <a:t>   </a:t>
            </a:r>
            <a:r>
              <a:rPr lang="en-US" altLang="zh-CN" b="1" dirty="0">
                <a:latin typeface="Arial" panose="020B0604020202020204" pitchFamily="34" charset="0"/>
              </a:rPr>
              <a:t>&lt;/p&gt;</a:t>
            </a:r>
          </a:p>
          <a:p>
            <a:pPr defTabSz="964565">
              <a:lnSpc>
                <a:spcPts val="3465"/>
              </a:lnSpc>
              <a:buClr>
                <a:schemeClr val="folHlink"/>
              </a:buClr>
              <a:buSzPct val="60000"/>
              <a:tabLst>
                <a:tab pos="592455" algn="l"/>
              </a:tabLst>
              <a:defRPr/>
            </a:pP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&lt;/form&gt;</a:t>
            </a:r>
          </a:p>
        </p:txBody>
      </p:sp>
      <p:sp>
        <p:nvSpPr>
          <p:cNvPr id="73734" name="AutoShape 6"/>
          <p:cNvSpPr>
            <a:spLocks noChangeArrowheads="1"/>
          </p:cNvSpPr>
          <p:nvPr/>
        </p:nvSpPr>
        <p:spPr bwMode="auto">
          <a:xfrm>
            <a:off x="2776452" y="99753"/>
            <a:ext cx="2834852" cy="842137"/>
          </a:xfrm>
          <a:prstGeom prst="roundRect">
            <a:avLst>
              <a:gd name="adj" fmla="val 1810"/>
            </a:avLst>
          </a:prstGeom>
          <a:solidFill>
            <a:schemeClr val="bg2"/>
          </a:solidFill>
          <a:ln w="9525">
            <a:solidFill>
              <a:srgbClr val="F2F2F2"/>
            </a:solidFill>
            <a:round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</p:spPr>
        <p:txBody>
          <a:bodyPr wrap="square" lIns="121917" tIns="60958" rIns="121917" bIns="60958" anchor="b">
            <a:spAutoFit/>
          </a:bodyPr>
          <a:lstStyle/>
          <a:p>
            <a:pPr marL="381000" indent="-38100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2100" b="1" dirty="0">
                <a:latin typeface="Arial" panose="020B0604020202020204" pitchFamily="34" charset="0"/>
                <a:ea typeface="黑体" panose="02010609060101010101" pitchFamily="49" charset="-122"/>
              </a:rPr>
              <a:t>发送表单数据的方式</a:t>
            </a:r>
            <a:endParaRPr lang="en-US" sz="21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381000" indent="-38100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2100" b="1" dirty="0">
                <a:latin typeface="Arial" panose="020B0604020202020204" pitchFamily="34" charset="0"/>
                <a:ea typeface="黑体" panose="02010609060101010101" pitchFamily="49" charset="-122"/>
              </a:rPr>
              <a:t>常用值：</a:t>
            </a:r>
            <a:r>
              <a:rPr lang="en-US" altLang="zh-CN" sz="2100" b="1" dirty="0">
                <a:latin typeface="Arial" panose="020B0604020202020204" pitchFamily="34" charset="0"/>
                <a:ea typeface="黑体" panose="02010609060101010101" pitchFamily="49" charset="-122"/>
              </a:rPr>
              <a:t>get  | post</a:t>
            </a:r>
          </a:p>
        </p:txBody>
      </p:sp>
      <p:sp>
        <p:nvSpPr>
          <p:cNvPr id="73736" name="AutoShape 6"/>
          <p:cNvSpPr>
            <a:spLocks noChangeArrowheads="1"/>
          </p:cNvSpPr>
          <p:nvPr/>
        </p:nvSpPr>
        <p:spPr bwMode="auto">
          <a:xfrm>
            <a:off x="6592591" y="442994"/>
            <a:ext cx="2728384" cy="455084"/>
          </a:xfrm>
          <a:prstGeom prst="roundRect">
            <a:avLst>
              <a:gd name="adj" fmla="val 1810"/>
            </a:avLst>
          </a:prstGeom>
          <a:solidFill>
            <a:schemeClr val="bg2"/>
          </a:solidFill>
          <a:ln w="9525">
            <a:solidFill>
              <a:srgbClr val="F2F2F2"/>
            </a:solidFill>
            <a:round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</p:spPr>
        <p:txBody>
          <a:bodyPr wrap="none" lIns="121917" tIns="60958" rIns="121917" bIns="60958" anchor="b">
            <a:spAutoFit/>
          </a:bodyPr>
          <a:lstStyle/>
          <a:p>
            <a:pPr marL="381000" indent="-38100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2100" b="1" dirty="0">
                <a:latin typeface="Arial" panose="020B0604020202020204" pitchFamily="34" charset="0"/>
                <a:ea typeface="黑体" panose="02010609060101010101" pitchFamily="49" charset="-122"/>
              </a:rPr>
              <a:t>向何处发送表单数据</a:t>
            </a:r>
            <a:endParaRPr lang="en-US" sz="2100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rot="10800000" flipV="1">
            <a:off x="2662436" y="743919"/>
            <a:ext cx="979667" cy="7452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rot="5400000">
            <a:off x="5972897" y="-42887"/>
            <a:ext cx="593470" cy="244440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18"/>
          <p:cNvGrpSpPr/>
          <p:nvPr/>
        </p:nvGrpSpPr>
        <p:grpSpPr bwMode="auto">
          <a:xfrm>
            <a:off x="3597593" y="6429375"/>
            <a:ext cx="4572000" cy="428625"/>
            <a:chOff x="3143240" y="5143512"/>
            <a:chExt cx="4572032" cy="428628"/>
          </a:xfrm>
          <a:solidFill>
            <a:schemeClr val="tx1"/>
          </a:solidFill>
        </p:grpSpPr>
        <p:sp>
          <p:nvSpPr>
            <p:cNvPr id="15" name="圆角矩形 14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grpFill/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" name="圆角矩形 17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grpFill/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36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grp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TextBox 36"/>
            <p:cNvSpPr txBox="1"/>
            <p:nvPr/>
          </p:nvSpPr>
          <p:spPr bwMode="auto">
            <a:xfrm>
              <a:off x="3710688" y="5187962"/>
              <a:ext cx="3517335" cy="338556"/>
            </a:xfrm>
            <a:prstGeom prst="rect">
              <a:avLst/>
            </a:prstGeom>
            <a:grp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  <a:hlinkClick r:id="rId4" action="ppaction://hlinkfile"/>
                </a:rPr>
                <a:t>表单演示示例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  <a:hlinkClick r:id="rId4" action="ppaction://hlinkfile"/>
                </a:rPr>
                <a:t>1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  <a:hlinkClick r:id="rId4" action="ppaction://hlinkfile"/>
                </a:rPr>
                <a:t>：表单基本结构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1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pPr>
                <a:defRPr/>
              </a:pPr>
              <a:t>25</a:t>
            </a:fld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/44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373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37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37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373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37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4" grpId="0" build="allAtOnce" animBg="1"/>
      <p:bldP spid="73736" grpId="0" build="allAtOnce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82881" y="394046"/>
            <a:ext cx="3729644" cy="95408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表单元素</a:t>
            </a:r>
            <a:r>
              <a:rPr lang="en-US" altLang="zh-CN" dirty="0" smtClean="0"/>
              <a:t>13-1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962400" y="1285875"/>
            <a:ext cx="8229600" cy="4800600"/>
          </a:xfrm>
        </p:spPr>
        <p:txBody>
          <a:bodyPr/>
          <a:lstStyle/>
          <a:p>
            <a:r>
              <a:rPr lang="zh-CN" altLang="en-US" dirty="0" smtClean="0"/>
              <a:t>文本框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666844" y="1858029"/>
            <a:ext cx="992719" cy="398780"/>
            <a:chOff x="1000100" y="1801951"/>
            <a:chExt cx="992719" cy="398780"/>
          </a:xfrm>
        </p:grpSpPr>
        <p:pic>
          <p:nvPicPr>
            <p:cNvPr id="6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1299399" y="1801951"/>
              <a:ext cx="69342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8" name="AutoShape 3"/>
          <p:cNvSpPr>
            <a:spLocks noChangeArrowheads="1"/>
          </p:cNvSpPr>
          <p:nvPr/>
        </p:nvSpPr>
        <p:spPr bwMode="auto">
          <a:xfrm>
            <a:off x="2809852" y="2738424"/>
            <a:ext cx="6500858" cy="81026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&lt;input  type=</a:t>
            </a:r>
            <a:r>
              <a:rPr lang="en-US" altLang="zh-CN" b="1" dirty="0" smtClean="0"/>
              <a:t>"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text</a:t>
            </a:r>
            <a:r>
              <a:rPr lang="en-US" altLang="zh-CN" b="1" dirty="0" smtClean="0"/>
              <a:t>"</a:t>
            </a:r>
            <a:r>
              <a:rPr lang="en-US" altLang="zh-CN" b="1" dirty="0" smtClean="0">
                <a:latin typeface="+mn-lt"/>
              </a:rPr>
              <a:t>  name=</a:t>
            </a:r>
            <a:r>
              <a:rPr lang="en-US" altLang="zh-CN" b="1" dirty="0" smtClean="0"/>
              <a:t>"</a:t>
            </a:r>
            <a:r>
              <a:rPr lang="en-US" altLang="zh-CN" b="1" dirty="0" err="1" smtClean="0">
                <a:latin typeface="+mn-lt"/>
              </a:rPr>
              <a:t>userName</a:t>
            </a:r>
            <a:r>
              <a:rPr lang="en-US" altLang="zh-CN" b="1" dirty="0" smtClean="0"/>
              <a:t>"</a:t>
            </a:r>
            <a:r>
              <a:rPr lang="en-US" altLang="zh-CN" b="1" dirty="0" smtClean="0">
                <a:latin typeface="+mn-lt"/>
              </a:rPr>
              <a:t> value=</a:t>
            </a:r>
            <a:r>
              <a:rPr lang="en-US" altLang="zh-CN" b="1" dirty="0" smtClean="0"/>
              <a:t>"</a:t>
            </a:r>
            <a:r>
              <a:rPr lang="zh-CN" altLang="en-US" b="1" dirty="0" smtClean="0"/>
              <a:t>用户名</a:t>
            </a:r>
            <a:r>
              <a:rPr lang="en-US" altLang="zh-CN" b="1" dirty="0" smtClean="0"/>
              <a:t>" size="30" </a:t>
            </a:r>
            <a:r>
              <a:rPr lang="en-US" altLang="zh-CN" b="1" dirty="0" err="1" smtClean="0"/>
              <a:t>maxlength</a:t>
            </a:r>
            <a:r>
              <a:rPr lang="en-US" altLang="zh-CN" b="1" dirty="0" smtClean="0"/>
              <a:t>="20" /</a:t>
            </a:r>
            <a:r>
              <a:rPr lang="en-US" altLang="zh-CN" b="1" dirty="0" smtClean="0">
                <a:latin typeface="+mn-lt"/>
              </a:rPr>
              <a:t>&gt;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3667108" y="2000886"/>
            <a:ext cx="876448" cy="372258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文本框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rot="16200000" flipH="1">
            <a:off x="3906197" y="2345193"/>
            <a:ext cx="412914" cy="34483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5238744" y="2000886"/>
            <a:ext cx="1336188" cy="372258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文本框名称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rot="16200000" flipH="1">
            <a:off x="5573556" y="2479366"/>
            <a:ext cx="508156" cy="326709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7417730" y="2000886"/>
            <a:ext cx="1678666" cy="372258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文本框初始值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rot="5400000">
            <a:off x="7888404" y="2591023"/>
            <a:ext cx="436720" cy="12495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2738414" y="4072588"/>
            <a:ext cx="1336188" cy="372258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文本框长度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rot="5400000" flipH="1" flipV="1">
            <a:off x="3135238" y="3674688"/>
            <a:ext cx="642942" cy="18383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AutoShape 6"/>
          <p:cNvSpPr>
            <a:spLocks noChangeArrowheads="1"/>
          </p:cNvSpPr>
          <p:nvPr/>
        </p:nvSpPr>
        <p:spPr bwMode="auto">
          <a:xfrm>
            <a:off x="4595802" y="4072588"/>
            <a:ext cx="2485538" cy="372258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文本框可输入最多字符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 flipH="1" flipV="1">
            <a:off x="5058702" y="3414141"/>
            <a:ext cx="397253" cy="64293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" name="组合 18"/>
          <p:cNvGrpSpPr/>
          <p:nvPr/>
        </p:nvGrpSpPr>
        <p:grpSpPr bwMode="auto">
          <a:xfrm>
            <a:off x="3629677" y="6429375"/>
            <a:ext cx="4572000" cy="428625"/>
            <a:chOff x="3143240" y="5143512"/>
            <a:chExt cx="4572032" cy="428628"/>
          </a:xfrm>
          <a:solidFill>
            <a:schemeClr val="tx1"/>
          </a:solidFill>
        </p:grpSpPr>
        <p:sp>
          <p:nvSpPr>
            <p:cNvPr id="15" name="圆角矩形 14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grpFill/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" name="圆角矩形 17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grpFill/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36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grp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TextBox 36"/>
            <p:cNvSpPr txBox="1"/>
            <p:nvPr/>
          </p:nvSpPr>
          <p:spPr bwMode="auto">
            <a:xfrm>
              <a:off x="4313943" y="5187962"/>
              <a:ext cx="2786360" cy="338556"/>
            </a:xfrm>
            <a:prstGeom prst="rect">
              <a:avLst/>
            </a:prstGeom>
            <a:grp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  <a:hlinkClick r:id="rId5" action="ppaction://hlinkfile"/>
                </a:rPr>
                <a:t>表单演示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  <a:hlinkClick r:id="rId5" action="ppaction://hlinkfile"/>
                </a:rPr>
                <a:t>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  <a:hlinkClick r:id="rId5" action="ppaction://hlinkfile"/>
                </a:rPr>
                <a:t>2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  <a:hlinkClick r:id="rId5" action="ppaction://hlinkfile"/>
                </a:rPr>
                <a:t>：文本框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9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pPr>
                <a:defRPr/>
              </a:pPr>
              <a:t>26</a:t>
            </a:fld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/44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1" grpId="0" bldLvl="0" animBg="1"/>
      <p:bldP spid="13" grpId="0" bldLvl="0" animBg="1"/>
      <p:bldP spid="16" grpId="0" bldLvl="0" animBg="1"/>
      <p:bldP spid="23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15637" y="302606"/>
            <a:ext cx="3613266" cy="95408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表单元素</a:t>
            </a:r>
            <a:r>
              <a:rPr lang="en-US" altLang="zh-CN" dirty="0" smtClean="0"/>
              <a:t>13-2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962400" y="1129752"/>
            <a:ext cx="8229600" cy="4800600"/>
          </a:xfrm>
        </p:spPr>
        <p:txBody>
          <a:bodyPr/>
          <a:lstStyle/>
          <a:p>
            <a:r>
              <a:rPr lang="zh-CN" altLang="en-US" dirty="0" smtClean="0"/>
              <a:t>密码框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738282" y="1858029"/>
            <a:ext cx="992719" cy="398780"/>
            <a:chOff x="1000100" y="1801951"/>
            <a:chExt cx="992719" cy="398780"/>
          </a:xfrm>
        </p:grpSpPr>
        <p:pic>
          <p:nvPicPr>
            <p:cNvPr id="6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1299399" y="1801951"/>
              <a:ext cx="69342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8" name="AutoShape 3"/>
          <p:cNvSpPr>
            <a:spLocks noChangeArrowheads="1"/>
          </p:cNvSpPr>
          <p:nvPr/>
        </p:nvSpPr>
        <p:spPr bwMode="auto">
          <a:xfrm>
            <a:off x="2809852" y="2738424"/>
            <a:ext cx="6929486" cy="45084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&lt;input  type=</a:t>
            </a:r>
            <a:r>
              <a:rPr lang="en-US" altLang="zh-CN" b="1" dirty="0" smtClean="0"/>
              <a:t>"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password </a:t>
            </a:r>
            <a:r>
              <a:rPr lang="en-US" altLang="zh-CN" b="1" dirty="0" smtClean="0"/>
              <a:t>"</a:t>
            </a:r>
            <a:r>
              <a:rPr lang="en-US" altLang="zh-CN" b="1" dirty="0" smtClean="0">
                <a:latin typeface="+mn-lt"/>
              </a:rPr>
              <a:t>  name=</a:t>
            </a:r>
            <a:r>
              <a:rPr lang="en-US" altLang="zh-CN" b="1" dirty="0" smtClean="0"/>
              <a:t>"</a:t>
            </a:r>
            <a:r>
              <a:rPr lang="en-US" altLang="zh-CN" b="1" dirty="0" err="1" smtClean="0">
                <a:latin typeface="+mn-lt"/>
              </a:rPr>
              <a:t>pass_word</a:t>
            </a:r>
            <a:r>
              <a:rPr lang="en-US" altLang="zh-CN" b="1" dirty="0" smtClean="0"/>
              <a:t>"</a:t>
            </a:r>
            <a:r>
              <a:rPr lang="en-US" altLang="zh-CN" b="1" dirty="0" smtClean="0">
                <a:latin typeface="+mn-lt"/>
              </a:rPr>
              <a:t> </a:t>
            </a:r>
            <a:r>
              <a:rPr lang="en-US" altLang="zh-CN" b="1" dirty="0" smtClean="0"/>
              <a:t> size=“18" /</a:t>
            </a:r>
            <a:r>
              <a:rPr lang="en-US" altLang="zh-CN" b="1" dirty="0" smtClean="0">
                <a:latin typeface="+mn-lt"/>
              </a:rPr>
              <a:t>&gt;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3928143" y="2000886"/>
            <a:ext cx="876448" cy="372258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密码框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rot="16200000" flipH="1">
            <a:off x="4349438" y="2441322"/>
            <a:ext cx="484352" cy="44098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5659730" y="2000886"/>
            <a:ext cx="1566058" cy="372258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密码框的名称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rot="16200000" flipH="1">
            <a:off x="6417510" y="2481311"/>
            <a:ext cx="484354" cy="36101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8060672" y="2000886"/>
            <a:ext cx="1678666" cy="372258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密码框的长度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rot="5400000">
            <a:off x="8141860" y="2249171"/>
            <a:ext cx="484354" cy="732303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2" name="组合 18"/>
          <p:cNvGrpSpPr/>
          <p:nvPr/>
        </p:nvGrpSpPr>
        <p:grpSpPr bwMode="auto">
          <a:xfrm>
            <a:off x="3662864" y="6429375"/>
            <a:ext cx="4572000" cy="428625"/>
            <a:chOff x="3143240" y="5143512"/>
            <a:chExt cx="4572032" cy="428628"/>
          </a:xfrm>
        </p:grpSpPr>
        <p:sp>
          <p:nvSpPr>
            <p:cNvPr id="23" name="圆角矩形 22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4" name="圆角矩形 23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chemeClr val="tx1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5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TextBox 28"/>
            <p:cNvSpPr txBox="1"/>
            <p:nvPr/>
          </p:nvSpPr>
          <p:spPr bwMode="auto">
            <a:xfrm>
              <a:off x="4622801" y="5187962"/>
              <a:ext cx="2786360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hlinkClick r:id="rId5" action="ppaction://hlinkfile"/>
                </a:rPr>
                <a:t>表单演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hlinkClick r:id="rId5" action="ppaction://hlinkfile"/>
                </a:rPr>
                <a:t>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hlinkClick r:id="rId5" action="ppaction://hlinkfile"/>
                </a:rPr>
                <a:t>3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hlinkClick r:id="rId5" action="ppaction://hlinkfile"/>
                </a:rPr>
                <a:t>：密码框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7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pPr>
                <a:defRPr/>
              </a:pPr>
              <a:t>27</a:t>
            </a:fld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/44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1" grpId="0" bldLvl="0" animBg="1"/>
      <p:bldP spid="13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66007" y="235874"/>
            <a:ext cx="3305695" cy="52387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表单元素</a:t>
            </a:r>
            <a:r>
              <a:rPr lang="en-US" altLang="zh-CN" dirty="0" smtClean="0"/>
              <a:t>13-3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285875"/>
            <a:ext cx="8229600" cy="4800600"/>
          </a:xfrm>
        </p:spPr>
        <p:txBody>
          <a:bodyPr/>
          <a:lstStyle/>
          <a:p>
            <a:r>
              <a:rPr lang="zh-CN" altLang="en-US" dirty="0" smtClean="0"/>
              <a:t>单选按钮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738282" y="1858029"/>
            <a:ext cx="992719" cy="398780"/>
            <a:chOff x="1000100" y="1801951"/>
            <a:chExt cx="992719" cy="398780"/>
          </a:xfrm>
        </p:grpSpPr>
        <p:pic>
          <p:nvPicPr>
            <p:cNvPr id="6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1299399" y="1801951"/>
              <a:ext cx="69342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8" name="AutoShape 3"/>
          <p:cNvSpPr>
            <a:spLocks noChangeArrowheads="1"/>
          </p:cNvSpPr>
          <p:nvPr/>
        </p:nvSpPr>
        <p:spPr bwMode="auto">
          <a:xfrm>
            <a:off x="2371779" y="2753922"/>
            <a:ext cx="7858180" cy="119887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20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&lt;input name=“</a:t>
            </a:r>
            <a:r>
              <a:rPr lang="en-US" altLang="zh-CN" b="1" dirty="0" err="1" smtClean="0"/>
              <a:t>ra</a:t>
            </a:r>
            <a:r>
              <a:rPr lang="en-US" altLang="zh-CN" b="1" dirty="0" smtClean="0">
                <a:latin typeface="+mn-lt"/>
              </a:rPr>
              <a:t>" type="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radio</a:t>
            </a:r>
            <a:r>
              <a:rPr lang="en-US" altLang="zh-CN" b="1" dirty="0" smtClean="0">
                <a:latin typeface="+mn-lt"/>
              </a:rPr>
              <a:t>" value="</a:t>
            </a:r>
            <a:r>
              <a:rPr lang="zh-CN" altLang="en-US" b="1" dirty="0" smtClean="0">
                <a:latin typeface="+mn-lt"/>
              </a:rPr>
              <a:t>男</a:t>
            </a:r>
            <a:r>
              <a:rPr lang="en-US" altLang="zh-CN" b="1" dirty="0" smtClean="0">
                <a:latin typeface="+mn-lt"/>
              </a:rPr>
              <a:t>"  checked  /&gt;</a:t>
            </a:r>
            <a:r>
              <a:rPr lang="zh-CN" altLang="en-US" b="1" dirty="0" smtClean="0">
                <a:latin typeface="+mn-lt"/>
              </a:rPr>
              <a:t>男</a:t>
            </a:r>
            <a:endParaRPr lang="en-US" altLang="zh-CN" b="1" dirty="0" smtClean="0">
              <a:latin typeface="+mn-lt"/>
            </a:endParaRPr>
          </a:p>
          <a:p>
            <a:pPr algn="l" defTabSz="723900">
              <a:lnSpc>
                <a:spcPct val="20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&lt;input name=“</a:t>
            </a:r>
            <a:r>
              <a:rPr lang="en-US" altLang="zh-CN" b="1" dirty="0" err="1" smtClean="0"/>
              <a:t>ra</a:t>
            </a:r>
            <a:r>
              <a:rPr lang="en-US" altLang="zh-CN" b="1" dirty="0" smtClean="0">
                <a:latin typeface="+mn-lt"/>
              </a:rPr>
              <a:t>" type="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radio</a:t>
            </a:r>
            <a:r>
              <a:rPr lang="en-US" altLang="zh-CN" b="1" dirty="0" smtClean="0">
                <a:latin typeface="+mn-lt"/>
              </a:rPr>
              <a:t>" value="</a:t>
            </a:r>
            <a:r>
              <a:rPr lang="zh-CN" altLang="en-US" b="1" dirty="0" smtClean="0">
                <a:latin typeface="+mn-lt"/>
              </a:rPr>
              <a:t>女</a:t>
            </a:r>
            <a:r>
              <a:rPr lang="en-US" altLang="zh-CN" b="1" dirty="0" smtClean="0">
                <a:latin typeface="+mn-lt"/>
              </a:rPr>
              <a:t>" /&gt;</a:t>
            </a:r>
            <a:r>
              <a:rPr lang="zh-CN" altLang="en-US" b="1" dirty="0" smtClean="0">
                <a:latin typeface="+mn-lt"/>
              </a:rPr>
              <a:t>女</a:t>
            </a:r>
            <a:endParaRPr lang="en-US" altLang="zh-CN" b="1" dirty="0" smtClean="0">
              <a:latin typeface="+mn-lt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4320528" y="1913734"/>
            <a:ext cx="1336188" cy="372258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单选按钮框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rot="16200000" flipH="1">
            <a:off x="4748467" y="2438571"/>
            <a:ext cx="785820" cy="38767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6464716" y="1929448"/>
            <a:ext cx="416708" cy="372258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值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rot="16200000" flipH="1">
            <a:off x="6365328" y="2506324"/>
            <a:ext cx="627230" cy="279989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8060672" y="2000886"/>
            <a:ext cx="2393046" cy="372258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单选按钮选中状态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7685025" y="2419639"/>
            <a:ext cx="1360995" cy="627233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2" name="组合 18"/>
          <p:cNvGrpSpPr/>
          <p:nvPr/>
        </p:nvGrpSpPr>
        <p:grpSpPr bwMode="auto">
          <a:xfrm>
            <a:off x="3598696" y="6429375"/>
            <a:ext cx="4572000" cy="428625"/>
            <a:chOff x="3143240" y="5143512"/>
            <a:chExt cx="4572032" cy="428628"/>
          </a:xfrm>
        </p:grpSpPr>
        <p:sp>
          <p:nvSpPr>
            <p:cNvPr id="23" name="圆角矩形 22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4" name="圆角矩形 23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chemeClr val="tx1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5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TextBox 28"/>
            <p:cNvSpPr txBox="1"/>
            <p:nvPr/>
          </p:nvSpPr>
          <p:spPr bwMode="auto">
            <a:xfrm>
              <a:off x="4502150" y="5187962"/>
              <a:ext cx="3030018" cy="338556"/>
            </a:xfrm>
            <a:prstGeom prst="rect">
              <a:avLst/>
            </a:prstGeom>
            <a:solidFill>
              <a:schemeClr val="tx1"/>
            </a:solidFill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hlinkClick r:id="rId5" action="ppaction://hlinkfile"/>
                </a:rPr>
                <a:t>表单演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hlinkClick r:id="rId5" action="ppaction://hlinkfile"/>
                </a:rPr>
                <a:t>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hlinkClick r:id="rId5" action="ppaction://hlinkfile"/>
                </a:rPr>
                <a:t>4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hlinkClick r:id="rId5" action="ppaction://hlinkfile"/>
                </a:rPr>
                <a:t>：单选按钮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7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pPr>
                <a:defRPr/>
              </a:pPr>
              <a:t>28</a:t>
            </a:fld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/44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1" grpId="0" bldLvl="0" animBg="1"/>
      <p:bldP spid="13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91193" y="335627"/>
            <a:ext cx="3471949" cy="52387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表单元素</a:t>
            </a:r>
            <a:r>
              <a:rPr lang="en-US" altLang="zh-CN" dirty="0" smtClean="0"/>
              <a:t>13-4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962400" y="1285875"/>
            <a:ext cx="8229600" cy="4800600"/>
          </a:xfrm>
        </p:spPr>
        <p:txBody>
          <a:bodyPr/>
          <a:lstStyle/>
          <a:p>
            <a:r>
              <a:rPr lang="zh-CN" altLang="en-US" dirty="0" smtClean="0"/>
              <a:t>复选框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666844" y="1858029"/>
            <a:ext cx="992719" cy="398780"/>
            <a:chOff x="1000100" y="1801951"/>
            <a:chExt cx="992719" cy="398780"/>
          </a:xfrm>
        </p:grpSpPr>
        <p:pic>
          <p:nvPicPr>
            <p:cNvPr id="6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1299399" y="1801951"/>
              <a:ext cx="69342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8" name="AutoShape 3"/>
          <p:cNvSpPr>
            <a:spLocks noChangeArrowheads="1"/>
          </p:cNvSpPr>
          <p:nvPr/>
        </p:nvSpPr>
        <p:spPr bwMode="auto">
          <a:xfrm>
            <a:off x="1999281" y="2738424"/>
            <a:ext cx="8105614" cy="175432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20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&lt;input type="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checkbox</a:t>
            </a:r>
            <a:r>
              <a:rPr lang="en-US" altLang="zh-CN" b="1" dirty="0" smtClean="0">
                <a:latin typeface="+mn-lt"/>
              </a:rPr>
              <a:t>" name=“</a:t>
            </a:r>
            <a:r>
              <a:rPr lang="en-US" altLang="zh-CN" b="1" dirty="0" err="1" smtClean="0">
                <a:latin typeface="+mn-lt"/>
              </a:rPr>
              <a:t>check_in</a:t>
            </a:r>
            <a:r>
              <a:rPr lang="en-US" altLang="zh-CN" b="1" dirty="0" smtClean="0">
                <a:latin typeface="+mn-lt"/>
              </a:rPr>
              <a:t>" value="sports</a:t>
            </a:r>
            <a:r>
              <a:rPr lang="en-US" altLang="zh-CN" b="1" dirty="0"/>
              <a:t>"</a:t>
            </a:r>
            <a:r>
              <a:rPr lang="en-US" altLang="zh-CN" b="1" dirty="0" smtClean="0">
                <a:latin typeface="+mn-lt"/>
              </a:rPr>
              <a:t>/&gt;</a:t>
            </a:r>
            <a:r>
              <a:rPr lang="zh-CN" altLang="en-US" b="1" dirty="0" smtClean="0">
                <a:latin typeface="+mn-lt"/>
              </a:rPr>
              <a:t>运动</a:t>
            </a:r>
          </a:p>
          <a:p>
            <a:pPr defTabSz="723900">
              <a:lnSpc>
                <a:spcPct val="20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&lt;input type="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checkbox</a:t>
            </a:r>
            <a:r>
              <a:rPr lang="en-US" altLang="zh-CN" b="1" dirty="0" smtClean="0">
                <a:latin typeface="+mn-lt"/>
              </a:rPr>
              <a:t>" name</a:t>
            </a:r>
            <a:r>
              <a:rPr lang="en-US" altLang="zh-CN" b="1" dirty="0" smtClean="0"/>
              <a:t>=" </a:t>
            </a:r>
            <a:r>
              <a:rPr lang="en-US" altLang="zh-CN" b="1" dirty="0" err="1" smtClean="0"/>
              <a:t>check_in</a:t>
            </a:r>
            <a:r>
              <a:rPr lang="en-US" altLang="zh-CN" b="1" dirty="0" smtClean="0"/>
              <a:t> " </a:t>
            </a:r>
            <a:r>
              <a:rPr lang="en-US" altLang="zh-CN" b="1" dirty="0" smtClean="0">
                <a:latin typeface="+mn-lt"/>
              </a:rPr>
              <a:t>value="talk" checked /&gt;</a:t>
            </a:r>
            <a:r>
              <a:rPr lang="zh-CN" altLang="en-US" b="1" dirty="0" smtClean="0">
                <a:latin typeface="+mn-lt"/>
              </a:rPr>
              <a:t>聊天</a:t>
            </a:r>
          </a:p>
          <a:p>
            <a:pPr defTabSz="723900">
              <a:lnSpc>
                <a:spcPct val="20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&lt;input type="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checkbox</a:t>
            </a:r>
            <a:r>
              <a:rPr lang="en-US" altLang="zh-CN" b="1" dirty="0" smtClean="0">
                <a:latin typeface="+mn-lt"/>
              </a:rPr>
              <a:t>" name</a:t>
            </a:r>
            <a:r>
              <a:rPr lang="en-US" altLang="zh-CN" b="1" dirty="0" smtClean="0"/>
              <a:t>=" </a:t>
            </a:r>
            <a:r>
              <a:rPr lang="en-US" altLang="zh-CN" b="1" dirty="0" err="1" smtClean="0"/>
              <a:t>check_in</a:t>
            </a:r>
            <a:r>
              <a:rPr lang="en-US" altLang="zh-CN" b="1" dirty="0" smtClean="0"/>
              <a:t> " </a:t>
            </a:r>
            <a:r>
              <a:rPr lang="en-US" altLang="zh-CN" b="1" dirty="0" smtClean="0">
                <a:latin typeface="+mn-lt"/>
              </a:rPr>
              <a:t>value="play</a:t>
            </a:r>
            <a:r>
              <a:rPr lang="en-US" altLang="zh-CN" b="1" dirty="0"/>
              <a:t>"</a:t>
            </a:r>
            <a:r>
              <a:rPr lang="en-US" altLang="zh-CN" b="1" dirty="0" smtClean="0">
                <a:latin typeface="+mn-lt"/>
              </a:rPr>
              <a:t>/&gt;</a:t>
            </a:r>
            <a:r>
              <a:rPr lang="zh-CN" altLang="en-US" b="1" dirty="0" smtClean="0">
                <a:latin typeface="+mn-lt"/>
              </a:rPr>
              <a:t>玩游戏</a:t>
            </a:r>
            <a:endParaRPr lang="en-US" altLang="zh-CN" b="1" dirty="0" smtClean="0">
              <a:latin typeface="+mn-lt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3381356" y="1929448"/>
            <a:ext cx="876448" cy="372258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复选框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rot="16200000" flipH="1">
            <a:off x="3621777" y="2442905"/>
            <a:ext cx="698668" cy="41627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7107658" y="1929448"/>
            <a:ext cx="416708" cy="372258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值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rot="16200000" flipH="1">
            <a:off x="7223280" y="2476658"/>
            <a:ext cx="627230" cy="494303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7096132" y="5072720"/>
            <a:ext cx="2393046" cy="372258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复选框选中状态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rot="5400000" flipH="1" flipV="1">
            <a:off x="7889688" y="4205854"/>
            <a:ext cx="1353117" cy="473587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" name="组合 18"/>
          <p:cNvGrpSpPr/>
          <p:nvPr/>
        </p:nvGrpSpPr>
        <p:grpSpPr bwMode="auto">
          <a:xfrm>
            <a:off x="3580232" y="6429375"/>
            <a:ext cx="4572000" cy="428625"/>
            <a:chOff x="3143240" y="5143512"/>
            <a:chExt cx="4572032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chemeClr val="tx1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7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28">
              <a:hlinkClick r:id="rId5" action="ppaction://hlinkfile"/>
            </p:cNvPr>
            <p:cNvSpPr txBox="1"/>
            <p:nvPr/>
          </p:nvSpPr>
          <p:spPr bwMode="auto">
            <a:xfrm>
              <a:off x="4502150" y="5187962"/>
              <a:ext cx="2786360" cy="338556"/>
            </a:xfrm>
            <a:prstGeom prst="rect">
              <a:avLst/>
            </a:prstGeom>
            <a:solidFill>
              <a:schemeClr val="tx1"/>
            </a:solidFill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hlinkClick r:id="rId5" action="ppaction://hlinkfile"/>
                </a:rPr>
                <a:t>表单演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hlinkClick r:id="rId5" action="ppaction://hlinkfile"/>
                </a:rPr>
                <a:t>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hlinkClick r:id="rId5" action="ppaction://hlinkfile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hlinkClick r:id="rId5" action="ppaction://hlinkfile"/>
                </a:rPr>
                <a:t>5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hlinkClick r:id="rId5" action="ppaction://hlinkfile"/>
                </a:rPr>
                <a:t>：复选框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3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pPr>
                <a:defRPr/>
              </a:pPr>
              <a:t>29</a:t>
            </a:fld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/44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1" grpId="0" bldLvl="0" animBg="1"/>
      <p:bldP spid="13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pPr>
                <a:defRPr/>
              </a:pPr>
              <a:t>3</a:t>
            </a:fld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/44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>
            <a:noAutofit/>
          </a:bodyPr>
          <a:lstStyle/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复习检查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6764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什么是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HTML?</a:t>
            </a:r>
          </a:p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的基本结构是什么？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写出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个基本标签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在网页中写一个超链接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在网页中插入一个音频</a:t>
            </a:r>
          </a:p>
        </p:txBody>
      </p:sp>
      <p:grpSp>
        <p:nvGrpSpPr>
          <p:cNvPr id="18" name="组合 1"/>
          <p:cNvGrpSpPr/>
          <p:nvPr/>
        </p:nvGrpSpPr>
        <p:grpSpPr bwMode="auto">
          <a:xfrm>
            <a:off x="8707120" y="659765"/>
            <a:ext cx="1607185" cy="736600"/>
            <a:chOff x="0" y="600123"/>
            <a:chExt cx="1607604" cy="736273"/>
          </a:xfrm>
        </p:grpSpPr>
        <p:sp>
          <p:nvSpPr>
            <p:cNvPr id="19" name="TextBox 18"/>
            <p:cNvSpPr txBox="1"/>
            <p:nvPr/>
          </p:nvSpPr>
          <p:spPr>
            <a:xfrm>
              <a:off x="403330" y="620752"/>
              <a:ext cx="1204274" cy="398603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微软雅黑" panose="020B0503020204020204" charset="-122"/>
                  <a:ea typeface="微软雅黑" panose="020B0503020204020204" charset="-122"/>
                </a:rPr>
                <a:t>集中测试</a:t>
              </a:r>
            </a:p>
          </p:txBody>
        </p:sp>
        <p:pic>
          <p:nvPicPr>
            <p:cNvPr id="20" name="Picture 16" descr="C:\Users\meng.zhang\Desktop\ACCP7.0模版图标规范\s副本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00123"/>
              <a:ext cx="500066" cy="512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1" descr="C:\Users\meng.zhang\Desktop\ACCP7.0模版图标规范\users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955" y="833775"/>
              <a:ext cx="502621" cy="502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99506" y="252499"/>
            <a:ext cx="3347258" cy="52387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表单元素</a:t>
            </a:r>
            <a:r>
              <a:rPr lang="en-US" altLang="zh-CN" dirty="0" smtClean="0"/>
              <a:t>13-5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357313"/>
            <a:ext cx="8229600" cy="4800600"/>
          </a:xfrm>
        </p:spPr>
        <p:txBody>
          <a:bodyPr/>
          <a:lstStyle/>
          <a:p>
            <a:r>
              <a:rPr lang="zh-CN" altLang="en-US" dirty="0" smtClean="0"/>
              <a:t>列表框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666844" y="1858029"/>
            <a:ext cx="992719" cy="398780"/>
            <a:chOff x="1000100" y="1801951"/>
            <a:chExt cx="992719" cy="398780"/>
          </a:xfrm>
        </p:grpSpPr>
        <p:pic>
          <p:nvPicPr>
            <p:cNvPr id="6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1299399" y="1801951"/>
              <a:ext cx="69342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8" name="AutoShape 3"/>
          <p:cNvSpPr>
            <a:spLocks noChangeArrowheads="1"/>
          </p:cNvSpPr>
          <p:nvPr/>
        </p:nvSpPr>
        <p:spPr bwMode="auto">
          <a:xfrm>
            <a:off x="2238348" y="2738424"/>
            <a:ext cx="7572428" cy="230695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20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&lt;select </a:t>
            </a:r>
            <a:r>
              <a:rPr lang="en-US" altLang="zh-CN" b="1" dirty="0" smtClean="0">
                <a:latin typeface="+mn-lt"/>
              </a:rPr>
              <a:t>name="</a:t>
            </a:r>
            <a:r>
              <a:rPr lang="zh-CN" altLang="en-US" b="1" dirty="0" smtClean="0">
                <a:latin typeface="+mn-lt"/>
              </a:rPr>
              <a:t>列表名称</a:t>
            </a:r>
            <a:r>
              <a:rPr lang="en-US" altLang="zh-CN" b="1" dirty="0" smtClean="0">
                <a:latin typeface="+mn-lt"/>
              </a:rPr>
              <a:t>" size="</a:t>
            </a:r>
            <a:r>
              <a:rPr lang="zh-CN" altLang="en-US" b="1" dirty="0" smtClean="0">
                <a:latin typeface="+mn-lt"/>
              </a:rPr>
              <a:t>行数</a:t>
            </a:r>
            <a:r>
              <a:rPr lang="en-US" altLang="zh-CN" b="1" dirty="0" smtClean="0">
                <a:latin typeface="+mn-lt"/>
              </a:rPr>
              <a:t>"&gt;</a:t>
            </a:r>
          </a:p>
          <a:p>
            <a:pPr algn="l" defTabSz="723900">
              <a:lnSpc>
                <a:spcPct val="20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&lt;option </a:t>
            </a:r>
            <a:r>
              <a:rPr lang="en-US" altLang="zh-CN" b="1" dirty="0" smtClean="0">
                <a:latin typeface="+mn-lt"/>
              </a:rPr>
              <a:t>value="</a:t>
            </a:r>
            <a:r>
              <a:rPr lang="zh-CN" altLang="en-US" b="1" dirty="0" smtClean="0">
                <a:latin typeface="+mn-lt"/>
              </a:rPr>
              <a:t>选项的值</a:t>
            </a:r>
            <a:r>
              <a:rPr lang="en-US" altLang="zh-CN" b="1" dirty="0" smtClean="0">
                <a:latin typeface="+mn-lt"/>
              </a:rPr>
              <a:t>" selected="selected"&gt;…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&lt;/option &gt;</a:t>
            </a:r>
          </a:p>
          <a:p>
            <a:pPr algn="l" defTabSz="723900">
              <a:lnSpc>
                <a:spcPct val="20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&lt;option </a:t>
            </a:r>
            <a:r>
              <a:rPr lang="en-US" altLang="zh-CN" b="1" dirty="0" smtClean="0">
                <a:latin typeface="+mn-lt"/>
              </a:rPr>
              <a:t>value="</a:t>
            </a:r>
            <a:r>
              <a:rPr lang="zh-CN" altLang="en-US" b="1" dirty="0" smtClean="0">
                <a:latin typeface="+mn-lt"/>
              </a:rPr>
              <a:t>选项的值</a:t>
            </a:r>
            <a:r>
              <a:rPr lang="en-US" altLang="zh-CN" b="1" dirty="0" smtClean="0">
                <a:latin typeface="+mn-lt"/>
              </a:rPr>
              <a:t>"&gt;…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&lt;/option &gt;</a:t>
            </a:r>
          </a:p>
          <a:p>
            <a:pPr algn="l" defTabSz="723900">
              <a:lnSpc>
                <a:spcPct val="20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&lt;/select&gt;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3238480" y="1929448"/>
            <a:ext cx="876448" cy="372258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列表框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rot="5400000">
            <a:off x="2927621" y="2323394"/>
            <a:ext cx="698669" cy="65529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5152283" y="4895457"/>
            <a:ext cx="857256" cy="372258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选项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rot="16200000" flipV="1">
            <a:off x="4734874" y="3904759"/>
            <a:ext cx="500066" cy="135732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AutoShape 6"/>
          <p:cNvSpPr>
            <a:spLocks noChangeArrowheads="1"/>
          </p:cNvSpPr>
          <p:nvPr/>
        </p:nvSpPr>
        <p:spPr bwMode="auto">
          <a:xfrm>
            <a:off x="6881818" y="2286638"/>
            <a:ext cx="1500198" cy="372258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默认选中项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 rot="5400000">
            <a:off x="6517764" y="2684400"/>
            <a:ext cx="912982" cy="892975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" name="组合 18"/>
          <p:cNvGrpSpPr/>
          <p:nvPr/>
        </p:nvGrpSpPr>
        <p:grpSpPr bwMode="auto">
          <a:xfrm>
            <a:off x="3758991" y="6429375"/>
            <a:ext cx="4632554" cy="428625"/>
            <a:chOff x="3143240" y="5143512"/>
            <a:chExt cx="4632586" cy="428628"/>
          </a:xfrm>
        </p:grpSpPr>
        <p:sp>
          <p:nvSpPr>
            <p:cNvPr id="11" name="圆角矩形 10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chemeClr val="tx1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5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28"/>
            <p:cNvSpPr txBox="1"/>
            <p:nvPr/>
          </p:nvSpPr>
          <p:spPr bwMode="auto">
            <a:xfrm>
              <a:off x="4502150" y="5187962"/>
              <a:ext cx="3273676" cy="338556"/>
            </a:xfrm>
            <a:prstGeom prst="rect">
              <a:avLst/>
            </a:prstGeom>
            <a:solidFill>
              <a:schemeClr val="tx1"/>
            </a:solidFill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hlinkClick r:id="rId5" action="ppaction://hlinkfile"/>
                </a:rPr>
                <a:t>表单演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hlinkClick r:id="rId5" action="ppaction://hlinkfile"/>
                </a:rPr>
                <a:t>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hlinkClick r:id="rId5" action="ppaction://hlinkfile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hlinkClick r:id="rId5" action="ppaction://hlinkfile"/>
                </a:rPr>
                <a:t>6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hlinkClick r:id="rId5" action="ppaction://hlinkfile"/>
                </a:rPr>
                <a:t>：下拉列表框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3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pPr>
                <a:defRPr/>
              </a:pPr>
              <a:t>30</a:t>
            </a:fld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/44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3" grpId="0" bldLvl="0" animBg="1"/>
      <p:bldP spid="30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83111" y="269125"/>
            <a:ext cx="3263900" cy="52387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表单元素</a:t>
            </a:r>
            <a:r>
              <a:rPr lang="en-US" altLang="zh-CN" dirty="0" smtClean="0"/>
              <a:t>13-6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按钮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图片按钮</a:t>
            </a:r>
            <a:endParaRPr lang="zh-CN" altLang="en-US" dirty="0"/>
          </a:p>
        </p:txBody>
      </p:sp>
      <p:grpSp>
        <p:nvGrpSpPr>
          <p:cNvPr id="4" name="组合 4"/>
          <p:cNvGrpSpPr/>
          <p:nvPr/>
        </p:nvGrpSpPr>
        <p:grpSpPr>
          <a:xfrm>
            <a:off x="415747" y="1406790"/>
            <a:ext cx="1205915" cy="421608"/>
            <a:chOff x="1169066" y="1350712"/>
            <a:chExt cx="904437" cy="421608"/>
          </a:xfrm>
        </p:grpSpPr>
        <p:pic>
          <p:nvPicPr>
            <p:cNvPr id="6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69066" y="1382224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1547878" y="1350712"/>
              <a:ext cx="525625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8" name="AutoShape 3"/>
          <p:cNvSpPr>
            <a:spLocks noChangeArrowheads="1"/>
          </p:cNvSpPr>
          <p:nvPr/>
        </p:nvSpPr>
        <p:spPr bwMode="auto">
          <a:xfrm>
            <a:off x="952464" y="3096430"/>
            <a:ext cx="10096571" cy="175432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20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&lt;input  type="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reset</a:t>
            </a:r>
            <a:r>
              <a:rPr lang="en-US" altLang="zh-CN" b="1" dirty="0" smtClean="0">
                <a:latin typeface="+mn-lt"/>
              </a:rPr>
              <a:t>" name="</a:t>
            </a:r>
            <a:r>
              <a:rPr lang="en-US" altLang="zh-CN" b="1" dirty="0" err="1" smtClean="0">
                <a:latin typeface="+mn-lt"/>
              </a:rPr>
              <a:t>btn_Reset</a:t>
            </a:r>
            <a:r>
              <a:rPr lang="en-US" altLang="zh-CN" b="1" dirty="0" smtClean="0">
                <a:latin typeface="+mn-lt"/>
              </a:rPr>
              <a:t>" value="reset</a:t>
            </a:r>
            <a:r>
              <a:rPr lang="zh-CN" altLang="en-US" b="1" dirty="0" smtClean="0">
                <a:latin typeface="+mn-lt"/>
              </a:rPr>
              <a:t>按钮</a:t>
            </a:r>
            <a:r>
              <a:rPr lang="en-US" altLang="zh-CN" b="1" dirty="0" smtClean="0">
                <a:latin typeface="+mn-lt"/>
              </a:rPr>
              <a:t>"&gt;</a:t>
            </a:r>
          </a:p>
          <a:p>
            <a:pPr algn="l" defTabSz="723900">
              <a:lnSpc>
                <a:spcPct val="20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&lt;input  type="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submit</a:t>
            </a:r>
            <a:r>
              <a:rPr lang="en-US" altLang="zh-CN" b="1" dirty="0" smtClean="0">
                <a:latin typeface="+mn-lt"/>
              </a:rPr>
              <a:t>" name="</a:t>
            </a:r>
            <a:r>
              <a:rPr lang="en-US" altLang="zh-CN" b="1" dirty="0" err="1" smtClean="0">
                <a:latin typeface="+mn-lt"/>
              </a:rPr>
              <a:t>butSubmit</a:t>
            </a:r>
            <a:r>
              <a:rPr lang="en-US" altLang="zh-CN" b="1" dirty="0" smtClean="0">
                <a:latin typeface="+mn-lt"/>
              </a:rPr>
              <a:t>" value="submit</a:t>
            </a:r>
            <a:r>
              <a:rPr lang="zh-CN" altLang="en-US" b="1" dirty="0" smtClean="0">
                <a:latin typeface="+mn-lt"/>
              </a:rPr>
              <a:t>按钮</a:t>
            </a:r>
            <a:r>
              <a:rPr lang="en-US" altLang="zh-CN" b="1" dirty="0" smtClean="0">
                <a:latin typeface="+mn-lt"/>
              </a:rPr>
              <a:t>"&gt;</a:t>
            </a:r>
          </a:p>
          <a:p>
            <a:pPr algn="l" defTabSz="723900">
              <a:lnSpc>
                <a:spcPct val="20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&lt;input  type="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button</a:t>
            </a:r>
            <a:r>
              <a:rPr lang="en-US" altLang="zh-CN" b="1" dirty="0" smtClean="0">
                <a:latin typeface="+mn-lt"/>
              </a:rPr>
              <a:t>" name=“</a:t>
            </a:r>
            <a:r>
              <a:rPr lang="en-US" altLang="zh-CN" b="1" dirty="0" err="1" smtClean="0">
                <a:latin typeface="+mn-lt"/>
              </a:rPr>
              <a:t>btn_Button</a:t>
            </a:r>
            <a:r>
              <a:rPr lang="en-US" altLang="zh-CN" b="1" dirty="0" smtClean="0">
                <a:latin typeface="+mn-lt"/>
              </a:rPr>
              <a:t>" value="button</a:t>
            </a:r>
            <a:r>
              <a:rPr lang="zh-CN" altLang="en-US" b="1" dirty="0" smtClean="0">
                <a:latin typeface="+mn-lt"/>
              </a:rPr>
              <a:t>按钮</a:t>
            </a:r>
            <a:r>
              <a:rPr lang="en-US" altLang="zh-CN" b="1" dirty="0" smtClean="0">
                <a:latin typeface="+mn-lt"/>
              </a:rPr>
              <a:t>"</a:t>
            </a:r>
            <a:r>
              <a:rPr lang="fr-FR" altLang="zh-CN" b="1" dirty="0" smtClean="0"/>
              <a:t>/</a:t>
            </a:r>
            <a:r>
              <a:rPr lang="en-US" altLang="zh-CN" b="1" dirty="0" smtClean="0">
                <a:latin typeface="+mn-lt"/>
              </a:rPr>
              <a:t>&gt;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2895574" y="2406077"/>
            <a:ext cx="1114408" cy="372904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重置按钮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10" name="直接箭头连接符 9"/>
          <p:cNvCxnSpPr>
            <a:stCxn id="9" idx="2"/>
          </p:cNvCxnSpPr>
          <p:nvPr/>
        </p:nvCxnSpPr>
        <p:spPr>
          <a:xfrm rot="5400000">
            <a:off x="2791201" y="2757484"/>
            <a:ext cx="640080" cy="68307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3143229" y="5144328"/>
            <a:ext cx="1714512" cy="372904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普通按钮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14" name="直接箭头连接符 13"/>
          <p:cNvCxnSpPr>
            <a:stCxn id="13" idx="0"/>
          </p:cNvCxnSpPr>
          <p:nvPr/>
        </p:nvCxnSpPr>
        <p:spPr>
          <a:xfrm rot="16200000" flipV="1">
            <a:off x="3305135" y="4448977"/>
            <a:ext cx="480888" cy="909813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AutoShape 6"/>
          <p:cNvSpPr>
            <a:spLocks noChangeArrowheads="1"/>
          </p:cNvSpPr>
          <p:nvPr/>
        </p:nvSpPr>
        <p:spPr bwMode="auto">
          <a:xfrm>
            <a:off x="4095736" y="2501122"/>
            <a:ext cx="1714512" cy="372904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提交按钮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31" name="直接箭头连接符 30"/>
          <p:cNvCxnSpPr>
            <a:stCxn id="30" idx="2"/>
          </p:cNvCxnSpPr>
          <p:nvPr/>
        </p:nvCxnSpPr>
        <p:spPr>
          <a:xfrm rot="5400000">
            <a:off x="3710684" y="2687574"/>
            <a:ext cx="1055856" cy="142876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AutoShape 6"/>
          <p:cNvSpPr>
            <a:spLocks noChangeArrowheads="1"/>
          </p:cNvSpPr>
          <p:nvPr/>
        </p:nvSpPr>
        <p:spPr bwMode="auto">
          <a:xfrm>
            <a:off x="5905499" y="2929750"/>
            <a:ext cx="1714512" cy="372904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图片路径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33" name="AutoShape 3"/>
          <p:cNvSpPr>
            <a:spLocks noChangeArrowheads="1"/>
          </p:cNvSpPr>
          <p:nvPr/>
        </p:nvSpPr>
        <p:spPr bwMode="auto">
          <a:xfrm>
            <a:off x="952464" y="3715568"/>
            <a:ext cx="10096571" cy="507831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 smtClean="0">
                <a:latin typeface="+mn-lt"/>
              </a:rPr>
              <a:t>&lt;input  type="</a:t>
            </a:r>
            <a:r>
              <a:rPr lang="fr-FR" altLang="zh-CN" b="1" dirty="0" smtClean="0">
                <a:solidFill>
                  <a:srgbClr val="FF0000"/>
                </a:solidFill>
                <a:latin typeface="+mn-lt"/>
              </a:rPr>
              <a:t>image</a:t>
            </a:r>
            <a:r>
              <a:rPr lang="fr-FR" altLang="zh-CN" b="1" dirty="0" smtClean="0">
                <a:latin typeface="+mn-lt"/>
              </a:rPr>
              <a:t>"  src="images/denglu.gif" /&gt;</a:t>
            </a:r>
          </a:p>
        </p:txBody>
      </p:sp>
      <p:sp>
        <p:nvSpPr>
          <p:cNvPr id="34" name="AutoShape 6"/>
          <p:cNvSpPr>
            <a:spLocks noChangeArrowheads="1"/>
          </p:cNvSpPr>
          <p:nvPr/>
        </p:nvSpPr>
        <p:spPr bwMode="auto">
          <a:xfrm>
            <a:off x="7632709" y="2439208"/>
            <a:ext cx="3143272" cy="372904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按钮上显示的文字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35" name="直接箭头连接符 34"/>
          <p:cNvCxnSpPr>
            <a:stCxn id="34" idx="2"/>
          </p:cNvCxnSpPr>
          <p:nvPr/>
        </p:nvCxnSpPr>
        <p:spPr>
          <a:xfrm rot="5400000">
            <a:off x="7777593" y="2093688"/>
            <a:ext cx="708328" cy="2145177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4" idx="2"/>
          </p:cNvCxnSpPr>
          <p:nvPr/>
        </p:nvCxnSpPr>
        <p:spPr>
          <a:xfrm rot="5400000">
            <a:off x="4932120" y="2101287"/>
            <a:ext cx="629269" cy="3032003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6" name="组合 18"/>
          <p:cNvGrpSpPr/>
          <p:nvPr/>
        </p:nvGrpSpPr>
        <p:grpSpPr bwMode="auto">
          <a:xfrm>
            <a:off x="3725697" y="6429375"/>
            <a:ext cx="4572000" cy="428625"/>
            <a:chOff x="3143240" y="5143512"/>
            <a:chExt cx="4572032" cy="428628"/>
          </a:xfrm>
        </p:grpSpPr>
        <p:sp>
          <p:nvSpPr>
            <p:cNvPr id="27" name="圆角矩形 26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8" name="圆角矩形 27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chemeClr val="tx1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9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TextBox 28">
              <a:hlinkClick r:id="rId5" action="ppaction://hlinkfile"/>
            </p:cNvPr>
            <p:cNvSpPr txBox="1"/>
            <p:nvPr/>
          </p:nvSpPr>
          <p:spPr bwMode="auto">
            <a:xfrm>
              <a:off x="4502150" y="5187962"/>
              <a:ext cx="2542702" cy="338556"/>
            </a:xfrm>
            <a:prstGeom prst="rect">
              <a:avLst/>
            </a:prstGeom>
            <a:solidFill>
              <a:schemeClr val="tx1"/>
            </a:solidFill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  <a:hlinkClick r:id="rId5" action="ppaction://hlinkfile"/>
                </a:rPr>
                <a:t>表单演示示例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  <a:hlinkClick r:id="rId5" action="ppaction://hlinkfile"/>
                </a:rPr>
                <a:t>7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  <a:hlinkClick r:id="rId5" action="ppaction://hlinkfile"/>
                </a:rPr>
                <a:t>：按钮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8" name="灯片编号占位符 1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9828A5-CB4B-40D8-8889-74187044184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/44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59561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9" grpId="1" animBg="1"/>
      <p:bldP spid="13" grpId="0" animBg="1"/>
      <p:bldP spid="13" grpId="1" animBg="1"/>
      <p:bldP spid="30" grpId="0" animBg="1"/>
      <p:bldP spid="30" grpId="1" animBg="1"/>
      <p:bldP spid="24" grpId="0" animBg="1"/>
      <p:bldP spid="33" grpId="0" animBg="1"/>
      <p:bldP spid="34" grpId="0" animBg="1"/>
      <p:bldP spid="34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16130" y="368877"/>
            <a:ext cx="3471950" cy="52387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表单元素</a:t>
            </a:r>
            <a:r>
              <a:rPr lang="en-US" altLang="zh-CN" dirty="0" smtClean="0"/>
              <a:t>13-7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962400" y="1285875"/>
            <a:ext cx="8229600" cy="4800600"/>
          </a:xfrm>
        </p:spPr>
        <p:txBody>
          <a:bodyPr/>
          <a:lstStyle/>
          <a:p>
            <a:r>
              <a:rPr lang="zh-CN" altLang="en-US" dirty="0" smtClean="0"/>
              <a:t>多行文本域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666844" y="1858029"/>
            <a:ext cx="992719" cy="398780"/>
            <a:chOff x="1000100" y="1801951"/>
            <a:chExt cx="992719" cy="398780"/>
          </a:xfrm>
        </p:grpSpPr>
        <p:pic>
          <p:nvPicPr>
            <p:cNvPr id="6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1299399" y="1801951"/>
              <a:ext cx="69342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8" name="AutoShape 3"/>
          <p:cNvSpPr>
            <a:spLocks noChangeArrowheads="1"/>
          </p:cNvSpPr>
          <p:nvPr/>
        </p:nvSpPr>
        <p:spPr bwMode="auto">
          <a:xfrm>
            <a:off x="2229204" y="2863251"/>
            <a:ext cx="8143932" cy="50616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20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 smtClean="0">
                <a:solidFill>
                  <a:srgbClr val="FF0000"/>
                </a:solidFill>
                <a:latin typeface="+mn-lt"/>
              </a:rPr>
              <a:t>&lt;</a:t>
            </a:r>
            <a:r>
              <a:rPr lang="en-US" altLang="zh-CN" sz="1600" b="1" dirty="0" err="1" smtClean="0">
                <a:solidFill>
                  <a:srgbClr val="FF0000"/>
                </a:solidFill>
                <a:latin typeface="+mn-lt"/>
              </a:rPr>
              <a:t>textarea</a:t>
            </a:r>
            <a:r>
              <a:rPr lang="en-US" altLang="zh-CN" sz="1600" b="1" dirty="0" smtClean="0">
                <a:solidFill>
                  <a:srgbClr val="FF0000"/>
                </a:solidFill>
                <a:latin typeface="+mn-lt"/>
              </a:rPr>
              <a:t>  </a:t>
            </a:r>
            <a:r>
              <a:rPr lang="en-US" altLang="zh-CN" sz="1600" b="1" dirty="0" smtClean="0">
                <a:latin typeface="+mn-lt"/>
              </a:rPr>
              <a:t>name=</a:t>
            </a:r>
            <a:r>
              <a:rPr lang="en-US" altLang="zh-CN" sz="1600" b="1" dirty="0" smtClean="0"/>
              <a:t>"</a:t>
            </a:r>
            <a:r>
              <a:rPr lang="en-US" altLang="zh-CN" sz="1600" b="1" dirty="0" err="1" smtClean="0"/>
              <a:t>Text_show</a:t>
            </a:r>
            <a:r>
              <a:rPr lang="en-US" altLang="zh-CN" sz="1600" b="1" dirty="0" smtClean="0"/>
              <a:t>"  </a:t>
            </a:r>
            <a:r>
              <a:rPr lang="en-US" altLang="zh-CN" sz="1600" b="1" dirty="0" smtClean="0">
                <a:latin typeface="+mn-lt"/>
              </a:rPr>
              <a:t>cols=</a:t>
            </a:r>
            <a:r>
              <a:rPr lang="en-US" altLang="zh-CN" sz="1600" b="1" dirty="0" smtClean="0"/>
              <a:t>"</a:t>
            </a:r>
            <a:r>
              <a:rPr lang="en-US" altLang="zh-CN" sz="1600" b="1" dirty="0" smtClean="0">
                <a:latin typeface="+mn-lt"/>
              </a:rPr>
              <a:t>x</a:t>
            </a:r>
            <a:r>
              <a:rPr lang="en-US" altLang="zh-CN" sz="1600" b="1" dirty="0" smtClean="0"/>
              <a:t>"</a:t>
            </a:r>
            <a:r>
              <a:rPr lang="en-US" altLang="zh-CN" sz="1600" b="1" dirty="0" smtClean="0">
                <a:latin typeface="+mn-lt"/>
              </a:rPr>
              <a:t>  rows=</a:t>
            </a:r>
            <a:r>
              <a:rPr lang="en-US" altLang="zh-CN" sz="1600" b="1" dirty="0" smtClean="0"/>
              <a:t>"</a:t>
            </a:r>
            <a:r>
              <a:rPr lang="en-US" altLang="zh-CN" sz="1600" b="1" dirty="0" smtClean="0">
                <a:latin typeface="+mn-lt"/>
              </a:rPr>
              <a:t>y</a:t>
            </a:r>
            <a:r>
              <a:rPr lang="en-US" altLang="zh-CN" sz="1600" b="1" dirty="0" smtClean="0"/>
              <a:t>"</a:t>
            </a:r>
            <a:r>
              <a:rPr lang="en-US" altLang="zh-CN" sz="1600" b="1" dirty="0" smtClean="0">
                <a:latin typeface="+mn-lt"/>
              </a:rPr>
              <a:t>&gt;</a:t>
            </a:r>
            <a:r>
              <a:rPr lang="zh-CN" altLang="en-US" sz="1600" b="1" dirty="0" smtClean="0">
                <a:latin typeface="+mn-lt"/>
              </a:rPr>
              <a:t>文本内容 </a:t>
            </a:r>
            <a:r>
              <a:rPr lang="en-US" altLang="zh-CN" sz="1600" b="1" dirty="0" smtClean="0">
                <a:solidFill>
                  <a:srgbClr val="FF0000"/>
                </a:solidFill>
                <a:latin typeface="+mn-lt"/>
              </a:rPr>
              <a:t>&lt;/</a:t>
            </a:r>
            <a:r>
              <a:rPr lang="en-US" altLang="zh-CN" sz="1600" b="1" dirty="0" err="1" smtClean="0">
                <a:solidFill>
                  <a:srgbClr val="FF0000"/>
                </a:solidFill>
                <a:latin typeface="+mn-lt"/>
              </a:rPr>
              <a:t>textarea</a:t>
            </a:r>
            <a:r>
              <a:rPr lang="en-US" altLang="zh-CN" sz="1600" b="1" dirty="0" smtClean="0">
                <a:solidFill>
                  <a:srgbClr val="FF0000"/>
                </a:solidFill>
                <a:latin typeface="+mn-lt"/>
              </a:rPr>
              <a:t>  &gt;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3167042" y="2072324"/>
            <a:ext cx="1399688" cy="372258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多行文本域 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rot="5400000">
            <a:off x="2923086" y="2531757"/>
            <a:ext cx="698666" cy="63404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AutoShape 6"/>
          <p:cNvSpPr>
            <a:spLocks noChangeArrowheads="1"/>
          </p:cNvSpPr>
          <p:nvPr/>
        </p:nvSpPr>
        <p:spPr bwMode="auto">
          <a:xfrm>
            <a:off x="4952992" y="2072324"/>
            <a:ext cx="1500198" cy="372258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显示的列数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 rot="16200000" flipH="1">
            <a:off x="5216901" y="2571744"/>
            <a:ext cx="627230" cy="464347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7024694" y="2072324"/>
            <a:ext cx="1500198" cy="372258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显示的行数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rot="5400000">
            <a:off x="6823399" y="2598320"/>
            <a:ext cx="627230" cy="392909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" name="组合 18"/>
          <p:cNvGrpSpPr/>
          <p:nvPr/>
        </p:nvGrpSpPr>
        <p:grpSpPr bwMode="auto">
          <a:xfrm>
            <a:off x="3655474" y="6429375"/>
            <a:ext cx="4572000" cy="428625"/>
            <a:chOff x="3143240" y="5143512"/>
            <a:chExt cx="4572032" cy="428628"/>
          </a:xfrm>
        </p:grpSpPr>
        <p:sp>
          <p:nvSpPr>
            <p:cNvPr id="11" name="圆角矩形 10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chemeClr val="tx1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3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28"/>
            <p:cNvSpPr txBox="1"/>
            <p:nvPr/>
          </p:nvSpPr>
          <p:spPr bwMode="auto">
            <a:xfrm>
              <a:off x="4502150" y="5187962"/>
              <a:ext cx="2786360" cy="338556"/>
            </a:xfrm>
            <a:prstGeom prst="rect">
              <a:avLst/>
            </a:prstGeom>
            <a:solidFill>
              <a:schemeClr val="tx1"/>
            </a:solidFill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hlinkClick r:id="rId5" action="ppaction://hlinkfile"/>
                </a:rPr>
                <a:t>表单演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hlinkClick r:id="rId5" action="ppaction://hlinkfile"/>
                </a:rPr>
                <a:t>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hlinkClick r:id="rId5" action="ppaction://hlinkfile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hlinkClick r:id="rId5" action="ppaction://hlinkfile"/>
                </a:rPr>
                <a:t>8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hlinkClick r:id="rId5" action="ppaction://hlinkfile"/>
                </a:rPr>
                <a:t>：文本域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5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pPr>
                <a:defRPr/>
              </a:pPr>
              <a:t>32</a:t>
            </a:fld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/44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30" grpId="0" bldLvl="0" animBg="1"/>
      <p:bldP spid="20" grpId="0" bldLvl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82880" y="327313"/>
            <a:ext cx="3696393" cy="52387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表单元素</a:t>
            </a:r>
            <a:r>
              <a:rPr lang="en-US" altLang="zh-CN" dirty="0" smtClean="0"/>
              <a:t>13-8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962400" y="1428750"/>
            <a:ext cx="8229600" cy="4800600"/>
          </a:xfrm>
        </p:spPr>
        <p:txBody>
          <a:bodyPr/>
          <a:lstStyle/>
          <a:p>
            <a:r>
              <a:rPr lang="zh-CN" altLang="en-US" dirty="0" smtClean="0"/>
              <a:t>文件域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666844" y="1858029"/>
            <a:ext cx="992719" cy="398780"/>
            <a:chOff x="1000100" y="1801951"/>
            <a:chExt cx="992719" cy="398780"/>
          </a:xfrm>
        </p:grpSpPr>
        <p:pic>
          <p:nvPicPr>
            <p:cNvPr id="6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1299399" y="1801951"/>
              <a:ext cx="69342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8" name="AutoShape 3"/>
          <p:cNvSpPr>
            <a:spLocks noChangeArrowheads="1"/>
          </p:cNvSpPr>
          <p:nvPr/>
        </p:nvSpPr>
        <p:spPr bwMode="auto">
          <a:xfrm>
            <a:off x="2238348" y="2854107"/>
            <a:ext cx="8143932" cy="230695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20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&lt;form action="" method="post" </a:t>
            </a:r>
            <a:r>
              <a:rPr lang="en-US" altLang="zh-CN" b="1" dirty="0" err="1" smtClean="0">
                <a:solidFill>
                  <a:srgbClr val="FF0000"/>
                </a:solidFill>
                <a:latin typeface="+mn-lt"/>
              </a:rPr>
              <a:t>enctype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="multipart/form-data"</a:t>
            </a:r>
            <a:r>
              <a:rPr lang="en-US" altLang="zh-CN" b="1" dirty="0" smtClean="0">
                <a:latin typeface="+mn-lt"/>
              </a:rPr>
              <a:t>&gt;</a:t>
            </a:r>
          </a:p>
          <a:p>
            <a:pPr algn="l" defTabSz="723900">
              <a:lnSpc>
                <a:spcPct val="20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  &lt;p&gt;&lt;input type="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file</a:t>
            </a:r>
            <a:r>
              <a:rPr lang="en-US" altLang="zh-CN" b="1" dirty="0" smtClean="0">
                <a:latin typeface="+mn-lt"/>
              </a:rPr>
              <a:t>" name="files" /&gt;</a:t>
            </a:r>
          </a:p>
          <a:p>
            <a:pPr algn="l" defTabSz="723900">
              <a:lnSpc>
                <a:spcPct val="20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  &lt;input type="submit" name="</a:t>
            </a:r>
            <a:r>
              <a:rPr lang="en-US" altLang="zh-CN" b="1" dirty="0" err="1" smtClean="0">
                <a:latin typeface="+mn-lt"/>
              </a:rPr>
              <a:t>up_load</a:t>
            </a:r>
            <a:r>
              <a:rPr lang="en-US" altLang="zh-CN" b="1" dirty="0" smtClean="0">
                <a:latin typeface="+mn-lt"/>
              </a:rPr>
              <a:t>" value="</a:t>
            </a:r>
            <a:r>
              <a:rPr lang="zh-CN" altLang="en-US" b="1" dirty="0" smtClean="0">
                <a:latin typeface="+mn-lt"/>
              </a:rPr>
              <a:t>上传</a:t>
            </a:r>
            <a:r>
              <a:rPr lang="en-US" altLang="zh-CN" b="1" dirty="0" smtClean="0">
                <a:latin typeface="+mn-lt"/>
              </a:rPr>
              <a:t>" /&gt;&lt;/p&gt;</a:t>
            </a:r>
          </a:p>
          <a:p>
            <a:pPr algn="l" defTabSz="723900">
              <a:lnSpc>
                <a:spcPct val="20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&lt;/form&gt;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3167042" y="2072324"/>
            <a:ext cx="876448" cy="372258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文件域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rot="16200000" flipH="1">
            <a:off x="3395742" y="2604926"/>
            <a:ext cx="1198734" cy="987775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7024694" y="2072324"/>
            <a:ext cx="1857388" cy="372258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表单编码属性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rot="5400000">
            <a:off x="7387329" y="2581318"/>
            <a:ext cx="627230" cy="50006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" name="组合 18"/>
          <p:cNvGrpSpPr/>
          <p:nvPr/>
        </p:nvGrpSpPr>
        <p:grpSpPr bwMode="auto">
          <a:xfrm>
            <a:off x="3741738" y="6429375"/>
            <a:ext cx="4572000" cy="428625"/>
            <a:chOff x="3143240" y="5143512"/>
            <a:chExt cx="4572032" cy="428628"/>
          </a:xfrm>
        </p:grpSpPr>
        <p:sp>
          <p:nvSpPr>
            <p:cNvPr id="11" name="圆角矩形 10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chemeClr val="tx1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3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28"/>
            <p:cNvSpPr txBox="1"/>
            <p:nvPr/>
          </p:nvSpPr>
          <p:spPr bwMode="auto">
            <a:xfrm>
              <a:off x="4502150" y="5187962"/>
              <a:ext cx="2786360" cy="338556"/>
            </a:xfrm>
            <a:prstGeom prst="rect">
              <a:avLst/>
            </a:prstGeom>
            <a:solidFill>
              <a:schemeClr val="tx1"/>
            </a:solidFill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hlinkClick r:id="rId5" action="ppaction://hlinkfile"/>
                </a:rPr>
                <a:t>表单演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hlinkClick r:id="rId5" action="ppaction://hlinkfile"/>
                </a:rPr>
                <a:t>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hlinkClick r:id="rId5" action="ppaction://hlinkfile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hlinkClick r:id="rId5" action="ppaction://hlinkfile"/>
                </a:rPr>
                <a:t>9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hlinkClick r:id="rId5" action="ppaction://hlinkfile"/>
                </a:rPr>
                <a:t>：文件域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3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pPr>
                <a:defRPr/>
              </a:pPr>
              <a:t>33</a:t>
            </a:fld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/44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20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57694" y="227561"/>
            <a:ext cx="3314007" cy="52387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表单元素</a:t>
            </a:r>
            <a:r>
              <a:rPr lang="en-US" altLang="zh-CN" dirty="0" smtClean="0"/>
              <a:t>13-9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962400" y="1143000"/>
            <a:ext cx="8229600" cy="4800600"/>
          </a:xfrm>
        </p:spPr>
        <p:txBody>
          <a:bodyPr/>
          <a:lstStyle/>
          <a:p>
            <a:r>
              <a:rPr lang="zh-CN" altLang="zh-CN" dirty="0"/>
              <a:t>邮箱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666844" y="1443675"/>
            <a:ext cx="992719" cy="398780"/>
            <a:chOff x="1000100" y="1801951"/>
            <a:chExt cx="992719" cy="398780"/>
          </a:xfrm>
        </p:grpSpPr>
        <p:pic>
          <p:nvPicPr>
            <p:cNvPr id="6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1299399" y="1801951"/>
              <a:ext cx="69342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8" name="AutoShape 3"/>
          <p:cNvSpPr>
            <a:spLocks noChangeArrowheads="1"/>
          </p:cNvSpPr>
          <p:nvPr/>
        </p:nvSpPr>
        <p:spPr bwMode="auto">
          <a:xfrm>
            <a:off x="2238348" y="2448897"/>
            <a:ext cx="8143932" cy="119887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20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&lt;p</a:t>
            </a:r>
            <a:r>
              <a:rPr lang="en-US" altLang="zh-CN" b="1" dirty="0" smtClean="0">
                <a:latin typeface="+mn-lt"/>
              </a:rPr>
              <a:t>&gt;</a:t>
            </a:r>
            <a:r>
              <a:rPr lang="zh-CN" altLang="en-US" b="1" dirty="0" smtClean="0">
                <a:latin typeface="+mn-lt"/>
              </a:rPr>
              <a:t>邮箱</a:t>
            </a:r>
            <a:r>
              <a:rPr lang="en-US" altLang="zh-CN" b="1" dirty="0" smtClean="0">
                <a:latin typeface="+mn-lt"/>
              </a:rPr>
              <a:t>:&lt;</a:t>
            </a:r>
            <a:r>
              <a:rPr lang="en-US" altLang="zh-CN" b="1" dirty="0">
                <a:latin typeface="+mn-lt"/>
              </a:rPr>
              <a:t>input type="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email</a:t>
            </a:r>
            <a:r>
              <a:rPr lang="en-US" altLang="zh-CN" b="1" dirty="0">
                <a:latin typeface="+mn-lt"/>
              </a:rPr>
              <a:t>"  name="email</a:t>
            </a:r>
            <a:r>
              <a:rPr lang="en-US" altLang="zh-CN" b="1" dirty="0" smtClean="0">
                <a:latin typeface="+mn-lt"/>
              </a:rPr>
              <a:t>"/&gt;&lt;/</a:t>
            </a:r>
            <a:r>
              <a:rPr lang="en-US" altLang="zh-CN" b="1" dirty="0">
                <a:latin typeface="+mn-lt"/>
              </a:rPr>
              <a:t>p&gt;</a:t>
            </a:r>
          </a:p>
          <a:p>
            <a:pPr defTabSz="723900">
              <a:lnSpc>
                <a:spcPct val="20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</a:t>
            </a:r>
            <a:r>
              <a:rPr lang="en-US" altLang="zh-CN" b="1" dirty="0">
                <a:latin typeface="+mn-lt"/>
              </a:rPr>
              <a:t>input type="submit"/&gt;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4034142" y="1418252"/>
            <a:ext cx="646578" cy="372258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邮箱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4511826" y="1838115"/>
            <a:ext cx="628599" cy="87596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AutoShape 4"/>
          <p:cNvSpPr>
            <a:spLocks noChangeArrowheads="1"/>
          </p:cNvSpPr>
          <p:nvPr/>
        </p:nvSpPr>
        <p:spPr bwMode="auto">
          <a:xfrm>
            <a:off x="2849563" y="4275995"/>
            <a:ext cx="6673850" cy="857250"/>
          </a:xfrm>
          <a:prstGeom prst="roundRect">
            <a:avLst>
              <a:gd name="adj" fmla="val 115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anchor="ctr"/>
          <a:lstStyle/>
          <a:p>
            <a:pPr algn="ctr"/>
            <a:r>
              <a:rPr lang="zh-CN" altLang="en-US" b="1" dirty="0" smtClean="0">
                <a:latin typeface="微软雅黑" panose="020B0503020204020204" charset="-122"/>
                <a:ea typeface="微软雅黑" panose="020B0503020204020204" charset="-122"/>
              </a:rPr>
              <a:t>会自动验证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Email</a:t>
            </a:r>
            <a:r>
              <a:rPr lang="zh-CN" altLang="en-US" b="1" dirty="0" smtClean="0">
                <a:latin typeface="微软雅黑" panose="020B0503020204020204" charset="-122"/>
                <a:ea typeface="微软雅黑" panose="020B0503020204020204" charset="-122"/>
              </a:rPr>
              <a:t>地址格式是否正确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8" name="组合 68"/>
          <p:cNvGrpSpPr/>
          <p:nvPr/>
        </p:nvGrpSpPr>
        <p:grpSpPr bwMode="auto">
          <a:xfrm>
            <a:off x="1582341" y="4298199"/>
            <a:ext cx="1050608" cy="414338"/>
            <a:chOff x="1000100" y="3950459"/>
            <a:chExt cx="1051351" cy="414475"/>
          </a:xfrm>
        </p:grpSpPr>
        <p:pic>
          <p:nvPicPr>
            <p:cNvPr id="30" name="Picture 1" descr="E:\设计支持\模板设计\ZY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950459"/>
              <a:ext cx="463239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TextBox 30"/>
            <p:cNvSpPr txBox="1"/>
            <p:nvPr/>
          </p:nvSpPr>
          <p:spPr>
            <a:xfrm>
              <a:off x="1357540" y="3958241"/>
              <a:ext cx="693911" cy="39891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注意</a:t>
              </a:r>
            </a:p>
          </p:txBody>
        </p:sp>
      </p:grpSp>
      <p:grpSp>
        <p:nvGrpSpPr>
          <p:cNvPr id="4" name="组合 18"/>
          <p:cNvGrpSpPr/>
          <p:nvPr/>
        </p:nvGrpSpPr>
        <p:grpSpPr bwMode="auto">
          <a:xfrm>
            <a:off x="3597485" y="6429375"/>
            <a:ext cx="4572000" cy="428625"/>
            <a:chOff x="3143240" y="5143512"/>
            <a:chExt cx="4572032" cy="428628"/>
          </a:xfrm>
        </p:grpSpPr>
        <p:sp>
          <p:nvSpPr>
            <p:cNvPr id="11" name="圆角矩形 10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chemeClr val="tx1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3" name="Picture 8" descr="说话气泡new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28"/>
            <p:cNvSpPr txBox="1"/>
            <p:nvPr/>
          </p:nvSpPr>
          <p:spPr bwMode="auto">
            <a:xfrm>
              <a:off x="4502150" y="5187962"/>
              <a:ext cx="2707813" cy="338556"/>
            </a:xfrm>
            <a:prstGeom prst="rect">
              <a:avLst/>
            </a:prstGeom>
            <a:solidFill>
              <a:schemeClr val="tx1"/>
            </a:solidFill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hlinkClick r:id="rId6" action="ppaction://hlinkfile"/>
                </a:rPr>
                <a:t>表单演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hlinkClick r:id="rId6" action="ppaction://hlinkfile"/>
                </a:rPr>
                <a:t>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hlinkClick r:id="rId6" action="ppaction://hlinkfile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hlinkClick r:id="rId6" action="ppaction://hlinkfile"/>
                </a:rPr>
                <a:t>11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hlinkClick r:id="rId6" action="ppaction://hlinkfile"/>
                </a:rPr>
                <a:t>：邮箱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3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pPr>
                <a:defRPr/>
              </a:pPr>
              <a:t>34</a:t>
            </a:fld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/44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26" grpId="0" bldLvl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99505" y="211167"/>
            <a:ext cx="3604952" cy="954088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表单元素</a:t>
            </a:r>
            <a:r>
              <a:rPr lang="en-US" altLang="zh-CN" dirty="0" smtClean="0"/>
              <a:t>13-10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/>
          <a:lstStyle/>
          <a:p>
            <a:r>
              <a:rPr lang="zh-CN" altLang="zh-CN" dirty="0"/>
              <a:t>网址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666844" y="1858029"/>
            <a:ext cx="992719" cy="398780"/>
            <a:chOff x="1000100" y="1801951"/>
            <a:chExt cx="992719" cy="398780"/>
          </a:xfrm>
        </p:grpSpPr>
        <p:pic>
          <p:nvPicPr>
            <p:cNvPr id="6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1299399" y="1801951"/>
              <a:ext cx="69342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8" name="AutoShape 3"/>
          <p:cNvSpPr>
            <a:spLocks noChangeArrowheads="1"/>
          </p:cNvSpPr>
          <p:nvPr/>
        </p:nvSpPr>
        <p:spPr bwMode="auto">
          <a:xfrm>
            <a:off x="2238348" y="2854107"/>
            <a:ext cx="8143932" cy="119887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20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&lt;p</a:t>
            </a:r>
            <a:r>
              <a:rPr lang="en-US" altLang="zh-CN" b="1" dirty="0" smtClean="0">
                <a:latin typeface="+mn-lt"/>
              </a:rPr>
              <a:t>&gt;</a:t>
            </a:r>
            <a:r>
              <a:rPr lang="zh-CN" altLang="en-US" b="1" dirty="0">
                <a:latin typeface="+mn-lt"/>
              </a:rPr>
              <a:t>请输入你的网址</a:t>
            </a:r>
            <a:r>
              <a:rPr lang="en-US" altLang="zh-CN" b="1" dirty="0" smtClean="0">
                <a:latin typeface="+mn-lt"/>
              </a:rPr>
              <a:t>:&lt;</a:t>
            </a:r>
            <a:r>
              <a:rPr lang="en-US" altLang="zh-CN" b="1" dirty="0">
                <a:latin typeface="+mn-lt"/>
              </a:rPr>
              <a:t>input type</a:t>
            </a:r>
            <a:r>
              <a:rPr lang="en-US" altLang="zh-CN" b="1" dirty="0" smtClean="0">
                <a:latin typeface="+mn-lt"/>
              </a:rPr>
              <a:t>="</a:t>
            </a:r>
            <a:r>
              <a:rPr lang="en-US" altLang="zh-CN" b="1" dirty="0" err="1">
                <a:solidFill>
                  <a:srgbClr val="FF0000"/>
                </a:solidFill>
                <a:latin typeface="+mn-lt"/>
              </a:rPr>
              <a:t>url</a:t>
            </a:r>
            <a:r>
              <a:rPr lang="en-US" altLang="zh-CN" b="1" dirty="0" smtClean="0">
                <a:latin typeface="+mn-lt"/>
              </a:rPr>
              <a:t>"  </a:t>
            </a:r>
            <a:r>
              <a:rPr lang="en-US" altLang="zh-CN" b="1" dirty="0">
                <a:latin typeface="+mn-lt"/>
              </a:rPr>
              <a:t>name="</a:t>
            </a:r>
            <a:r>
              <a:rPr lang="en-US" altLang="zh-CN" b="1" dirty="0" err="1" smtClean="0">
                <a:latin typeface="+mn-lt"/>
              </a:rPr>
              <a:t>user_Url</a:t>
            </a:r>
            <a:r>
              <a:rPr lang="en-US" altLang="zh-CN" b="1" dirty="0">
                <a:latin typeface="+mn-lt"/>
              </a:rPr>
              <a:t>"/&gt;&lt;/p&gt;</a:t>
            </a:r>
          </a:p>
          <a:p>
            <a:pPr defTabSz="723900">
              <a:lnSpc>
                <a:spcPct val="20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</a:t>
            </a:r>
            <a:r>
              <a:rPr lang="en-US" altLang="zh-CN" b="1" dirty="0">
                <a:latin typeface="+mn-lt"/>
              </a:rPr>
              <a:t>input type="submit"/&gt;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5122286" y="1885216"/>
            <a:ext cx="646578" cy="372258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网址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5472870" y="2252467"/>
            <a:ext cx="628599" cy="87596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AutoShape 4"/>
          <p:cNvSpPr>
            <a:spLocks noChangeArrowheads="1"/>
          </p:cNvSpPr>
          <p:nvPr/>
        </p:nvSpPr>
        <p:spPr bwMode="auto">
          <a:xfrm>
            <a:off x="2849563" y="4690349"/>
            <a:ext cx="6673850" cy="857250"/>
          </a:xfrm>
          <a:prstGeom prst="roundRect">
            <a:avLst>
              <a:gd name="adj" fmla="val 115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anchor="ctr"/>
          <a:lstStyle/>
          <a:p>
            <a:pPr algn="ctr"/>
            <a:r>
              <a:rPr lang="zh-CN" altLang="en-US" b="1" dirty="0" smtClean="0">
                <a:latin typeface="微软雅黑" panose="020B0503020204020204" charset="-122"/>
                <a:ea typeface="微软雅黑" panose="020B0503020204020204" charset="-122"/>
              </a:rPr>
              <a:t>会自动验证</a:t>
            </a:r>
            <a:r>
              <a:rPr lang="en-US" altLang="zh-CN" b="1" dirty="0" smtClean="0">
                <a:latin typeface="微软雅黑" panose="020B0503020204020204" charset="-122"/>
                <a:ea typeface="微软雅黑" panose="020B0503020204020204" charset="-122"/>
              </a:rPr>
              <a:t>URL</a:t>
            </a:r>
            <a:r>
              <a:rPr lang="zh-CN" altLang="en-US" b="1" dirty="0" smtClean="0">
                <a:latin typeface="微软雅黑" panose="020B0503020204020204" charset="-122"/>
                <a:ea typeface="微软雅黑" panose="020B0503020204020204" charset="-122"/>
              </a:rPr>
              <a:t>地址格式是否正确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8" name="组合 68"/>
          <p:cNvGrpSpPr/>
          <p:nvPr/>
        </p:nvGrpSpPr>
        <p:grpSpPr bwMode="auto">
          <a:xfrm>
            <a:off x="1582341" y="4712553"/>
            <a:ext cx="1050608" cy="414338"/>
            <a:chOff x="1000100" y="3950459"/>
            <a:chExt cx="1051351" cy="414475"/>
          </a:xfrm>
        </p:grpSpPr>
        <p:pic>
          <p:nvPicPr>
            <p:cNvPr id="30" name="Picture 1" descr="E:\设计支持\模板设计\ZY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950459"/>
              <a:ext cx="463239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TextBox 30"/>
            <p:cNvSpPr txBox="1"/>
            <p:nvPr/>
          </p:nvSpPr>
          <p:spPr>
            <a:xfrm>
              <a:off x="1357540" y="3958241"/>
              <a:ext cx="693911" cy="39891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注意</a:t>
              </a:r>
            </a:p>
          </p:txBody>
        </p:sp>
      </p:grpSp>
      <p:grpSp>
        <p:nvGrpSpPr>
          <p:cNvPr id="4" name="组合 18"/>
          <p:cNvGrpSpPr/>
          <p:nvPr/>
        </p:nvGrpSpPr>
        <p:grpSpPr bwMode="auto">
          <a:xfrm>
            <a:off x="3603943" y="6429375"/>
            <a:ext cx="4572000" cy="428625"/>
            <a:chOff x="3143240" y="5143512"/>
            <a:chExt cx="4572032" cy="428628"/>
          </a:xfrm>
        </p:grpSpPr>
        <p:sp>
          <p:nvSpPr>
            <p:cNvPr id="11" name="圆角矩形 10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chemeClr val="tx1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3" name="Picture 8" descr="说话气泡new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28"/>
            <p:cNvSpPr txBox="1"/>
            <p:nvPr/>
          </p:nvSpPr>
          <p:spPr bwMode="auto">
            <a:xfrm>
              <a:off x="4661853" y="5187962"/>
              <a:ext cx="2707812" cy="338556"/>
            </a:xfrm>
            <a:prstGeom prst="rect">
              <a:avLst/>
            </a:prstGeom>
            <a:solidFill>
              <a:schemeClr val="tx1"/>
            </a:solidFill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  <a:hlinkClick r:id="rId6" action="ppaction://hlinkfile"/>
                </a:rPr>
                <a:t>表单演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  <a:hlinkClick r:id="rId6" action="ppaction://hlinkfile"/>
                </a:rPr>
                <a:t>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  <a:hlinkClick r:id="rId6" action="ppaction://hlinkfile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  <a:hlinkClick r:id="rId6" action="ppaction://hlinkfile"/>
                </a:rPr>
                <a:t>11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  <a:hlinkClick r:id="rId6" action="ppaction://hlinkfile"/>
                </a:rPr>
                <a:t>：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  <a:hlinkClick r:id="rId6" action="ppaction://hlinkfile"/>
                </a:rPr>
                <a:t>网址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3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pPr>
                <a:defRPr/>
              </a:pPr>
              <a:t>35</a:t>
            </a:fld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/44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26" grpId="0" bldLvl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99259" y="319002"/>
            <a:ext cx="3496887" cy="52387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表单元素</a:t>
            </a:r>
            <a:r>
              <a:rPr lang="en-US" altLang="zh-CN" dirty="0" smtClean="0"/>
              <a:t>13-11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/>
          <a:lstStyle/>
          <a:p>
            <a:r>
              <a:rPr lang="zh-CN" altLang="zh-CN" dirty="0"/>
              <a:t>数字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441557" y="2308602"/>
            <a:ext cx="992719" cy="398780"/>
            <a:chOff x="1000100" y="1801951"/>
            <a:chExt cx="992719" cy="398780"/>
          </a:xfrm>
        </p:grpSpPr>
        <p:pic>
          <p:nvPicPr>
            <p:cNvPr id="6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1299399" y="1801951"/>
              <a:ext cx="69342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8" name="AutoShape 3"/>
          <p:cNvSpPr>
            <a:spLocks noChangeArrowheads="1"/>
          </p:cNvSpPr>
          <p:nvPr/>
        </p:nvSpPr>
        <p:spPr bwMode="auto">
          <a:xfrm>
            <a:off x="2304609" y="2827603"/>
            <a:ext cx="8143932" cy="175323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20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&lt;p</a:t>
            </a:r>
            <a:r>
              <a:rPr lang="en-US" altLang="zh-CN" b="1" dirty="0" smtClean="0">
                <a:latin typeface="+mn-lt"/>
              </a:rPr>
              <a:t>&gt;</a:t>
            </a:r>
            <a:r>
              <a:rPr lang="zh-CN" altLang="en-US" b="1" dirty="0">
                <a:latin typeface="+mn-lt"/>
              </a:rPr>
              <a:t>请输入数字</a:t>
            </a:r>
            <a:r>
              <a:rPr lang="en-US" altLang="zh-CN" b="1" dirty="0" smtClean="0">
                <a:latin typeface="+mn-lt"/>
              </a:rPr>
              <a:t>:&lt;</a:t>
            </a:r>
            <a:r>
              <a:rPr lang="en-US" altLang="zh-CN" b="1" dirty="0">
                <a:latin typeface="+mn-lt"/>
              </a:rPr>
              <a:t>input type</a:t>
            </a:r>
            <a:r>
              <a:rPr lang="en-US" altLang="zh-CN" b="1" dirty="0" smtClean="0">
                <a:latin typeface="+mn-lt"/>
              </a:rPr>
              <a:t>="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number</a:t>
            </a:r>
            <a:r>
              <a:rPr lang="en-US" altLang="zh-CN" b="1" dirty="0">
                <a:latin typeface="+mn-lt"/>
              </a:rPr>
              <a:t>"  name="</a:t>
            </a:r>
            <a:r>
              <a:rPr lang="en-US" altLang="zh-CN" b="1" dirty="0" err="1" smtClean="0">
                <a:latin typeface="+mn-lt"/>
              </a:rPr>
              <a:t>num_number</a:t>
            </a:r>
            <a:r>
              <a:rPr lang="en-US" altLang="zh-CN" b="1" dirty="0" smtClean="0">
                <a:latin typeface="+mn-lt"/>
              </a:rPr>
              <a:t>" </a:t>
            </a:r>
            <a:r>
              <a:rPr lang="en-US" altLang="zh-CN" b="1" dirty="0">
                <a:latin typeface="+mn-lt"/>
              </a:rPr>
              <a:t>min="0" max="100" step</a:t>
            </a:r>
            <a:r>
              <a:rPr lang="en-US" altLang="zh-CN" b="1" dirty="0" smtClean="0">
                <a:latin typeface="+mn-lt"/>
              </a:rPr>
              <a:t>=“8"/&gt;&lt;/</a:t>
            </a:r>
            <a:r>
              <a:rPr lang="en-US" altLang="zh-CN" b="1" dirty="0">
                <a:latin typeface="+mn-lt"/>
              </a:rPr>
              <a:t>p&gt;</a:t>
            </a:r>
          </a:p>
          <a:p>
            <a:pPr defTabSz="723900">
              <a:lnSpc>
                <a:spcPct val="20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</a:t>
            </a:r>
            <a:r>
              <a:rPr lang="en-US" altLang="zh-CN" b="1" dirty="0">
                <a:latin typeface="+mn-lt"/>
              </a:rPr>
              <a:t>input type="submit"/&gt;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5475146" y="1948375"/>
            <a:ext cx="646578" cy="372258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数字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5771504" y="2266990"/>
            <a:ext cx="1" cy="87596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AutoShape 6"/>
          <p:cNvSpPr>
            <a:spLocks noChangeArrowheads="1"/>
          </p:cNvSpPr>
          <p:nvPr/>
        </p:nvSpPr>
        <p:spPr bwMode="auto">
          <a:xfrm>
            <a:off x="7391082" y="1948225"/>
            <a:ext cx="1180605" cy="652086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允许的</a:t>
            </a: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最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小</a:t>
            </a: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值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 rot="16200000" flipH="1">
            <a:off x="7935388" y="2790569"/>
            <a:ext cx="624471" cy="21745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AutoShape 6"/>
          <p:cNvSpPr>
            <a:spLocks noChangeArrowheads="1"/>
          </p:cNvSpPr>
          <p:nvPr/>
        </p:nvSpPr>
        <p:spPr bwMode="auto">
          <a:xfrm>
            <a:off x="8976320" y="1948225"/>
            <a:ext cx="1187624" cy="652086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允许的最大值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 flipH="1">
            <a:off x="9233469" y="2626815"/>
            <a:ext cx="296906" cy="596283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AutoShape 6"/>
          <p:cNvSpPr>
            <a:spLocks noChangeArrowheads="1"/>
          </p:cNvSpPr>
          <p:nvPr/>
        </p:nvSpPr>
        <p:spPr bwMode="auto">
          <a:xfrm>
            <a:off x="2342207" y="4981983"/>
            <a:ext cx="1795928" cy="372258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合法的数字间隔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 flipH="1" flipV="1">
            <a:off x="2666975" y="3861048"/>
            <a:ext cx="1" cy="1120289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1" name="组合 18"/>
          <p:cNvGrpSpPr/>
          <p:nvPr/>
        </p:nvGrpSpPr>
        <p:grpSpPr bwMode="auto">
          <a:xfrm>
            <a:off x="3507690" y="6429375"/>
            <a:ext cx="4105658" cy="428625"/>
            <a:chOff x="3143240" y="5143512"/>
            <a:chExt cx="4105685" cy="428628"/>
          </a:xfrm>
        </p:grpSpPr>
        <p:sp>
          <p:nvSpPr>
            <p:cNvPr id="26" name="圆角矩形 25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8" name="圆角矩形 27"/>
            <p:cNvSpPr/>
            <p:nvPr/>
          </p:nvSpPr>
          <p:spPr bwMode="auto">
            <a:xfrm>
              <a:off x="3248397" y="5143512"/>
              <a:ext cx="4000528" cy="428628"/>
            </a:xfrm>
            <a:prstGeom prst="roundRect">
              <a:avLst/>
            </a:prstGeom>
            <a:solidFill>
              <a:schemeClr val="tx1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0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TextBox 28">
              <a:hlinkClick r:id="rId5" action="ppaction://hlinkfile"/>
            </p:cNvPr>
            <p:cNvSpPr txBox="1"/>
            <p:nvPr/>
          </p:nvSpPr>
          <p:spPr bwMode="auto">
            <a:xfrm>
              <a:off x="3408796" y="5233584"/>
              <a:ext cx="3749769" cy="338556"/>
            </a:xfrm>
            <a:prstGeom prst="rect">
              <a:avLst/>
            </a:prstGeom>
            <a:solidFill>
              <a:schemeClr val="tx1"/>
            </a:solidFill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  <a:hlinkClick r:id="rId5" action="ppaction://hlinkfile"/>
                </a:rPr>
                <a:t>表单演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  <a:hlinkClick r:id="rId5" action="ppaction://hlinkfile"/>
                </a:rPr>
                <a:t>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  <a:hlinkClick r:id="rId5" action="ppaction://hlinkfile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  <a:hlinkClick r:id="rId5" action="ppaction://hlinkfile"/>
                </a:rPr>
                <a:t>12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  <a:hlinkClick r:id="rId5" action="ppaction://hlinkfile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  <a:hlinkClick r:id="rId5" action="ppaction://hlinkfile"/>
                </a:rPr>
                <a:t>number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  <a:hlinkClick r:id="rId5" action="ppaction://hlinkfile"/>
                </a:rPr>
                <a:t>数字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9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pPr>
                <a:defRPr/>
              </a:pPr>
              <a:t>36</a:t>
            </a:fld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/44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27" grpId="0" bldLvl="0" animBg="1"/>
      <p:bldP spid="33" grpId="0" bldLvl="0" animBg="1"/>
      <p:bldP spid="35" grpId="0" bldLvl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74320" y="277437"/>
            <a:ext cx="3754582" cy="52387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表单元素</a:t>
            </a:r>
            <a:r>
              <a:rPr lang="en-US" altLang="zh-CN" dirty="0" smtClean="0"/>
              <a:t>13-12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962400" y="1214438"/>
            <a:ext cx="8229600" cy="4800600"/>
          </a:xfrm>
        </p:spPr>
        <p:txBody>
          <a:bodyPr/>
          <a:lstStyle/>
          <a:p>
            <a:r>
              <a:rPr lang="zh-CN" altLang="zh-CN" dirty="0"/>
              <a:t>滑块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666844" y="1858029"/>
            <a:ext cx="992719" cy="398780"/>
            <a:chOff x="1000100" y="1801951"/>
            <a:chExt cx="992719" cy="398780"/>
          </a:xfrm>
        </p:grpSpPr>
        <p:pic>
          <p:nvPicPr>
            <p:cNvPr id="6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1299399" y="1801951"/>
              <a:ext cx="69342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8" name="AutoShape 3"/>
          <p:cNvSpPr>
            <a:spLocks noChangeArrowheads="1"/>
          </p:cNvSpPr>
          <p:nvPr/>
        </p:nvSpPr>
        <p:spPr bwMode="auto">
          <a:xfrm>
            <a:off x="2265780" y="2826675"/>
            <a:ext cx="8143932" cy="175323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20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&lt;p</a:t>
            </a:r>
            <a:r>
              <a:rPr lang="en-US" altLang="zh-CN" b="1" dirty="0" smtClean="0">
                <a:latin typeface="+mn-lt"/>
              </a:rPr>
              <a:t>&gt;</a:t>
            </a:r>
            <a:r>
              <a:rPr lang="zh-CN" altLang="en-US" b="1" dirty="0">
                <a:latin typeface="+mn-lt"/>
              </a:rPr>
              <a:t>请输入数字</a:t>
            </a:r>
            <a:r>
              <a:rPr lang="en-US" altLang="zh-CN" b="1" dirty="0" smtClean="0">
                <a:latin typeface="+mn-lt"/>
              </a:rPr>
              <a:t>:&lt;</a:t>
            </a:r>
            <a:r>
              <a:rPr lang="en-US" altLang="zh-CN" b="1" dirty="0">
                <a:latin typeface="+mn-lt"/>
              </a:rPr>
              <a:t>input type</a:t>
            </a:r>
            <a:r>
              <a:rPr lang="en-US" altLang="zh-CN" b="1" dirty="0" smtClean="0">
                <a:latin typeface="+mn-lt"/>
              </a:rPr>
              <a:t>="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range</a:t>
            </a:r>
            <a:r>
              <a:rPr lang="en-US" altLang="zh-CN" b="1" dirty="0" smtClean="0">
                <a:latin typeface="+mn-lt"/>
              </a:rPr>
              <a:t>"  </a:t>
            </a:r>
            <a:r>
              <a:rPr lang="en-US" altLang="zh-CN" b="1" dirty="0">
                <a:latin typeface="+mn-lt"/>
              </a:rPr>
              <a:t>name="</a:t>
            </a:r>
            <a:r>
              <a:rPr lang="en-US" altLang="zh-CN" b="1" dirty="0" smtClean="0">
                <a:latin typeface="+mn-lt"/>
              </a:rPr>
              <a:t>range_" </a:t>
            </a:r>
            <a:r>
              <a:rPr lang="en-US" altLang="zh-CN" b="1" dirty="0">
                <a:latin typeface="+mn-lt"/>
              </a:rPr>
              <a:t>min="0" max="</a:t>
            </a:r>
            <a:r>
              <a:rPr lang="en-US" altLang="zh-CN" b="1" dirty="0" smtClean="0">
                <a:latin typeface="+mn-lt"/>
              </a:rPr>
              <a:t>10" step=</a:t>
            </a:r>
            <a:r>
              <a:rPr lang="en-US" altLang="zh-CN" b="1" dirty="0" smtClean="0"/>
              <a:t>“3</a:t>
            </a:r>
            <a:r>
              <a:rPr lang="en-US" altLang="zh-CN" b="1" dirty="0" smtClean="0">
                <a:latin typeface="+mn-lt"/>
              </a:rPr>
              <a:t>"/&gt;&lt;/</a:t>
            </a:r>
            <a:r>
              <a:rPr lang="en-US" altLang="zh-CN" b="1" dirty="0">
                <a:latin typeface="+mn-lt"/>
              </a:rPr>
              <a:t>p&gt;</a:t>
            </a:r>
          </a:p>
          <a:p>
            <a:pPr defTabSz="723900">
              <a:lnSpc>
                <a:spcPct val="20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</a:t>
            </a:r>
            <a:r>
              <a:rPr lang="en-US" altLang="zh-CN" b="1" dirty="0">
                <a:latin typeface="+mn-lt"/>
              </a:rPr>
              <a:t>input type="submit"/&gt;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5536951" y="1905319"/>
            <a:ext cx="646578" cy="372258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滑块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5631005" y="2277577"/>
            <a:ext cx="61805" cy="919017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AutoShape 6"/>
          <p:cNvSpPr>
            <a:spLocks noChangeArrowheads="1"/>
          </p:cNvSpPr>
          <p:nvPr/>
        </p:nvSpPr>
        <p:spPr bwMode="auto">
          <a:xfrm>
            <a:off x="7464152" y="1905169"/>
            <a:ext cx="1180605" cy="652086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允许的</a:t>
            </a: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最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小</a:t>
            </a: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值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>
            <a:off x="8079474" y="2529823"/>
            <a:ext cx="136896" cy="639339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AutoShape 6"/>
          <p:cNvSpPr>
            <a:spLocks noChangeArrowheads="1"/>
          </p:cNvSpPr>
          <p:nvPr/>
        </p:nvSpPr>
        <p:spPr bwMode="auto">
          <a:xfrm>
            <a:off x="8976320" y="1905169"/>
            <a:ext cx="1187624" cy="652086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允许的最大值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 flipH="1">
            <a:off x="9317086" y="2575543"/>
            <a:ext cx="350582" cy="641447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AutoShape 6"/>
          <p:cNvSpPr>
            <a:spLocks noChangeArrowheads="1"/>
          </p:cNvSpPr>
          <p:nvPr/>
        </p:nvSpPr>
        <p:spPr bwMode="auto">
          <a:xfrm>
            <a:off x="2342207" y="4981983"/>
            <a:ext cx="1795928" cy="372258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合法的数字间隔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 flipH="1" flipV="1">
            <a:off x="2666975" y="3861048"/>
            <a:ext cx="1" cy="1120289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1" name="组合 18"/>
          <p:cNvGrpSpPr/>
          <p:nvPr/>
        </p:nvGrpSpPr>
        <p:grpSpPr bwMode="auto">
          <a:xfrm>
            <a:off x="3603943" y="6429375"/>
            <a:ext cx="4572000" cy="428625"/>
            <a:chOff x="3143240" y="5143512"/>
            <a:chExt cx="4572032" cy="428628"/>
          </a:xfrm>
        </p:grpSpPr>
        <p:sp>
          <p:nvSpPr>
            <p:cNvPr id="26" name="圆角矩形 25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8" name="圆角矩形 27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chemeClr val="tx1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0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TextBox 28"/>
            <p:cNvSpPr txBox="1"/>
            <p:nvPr/>
          </p:nvSpPr>
          <p:spPr bwMode="auto">
            <a:xfrm>
              <a:off x="3747446" y="5233584"/>
              <a:ext cx="3494891" cy="338556"/>
            </a:xfrm>
            <a:prstGeom prst="rect">
              <a:avLst/>
            </a:prstGeom>
            <a:solidFill>
              <a:schemeClr val="tx1"/>
            </a:solidFill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  <a:hlinkClick r:id="rId5" action="ppaction://hlinkfile"/>
                </a:rPr>
                <a:t>表单演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  <a:hlinkClick r:id="rId5" action="ppaction://hlinkfile"/>
                </a:rPr>
                <a:t>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  <a:hlinkClick r:id="rId5" action="ppaction://hlinkfile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  <a:hlinkClick r:id="rId5" action="ppaction://hlinkfile"/>
                </a:rPr>
                <a:t>13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  <a:hlinkClick r:id="rId5" action="ppaction://hlinkfile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  <a:hlinkClick r:id="rId5" action="ppaction://hlinkfile"/>
                </a:rPr>
                <a:t>range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  <a:hlinkClick r:id="rId5" action="ppaction://hlinkfile"/>
                </a:rPr>
                <a:t>滑块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9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pPr>
                <a:defRPr/>
              </a:pPr>
              <a:t>37</a:t>
            </a:fld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/44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27" grpId="0" bldLvl="0" animBg="1"/>
      <p:bldP spid="33" grpId="0" bldLvl="0" animBg="1"/>
      <p:bldP spid="35" grpId="0" bldLvl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91193" y="252499"/>
            <a:ext cx="3937462" cy="52387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表单元素</a:t>
            </a:r>
            <a:r>
              <a:rPr lang="en-US" altLang="zh-CN" dirty="0" smtClean="0"/>
              <a:t>13-13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/>
          <a:lstStyle/>
          <a:p>
            <a:r>
              <a:rPr lang="zh-CN" altLang="zh-CN" dirty="0"/>
              <a:t>搜索框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999332" y="1382541"/>
            <a:ext cx="992719" cy="398780"/>
            <a:chOff x="1000100" y="1801951"/>
            <a:chExt cx="992719" cy="398780"/>
          </a:xfrm>
        </p:grpSpPr>
        <p:pic>
          <p:nvPicPr>
            <p:cNvPr id="6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1299399" y="1801951"/>
              <a:ext cx="69342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8" name="AutoShape 3"/>
          <p:cNvSpPr>
            <a:spLocks noChangeArrowheads="1"/>
          </p:cNvSpPr>
          <p:nvPr/>
        </p:nvSpPr>
        <p:spPr bwMode="auto">
          <a:xfrm>
            <a:off x="2238348" y="2854107"/>
            <a:ext cx="8143932" cy="119887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20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&lt;p</a:t>
            </a:r>
            <a:r>
              <a:rPr lang="en-US" altLang="zh-CN" b="1" dirty="0" smtClean="0">
                <a:latin typeface="+mn-lt"/>
              </a:rPr>
              <a:t>&gt;</a:t>
            </a:r>
            <a:r>
              <a:rPr lang="zh-CN" altLang="en-US" b="1" dirty="0">
                <a:latin typeface="+mn-lt"/>
              </a:rPr>
              <a:t>请输入搜索的关键词</a:t>
            </a:r>
            <a:r>
              <a:rPr lang="en-US" altLang="zh-CN" b="1" dirty="0" smtClean="0">
                <a:latin typeface="+mn-lt"/>
              </a:rPr>
              <a:t>:&lt;</a:t>
            </a:r>
            <a:r>
              <a:rPr lang="en-US" altLang="zh-CN" b="1" dirty="0">
                <a:latin typeface="+mn-lt"/>
              </a:rPr>
              <a:t>input type</a:t>
            </a:r>
            <a:r>
              <a:rPr lang="en-US" altLang="zh-CN" b="1" dirty="0" smtClean="0">
                <a:latin typeface="+mn-lt"/>
              </a:rPr>
              <a:t>="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search</a:t>
            </a:r>
            <a:r>
              <a:rPr lang="en-US" altLang="zh-CN" b="1" dirty="0" smtClean="0">
                <a:latin typeface="+mn-lt"/>
              </a:rPr>
              <a:t>"  </a:t>
            </a:r>
            <a:r>
              <a:rPr lang="en-US" altLang="zh-CN" b="1" dirty="0">
                <a:latin typeface="+mn-lt"/>
              </a:rPr>
              <a:t>name</a:t>
            </a:r>
            <a:r>
              <a:rPr lang="en-US" altLang="zh-CN" b="1" dirty="0" smtClean="0">
                <a:latin typeface="+mn-lt"/>
              </a:rPr>
              <a:t>=“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ser_</a:t>
            </a:r>
            <a:r>
              <a:rPr lang="en-US" altLang="zh-CN" b="1" dirty="0" smtClean="0">
                <a:latin typeface="+mn-lt"/>
              </a:rPr>
              <a:t>"/&gt;&lt;/</a:t>
            </a:r>
            <a:r>
              <a:rPr lang="en-US" altLang="zh-CN" b="1" dirty="0">
                <a:latin typeface="+mn-lt"/>
              </a:rPr>
              <a:t>p&gt;</a:t>
            </a:r>
          </a:p>
          <a:p>
            <a:pPr defTabSz="723900">
              <a:lnSpc>
                <a:spcPct val="20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</a:t>
            </a:r>
            <a:r>
              <a:rPr lang="en-US" altLang="zh-CN" b="1" dirty="0">
                <a:latin typeface="+mn-lt"/>
              </a:rPr>
              <a:t>input type="submit"/&gt;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5735960" y="1871613"/>
            <a:ext cx="876448" cy="372258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搜索框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6183407" y="2252469"/>
            <a:ext cx="628599" cy="87596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5" name="组合 18"/>
          <p:cNvGrpSpPr/>
          <p:nvPr/>
        </p:nvGrpSpPr>
        <p:grpSpPr bwMode="auto">
          <a:xfrm>
            <a:off x="3603943" y="6429375"/>
            <a:ext cx="4572000" cy="428625"/>
            <a:chOff x="3143240" y="5143512"/>
            <a:chExt cx="4572032" cy="428628"/>
          </a:xfrm>
        </p:grpSpPr>
        <p:sp>
          <p:nvSpPr>
            <p:cNvPr id="16" name="圆角矩形 15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圆角矩形 16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chemeClr val="tx1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8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28"/>
            <p:cNvSpPr txBox="1"/>
            <p:nvPr/>
          </p:nvSpPr>
          <p:spPr bwMode="auto">
            <a:xfrm>
              <a:off x="3720014" y="5233584"/>
              <a:ext cx="3945916" cy="338556"/>
            </a:xfrm>
            <a:prstGeom prst="rect">
              <a:avLst/>
            </a:prstGeom>
            <a:solidFill>
              <a:schemeClr val="tx1"/>
            </a:solidFill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  <a:hlinkClick r:id="rId5" action="ppaction://hlinkfile"/>
                </a:rPr>
                <a:t>表单演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  <a:hlinkClick r:id="rId5" action="ppaction://hlinkfile"/>
                </a:rPr>
                <a:t>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  <a:hlinkClick r:id="rId5" action="ppaction://hlinkfile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  <a:hlinkClick r:id="rId5" action="ppaction://hlinkfile"/>
                </a:rPr>
                <a:t>14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  <a:hlinkClick r:id="rId5" action="ppaction://hlinkfile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hlinkClick r:id="rId5" action="ppaction://hlinkfile"/>
                </a:rPr>
                <a:t> search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hlinkClick r:id="rId5" action="ppaction://hlinkfile"/>
                </a:rPr>
                <a:t>搜索框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4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pPr>
                <a:defRPr/>
              </a:pPr>
              <a:t>38</a:t>
            </a:fld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/44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pPr>
                <a:defRPr/>
              </a:pPr>
              <a:t>39</a:t>
            </a:fld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/44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学员操作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—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制作高级表单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890" name="内容占位符 2"/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训练要点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表单标签的使用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需求说明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每一个标签要换行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字号为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14px</a:t>
            </a:r>
            <a:endParaRPr lang="zh-CN" altLang="en-US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3" name="组合 16"/>
          <p:cNvGrpSpPr/>
          <p:nvPr/>
        </p:nvGrpSpPr>
        <p:grpSpPr bwMode="auto">
          <a:xfrm>
            <a:off x="2646363" y="6165304"/>
            <a:ext cx="2714625" cy="428625"/>
            <a:chOff x="3143240" y="5143512"/>
            <a:chExt cx="2714644" cy="428628"/>
          </a:xfrm>
          <a:solidFill>
            <a:schemeClr val="tx1"/>
          </a:solidFill>
        </p:grpSpPr>
        <p:sp>
          <p:nvSpPr>
            <p:cNvPr id="24" name="圆角矩形 23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grpFill/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5" name="圆角矩形 24"/>
            <p:cNvSpPr/>
            <p:nvPr/>
          </p:nvSpPr>
          <p:spPr bwMode="auto">
            <a:xfrm>
              <a:off x="3714744" y="5143512"/>
              <a:ext cx="2143140" cy="428628"/>
            </a:xfrm>
            <a:prstGeom prst="roundRect">
              <a:avLst/>
            </a:prstGeom>
            <a:grpFill/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26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grp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TextBox 26"/>
            <p:cNvSpPr txBox="1"/>
            <p:nvPr/>
          </p:nvSpPr>
          <p:spPr bwMode="auto">
            <a:xfrm>
              <a:off x="3969064" y="5187962"/>
              <a:ext cx="1634501" cy="337187"/>
            </a:xfrm>
            <a:prstGeom prst="rect">
              <a:avLst/>
            </a:prstGeom>
            <a:grp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</a:rPr>
                <a:t>讲解需求说明</a:t>
              </a:r>
            </a:p>
          </p:txBody>
        </p:sp>
      </p:grpSp>
      <p:grpSp>
        <p:nvGrpSpPr>
          <p:cNvPr id="28" name="组合 17"/>
          <p:cNvGrpSpPr/>
          <p:nvPr/>
        </p:nvGrpSpPr>
        <p:grpSpPr bwMode="auto">
          <a:xfrm>
            <a:off x="5880100" y="6165304"/>
            <a:ext cx="2786063" cy="428625"/>
            <a:chOff x="3714744" y="5143512"/>
            <a:chExt cx="2786082" cy="428628"/>
          </a:xfrm>
          <a:solidFill>
            <a:schemeClr val="tx1"/>
          </a:solidFill>
        </p:grpSpPr>
        <p:sp>
          <p:nvSpPr>
            <p:cNvPr id="29" name="圆角矩形 28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grpFill/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0" name="TextBox 29"/>
            <p:cNvSpPr txBox="1"/>
            <p:nvPr/>
          </p:nvSpPr>
          <p:spPr bwMode="auto">
            <a:xfrm>
              <a:off x="3976525" y="5187962"/>
              <a:ext cx="2192670" cy="337187"/>
            </a:xfrm>
            <a:prstGeom prst="rect">
              <a:avLst/>
            </a:prstGeom>
            <a:grp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</a:rPr>
                <a:t>15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</a:rPr>
                <a:t>分钟</a:t>
              </a:r>
            </a:p>
          </p:txBody>
        </p:sp>
      </p:grpSp>
      <p:pic>
        <p:nvPicPr>
          <p:cNvPr id="2050" name="Picture 2" descr="C:\Users\Administrator\Desktop\HTML5+CSS3_龙文静\CP02\02 ToStudent\01  课中上机实践素材\练习2： 表单的高级应用\完成效果图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03813" y="1725282"/>
            <a:ext cx="5007298" cy="380362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pPr>
                <a:defRPr/>
              </a:pPr>
              <a:t>4</a:t>
            </a:fld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/44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>
            <a:noAutofit/>
          </a:bodyPr>
          <a:lstStyle/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预习检查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6764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表格的基本标签？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表格的标题是什么标签？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行合并和列合并的概念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表单的基本标签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表单的组成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新的表单元素</a:t>
            </a: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8707120" y="659765"/>
            <a:ext cx="1607185" cy="736600"/>
            <a:chOff x="0" y="600123"/>
            <a:chExt cx="1607604" cy="736273"/>
          </a:xfrm>
        </p:grpSpPr>
        <p:sp>
          <p:nvSpPr>
            <p:cNvPr id="19" name="TextBox 18"/>
            <p:cNvSpPr txBox="1"/>
            <p:nvPr/>
          </p:nvSpPr>
          <p:spPr>
            <a:xfrm>
              <a:off x="403330" y="620752"/>
              <a:ext cx="1204274" cy="398603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微软雅黑" panose="020B0503020204020204" charset="-122"/>
                  <a:ea typeface="微软雅黑" panose="020B0503020204020204" charset="-122"/>
                </a:rPr>
                <a:t>集中测试</a:t>
              </a:r>
            </a:p>
          </p:txBody>
        </p:sp>
        <p:pic>
          <p:nvPicPr>
            <p:cNvPr id="20" name="Picture 16" descr="C:\Users\meng.zhang\Desktop\ACCP7.0模版图标规范\s副本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00123"/>
              <a:ext cx="500066" cy="512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1" descr="C:\Users\meng.zhang\Desktop\ACCP7.0模版图标规范\users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955" y="833775"/>
              <a:ext cx="502621" cy="502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pPr>
                <a:defRPr/>
              </a:pPr>
              <a:t>40</a:t>
            </a:fld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/44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学员操作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—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仿京东注册页面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890" name="内容占位符 2"/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训练要点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表单标签的使用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" name="组合 16"/>
          <p:cNvGrpSpPr/>
          <p:nvPr/>
        </p:nvGrpSpPr>
        <p:grpSpPr bwMode="auto">
          <a:xfrm>
            <a:off x="2646363" y="6165304"/>
            <a:ext cx="2714625" cy="428625"/>
            <a:chOff x="3143240" y="5143512"/>
            <a:chExt cx="2714644" cy="428628"/>
          </a:xfrm>
          <a:solidFill>
            <a:schemeClr val="tx1"/>
          </a:solidFill>
        </p:grpSpPr>
        <p:sp>
          <p:nvSpPr>
            <p:cNvPr id="24" name="圆角矩形 23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grpFill/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5" name="圆角矩形 24"/>
            <p:cNvSpPr/>
            <p:nvPr/>
          </p:nvSpPr>
          <p:spPr bwMode="auto">
            <a:xfrm>
              <a:off x="3714744" y="5143512"/>
              <a:ext cx="2143140" cy="428628"/>
            </a:xfrm>
            <a:prstGeom prst="roundRect">
              <a:avLst/>
            </a:prstGeom>
            <a:grpFill/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26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grp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TextBox 26"/>
            <p:cNvSpPr txBox="1"/>
            <p:nvPr/>
          </p:nvSpPr>
          <p:spPr bwMode="auto">
            <a:xfrm>
              <a:off x="3969064" y="5187962"/>
              <a:ext cx="1634501" cy="337187"/>
            </a:xfrm>
            <a:prstGeom prst="rect">
              <a:avLst/>
            </a:prstGeom>
            <a:grp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</a:rPr>
                <a:t>讲解需求说明</a:t>
              </a:r>
            </a:p>
          </p:txBody>
        </p:sp>
      </p:grpSp>
      <p:grpSp>
        <p:nvGrpSpPr>
          <p:cNvPr id="4" name="组合 17"/>
          <p:cNvGrpSpPr/>
          <p:nvPr/>
        </p:nvGrpSpPr>
        <p:grpSpPr bwMode="auto">
          <a:xfrm>
            <a:off x="5880100" y="6165304"/>
            <a:ext cx="2786063" cy="428625"/>
            <a:chOff x="3714744" y="5143512"/>
            <a:chExt cx="2786082" cy="428628"/>
          </a:xfrm>
          <a:solidFill>
            <a:schemeClr val="tx1"/>
          </a:solidFill>
        </p:grpSpPr>
        <p:sp>
          <p:nvSpPr>
            <p:cNvPr id="29" name="圆角矩形 28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grpFill/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0" name="TextBox 29"/>
            <p:cNvSpPr txBox="1"/>
            <p:nvPr/>
          </p:nvSpPr>
          <p:spPr bwMode="auto">
            <a:xfrm>
              <a:off x="3976525" y="5187962"/>
              <a:ext cx="2192670" cy="337187"/>
            </a:xfrm>
            <a:prstGeom prst="rect">
              <a:avLst/>
            </a:prstGeom>
            <a:grp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</a:rPr>
                <a:t>15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</a:rPr>
                <a:t>分钟</a:t>
              </a:r>
            </a:p>
          </p:txBody>
        </p:sp>
      </p:grpSp>
      <p:pic>
        <p:nvPicPr>
          <p:cNvPr id="5122" name="Picture 2" descr="C:\Users\Administrator\Desktop\HTML5+CSS3_龙文静\CP02\02 ToStudent\01  课中上机实践素材\练习4：仿京东企业用户注册页面\完成效果图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13275" y="1708031"/>
            <a:ext cx="7439025" cy="38991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pPr>
                <a:defRPr/>
              </a:pPr>
              <a:t>41</a:t>
            </a:fld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/44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604" name="内容占位符 2"/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常见问题及解决办法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defRPr/>
            </a:pP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代码规范问题</a:t>
            </a:r>
          </a:p>
          <a:p>
            <a:pPr eaLnBrk="1" hangingPunct="1">
              <a:defRPr/>
            </a:pP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调试技巧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defRPr/>
            </a:pPr>
            <a:endParaRPr lang="zh-CN" altLang="en-US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defRPr/>
            </a:pPr>
            <a:endParaRPr lang="zh-CN" altLang="en-US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>
            <a:normAutofit/>
          </a:bodyPr>
          <a:lstStyle/>
          <a:p>
            <a:pPr eaLnBrk="1" hangingPunct="1"/>
            <a:r>
              <a:rPr smtClean="0">
                <a:solidFill>
                  <a:srgbClr val="121F55"/>
                </a:solidFill>
                <a:latin typeface="微软雅黑" panose="020B0503020204020204" charset="-122"/>
                <a:ea typeface="微软雅黑" panose="020B0503020204020204" charset="-122"/>
              </a:rPr>
              <a:t>共性问题集中讲解</a:t>
            </a:r>
          </a:p>
        </p:txBody>
      </p:sp>
      <p:grpSp>
        <p:nvGrpSpPr>
          <p:cNvPr id="67588" name="组合 29"/>
          <p:cNvGrpSpPr/>
          <p:nvPr/>
        </p:nvGrpSpPr>
        <p:grpSpPr bwMode="auto">
          <a:xfrm>
            <a:off x="3381375" y="3214688"/>
            <a:ext cx="5929313" cy="2058988"/>
            <a:chOff x="1857356" y="3214688"/>
            <a:chExt cx="5929353" cy="2058989"/>
          </a:xfrm>
          <a:solidFill>
            <a:schemeClr val="tx1"/>
          </a:solidFill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grp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67591" name="组合 7"/>
            <p:cNvGrpSpPr/>
            <p:nvPr/>
          </p:nvGrpSpPr>
          <p:grpSpPr bwMode="auto">
            <a:xfrm>
              <a:off x="1924031" y="3214688"/>
              <a:ext cx="5862678" cy="2058989"/>
              <a:chOff x="2066315" y="2227264"/>
              <a:chExt cx="5862756" cy="2059018"/>
            </a:xfrm>
            <a:grpFill/>
          </p:grpSpPr>
          <p:grpSp>
            <p:nvGrpSpPr>
              <p:cNvPr id="67592" name="组合 19"/>
              <p:cNvGrpSpPr/>
              <p:nvPr/>
            </p:nvGrpSpPr>
            <p:grpSpPr bwMode="auto">
              <a:xfrm>
                <a:off x="2066315" y="2227264"/>
                <a:ext cx="5862756" cy="2059018"/>
                <a:chOff x="2066296" y="2227167"/>
                <a:chExt cx="5862795" cy="2059104"/>
              </a:xfrm>
              <a:grpFill/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grp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grpSp>
              <p:nvGrpSpPr>
                <p:cNvPr id="67597" name="组合 17"/>
                <p:cNvGrpSpPr/>
                <p:nvPr/>
              </p:nvGrpSpPr>
              <p:grpSpPr bwMode="auto">
                <a:xfrm>
                  <a:off x="2066296" y="2227167"/>
                  <a:ext cx="5148401" cy="2059104"/>
                  <a:chOff x="2066296" y="2084291"/>
                  <a:chExt cx="5148401" cy="2059104"/>
                </a:xfrm>
                <a:grpFill/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6627"/>
                  </a:xfrm>
                  <a:prstGeom prst="rect">
                    <a:avLst/>
                  </a:prstGeom>
                  <a:grpFill/>
                  <a:ln w="9525" algn="ctr">
                    <a:noFill/>
                    <a:miter lim="800000"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rPr>
                      <a:t>共性问题集中讲解   </a:t>
                    </a: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grp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grp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</p:grpSp>
          <p:grpSp>
            <p:nvGrpSpPr>
              <p:cNvPr id="67593" name="组合 23"/>
              <p:cNvGrpSpPr/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  <a:grpFill/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  <a:gd name="connsiteX0-19" fmla="*/ 691861 w 691861"/>
                    <a:gd name="connsiteY0-20" fmla="*/ 1857375 h 1866444"/>
                    <a:gd name="connsiteX1-21" fmla="*/ 0 w 691861"/>
                    <a:gd name="connsiteY1-22" fmla="*/ 0 h 1866444"/>
                    <a:gd name="connsiteX2-23" fmla="*/ 48901 w 691861"/>
                    <a:gd name="connsiteY2-24" fmla="*/ 1857375 h 1866444"/>
                    <a:gd name="connsiteX3-25" fmla="*/ 39834 w 691861"/>
                    <a:gd name="connsiteY3-26" fmla="*/ 1866444 h 1866444"/>
                    <a:gd name="connsiteX4-27" fmla="*/ 691861 w 691861"/>
                    <a:gd name="connsiteY4-28" fmla="*/ 1857375 h 1866444"/>
                    <a:gd name="connsiteX0-29" fmla="*/ 1049019 w 1049019"/>
                    <a:gd name="connsiteY0-30" fmla="*/ 1857375 h 1866444"/>
                    <a:gd name="connsiteX1-31" fmla="*/ 0 w 1049019"/>
                    <a:gd name="connsiteY1-32" fmla="*/ 0 h 1866444"/>
                    <a:gd name="connsiteX2-33" fmla="*/ 48901 w 1049019"/>
                    <a:gd name="connsiteY2-34" fmla="*/ 1857375 h 1866444"/>
                    <a:gd name="connsiteX3-35" fmla="*/ 39834 w 1049019"/>
                    <a:gd name="connsiteY3-36" fmla="*/ 1866444 h 1866444"/>
                    <a:gd name="connsiteX4-37" fmla="*/ 1049019 w 1049019"/>
                    <a:gd name="connsiteY4-38" fmla="*/ 1857375 h 1866444"/>
                    <a:gd name="connsiteX0-39" fmla="*/ 1334739 w 1334739"/>
                    <a:gd name="connsiteY0-40" fmla="*/ 1857375 h 1866444"/>
                    <a:gd name="connsiteX1-41" fmla="*/ 0 w 1334739"/>
                    <a:gd name="connsiteY1-42" fmla="*/ 0 h 1866444"/>
                    <a:gd name="connsiteX2-43" fmla="*/ 48901 w 1334739"/>
                    <a:gd name="connsiteY2-44" fmla="*/ 1857375 h 1866444"/>
                    <a:gd name="connsiteX3-45" fmla="*/ 39834 w 1334739"/>
                    <a:gd name="connsiteY3-46" fmla="*/ 1866444 h 1866444"/>
                    <a:gd name="connsiteX4-47" fmla="*/ 1334739 w 1334739"/>
                    <a:gd name="connsiteY4-4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TextBox 4"/>
          <p:cNvSpPr txBox="1">
            <a:spLocks noChangeArrowheads="1"/>
          </p:cNvSpPr>
          <p:nvPr/>
        </p:nvSpPr>
        <p:spPr bwMode="auto">
          <a:xfrm>
            <a:off x="2865966" y="1617639"/>
            <a:ext cx="8737172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表格</a:t>
            </a:r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表单</a:t>
            </a:r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70660" name="AutoShape 3"/>
          <p:cNvSpPr>
            <a:spLocks/>
          </p:cNvSpPr>
          <p:nvPr/>
        </p:nvSpPr>
        <p:spPr bwMode="auto">
          <a:xfrm>
            <a:off x="3576463" y="1810003"/>
            <a:ext cx="239184" cy="704850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70662" name="TextBox 12"/>
          <p:cNvSpPr txBox="1">
            <a:spLocks noChangeArrowheads="1"/>
          </p:cNvSpPr>
          <p:nvPr/>
        </p:nvSpPr>
        <p:spPr bwMode="auto">
          <a:xfrm>
            <a:off x="3993772" y="1639483"/>
            <a:ext cx="323820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b="1" dirty="0">
                <a:ea typeface="微软雅黑" pitchFamily="34" charset="-122"/>
                <a:cs typeface="Arial" charset="0"/>
              </a:rPr>
              <a:t>表格的基本使用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方法：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>
                <a:ea typeface="微软雅黑" pitchFamily="34" charset="-122"/>
                <a:cs typeface="Arial" charset="0"/>
              </a:rPr>
              <a:t>制作跨列、跨行的表格</a:t>
            </a:r>
          </a:p>
        </p:txBody>
      </p:sp>
      <p:sp>
        <p:nvSpPr>
          <p:cNvPr id="70664" name="TextBox 15"/>
          <p:cNvSpPr txBox="1">
            <a:spLocks noChangeArrowheads="1"/>
          </p:cNvSpPr>
          <p:nvPr/>
        </p:nvSpPr>
        <p:spPr bwMode="auto">
          <a:xfrm>
            <a:off x="-1" y="3729226"/>
            <a:ext cx="24257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ea typeface="微软雅黑" pitchFamily="34" charset="-122"/>
                <a:cs typeface="Arial" charset="0"/>
              </a:rPr>
              <a:t>列表、表格与媒体元素</a:t>
            </a:r>
            <a:endParaRPr lang="en-US" altLang="zh-CN" sz="20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70665" name="AutoShape 3"/>
          <p:cNvSpPr>
            <a:spLocks/>
          </p:cNvSpPr>
          <p:nvPr/>
        </p:nvSpPr>
        <p:spPr bwMode="auto">
          <a:xfrm>
            <a:off x="2448984" y="1620838"/>
            <a:ext cx="416981" cy="4705781"/>
          </a:xfrm>
          <a:prstGeom prst="leftBrace">
            <a:avLst>
              <a:gd name="adj1" fmla="val 62112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2" name="AutoShape 3"/>
          <p:cNvSpPr>
            <a:spLocks/>
          </p:cNvSpPr>
          <p:nvPr/>
        </p:nvSpPr>
        <p:spPr bwMode="auto">
          <a:xfrm>
            <a:off x="6170083" y="2209800"/>
            <a:ext cx="239184" cy="704850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6098975" y="1665987"/>
            <a:ext cx="502708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b="1" dirty="0">
                <a:ea typeface="微软雅黑" pitchFamily="34" charset="-122"/>
                <a:cs typeface="Arial" charset="0"/>
              </a:rPr>
              <a:t>使用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&lt;table&gt;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、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&lt;</a:t>
            </a:r>
            <a:r>
              <a:rPr lang="en-US" altLang="zh-CN" sz="1600" b="1" dirty="0" err="1">
                <a:ea typeface="微软雅黑" pitchFamily="34" charset="-122"/>
                <a:cs typeface="Arial" charset="0"/>
              </a:rPr>
              <a:t>tr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&gt;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、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&lt;td&gt;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创建表格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15" name="TextBox 11"/>
          <p:cNvSpPr txBox="1">
            <a:spLocks noChangeArrowheads="1"/>
          </p:cNvSpPr>
          <p:nvPr/>
        </p:nvSpPr>
        <p:spPr bwMode="auto">
          <a:xfrm>
            <a:off x="6410103" y="2098037"/>
            <a:ext cx="502708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跨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列：</a:t>
            </a:r>
            <a:r>
              <a:rPr lang="en-US" altLang="zh-CN" sz="1600" b="1" dirty="0" err="1">
                <a:ea typeface="微软雅黑" pitchFamily="34" charset="-122"/>
                <a:cs typeface="Arial" charset="0"/>
              </a:rPr>
              <a:t>colspan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="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横向跨的单元格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数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"</a:t>
            </a:r>
          </a:p>
          <a:p>
            <a:pPr eaLnBrk="1" hangingPunct="1"/>
            <a:endParaRPr lang="zh-CN" altLang="en-US" sz="1600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跨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行：</a:t>
            </a:r>
            <a:r>
              <a:rPr lang="en-US" altLang="zh-CN" sz="1600" b="1" dirty="0" err="1">
                <a:ea typeface="微软雅黑" pitchFamily="34" charset="-122"/>
                <a:cs typeface="Arial" charset="0"/>
              </a:rPr>
              <a:t>rowspan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="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纵向跨的单元格数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"</a:t>
            </a:r>
          </a:p>
        </p:txBody>
      </p:sp>
      <p:sp>
        <p:nvSpPr>
          <p:cNvPr id="16" name="AutoShape 3"/>
          <p:cNvSpPr>
            <a:spLocks/>
          </p:cNvSpPr>
          <p:nvPr/>
        </p:nvSpPr>
        <p:spPr bwMode="auto">
          <a:xfrm>
            <a:off x="3498575" y="3220278"/>
            <a:ext cx="225286" cy="2252870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42</a:t>
            </a:fld>
            <a:r>
              <a:rPr lang="en-US" altLang="zh-CN" dirty="0" smtClean="0"/>
              <a:t>/44</a:t>
            </a:r>
            <a:endParaRPr lang="zh-CN" altLang="en-US" dirty="0"/>
          </a:p>
        </p:txBody>
      </p:sp>
      <p:sp>
        <p:nvSpPr>
          <p:cNvPr id="18" name="TextBox 4"/>
          <p:cNvSpPr txBox="1">
            <a:spLocks noChangeArrowheads="1"/>
          </p:cNvSpPr>
          <p:nvPr/>
        </p:nvSpPr>
        <p:spPr bwMode="auto">
          <a:xfrm>
            <a:off x="3816626" y="3193775"/>
            <a:ext cx="5194852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表单主要用来制作动态网页，方便和用户进行交互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>
                <a:ea typeface="微软雅黑" pitchFamily="34" charset="-122"/>
                <a:cs typeface="Arial" charset="0"/>
              </a:rPr>
              <a:t>常用的表单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元素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>
              <a:solidFill>
                <a:srgbClr val="FF0000"/>
              </a:solidFill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20" name="TextBox 11"/>
          <p:cNvSpPr txBox="1">
            <a:spLocks noChangeArrowheads="1"/>
          </p:cNvSpPr>
          <p:nvPr/>
        </p:nvSpPr>
        <p:spPr bwMode="auto">
          <a:xfrm>
            <a:off x="5790253" y="3811012"/>
            <a:ext cx="3770313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b="1" dirty="0">
                <a:ea typeface="微软雅黑" pitchFamily="34" charset="-122"/>
                <a:cs typeface="Arial" charset="0"/>
              </a:rPr>
              <a:t>文本框（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text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）</a:t>
            </a:r>
            <a:endParaRPr lang="en-US" altLang="zh-CN" sz="1600" b="1" dirty="0">
              <a:solidFill>
                <a:srgbClr val="C00000"/>
              </a:solidFill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>
                <a:ea typeface="微软雅黑" pitchFamily="34" charset="-122"/>
                <a:cs typeface="Arial" charset="0"/>
              </a:rPr>
              <a:t>密码框（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password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）</a:t>
            </a:r>
            <a:endParaRPr lang="en-US" altLang="zh-CN" sz="1600" b="1" dirty="0">
              <a:solidFill>
                <a:srgbClr val="C00000"/>
              </a:solidFill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>
                <a:ea typeface="微软雅黑" pitchFamily="34" charset="-122"/>
                <a:cs typeface="Arial" charset="0"/>
              </a:rPr>
              <a:t>单选按钮（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radio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）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>
                <a:ea typeface="微软雅黑" pitchFamily="34" charset="-122"/>
                <a:cs typeface="Arial" charset="0"/>
              </a:rPr>
              <a:t>复选框（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checkbox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）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>
                <a:ea typeface="微软雅黑" pitchFamily="34" charset="-122"/>
                <a:cs typeface="Arial" charset="0"/>
              </a:rPr>
              <a:t>列表框（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&lt;select&gt;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和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&lt;option&gt;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）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>
                <a:ea typeface="微软雅黑" pitchFamily="34" charset="-122"/>
                <a:cs typeface="Arial" charset="0"/>
              </a:rPr>
              <a:t>按钮（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button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、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submit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和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reset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）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>
                <a:ea typeface="微软雅黑" pitchFamily="34" charset="-122"/>
                <a:cs typeface="Arial" charset="0"/>
              </a:rPr>
              <a:t>邮箱（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&lt;email&gt;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）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网址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（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&lt;</a:t>
            </a:r>
            <a:r>
              <a:rPr lang="en-US" altLang="zh-CN" sz="1600" b="1" dirty="0" err="1">
                <a:ea typeface="微软雅黑" pitchFamily="34" charset="-122"/>
                <a:cs typeface="Arial" charset="0"/>
              </a:rPr>
              <a:t>url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&gt;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）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数字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（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&lt;number&gt;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）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滑块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（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&lt;range&gt;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）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搜索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（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&lt;search&gt;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）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zh-CN" altLang="en-US" sz="1600" b="1" dirty="0">
              <a:solidFill>
                <a:srgbClr val="C00000"/>
              </a:solidFill>
              <a:ea typeface="微软雅黑" pitchFamily="34" charset="-122"/>
              <a:cs typeface="Arial" charset="0"/>
            </a:endParaRPr>
          </a:p>
        </p:txBody>
      </p:sp>
      <p:sp>
        <p:nvSpPr>
          <p:cNvPr id="21" name="AutoShape 3"/>
          <p:cNvSpPr>
            <a:spLocks/>
          </p:cNvSpPr>
          <p:nvPr/>
        </p:nvSpPr>
        <p:spPr bwMode="auto">
          <a:xfrm>
            <a:off x="5461092" y="3843129"/>
            <a:ext cx="250595" cy="2623931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710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pPr>
                <a:defRPr/>
              </a:pPr>
              <a:t>43</a:t>
            </a:fld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/44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作业</a:t>
            </a:r>
            <a:endParaRPr lang="zh-CN" altLang="en-US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课后作业</a:t>
            </a:r>
            <a:endParaRPr lang="en-US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教员备课时根据班级情况在此添加内容，应区分必做、选做内容，以满足不同层次学员的需求</a:t>
            </a:r>
            <a:endParaRPr lang="en-US" altLang="zh-CN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endParaRPr lang="zh-CN" altLang="en-US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0"/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预习作业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1" eaLnBrk="1" hangingPunct="1">
              <a:defRPr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预习下一章学生用书，完成预习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测试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defRPr/>
            </a:pP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CSS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的样式有哪几种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defRPr/>
            </a:pP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CSS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外部链接语法结构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defRPr/>
            </a:pP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如何用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CSS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美化页面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就坐&#10;&#10;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>
            <a:off x="0" y="-1"/>
            <a:ext cx="12213219" cy="6858001"/>
          </a:xfrm>
          <a:prstGeom prst="rect">
            <a:avLst/>
          </a:prstGeom>
        </p:spPr>
      </p:pic>
      <p:sp>
        <p:nvSpPr>
          <p:cNvPr id="5" name="矩形 4"/>
          <p:cNvSpPr/>
          <p:nvPr>
            <p:custDataLst>
              <p:tags r:id="rId3"/>
            </p:custDataLst>
          </p:nvPr>
        </p:nvSpPr>
        <p:spPr>
          <a:xfrm>
            <a:off x="7005235" y="1841998"/>
            <a:ext cx="4491440" cy="115800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6000" b="1" kern="0" spc="300" dirty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Thanks</a:t>
            </a:r>
            <a:r>
              <a:rPr lang="zh-CN" altLang="en-US" sz="6000" b="1" kern="0" spc="300" dirty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！</a:t>
            </a:r>
          </a:p>
        </p:txBody>
      </p:sp>
      <p:cxnSp>
        <p:nvCxnSpPr>
          <p:cNvPr id="3" name="直线连接符 2"/>
          <p:cNvCxnSpPr/>
          <p:nvPr>
            <p:custDataLst>
              <p:tags r:id="rId4"/>
            </p:custDataLst>
          </p:nvPr>
        </p:nvCxnSpPr>
        <p:spPr>
          <a:xfrm>
            <a:off x="7108878" y="1658521"/>
            <a:ext cx="4275402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rgbClr val="2196F3"/>
          </a:lnRef>
          <a:fillRef idx="0">
            <a:srgbClr val="2196F3"/>
          </a:fillRef>
          <a:effectRef idx="0">
            <a:srgbClr val="2196F3"/>
          </a:effectRef>
          <a:fontRef idx="minor">
            <a:srgbClr val="222222"/>
          </a:fontRef>
        </p:style>
      </p:cxnSp>
      <p:cxnSp>
        <p:nvCxnSpPr>
          <p:cNvPr id="8" name="直线连接符 7"/>
          <p:cNvCxnSpPr/>
          <p:nvPr>
            <p:custDataLst>
              <p:tags r:id="rId5"/>
            </p:custDataLst>
          </p:nvPr>
        </p:nvCxnSpPr>
        <p:spPr>
          <a:xfrm>
            <a:off x="7108878" y="3144089"/>
            <a:ext cx="4275402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rgbClr val="2196F3"/>
          </a:lnRef>
          <a:fillRef idx="0">
            <a:srgbClr val="2196F3"/>
          </a:fillRef>
          <a:effectRef idx="0">
            <a:srgbClr val="2196F3"/>
          </a:effectRef>
          <a:fontRef idx="minor">
            <a:srgbClr val="222222"/>
          </a:fontRef>
        </p:style>
      </p:cxnSp>
      <p:sp>
        <p:nvSpPr>
          <p:cNvPr id="9" name="Freeform 5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7108878" y="1365094"/>
            <a:ext cx="469366" cy="452840"/>
          </a:xfrm>
          <a:custGeom>
            <a:avLst/>
            <a:gdLst>
              <a:gd name="T0" fmla="*/ 54 w 135"/>
              <a:gd name="T1" fmla="*/ 130 h 130"/>
              <a:gd name="T2" fmla="*/ 0 w 135"/>
              <a:gd name="T3" fmla="*/ 130 h 130"/>
              <a:gd name="T4" fmla="*/ 0 w 135"/>
              <a:gd name="T5" fmla="*/ 76 h 130"/>
              <a:gd name="T6" fmla="*/ 14 w 135"/>
              <a:gd name="T7" fmla="*/ 21 h 130"/>
              <a:gd name="T8" fmla="*/ 54 w 135"/>
              <a:gd name="T9" fmla="*/ 0 h 130"/>
              <a:gd name="T10" fmla="*/ 54 w 135"/>
              <a:gd name="T11" fmla="*/ 26 h 130"/>
              <a:gd name="T12" fmla="*/ 27 w 135"/>
              <a:gd name="T13" fmla="*/ 76 h 130"/>
              <a:gd name="T14" fmla="*/ 54 w 135"/>
              <a:gd name="T15" fmla="*/ 76 h 130"/>
              <a:gd name="T16" fmla="*/ 54 w 135"/>
              <a:gd name="T17" fmla="*/ 130 h 130"/>
              <a:gd name="T18" fmla="*/ 135 w 135"/>
              <a:gd name="T19" fmla="*/ 130 h 130"/>
              <a:gd name="T20" fmla="*/ 81 w 135"/>
              <a:gd name="T21" fmla="*/ 130 h 130"/>
              <a:gd name="T22" fmla="*/ 81 w 135"/>
              <a:gd name="T23" fmla="*/ 76 h 130"/>
              <a:gd name="T24" fmla="*/ 95 w 135"/>
              <a:gd name="T25" fmla="*/ 21 h 130"/>
              <a:gd name="T26" fmla="*/ 135 w 135"/>
              <a:gd name="T27" fmla="*/ 0 h 130"/>
              <a:gd name="T28" fmla="*/ 135 w 135"/>
              <a:gd name="T29" fmla="*/ 26 h 130"/>
              <a:gd name="T30" fmla="*/ 109 w 135"/>
              <a:gd name="T31" fmla="*/ 76 h 130"/>
              <a:gd name="T32" fmla="*/ 135 w 135"/>
              <a:gd name="T33" fmla="*/ 76 h 130"/>
              <a:gd name="T34" fmla="*/ 135 w 135"/>
              <a:gd name="T35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35" h="130">
                <a:moveTo>
                  <a:pt x="54" y="130"/>
                </a:moveTo>
                <a:cubicBezTo>
                  <a:pt x="0" y="130"/>
                  <a:pt x="0" y="130"/>
                  <a:pt x="0" y="130"/>
                </a:cubicBezTo>
                <a:cubicBezTo>
                  <a:pt x="0" y="76"/>
                  <a:pt x="0" y="76"/>
                  <a:pt x="0" y="76"/>
                </a:cubicBezTo>
                <a:cubicBezTo>
                  <a:pt x="0" y="53"/>
                  <a:pt x="5" y="35"/>
                  <a:pt x="14" y="21"/>
                </a:cubicBezTo>
                <a:cubicBezTo>
                  <a:pt x="23" y="7"/>
                  <a:pt x="36" y="0"/>
                  <a:pt x="54" y="0"/>
                </a:cubicBezTo>
                <a:cubicBezTo>
                  <a:pt x="54" y="26"/>
                  <a:pt x="54" y="26"/>
                  <a:pt x="54" y="26"/>
                </a:cubicBezTo>
                <a:cubicBezTo>
                  <a:pt x="36" y="26"/>
                  <a:pt x="27" y="43"/>
                  <a:pt x="27" y="76"/>
                </a:cubicBezTo>
                <a:cubicBezTo>
                  <a:pt x="54" y="76"/>
                  <a:pt x="54" y="76"/>
                  <a:pt x="54" y="76"/>
                </a:cubicBezTo>
                <a:lnTo>
                  <a:pt x="54" y="130"/>
                </a:lnTo>
                <a:close/>
                <a:moveTo>
                  <a:pt x="135" y="130"/>
                </a:moveTo>
                <a:cubicBezTo>
                  <a:pt x="81" y="130"/>
                  <a:pt x="81" y="130"/>
                  <a:pt x="81" y="130"/>
                </a:cubicBezTo>
                <a:cubicBezTo>
                  <a:pt x="81" y="76"/>
                  <a:pt x="81" y="76"/>
                  <a:pt x="81" y="76"/>
                </a:cubicBezTo>
                <a:cubicBezTo>
                  <a:pt x="81" y="53"/>
                  <a:pt x="86" y="35"/>
                  <a:pt x="95" y="21"/>
                </a:cubicBezTo>
                <a:cubicBezTo>
                  <a:pt x="104" y="7"/>
                  <a:pt x="117" y="0"/>
                  <a:pt x="135" y="0"/>
                </a:cubicBezTo>
                <a:cubicBezTo>
                  <a:pt x="135" y="26"/>
                  <a:pt x="135" y="26"/>
                  <a:pt x="135" y="26"/>
                </a:cubicBezTo>
                <a:cubicBezTo>
                  <a:pt x="118" y="26"/>
                  <a:pt x="109" y="43"/>
                  <a:pt x="109" y="76"/>
                </a:cubicBezTo>
                <a:cubicBezTo>
                  <a:pt x="135" y="76"/>
                  <a:pt x="135" y="76"/>
                  <a:pt x="135" y="76"/>
                </a:cubicBezTo>
                <a:lnTo>
                  <a:pt x="135" y="130"/>
                </a:lnTo>
                <a:close/>
              </a:path>
            </a:pathLst>
          </a:custGeom>
          <a:solidFill>
            <a:srgbClr val="2196F3"/>
          </a:solidFill>
          <a:ln>
            <a:noFill/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Freeform 5"/>
          <p:cNvSpPr>
            <a:spLocks noEditPoints="1"/>
          </p:cNvSpPr>
          <p:nvPr>
            <p:custDataLst>
              <p:tags r:id="rId7"/>
            </p:custDataLst>
          </p:nvPr>
        </p:nvSpPr>
        <p:spPr bwMode="auto">
          <a:xfrm rot="10800000">
            <a:off x="10926166" y="2997181"/>
            <a:ext cx="469366" cy="452840"/>
          </a:xfrm>
          <a:custGeom>
            <a:avLst/>
            <a:gdLst>
              <a:gd name="T0" fmla="*/ 54 w 135"/>
              <a:gd name="T1" fmla="*/ 130 h 130"/>
              <a:gd name="T2" fmla="*/ 0 w 135"/>
              <a:gd name="T3" fmla="*/ 130 h 130"/>
              <a:gd name="T4" fmla="*/ 0 w 135"/>
              <a:gd name="T5" fmla="*/ 76 h 130"/>
              <a:gd name="T6" fmla="*/ 14 w 135"/>
              <a:gd name="T7" fmla="*/ 21 h 130"/>
              <a:gd name="T8" fmla="*/ 54 w 135"/>
              <a:gd name="T9" fmla="*/ 0 h 130"/>
              <a:gd name="T10" fmla="*/ 54 w 135"/>
              <a:gd name="T11" fmla="*/ 26 h 130"/>
              <a:gd name="T12" fmla="*/ 27 w 135"/>
              <a:gd name="T13" fmla="*/ 76 h 130"/>
              <a:gd name="T14" fmla="*/ 54 w 135"/>
              <a:gd name="T15" fmla="*/ 76 h 130"/>
              <a:gd name="T16" fmla="*/ 54 w 135"/>
              <a:gd name="T17" fmla="*/ 130 h 130"/>
              <a:gd name="T18" fmla="*/ 135 w 135"/>
              <a:gd name="T19" fmla="*/ 130 h 130"/>
              <a:gd name="T20" fmla="*/ 81 w 135"/>
              <a:gd name="T21" fmla="*/ 130 h 130"/>
              <a:gd name="T22" fmla="*/ 81 w 135"/>
              <a:gd name="T23" fmla="*/ 76 h 130"/>
              <a:gd name="T24" fmla="*/ 95 w 135"/>
              <a:gd name="T25" fmla="*/ 21 h 130"/>
              <a:gd name="T26" fmla="*/ 135 w 135"/>
              <a:gd name="T27" fmla="*/ 0 h 130"/>
              <a:gd name="T28" fmla="*/ 135 w 135"/>
              <a:gd name="T29" fmla="*/ 26 h 130"/>
              <a:gd name="T30" fmla="*/ 109 w 135"/>
              <a:gd name="T31" fmla="*/ 76 h 130"/>
              <a:gd name="T32" fmla="*/ 135 w 135"/>
              <a:gd name="T33" fmla="*/ 76 h 130"/>
              <a:gd name="T34" fmla="*/ 135 w 135"/>
              <a:gd name="T35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35" h="130">
                <a:moveTo>
                  <a:pt x="54" y="130"/>
                </a:moveTo>
                <a:cubicBezTo>
                  <a:pt x="0" y="130"/>
                  <a:pt x="0" y="130"/>
                  <a:pt x="0" y="130"/>
                </a:cubicBezTo>
                <a:cubicBezTo>
                  <a:pt x="0" y="76"/>
                  <a:pt x="0" y="76"/>
                  <a:pt x="0" y="76"/>
                </a:cubicBezTo>
                <a:cubicBezTo>
                  <a:pt x="0" y="53"/>
                  <a:pt x="5" y="35"/>
                  <a:pt x="14" y="21"/>
                </a:cubicBezTo>
                <a:cubicBezTo>
                  <a:pt x="23" y="7"/>
                  <a:pt x="36" y="0"/>
                  <a:pt x="54" y="0"/>
                </a:cubicBezTo>
                <a:cubicBezTo>
                  <a:pt x="54" y="26"/>
                  <a:pt x="54" y="26"/>
                  <a:pt x="54" y="26"/>
                </a:cubicBezTo>
                <a:cubicBezTo>
                  <a:pt x="36" y="26"/>
                  <a:pt x="27" y="43"/>
                  <a:pt x="27" y="76"/>
                </a:cubicBezTo>
                <a:cubicBezTo>
                  <a:pt x="54" y="76"/>
                  <a:pt x="54" y="76"/>
                  <a:pt x="54" y="76"/>
                </a:cubicBezTo>
                <a:lnTo>
                  <a:pt x="54" y="130"/>
                </a:lnTo>
                <a:close/>
                <a:moveTo>
                  <a:pt x="135" y="130"/>
                </a:moveTo>
                <a:cubicBezTo>
                  <a:pt x="81" y="130"/>
                  <a:pt x="81" y="130"/>
                  <a:pt x="81" y="130"/>
                </a:cubicBezTo>
                <a:cubicBezTo>
                  <a:pt x="81" y="76"/>
                  <a:pt x="81" y="76"/>
                  <a:pt x="81" y="76"/>
                </a:cubicBezTo>
                <a:cubicBezTo>
                  <a:pt x="81" y="53"/>
                  <a:pt x="86" y="35"/>
                  <a:pt x="95" y="21"/>
                </a:cubicBezTo>
                <a:cubicBezTo>
                  <a:pt x="104" y="7"/>
                  <a:pt x="117" y="0"/>
                  <a:pt x="135" y="0"/>
                </a:cubicBezTo>
                <a:cubicBezTo>
                  <a:pt x="135" y="26"/>
                  <a:pt x="135" y="26"/>
                  <a:pt x="135" y="26"/>
                </a:cubicBezTo>
                <a:cubicBezTo>
                  <a:pt x="118" y="26"/>
                  <a:pt x="109" y="43"/>
                  <a:pt x="109" y="76"/>
                </a:cubicBezTo>
                <a:cubicBezTo>
                  <a:pt x="135" y="76"/>
                  <a:pt x="135" y="76"/>
                  <a:pt x="135" y="76"/>
                </a:cubicBezTo>
                <a:lnTo>
                  <a:pt x="135" y="130"/>
                </a:lnTo>
                <a:close/>
              </a:path>
            </a:pathLst>
          </a:custGeom>
          <a:solidFill>
            <a:srgbClr val="2196F3"/>
          </a:solidFill>
          <a:ln>
            <a:noFill/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9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>
            <a:noAutofit/>
          </a:bodyPr>
          <a:lstStyle/>
          <a:p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本章任务</a:t>
            </a:r>
            <a:endParaRPr lang="zh-CN" altLang="en-US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81282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/>
          <a:lstStyle/>
          <a:p>
            <a:r>
              <a:rPr lang="zh-CN" altLang="zh-CN" dirty="0" smtClean="0">
                <a:latin typeface="微软雅黑" panose="020B0503020204020204" charset="-122"/>
                <a:ea typeface="微软雅黑" panose="020B0503020204020204" charset="-122"/>
              </a:rPr>
              <a:t>制作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流量查询表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zh-CN" dirty="0" smtClean="0">
                <a:latin typeface="微软雅黑" panose="020B0503020204020204" charset="-122"/>
                <a:ea typeface="微软雅黑" panose="020B0503020204020204" charset="-122"/>
              </a:rPr>
              <a:t>制作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表单高级应用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zh-CN" dirty="0" smtClean="0">
                <a:latin typeface="微软雅黑" panose="020B0503020204020204" charset="-122"/>
                <a:ea typeface="微软雅黑" panose="020B0503020204020204" charset="-122"/>
              </a:rPr>
              <a:t>制作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仿京东企业用户注册页面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Picture 2" descr="C:\Users\Administrator\Desktop\HTML5+CSS3_龙文静\CP02\02 ToStudent\01  课中上机实践素材\练习1：使用表格制作流量查询表\流量查询表效果图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78574" y="750887"/>
            <a:ext cx="3766911" cy="2529341"/>
          </a:xfrm>
          <a:prstGeom prst="rect">
            <a:avLst/>
          </a:prstGeom>
          <a:noFill/>
        </p:spPr>
      </p:pic>
      <p:pic>
        <p:nvPicPr>
          <p:cNvPr id="4" name="Picture 3" descr="C:\Users\Administrator\Desktop\HTML5+CSS3_龙文静\CP02\02 ToStudent\01  课中上机实践素材\练习2： 表单的高级应用\完成效果图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1543" y="3541484"/>
            <a:ext cx="4992914" cy="2924629"/>
          </a:xfrm>
          <a:prstGeom prst="rect">
            <a:avLst/>
          </a:prstGeom>
          <a:noFill/>
        </p:spPr>
      </p:pic>
      <p:pic>
        <p:nvPicPr>
          <p:cNvPr id="5" name="Picture 4" descr="C:\Users\Administrator\Desktop\HTML5+CSS3_龙文静\CP02\02 ToStudent\01  课中上机实践素材\练习3：仿京东企业用户注册页面\完成效果图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85745" y="3433081"/>
            <a:ext cx="4982255" cy="3127375"/>
          </a:xfrm>
          <a:prstGeom prst="rect">
            <a:avLst/>
          </a:prstGeom>
          <a:noFill/>
        </p:spPr>
      </p:pic>
      <p:sp>
        <p:nvSpPr>
          <p:cNvPr id="10" name="灯片编号占位符 3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9828A5-CB4B-40D8-8889-74187044184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/44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81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本章目标</a:t>
            </a:r>
            <a:endParaRPr lang="zh-CN" altLang="en-US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411" name="内容占位符 2"/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/>
          <a:lstStyle/>
          <a:p>
            <a:pPr lvl="0"/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</a:rPr>
              <a:t>会</a:t>
            </a:r>
            <a:r>
              <a:rPr lang="zh-CN" altLang="zh-CN" dirty="0" smtClean="0"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表格标签制作表格</a:t>
            </a:r>
            <a:endParaRPr lang="zh-CN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/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</a:rPr>
              <a:t>会</a:t>
            </a:r>
            <a:r>
              <a:rPr lang="zh-CN" altLang="zh-CN" dirty="0" smtClean="0"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行合并、列合并</a:t>
            </a:r>
            <a:endParaRPr lang="zh-CN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/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</a:rPr>
              <a:t>会</a:t>
            </a:r>
            <a:r>
              <a:rPr lang="zh-CN" altLang="zh-CN" dirty="0" smtClean="0"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表单标签制作表单</a:t>
            </a:r>
            <a:endParaRPr lang="zh-CN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</a:rPr>
              <a:t>会</a:t>
            </a:r>
            <a:r>
              <a:rPr lang="zh-CN" altLang="zh-CN" dirty="0" smtClean="0"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表格标签、表单标签联合起来使用</a:t>
            </a:r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pPr>
                <a:defRPr/>
              </a:pPr>
              <a:t>6</a:t>
            </a:fld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/44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Table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基本结构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基本结构：  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None/>
            </a:pP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None/>
            </a:pP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3" name="Group 4"/>
          <p:cNvGraphicFramePr>
            <a:graphicFrameLocks noGrp="1"/>
          </p:cNvGraphicFramePr>
          <p:nvPr/>
        </p:nvGraphicFramePr>
        <p:xfrm>
          <a:off x="1905000" y="2514600"/>
          <a:ext cx="4724400" cy="2286000"/>
        </p:xfrm>
        <a:graphic>
          <a:graphicData uri="http://schemas.openxmlformats.org/drawingml/2006/table">
            <a:tbl>
              <a:tblPr/>
              <a:tblGrid>
                <a:gridCol w="944563"/>
                <a:gridCol w="944562"/>
                <a:gridCol w="946150"/>
                <a:gridCol w="944563"/>
                <a:gridCol w="944562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Rectangle 44"/>
          <p:cNvSpPr>
            <a:spLocks noChangeArrowheads="1"/>
          </p:cNvSpPr>
          <p:nvPr/>
        </p:nvSpPr>
        <p:spPr bwMode="auto">
          <a:xfrm>
            <a:off x="1752600" y="4246563"/>
            <a:ext cx="4953000" cy="609600"/>
          </a:xfrm>
          <a:prstGeom prst="rect">
            <a:avLst/>
          </a:prstGeom>
          <a:noFill/>
          <a:ln w="38100">
            <a:solidFill>
              <a:schemeClr val="hlink"/>
            </a:solidFill>
            <a:prstDash val="dash"/>
            <a:miter lim="800000"/>
          </a:ln>
        </p:spPr>
        <p:txBody>
          <a:bodyPr anchor="ctr">
            <a:spAutoFit/>
          </a:bodyPr>
          <a:lstStyle/>
          <a:p>
            <a:endParaRPr lang="zh-CN" altLang="en-US">
              <a:latin typeface="Gill Sans MT" panose="020B0502020104020203" pitchFamily="34" charset="0"/>
              <a:ea typeface="华文新魏" panose="02010800040101010101" pitchFamily="2" charset="-122"/>
            </a:endParaRPr>
          </a:p>
        </p:txBody>
      </p:sp>
      <p:sp>
        <p:nvSpPr>
          <p:cNvPr id="15" name="Rectangle 46"/>
          <p:cNvSpPr>
            <a:spLocks noChangeArrowheads="1"/>
          </p:cNvSpPr>
          <p:nvPr/>
        </p:nvSpPr>
        <p:spPr bwMode="auto">
          <a:xfrm>
            <a:off x="2743200" y="2286000"/>
            <a:ext cx="1143000" cy="2667000"/>
          </a:xfrm>
          <a:prstGeom prst="rect">
            <a:avLst/>
          </a:prstGeom>
          <a:noFill/>
          <a:ln w="38100">
            <a:solidFill>
              <a:srgbClr val="0000FF"/>
            </a:solidFill>
            <a:prstDash val="sysDot"/>
            <a:miter lim="800000"/>
          </a:ln>
        </p:spPr>
        <p:txBody>
          <a:bodyPr anchor="ctr">
            <a:spAutoFit/>
          </a:bodyPr>
          <a:lstStyle/>
          <a:p>
            <a:endParaRPr lang="zh-CN" altLang="en-US">
              <a:latin typeface="Gill Sans MT" panose="020B0502020104020203" pitchFamily="34" charset="0"/>
              <a:ea typeface="华文新魏" panose="02010800040101010101" pitchFamily="2" charset="-122"/>
            </a:endParaRPr>
          </a:p>
        </p:txBody>
      </p:sp>
      <p:sp>
        <p:nvSpPr>
          <p:cNvPr id="16" name="Text Box 47"/>
          <p:cNvSpPr txBox="1">
            <a:spLocks noChangeArrowheads="1"/>
          </p:cNvSpPr>
          <p:nvPr/>
        </p:nvSpPr>
        <p:spPr bwMode="auto">
          <a:xfrm>
            <a:off x="2514600" y="1600200"/>
            <a:ext cx="12954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>
                <a:solidFill>
                  <a:schemeClr val="accent2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列</a:t>
            </a:r>
          </a:p>
        </p:txBody>
      </p:sp>
      <p:sp>
        <p:nvSpPr>
          <p:cNvPr id="17" name="Rectangle 48"/>
          <p:cNvSpPr>
            <a:spLocks noChangeArrowheads="1"/>
          </p:cNvSpPr>
          <p:nvPr/>
        </p:nvSpPr>
        <p:spPr bwMode="auto">
          <a:xfrm>
            <a:off x="1752600" y="2438400"/>
            <a:ext cx="4953000" cy="609600"/>
          </a:xfrm>
          <a:prstGeom prst="rect">
            <a:avLst/>
          </a:prstGeom>
          <a:noFill/>
          <a:ln w="31750">
            <a:solidFill>
              <a:srgbClr val="00CC00"/>
            </a:solidFill>
            <a:prstDash val="dash"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Gill Sans MT" panose="020B0502020104020203" pitchFamily="34" charset="0"/>
              <a:ea typeface="华文新魏" panose="02010800040101010101" pitchFamily="2" charset="-122"/>
            </a:endParaRPr>
          </a:p>
        </p:txBody>
      </p:sp>
      <p:sp>
        <p:nvSpPr>
          <p:cNvPr id="19" name="Line 50"/>
          <p:cNvSpPr>
            <a:spLocks noChangeShapeType="1"/>
          </p:cNvSpPr>
          <p:nvPr/>
        </p:nvSpPr>
        <p:spPr bwMode="auto">
          <a:xfrm flipH="1">
            <a:off x="6705600" y="2743200"/>
            <a:ext cx="457200" cy="0"/>
          </a:xfrm>
          <a:prstGeom prst="line">
            <a:avLst/>
          </a:prstGeom>
          <a:noFill/>
          <a:ln w="38100">
            <a:solidFill>
              <a:srgbClr val="00CC00"/>
            </a:solidFill>
            <a:round/>
            <a:tailEnd type="triangle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0" name="Rectangle 52"/>
          <p:cNvSpPr>
            <a:spLocks noChangeArrowheads="1"/>
          </p:cNvSpPr>
          <p:nvPr/>
        </p:nvSpPr>
        <p:spPr bwMode="auto">
          <a:xfrm>
            <a:off x="5562600" y="3352800"/>
            <a:ext cx="1143000" cy="609600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ot"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Gill Sans MT" panose="020B0502020104020203" pitchFamily="34" charset="0"/>
              <a:ea typeface="华文新魏" panose="02010800040101010101" pitchFamily="2" charset="-122"/>
            </a:endParaRPr>
          </a:p>
        </p:txBody>
      </p:sp>
      <p:sp>
        <p:nvSpPr>
          <p:cNvPr id="21" name="Text Box 53"/>
          <p:cNvSpPr txBox="1">
            <a:spLocks noChangeArrowheads="1"/>
          </p:cNvSpPr>
          <p:nvPr/>
        </p:nvSpPr>
        <p:spPr bwMode="auto">
          <a:xfrm>
            <a:off x="7162800" y="3429000"/>
            <a:ext cx="13716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>
                <a:solidFill>
                  <a:srgbClr val="FF00FF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单元格</a:t>
            </a:r>
          </a:p>
        </p:txBody>
      </p:sp>
      <p:sp>
        <p:nvSpPr>
          <p:cNvPr id="22" name="Line 54"/>
          <p:cNvSpPr>
            <a:spLocks noChangeShapeType="1"/>
          </p:cNvSpPr>
          <p:nvPr/>
        </p:nvSpPr>
        <p:spPr bwMode="auto">
          <a:xfrm flipH="1">
            <a:off x="6705600" y="3657600"/>
            <a:ext cx="5334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tailEnd type="triangle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cxnSp>
        <p:nvCxnSpPr>
          <p:cNvPr id="23" name="AutoShape 55"/>
          <p:cNvCxnSpPr>
            <a:cxnSpLocks noChangeShapeType="1"/>
          </p:cNvCxnSpPr>
          <p:nvPr/>
        </p:nvCxnSpPr>
        <p:spPr bwMode="auto">
          <a:xfrm flipV="1">
            <a:off x="1219200" y="4551363"/>
            <a:ext cx="514350" cy="11112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chemeClr val="hlink"/>
            </a:solidFill>
            <a:round/>
            <a:tailEnd type="triangle" w="med" len="med"/>
          </a:ln>
        </p:spPr>
      </p:cxnSp>
      <p:grpSp>
        <p:nvGrpSpPr>
          <p:cNvPr id="24" name="Group 54"/>
          <p:cNvGrpSpPr/>
          <p:nvPr/>
        </p:nvGrpSpPr>
        <p:grpSpPr bwMode="auto">
          <a:xfrm>
            <a:off x="4038600" y="1828800"/>
            <a:ext cx="2514600" cy="465138"/>
            <a:chOff x="0" y="0"/>
            <a:chExt cx="1584" cy="293"/>
          </a:xfrm>
        </p:grpSpPr>
        <p:sp>
          <p:nvSpPr>
            <p:cNvPr id="25" name="Text Box 57"/>
            <p:cNvSpPr txBox="1">
              <a:spLocks noChangeArrowheads="1"/>
            </p:cNvSpPr>
            <p:nvPr/>
          </p:nvSpPr>
          <p:spPr bwMode="auto">
            <a:xfrm>
              <a:off x="240" y="0"/>
              <a:ext cx="1104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>
                  <a:latin typeface="Courier New" panose="02070309020205020404" pitchFamily="49" charset="0"/>
                  <a:ea typeface="黑体" panose="02010609060101010101" pitchFamily="49" charset="-122"/>
                </a:rPr>
                <a:t>表格标题</a:t>
              </a:r>
            </a:p>
          </p:txBody>
        </p:sp>
        <p:sp>
          <p:nvSpPr>
            <p:cNvPr id="29" name="Rectangle 58"/>
            <p:cNvSpPr>
              <a:spLocks noChangeArrowheads="1"/>
            </p:cNvSpPr>
            <p:nvPr/>
          </p:nvSpPr>
          <p:spPr bwMode="auto">
            <a:xfrm>
              <a:off x="0" y="2"/>
              <a:ext cx="1584" cy="291"/>
            </a:xfrm>
            <a:prstGeom prst="rect">
              <a:avLst/>
            </a:prstGeom>
            <a:noFill/>
            <a:ln w="38100">
              <a:solidFill>
                <a:srgbClr val="FF6600"/>
              </a:solidFill>
              <a:miter lim="800000"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Gill Sans MT" panose="020B0502020104020203" pitchFamily="34" charset="0"/>
                <a:ea typeface="华文新魏" panose="02010800040101010101" pitchFamily="2" charset="-122"/>
              </a:endParaRPr>
            </a:p>
          </p:txBody>
        </p:sp>
      </p:grpSp>
      <p:sp>
        <p:nvSpPr>
          <p:cNvPr id="2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pPr>
                <a:defRPr/>
              </a:pPr>
              <a:t>7</a:t>
            </a:fld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/44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25"/>
                            </p:stCondLst>
                            <p:childTnLst>
                              <p:par>
                                <p:cTn id="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225"/>
                            </p:stCondLst>
                            <p:childTnLst>
                              <p:par>
                                <p:cTn id="5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 autoUpdateAnimBg="0"/>
      <p:bldP spid="15" grpId="0" animBg="1" autoUpdateAnimBg="0"/>
      <p:bldP spid="16" grpId="0" autoUpdateAnimBg="0"/>
      <p:bldP spid="17" grpId="0" animBg="1" autoUpdateAnimBg="0"/>
      <p:bldP spid="19" grpId="0" animBg="1"/>
      <p:bldP spid="20" grpId="0" animBg="1" autoUpdateAnimBg="0"/>
      <p:bldP spid="21" grpId="0" autoUpdateAnimBg="0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2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表格的基本语法</a:t>
            </a:r>
          </a:p>
        </p:txBody>
      </p:sp>
      <p:sp>
        <p:nvSpPr>
          <p:cNvPr id="44035" name="AutoShape 4"/>
          <p:cNvSpPr>
            <a:spLocks noChangeArrowheads="1"/>
          </p:cNvSpPr>
          <p:nvPr/>
        </p:nvSpPr>
        <p:spPr bwMode="auto">
          <a:xfrm>
            <a:off x="4381500" y="1143001"/>
            <a:ext cx="4667251" cy="3713833"/>
          </a:xfrm>
          <a:prstGeom prst="roundRect">
            <a:avLst>
              <a:gd name="adj" fmla="val 352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</a:ln>
          <a:effectLst>
            <a:outerShdw sx="100999" sy="100999" algn="ctr" rotWithShape="0">
              <a:srgbClr val="000000">
                <a:alpha val="9000"/>
              </a:srgbClr>
            </a:outerShdw>
          </a:effectLst>
        </p:spPr>
        <p:txBody>
          <a:bodyPr lIns="121917" tIns="60958" rIns="121917" bIns="60958">
            <a:spAutoFit/>
          </a:bodyPr>
          <a:lstStyle/>
          <a:p>
            <a:pPr defTabSz="964565">
              <a:lnSpc>
                <a:spcPts val="3465"/>
              </a:lnSpc>
              <a:buClr>
                <a:schemeClr val="folHlink"/>
              </a:buClr>
              <a:buSzPct val="60000"/>
              <a:tabLst>
                <a:tab pos="592455" algn="l"/>
              </a:tabLst>
              <a:defRPr/>
            </a:pP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&lt;table&gt;</a:t>
            </a:r>
          </a:p>
          <a:p>
            <a:pPr defTabSz="964565">
              <a:lnSpc>
                <a:spcPts val="3465"/>
              </a:lnSpc>
              <a:buClr>
                <a:schemeClr val="folHlink"/>
              </a:buClr>
              <a:buSzPct val="60000"/>
              <a:tabLst>
                <a:tab pos="592455" algn="l"/>
              </a:tabLst>
              <a:defRPr/>
            </a:pP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    &lt;</a:t>
            </a:r>
            <a:r>
              <a:rPr lang="en-US" altLang="zh-CN" b="1" dirty="0" err="1">
                <a:latin typeface="Arial" panose="020B0604020202020204" pitchFamily="34" charset="0"/>
                <a:ea typeface="宋体" panose="02010600030101010101" pitchFamily="2" charset="-122"/>
              </a:rPr>
              <a:t>tr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</a:p>
          <a:p>
            <a:pPr defTabSz="964565">
              <a:lnSpc>
                <a:spcPts val="3465"/>
              </a:lnSpc>
              <a:buClr>
                <a:schemeClr val="folHlink"/>
              </a:buClr>
              <a:buSzPct val="60000"/>
              <a:tabLst>
                <a:tab pos="592455" algn="l"/>
              </a:tabLst>
              <a:defRPr/>
            </a:pP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         &lt;td&gt;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单元格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1&lt;/td&gt;</a:t>
            </a:r>
          </a:p>
          <a:p>
            <a:pPr defTabSz="964565">
              <a:lnSpc>
                <a:spcPts val="3465"/>
              </a:lnSpc>
              <a:buClr>
                <a:schemeClr val="folHlink"/>
              </a:buClr>
              <a:buSzPct val="60000"/>
              <a:tabLst>
                <a:tab pos="592455" algn="l"/>
              </a:tabLst>
              <a:defRPr/>
            </a:pPr>
            <a:r>
              <a:rPr lang="en-US" b="1" dirty="0">
                <a:latin typeface="Arial" panose="020B0604020202020204" pitchFamily="34" charset="0"/>
                <a:ea typeface="宋体" panose="02010600030101010101" pitchFamily="2" charset="-122"/>
              </a:rPr>
              <a:t>         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&lt;td&gt;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单元格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2&lt;/td&gt;</a:t>
            </a:r>
          </a:p>
          <a:p>
            <a:pPr defTabSz="964565">
              <a:lnSpc>
                <a:spcPts val="3465"/>
              </a:lnSpc>
              <a:buClr>
                <a:schemeClr val="folHlink"/>
              </a:buClr>
              <a:buSzPct val="60000"/>
              <a:tabLst>
                <a:tab pos="592455" algn="l"/>
              </a:tabLst>
              <a:defRPr/>
            </a:pPr>
            <a:r>
              <a:rPr lang="en-US" b="1" dirty="0">
                <a:latin typeface="Arial" panose="020B0604020202020204" pitchFamily="34" charset="0"/>
                <a:ea typeface="宋体" panose="02010600030101010101" pitchFamily="2" charset="-122"/>
              </a:rPr>
              <a:t>        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……</a:t>
            </a:r>
          </a:p>
          <a:p>
            <a:pPr defTabSz="964565">
              <a:lnSpc>
                <a:spcPts val="3465"/>
              </a:lnSpc>
              <a:buClr>
                <a:schemeClr val="folHlink"/>
              </a:buClr>
              <a:buSzPct val="60000"/>
              <a:tabLst>
                <a:tab pos="592455" algn="l"/>
              </a:tabLst>
              <a:defRPr/>
            </a:pPr>
            <a:r>
              <a:rPr lang="en-US" b="1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&lt;/</a:t>
            </a:r>
            <a:r>
              <a:rPr lang="en-US" altLang="zh-CN" b="1" dirty="0" err="1">
                <a:latin typeface="Arial" panose="020B0604020202020204" pitchFamily="34" charset="0"/>
                <a:ea typeface="宋体" panose="02010600030101010101" pitchFamily="2" charset="-122"/>
              </a:rPr>
              <a:t>tr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</a:p>
          <a:p>
            <a:pPr defTabSz="964565">
              <a:lnSpc>
                <a:spcPts val="3465"/>
              </a:lnSpc>
              <a:buClr>
                <a:schemeClr val="folHlink"/>
              </a:buClr>
              <a:buSzPct val="60000"/>
              <a:tabLst>
                <a:tab pos="592455" algn="l"/>
              </a:tabLst>
              <a:defRPr/>
            </a:pPr>
            <a:r>
              <a:rPr lang="en-US" b="1" dirty="0">
                <a:latin typeface="Arial" panose="020B0604020202020204" pitchFamily="34" charset="0"/>
                <a:ea typeface="宋体" panose="02010600030101010101" pitchFamily="2" charset="-122"/>
              </a:rPr>
              <a:t>        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……</a:t>
            </a:r>
          </a:p>
          <a:p>
            <a:pPr defTabSz="964565">
              <a:lnSpc>
                <a:spcPts val="3465"/>
              </a:lnSpc>
              <a:buClr>
                <a:schemeClr val="folHlink"/>
              </a:buClr>
              <a:buSzPct val="60000"/>
              <a:tabLst>
                <a:tab pos="592455" algn="l"/>
              </a:tabLst>
              <a:defRPr/>
            </a:pP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&lt;/table&gt;</a:t>
            </a:r>
          </a:p>
        </p:txBody>
      </p:sp>
      <p:sp>
        <p:nvSpPr>
          <p:cNvPr id="15366" name="矩形标注 14"/>
          <p:cNvSpPr>
            <a:spLocks noChangeArrowheads="1"/>
          </p:cNvSpPr>
          <p:nvPr/>
        </p:nvSpPr>
        <p:spPr bwMode="auto">
          <a:xfrm>
            <a:off x="7334251" y="952500"/>
            <a:ext cx="711086" cy="400105"/>
          </a:xfrm>
          <a:prstGeom prst="wedgeRectCallout">
            <a:avLst>
              <a:gd name="adj1" fmla="val -50106"/>
              <a:gd name="adj2" fmla="val -31435"/>
            </a:avLst>
          </a:prstGeom>
          <a:solidFill>
            <a:schemeClr val="bg1"/>
          </a:solidFill>
          <a:ln w="9525">
            <a:solidFill>
              <a:srgbClr val="F2F2F2"/>
            </a:solidFill>
            <a:bevel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</p:spPr>
        <p:txBody>
          <a:bodyPr wrap="none" lIns="121917" tIns="60958" rIns="121917" bIns="60958" anchor="b">
            <a:spAutoFit/>
          </a:bodyPr>
          <a:lstStyle/>
          <a:p>
            <a:pPr marL="381000" indent="-38100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表格</a:t>
            </a:r>
          </a:p>
        </p:txBody>
      </p:sp>
      <p:sp>
        <p:nvSpPr>
          <p:cNvPr id="15368" name="矩形标注 16"/>
          <p:cNvSpPr>
            <a:spLocks noChangeArrowheads="1"/>
          </p:cNvSpPr>
          <p:nvPr/>
        </p:nvSpPr>
        <p:spPr bwMode="auto">
          <a:xfrm>
            <a:off x="6572250" y="1524000"/>
            <a:ext cx="478651" cy="400105"/>
          </a:xfrm>
          <a:prstGeom prst="wedgeRectCallout">
            <a:avLst>
              <a:gd name="adj1" fmla="val -50106"/>
              <a:gd name="adj2" fmla="val -31435"/>
            </a:avLst>
          </a:prstGeom>
          <a:solidFill>
            <a:schemeClr val="bg1"/>
          </a:solidFill>
          <a:ln w="9525">
            <a:solidFill>
              <a:srgbClr val="F2F2F2"/>
            </a:solidFill>
            <a:bevel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</p:spPr>
        <p:txBody>
          <a:bodyPr wrap="none" lIns="121917" tIns="60958" rIns="121917" bIns="60958" anchor="b">
            <a:spAutoFit/>
          </a:bodyPr>
          <a:lstStyle/>
          <a:p>
            <a:pPr marL="381000" indent="-38100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行</a:t>
            </a:r>
          </a:p>
        </p:txBody>
      </p:sp>
      <p:sp>
        <p:nvSpPr>
          <p:cNvPr id="15370" name="矩形标注 18"/>
          <p:cNvSpPr>
            <a:spLocks noChangeArrowheads="1"/>
          </p:cNvSpPr>
          <p:nvPr/>
        </p:nvSpPr>
        <p:spPr bwMode="auto">
          <a:xfrm>
            <a:off x="8382000" y="1714500"/>
            <a:ext cx="943522" cy="400105"/>
          </a:xfrm>
          <a:prstGeom prst="wedgeRectCallout">
            <a:avLst>
              <a:gd name="adj1" fmla="val -50106"/>
              <a:gd name="adj2" fmla="val -31435"/>
            </a:avLst>
          </a:prstGeom>
          <a:solidFill>
            <a:schemeClr val="bg1"/>
          </a:solidFill>
          <a:ln w="9525">
            <a:solidFill>
              <a:srgbClr val="F2F2F2"/>
            </a:solidFill>
            <a:bevel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</p:spPr>
        <p:txBody>
          <a:bodyPr wrap="none" lIns="121917" tIns="60958" rIns="121917" bIns="60958" anchor="b">
            <a:spAutoFit/>
          </a:bodyPr>
          <a:lstStyle/>
          <a:p>
            <a:pPr marL="381000" indent="-38100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单元格</a:t>
            </a:r>
          </a:p>
        </p:txBody>
      </p:sp>
      <p:sp>
        <p:nvSpPr>
          <p:cNvPr id="38922" name="文本占位符 8"/>
          <p:cNvSpPr txBox="1"/>
          <p:nvPr/>
        </p:nvSpPr>
        <p:spPr bwMode="auto">
          <a:xfrm>
            <a:off x="229137" y="6286500"/>
            <a:ext cx="2720125" cy="5715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4">
                <a:lumMod val="75000"/>
              </a:schemeClr>
            </a:solidFill>
            <a:miter lim="800000"/>
          </a:ln>
        </p:spPr>
        <p:txBody>
          <a:bodyPr lIns="121909" tIns="60954" rIns="121909" bIns="60954" anchor="ctr"/>
          <a:lstStyle/>
          <a:p>
            <a:pPr marL="457200" indent="-457200" algn="ctr">
              <a:spcBef>
                <a:spcPct val="20000"/>
              </a:spcBef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表格</a:t>
            </a:r>
          </a:p>
        </p:txBody>
      </p:sp>
      <p:sp>
        <p:nvSpPr>
          <p:cNvPr id="38923" name="文本占位符 11"/>
          <p:cNvSpPr txBox="1"/>
          <p:nvPr/>
        </p:nvSpPr>
        <p:spPr bwMode="auto">
          <a:xfrm>
            <a:off x="190500" y="4953000"/>
            <a:ext cx="3810000" cy="123825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21909" tIns="60954" rIns="121909" bIns="60954" anchor="ctr"/>
          <a:lstStyle/>
          <a:p>
            <a:pPr marL="457200" indent="-457200" algn="ctr" defTabSz="1216660">
              <a:lnSpc>
                <a:spcPct val="150000"/>
              </a:lnSpc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列表与表格</a:t>
            </a:r>
          </a:p>
          <a:p>
            <a:pPr marL="457200" indent="-457200" algn="ctr" defTabSz="1216660">
              <a:lnSpc>
                <a:spcPct val="150000"/>
              </a:lnSpc>
            </a:pPr>
            <a:r>
              <a:rPr lang="zh-CN" altLang="en-US" b="1" i="1" dirty="0"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之二</a:t>
            </a:r>
          </a:p>
        </p:txBody>
      </p:sp>
      <p:cxnSp>
        <p:nvCxnSpPr>
          <p:cNvPr id="15" name="直接箭头连接符 14"/>
          <p:cNvCxnSpPr/>
          <p:nvPr/>
        </p:nvCxnSpPr>
        <p:spPr>
          <a:xfrm rot="10800000" flipV="1">
            <a:off x="7213600" y="1930400"/>
            <a:ext cx="1001486" cy="40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rot="10800000" flipV="1">
            <a:off x="5457372" y="1618343"/>
            <a:ext cx="1081315" cy="25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rot="10800000" flipV="1">
            <a:off x="5428344" y="1233713"/>
            <a:ext cx="1785257" cy="2322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8"/>
          <p:cNvGrpSpPr/>
          <p:nvPr/>
        </p:nvGrpSpPr>
        <p:grpSpPr bwMode="auto">
          <a:xfrm>
            <a:off x="3614738" y="6200198"/>
            <a:ext cx="4572000" cy="428625"/>
            <a:chOff x="3143240" y="5143512"/>
            <a:chExt cx="4572032" cy="428628"/>
          </a:xfrm>
          <a:solidFill>
            <a:schemeClr val="tx1"/>
          </a:solidFill>
        </p:grpSpPr>
        <p:sp>
          <p:nvSpPr>
            <p:cNvPr id="13" name="圆角矩形 12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grpFill/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" name="圆角矩形 13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grpFill/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18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grp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8"/>
            <p:cNvSpPr txBox="1"/>
            <p:nvPr/>
          </p:nvSpPr>
          <p:spPr bwMode="auto">
            <a:xfrm>
              <a:off x="4180837" y="5187962"/>
              <a:ext cx="2542702" cy="338556"/>
            </a:xfrm>
            <a:prstGeom prst="rect">
              <a:avLst/>
            </a:prstGeom>
            <a:grp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hlinkClick r:id="rId4" action="ppaction://hlinkfile"/>
                </a:rPr>
                <a:t>表格示例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hlinkClick r:id="rId4" action="ppaction://hlinkfile"/>
                </a:rPr>
                <a:t>1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hlinkClick r:id="rId4" action="ppaction://hlinkfile"/>
                </a:rPr>
                <a:t>：基本表格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pPr>
                <a:defRPr/>
              </a:pPr>
              <a:t>8</a:t>
            </a:fld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/44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6" grpId="0" animBg="1" autoUpdateAnimBg="0"/>
      <p:bldP spid="15368" grpId="0" animBg="1" autoUpdateAnimBg="0"/>
      <p:bldP spid="15370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2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表格的跨列</a:t>
            </a:r>
          </a:p>
        </p:txBody>
      </p:sp>
      <p:sp>
        <p:nvSpPr>
          <p:cNvPr id="17413" name="AutoShape 4"/>
          <p:cNvSpPr>
            <a:spLocks noChangeArrowheads="1"/>
          </p:cNvSpPr>
          <p:nvPr/>
        </p:nvSpPr>
        <p:spPr bwMode="auto">
          <a:xfrm>
            <a:off x="3167270" y="1537251"/>
            <a:ext cx="7110071" cy="4162674"/>
          </a:xfrm>
          <a:prstGeom prst="roundRect">
            <a:avLst>
              <a:gd name="adj" fmla="val 352"/>
            </a:avLst>
          </a:prstGeom>
          <a:solidFill>
            <a:schemeClr val="bg1"/>
          </a:solidFill>
          <a:ln w="25400">
            <a:solidFill>
              <a:srgbClr val="000000"/>
            </a:solidFill>
            <a:round/>
          </a:ln>
          <a:effectLst>
            <a:outerShdw sx="100999" sy="100999" algn="ctr" rotWithShape="0">
              <a:srgbClr val="000000">
                <a:alpha val="9000"/>
              </a:srgbClr>
            </a:outerShdw>
          </a:effectLst>
        </p:spPr>
        <p:txBody>
          <a:bodyPr wrap="square" lIns="121917" tIns="60958" rIns="121917" bIns="60958">
            <a:spAutoFit/>
          </a:bodyPr>
          <a:lstStyle/>
          <a:p>
            <a:pPr defTabSz="964565">
              <a:lnSpc>
                <a:spcPts val="3465"/>
              </a:lnSpc>
              <a:buClr>
                <a:schemeClr val="folHlink"/>
              </a:buClr>
              <a:buSzPct val="60000"/>
              <a:tabLst>
                <a:tab pos="592455" algn="l"/>
              </a:tabLst>
              <a:defRPr/>
            </a:pPr>
            <a:r>
              <a:rPr lang="en-US" altLang="zh-CN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&lt;</a:t>
            </a:r>
            <a:r>
              <a:rPr lang="en-US" altLang="zh-CN" b="1" dirty="0" err="1" smtClean="0">
                <a:latin typeface="Arial" panose="020B0604020202020204" pitchFamily="34" charset="0"/>
                <a:ea typeface="宋体" panose="02010600030101010101" pitchFamily="2" charset="-122"/>
              </a:rPr>
              <a:t>tr</a:t>
            </a:r>
            <a:r>
              <a:rPr lang="en-US" altLang="zh-CN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</a:p>
          <a:p>
            <a:pPr defTabSz="964565">
              <a:lnSpc>
                <a:spcPts val="3465"/>
              </a:lnSpc>
              <a:buClr>
                <a:schemeClr val="folHlink"/>
              </a:buClr>
              <a:buSzPct val="60000"/>
              <a:tabLst>
                <a:tab pos="592455" algn="l"/>
              </a:tabLst>
              <a:defRPr/>
            </a:pPr>
            <a:r>
              <a:rPr lang="en-US" altLang="zh-CN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        &lt;td </a:t>
            </a:r>
            <a:r>
              <a:rPr lang="en-US" altLang="zh-CN" b="1" dirty="0" err="1" smtClean="0">
                <a:latin typeface="Arial" panose="020B0604020202020204" pitchFamily="34" charset="0"/>
                <a:ea typeface="宋体" panose="02010600030101010101" pitchFamily="2" charset="-122"/>
              </a:rPr>
              <a:t>colspan</a:t>
            </a:r>
            <a:r>
              <a:rPr lang="en-US" altLang="zh-CN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="2"&gt;</a:t>
            </a:r>
            <a:r>
              <a:rPr lang="zh-CN" altLang="en-US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学生成绩</a:t>
            </a:r>
            <a:r>
              <a:rPr lang="en-US" altLang="zh-CN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&lt;/td&gt;</a:t>
            </a:r>
          </a:p>
          <a:p>
            <a:pPr defTabSz="964565">
              <a:lnSpc>
                <a:spcPts val="3465"/>
              </a:lnSpc>
              <a:buClr>
                <a:schemeClr val="folHlink"/>
              </a:buClr>
              <a:buSzPct val="60000"/>
              <a:tabLst>
                <a:tab pos="592455" algn="l"/>
              </a:tabLst>
              <a:defRPr/>
            </a:pPr>
            <a:r>
              <a:rPr lang="en-US" altLang="zh-CN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      &lt;/</a:t>
            </a:r>
            <a:r>
              <a:rPr lang="en-US" altLang="zh-CN" b="1" dirty="0" err="1" smtClean="0">
                <a:latin typeface="Arial" panose="020B0604020202020204" pitchFamily="34" charset="0"/>
                <a:ea typeface="宋体" panose="02010600030101010101" pitchFamily="2" charset="-122"/>
              </a:rPr>
              <a:t>tr</a:t>
            </a:r>
            <a:r>
              <a:rPr lang="en-US" altLang="zh-CN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</a:p>
          <a:p>
            <a:pPr defTabSz="964565">
              <a:lnSpc>
                <a:spcPts val="3465"/>
              </a:lnSpc>
              <a:buClr>
                <a:schemeClr val="folHlink"/>
              </a:buClr>
              <a:buSzPct val="60000"/>
              <a:tabLst>
                <a:tab pos="592455" algn="l"/>
              </a:tabLst>
              <a:defRPr/>
            </a:pPr>
            <a:r>
              <a:rPr lang="en-US" altLang="zh-CN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      &lt;</a:t>
            </a:r>
            <a:r>
              <a:rPr lang="en-US" altLang="zh-CN" b="1" dirty="0" err="1" smtClean="0">
                <a:latin typeface="Arial" panose="020B0604020202020204" pitchFamily="34" charset="0"/>
                <a:ea typeface="宋体" panose="02010600030101010101" pitchFamily="2" charset="-122"/>
              </a:rPr>
              <a:t>tr</a:t>
            </a:r>
            <a:r>
              <a:rPr lang="en-US" altLang="zh-CN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</a:p>
          <a:p>
            <a:pPr defTabSz="964565">
              <a:lnSpc>
                <a:spcPts val="3465"/>
              </a:lnSpc>
              <a:buClr>
                <a:schemeClr val="folHlink"/>
              </a:buClr>
              <a:buSzPct val="60000"/>
              <a:tabLst>
                <a:tab pos="592455" algn="l"/>
              </a:tabLst>
              <a:defRPr/>
            </a:pPr>
            <a:r>
              <a:rPr lang="en-US" altLang="zh-CN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        &lt;td&gt;</a:t>
            </a:r>
            <a:r>
              <a:rPr lang="zh-CN" altLang="en-US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语文</a:t>
            </a:r>
            <a:r>
              <a:rPr lang="en-US" altLang="zh-CN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&lt;/td&gt;</a:t>
            </a:r>
          </a:p>
          <a:p>
            <a:pPr defTabSz="964565">
              <a:lnSpc>
                <a:spcPts val="3465"/>
              </a:lnSpc>
              <a:buClr>
                <a:schemeClr val="folHlink"/>
              </a:buClr>
              <a:buSzPct val="60000"/>
              <a:tabLst>
                <a:tab pos="592455" algn="l"/>
              </a:tabLst>
              <a:defRPr/>
            </a:pPr>
            <a:r>
              <a:rPr lang="en-US" altLang="zh-CN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        &lt;td&gt;98&lt;/td&gt;</a:t>
            </a:r>
          </a:p>
          <a:p>
            <a:pPr defTabSz="964565">
              <a:lnSpc>
                <a:spcPts val="3465"/>
              </a:lnSpc>
              <a:buClr>
                <a:schemeClr val="folHlink"/>
              </a:buClr>
              <a:buSzPct val="60000"/>
              <a:tabLst>
                <a:tab pos="592455" algn="l"/>
              </a:tabLst>
              <a:defRPr/>
            </a:pPr>
            <a:r>
              <a:rPr lang="en-US" altLang="zh-CN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      &lt;/</a:t>
            </a:r>
            <a:r>
              <a:rPr lang="en-US" altLang="zh-CN" b="1" dirty="0" err="1" smtClean="0">
                <a:latin typeface="Arial" panose="020B0604020202020204" pitchFamily="34" charset="0"/>
                <a:ea typeface="宋体" panose="02010600030101010101" pitchFamily="2" charset="-122"/>
              </a:rPr>
              <a:t>tr</a:t>
            </a:r>
            <a:r>
              <a:rPr lang="en-US" altLang="zh-CN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</a:p>
          <a:p>
            <a:pPr defTabSz="964565">
              <a:lnSpc>
                <a:spcPts val="3465"/>
              </a:lnSpc>
              <a:buClr>
                <a:schemeClr val="folHlink"/>
              </a:buClr>
              <a:buSzPct val="60000"/>
              <a:tabLst>
                <a:tab pos="592455" algn="l"/>
              </a:tabLst>
              <a:defRPr/>
            </a:pPr>
            <a:r>
              <a:rPr lang="en-US" altLang="zh-CN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     ……</a:t>
            </a: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defTabSz="964565">
              <a:lnSpc>
                <a:spcPts val="3465"/>
              </a:lnSpc>
              <a:buClr>
                <a:schemeClr val="folHlink"/>
              </a:buClr>
              <a:buSzPct val="60000"/>
              <a:tabLst>
                <a:tab pos="592455" algn="l"/>
              </a:tabLst>
              <a:defRPr/>
            </a:pP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&lt;/table&gt;</a:t>
            </a:r>
          </a:p>
        </p:txBody>
      </p:sp>
      <p:sp>
        <p:nvSpPr>
          <p:cNvPr id="17416" name="矩形标注 33"/>
          <p:cNvSpPr>
            <a:spLocks noChangeArrowheads="1"/>
          </p:cNvSpPr>
          <p:nvPr/>
        </p:nvSpPr>
        <p:spPr bwMode="auto">
          <a:xfrm>
            <a:off x="6029739" y="2787926"/>
            <a:ext cx="774034" cy="400105"/>
          </a:xfrm>
          <a:prstGeom prst="wedgeRectCallout">
            <a:avLst>
              <a:gd name="adj1" fmla="val -50106"/>
              <a:gd name="adj2" fmla="val -31435"/>
            </a:avLst>
          </a:prstGeom>
          <a:solidFill>
            <a:schemeClr val="bg2"/>
          </a:solidFill>
          <a:ln w="9525">
            <a:solidFill>
              <a:srgbClr val="F2F2F2"/>
            </a:solidFill>
            <a:bevel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</p:spPr>
        <p:txBody>
          <a:bodyPr wrap="square" lIns="121917" tIns="60958" rIns="121917" bIns="60958" anchor="b">
            <a:spAutoFit/>
          </a:bodyPr>
          <a:lstStyle/>
          <a:p>
            <a:pPr marL="381000" indent="-38100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跨列</a:t>
            </a:r>
            <a:endParaRPr lang="zh-CN" altLang="en-US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9944" name="文本占位符 8"/>
          <p:cNvSpPr txBox="1"/>
          <p:nvPr/>
        </p:nvSpPr>
        <p:spPr bwMode="auto">
          <a:xfrm>
            <a:off x="190500" y="6191251"/>
            <a:ext cx="3810000" cy="57150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</a:ln>
        </p:spPr>
        <p:txBody>
          <a:bodyPr lIns="121909" tIns="60954" rIns="121909" bIns="60954" anchor="ctr"/>
          <a:lstStyle/>
          <a:p>
            <a:pPr marL="457200" indent="-457200" algn="ctr">
              <a:spcBef>
                <a:spcPct val="20000"/>
              </a:spcBef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表格</a:t>
            </a:r>
          </a:p>
        </p:txBody>
      </p:sp>
      <p:sp>
        <p:nvSpPr>
          <p:cNvPr id="39945" name="文本占位符 11"/>
          <p:cNvSpPr txBox="1"/>
          <p:nvPr/>
        </p:nvSpPr>
        <p:spPr bwMode="auto">
          <a:xfrm>
            <a:off x="190500" y="4953000"/>
            <a:ext cx="3810000" cy="123825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21909" tIns="60954" rIns="121909" bIns="60954" anchor="ctr"/>
          <a:lstStyle/>
          <a:p>
            <a:pPr marL="457200" indent="-457200" algn="ctr" defTabSz="1216660">
              <a:lnSpc>
                <a:spcPct val="150000"/>
              </a:lnSpc>
            </a:pPr>
            <a:endParaRPr lang="zh-CN" altLang="en-US" b="1" i="1" dirty="0">
              <a:latin typeface="微软雅黑" panose="020B0503020204020204" charset="-122"/>
              <a:ea typeface="微软雅黑" panose="020B0503020204020204" charset="-122"/>
              <a:sym typeface="Calibri" panose="020F0502020204030204" pitchFamily="34" charset="0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rot="10800000">
            <a:off x="4686603" y="2432055"/>
            <a:ext cx="1210614" cy="42500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2" name="组合 18"/>
          <p:cNvGrpSpPr/>
          <p:nvPr/>
        </p:nvGrpSpPr>
        <p:grpSpPr bwMode="auto">
          <a:xfrm>
            <a:off x="3614738" y="6191885"/>
            <a:ext cx="4572000" cy="428625"/>
            <a:chOff x="3143240" y="5143512"/>
            <a:chExt cx="4572032" cy="428628"/>
          </a:xfrm>
          <a:solidFill>
            <a:schemeClr val="tx1"/>
          </a:solidFill>
        </p:grpSpPr>
        <p:sp>
          <p:nvSpPr>
            <p:cNvPr id="15" name="圆角矩形 14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grpFill/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圆角矩形 15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grpFill/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17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grp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/>
            <p:cNvSpPr txBox="1"/>
            <p:nvPr/>
          </p:nvSpPr>
          <p:spPr bwMode="auto">
            <a:xfrm>
              <a:off x="4180837" y="5187962"/>
              <a:ext cx="2786360" cy="338556"/>
            </a:xfrm>
            <a:prstGeom prst="rect">
              <a:avLst/>
            </a:prstGeom>
            <a:grp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hlinkClick r:id="rId4" action="ppaction://hlinkfile"/>
                </a:rPr>
                <a:t>表格示例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hlinkClick r:id="rId4" action="ppaction://hlinkfile"/>
                </a:rPr>
                <a:t>2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  <a:hlinkClick r:id="rId4" action="ppaction://hlinkfile"/>
                </a:rPr>
                <a:t>：表格的跨列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pPr>
                <a:defRPr/>
              </a:pPr>
              <a:t>9</a:t>
            </a:fld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/44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 animBg="1" autoUpdateAnimBg="0"/>
      <p:bldP spid="17416" grpId="0" animBg="1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164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1475_1*i*2"/>
  <p:tag name="KSO_WM_TEMPLATE_CATEGORY" val="diagram"/>
  <p:tag name="KSO_WM_TEMPLATE_INDEX" val="20201475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1475_1*i*3"/>
  <p:tag name="KSO_WM_TEMPLATE_CATEGORY" val="diagram"/>
  <p:tag name="KSO_WM_TEMPLATE_INDEX" val="20201475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1475_1*i*4"/>
  <p:tag name="KSO_WM_TEMPLATE_CATEGORY" val="diagram"/>
  <p:tag name="KSO_WM_TEMPLATE_INDEX" val="20201475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164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COMBINE_RELATE_SLIDE_ID" val="background20180931_1"/>
  <p:tag name="KSO_WM_TEMPLATE_CATEGORY" val="custom"/>
  <p:tag name="KSO_WM_TEMPLATE_INDEX" val="20181648"/>
  <p:tag name="KSO_WM_TEMPLATE_SUBCATEGORY" val="combine"/>
  <p:tag name="KSO_WM_TEMPLATE_THUMBS_INDEX" val="1、2、3、4、9、10、13、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648"/>
  <p:tag name="KSO_WM_SLIDE_MODEL_TYPE" val="cov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164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1475"/>
  <p:tag name="KSO_WM_SLIDE_ID" val="diagram20201475_1"/>
  <p:tag name="KSO_WM_TEMPLATE_SUBCATEGORY" val="0"/>
  <p:tag name="KSO_WM_SLIDE_TYPE" val="text"/>
  <p:tag name="KSO_WM_SLIDE_SUBTYPE" val="picTxt"/>
  <p:tag name="KSO_WM_SLIDE_ITEM_CNT" val="0"/>
  <p:tag name="KSO_WM_SLIDE_INDEX" val="1"/>
  <p:tag name="KSO_WM_SLIDE_SIZE" val="961*540"/>
  <p:tag name="KSO_WM_SLIDE_POSITION" val="0*0"/>
  <p:tag name="KSO_WM_TAG_VERSION" val="1.0"/>
  <p:tag name="KSO_WM_SLIDE_LAYOUT" val="a_d"/>
  <p:tag name="KSO_WM_SLIDE_LAYOUT_CNT" val="1_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904*3390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1475_1*d*1"/>
  <p:tag name="KSO_WM_TEMPLATE_CATEGORY" val="diagram"/>
  <p:tag name="KSO_WM_TEMPLATE_INDEX" val="20201475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微不足道的积累会产生庞大的效应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1475_1*a*1"/>
  <p:tag name="KSO_WM_TEMPLATE_CATEGORY" val="diagram"/>
  <p:tag name="KSO_WM_TEMPLATE_INDEX" val="20201475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1475_1*i*1"/>
  <p:tag name="KSO_WM_TEMPLATE_CATEGORY" val="diagram"/>
  <p:tag name="KSO_WM_TEMPLATE_INDEX" val="20201475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自定义设计方案">
  <a:themeElements>
    <a:clrScheme name="自定义 48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FFC000"/>
      </a:accent4>
      <a:accent5>
        <a:srgbClr val="000000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4764</Words>
  <Application>WPS 演示</Application>
  <PresentationFormat>自定义</PresentationFormat>
  <Paragraphs>651</Paragraphs>
  <Slides>44</Slides>
  <Notes>40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45" baseType="lpstr">
      <vt:lpstr>自定义设计方案</vt:lpstr>
      <vt:lpstr>表格与表单</vt:lpstr>
      <vt:lpstr>幻灯片 2</vt:lpstr>
      <vt:lpstr>复习检查</vt:lpstr>
      <vt:lpstr>预习检查</vt:lpstr>
      <vt:lpstr>本章任务</vt:lpstr>
      <vt:lpstr>本章目标</vt:lpstr>
      <vt:lpstr>Table基本结构</vt:lpstr>
      <vt:lpstr>表格的基本语法</vt:lpstr>
      <vt:lpstr>表格的跨列</vt:lpstr>
      <vt:lpstr>表格的跨行</vt:lpstr>
      <vt:lpstr>表格的跨行列</vt:lpstr>
      <vt:lpstr>学员操作—制作表格1-1</vt:lpstr>
      <vt:lpstr>学员操作—制作表格1-2</vt:lpstr>
      <vt:lpstr>共性问题集中讲解</vt:lpstr>
      <vt:lpstr>表格的设置1-1</vt:lpstr>
      <vt:lpstr>表格的设置1-2</vt:lpstr>
      <vt:lpstr>幻灯片 17</vt:lpstr>
      <vt:lpstr>单元格填充距离和间距</vt:lpstr>
      <vt:lpstr>表头和表格</vt:lpstr>
      <vt:lpstr>学员操作—制作表格1-2</vt:lpstr>
      <vt:lpstr>学员操作—制作流量查询效果图</vt:lpstr>
      <vt:lpstr>共性问题集中讲解</vt:lpstr>
      <vt:lpstr>表单简介 </vt:lpstr>
      <vt:lpstr>什么是表单  用于收集用户的信息，并将信息数据发送给服务器进行数据分析，是连接前端和后台的桥梁   （后台靠name名来识别数据）</vt:lpstr>
      <vt:lpstr>表单的基本结构</vt:lpstr>
      <vt:lpstr>表单元素13-1</vt:lpstr>
      <vt:lpstr>表单元素13-2</vt:lpstr>
      <vt:lpstr>表单元素13-3</vt:lpstr>
      <vt:lpstr>表单元素13-4</vt:lpstr>
      <vt:lpstr>表单元素13-5</vt:lpstr>
      <vt:lpstr>表单元素13-6</vt:lpstr>
      <vt:lpstr>表单元素13-7</vt:lpstr>
      <vt:lpstr>表单元素13-8</vt:lpstr>
      <vt:lpstr>表单元素13-9</vt:lpstr>
      <vt:lpstr>表单元素13-10</vt:lpstr>
      <vt:lpstr>表单元素13-11</vt:lpstr>
      <vt:lpstr>表单元素13-12</vt:lpstr>
      <vt:lpstr>表单元素13-13</vt:lpstr>
      <vt:lpstr>学员操作—制作高级表单</vt:lpstr>
      <vt:lpstr>学员操作—仿京东注册页面</vt:lpstr>
      <vt:lpstr>共性问题集中讲解</vt:lpstr>
      <vt:lpstr>幻灯片 42</vt:lpstr>
      <vt:lpstr>作业</vt:lpstr>
      <vt:lpstr>幻灯片 44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初始HTML5及开发工具介绍</dc:title>
  <dc:creator>wengg</dc:creator>
  <cp:lastModifiedBy>Administrator</cp:lastModifiedBy>
  <cp:revision>149</cp:revision>
  <dcterms:created xsi:type="dcterms:W3CDTF">2019-06-17T03:55:00Z</dcterms:created>
  <dcterms:modified xsi:type="dcterms:W3CDTF">2019-07-31T02:31:05Z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