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42" r:id="rId3"/>
    <p:sldId id="377" r:id="rId4"/>
    <p:sldId id="343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9" r:id="rId20"/>
    <p:sldId id="460" r:id="rId21"/>
    <p:sldId id="461" r:id="rId22"/>
    <p:sldId id="518" r:id="rId23"/>
    <p:sldId id="520" r:id="rId24"/>
    <p:sldId id="462" r:id="rId25"/>
    <p:sldId id="463" r:id="rId26"/>
    <p:sldId id="468" r:id="rId27"/>
    <p:sldId id="469" r:id="rId28"/>
    <p:sldId id="470" r:id="rId29"/>
    <p:sldId id="471" r:id="rId30"/>
    <p:sldId id="519" r:id="rId31"/>
    <p:sldId id="521" r:id="rId32"/>
    <p:sldId id="472" r:id="rId33"/>
    <p:sldId id="475" r:id="rId34"/>
    <p:sldId id="476" r:id="rId35"/>
    <p:sldId id="477" r:id="rId36"/>
    <p:sldId id="480" r:id="rId37"/>
    <p:sldId id="481" r:id="rId38"/>
    <p:sldId id="482" r:id="rId39"/>
    <p:sldId id="516" r:id="rId40"/>
    <p:sldId id="484" r:id="rId41"/>
    <p:sldId id="485" r:id="rId42"/>
    <p:sldId id="486" r:id="rId43"/>
    <p:sldId id="464" r:id="rId44"/>
    <p:sldId id="488" r:id="rId45"/>
    <p:sldId id="489" r:id="rId46"/>
    <p:sldId id="375" r:id="rId47"/>
    <p:sldId id="27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BFBF"/>
    <a:srgbClr val="000000"/>
    <a:srgbClr val="404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6" y="-150"/>
      </p:cViewPr>
      <p:guideLst>
        <p:guide orient="horz" pos="2160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3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25B1-C792-401D-9FD9-D5C9A863E7E6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41EC-D700-471F-BA94-C92FF082D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介绍在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种方法即可，后面详细讲解各种方法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属性在标签</a:t>
            </a:r>
            <a:r>
              <a:rPr lang="zh-CN" altLang="en-US" baseline="0" dirty="0" smtClean="0"/>
              <a:t>中引入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样式的用法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、说明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style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属性设置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样式仅对当前的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标签起作为，并且是写在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标签中的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、总结说明这种方式不能起到内容与表现相分离，本质上没有体现出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的优势，因此不推荐使用。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、讲解什么是内部样式表，说明前面的例子全部都是使用了内部样式表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、讲解使用内部样式表的优点和缺点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、最后总结引出外部样式表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、讲解什么是外部样式表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、介绍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引入外部样式表的两种方法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、讲解使用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标签链接外部样式表，并讲解各参数的含义，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标签必须放在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标签中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、讲解外部样式表的优点，在网站中的广泛应用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、最后演示示例，演示示例时从示例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的状态开始演示，首先把示例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中内部样式表中的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样式保存在一个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样式表中，然后再在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&lt;link&gt;</a:t>
            </a:r>
            <a:r>
              <a:rPr lang="zh-CN" altLang="en-US" dirty="0" smtClean="0"/>
              <a:t>标签链接外样式表，最后再在浏览器中查看页面效果，再次说明外部样式表在网页中的优点和广泛应用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zh-CN" altLang="en-US" b="0" dirty="0" smtClean="0"/>
              <a:t>使用</a:t>
            </a:r>
            <a:r>
              <a:rPr lang="en-US" altLang="zh-CN" sz="10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@import</a:t>
            </a:r>
            <a:r>
              <a:rPr lang="zh-CN" altLang="en-US" sz="10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导入</a:t>
            </a:r>
            <a:r>
              <a:rPr lang="zh-CN" altLang="en-US" b="0" dirty="0" smtClean="0"/>
              <a:t>外部样式</a:t>
            </a:r>
            <a:r>
              <a:rPr lang="zh-CN" altLang="en-US" dirty="0" smtClean="0"/>
              <a:t>表，讲解各参数的含义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，把示例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中的链接外部样式表方法修改为导入外部样式表的方法，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、演示示例时，修改上一页的示例，把链接式改变导入式，边演示边讲解，最后再在浏览器中查看页面效果，说明两者页面显示效果一样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标签是属于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范畴的，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中特有的。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是客户端浏览网页时先将外部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文件加载到网页当中，然后再进行编译显示，所以这种情况下显示出来的网页与用户预期的效果一样，即使网速再慢也一样的效果。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导入的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文件，客户端在浏览网页时是先将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结构呈现出来，再把外部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文件加载到网页当中，当然最终的效果也与使用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链接文件效果一样，只是当网速较慢时会先显示没有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统一布局的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网页，这样就会给用户很不好的感觉。这个也是现在目前大多少网站采用链接外部样式表的主要原因。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、由于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中特有的，因此对于不兼容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的浏览器来说就是无效的。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就近原则：越接近标签的样式优先级越高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、首先介绍三种选择器，然后讲解标签选择器，说明什么是标签选择器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、然后演示示例，边演示边讲解，演示如何在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样式及如何创建标签选择器，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如何应用标签选择器，最后在浏览器中查看页面效果，说明标签选择器声明后立即对标签产生作用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、最后总结标签选择器的语法结构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、讲解一些特殊的实现效果，单纯使用标签选择器不能实现，从而引出类选择器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、对比标签选择器进行讲解，强调选择器名称不一样，再讲解如何在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标签中应用类选择器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、最后演示示例，边演示边讲解，演示如何在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中创建类选择器，以及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如何应用类选择器，最后在浏览器中查看页面效果，说明类选择器在网页中的应用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、对比类选对器和标签选择器讲解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选择器的语法结构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选择器的名称就是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中标签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名称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、最后演示示例，边演示边讲解，演示如何在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中创建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选择器，以及在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如何设置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，最后在浏览器中查看页面效果，说明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选择器如何应用到对应的标签中，以及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选择器在网页中的应用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、打开页面，根据页面效果讲解需求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、学员独立完成页面的制作，教员巡视指导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、打开页面，根据页面效果讲解需求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、学员独立完成页面的制作，教员巡视指导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、标红的重点强调下，其他的可以略讲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331015AD-4A69-4AC2-B5CC-CD2D3201C0D5}" type="slidenum">
              <a:rPr kumimoji="0" lang="zh-CN" altLang="en-US" sz="1200" smtClean="0"/>
              <a:pPr>
                <a:defRPr/>
              </a:pPr>
              <a:t>5</a:t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、打开页面，根据页面效果讲解需求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、学员独立完成页面的制作，教员巡视指导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36258503-4D5C-4C35-99FD-55FB78857E7E}" type="slidenum">
              <a:rPr kumimoji="0" lang="zh-CN" altLang="en-US" sz="1200" smtClean="0"/>
              <a:pPr>
                <a:defRPr/>
              </a:pPr>
              <a:t>6</a:t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fld id="{DFAA3500-DE7A-4028-8146-827123D36FC7}" type="slidenum">
              <a:rPr kumimoji="0" lang="zh-CN" altLang="en-US" sz="1200" smtClean="0"/>
              <a:pPr>
                <a:defRPr/>
              </a:pPr>
              <a:t>7</a:t>
            </a:fld>
            <a:endParaRPr kumimoji="0" lang="en-US" altLang="zh-CN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的基本语法结构，由选择器和声明构成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、然后对照具体的样式详细讲解语法，强调声明必须在</a:t>
            </a:r>
            <a:r>
              <a:rPr lang="en-US" altLang="zh-CN" dirty="0" smtClean="0"/>
              <a:t>{ }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、最后说明基本</a:t>
            </a:r>
            <a:r>
              <a:rPr lang="en-US" altLang="zh-CN" dirty="0" smtClean="0"/>
              <a:t>W3C</a:t>
            </a:r>
            <a:r>
              <a:rPr lang="zh-CN" altLang="en-US" dirty="0" smtClean="0"/>
              <a:t>的规范，每条声明后的</a:t>
            </a:r>
            <a:r>
              <a:rPr lang="en-US" altLang="zh-CN" dirty="0" smtClean="0"/>
              <a:t>;</a:t>
            </a:r>
            <a:r>
              <a:rPr lang="zh-CN" altLang="en-US" dirty="0" smtClean="0"/>
              <a:t>都要写上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样式如何在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中应用，引入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</a:t>
            </a:r>
            <a:r>
              <a:rPr lang="zh-CN" altLang="en-US" baseline="0" dirty="0" smtClean="0"/>
              <a:t>的应用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、讲解</a:t>
            </a:r>
            <a:r>
              <a:rPr lang="en-US" altLang="zh-CN" baseline="0" dirty="0" smtClean="0"/>
              <a:t>style</a:t>
            </a:r>
            <a:r>
              <a:rPr lang="zh-CN" altLang="en-US" baseline="0" dirty="0" smtClean="0"/>
              <a:t>标签</a:t>
            </a:r>
            <a:r>
              <a:rPr lang="zh-CN" altLang="en-US" b="0" baseline="0" dirty="0" smtClean="0"/>
              <a:t>，说明</a:t>
            </a:r>
            <a:r>
              <a:rPr lang="en-US" altLang="zh-CN" b="0" dirty="0" smtClean="0">
                <a:solidFill>
                  <a:srgbClr val="FF0000"/>
                </a:solidFill>
              </a:rPr>
              <a:t>type=“text/</a:t>
            </a:r>
            <a:r>
              <a:rPr lang="en-US" altLang="zh-CN" b="0" dirty="0" err="1" smtClean="0">
                <a:solidFill>
                  <a:srgbClr val="FF0000"/>
                </a:solidFill>
              </a:rPr>
              <a:t>css</a:t>
            </a:r>
            <a:r>
              <a:rPr lang="zh-CN" altLang="en-US" b="0" dirty="0" smtClean="0">
                <a:solidFill>
                  <a:srgbClr val="FF0000"/>
                </a:solidFill>
              </a:rPr>
              <a:t>的用法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3</a:t>
            </a:r>
            <a:r>
              <a:rPr lang="zh-CN" altLang="en-US" b="0" dirty="0" smtClean="0">
                <a:solidFill>
                  <a:srgbClr val="FF0000"/>
                </a:solidFill>
              </a:rPr>
              <a:t>、说明</a:t>
            </a:r>
            <a:r>
              <a:rPr lang="en-US" altLang="zh-CN" b="0" dirty="0" smtClean="0">
                <a:solidFill>
                  <a:srgbClr val="FF0000"/>
                </a:solidFill>
              </a:rPr>
              <a:t>style</a:t>
            </a:r>
            <a:r>
              <a:rPr lang="zh-CN" altLang="en-US" b="0" dirty="0" smtClean="0">
                <a:solidFill>
                  <a:srgbClr val="FF0000"/>
                </a:solidFill>
              </a:rPr>
              <a:t>标签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在</a:t>
            </a:r>
            <a:r>
              <a:rPr lang="en-US" altLang="zh-CN" b="0" baseline="0" dirty="0" smtClean="0">
                <a:solidFill>
                  <a:srgbClr val="FF0000"/>
                </a:solidFill>
              </a:rPr>
              <a:t>HTML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文档中的位置，在</a:t>
            </a:r>
            <a:r>
              <a:rPr lang="en-US" altLang="zh-CN" b="0" baseline="0" dirty="0" smtClean="0">
                <a:solidFill>
                  <a:srgbClr val="FF0000"/>
                </a:solidFill>
              </a:rPr>
              <a:t>&lt;head&gt;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与</a:t>
            </a:r>
            <a:r>
              <a:rPr lang="en-US" altLang="zh-CN" b="0" baseline="0" dirty="0" smtClean="0">
                <a:solidFill>
                  <a:srgbClr val="FF0000"/>
                </a:solidFill>
              </a:rPr>
              <a:t>&lt;/head&gt;</a:t>
            </a:r>
            <a:r>
              <a:rPr lang="zh-CN" altLang="en-US" b="0" baseline="0" dirty="0" smtClean="0">
                <a:solidFill>
                  <a:srgbClr val="FF0000"/>
                </a:solidFill>
              </a:rPr>
              <a:t>之间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68387"/>
            <a:ext cx="12191999" cy="243528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27"/>
          <p:cNvGrpSpPr/>
          <p:nvPr/>
        </p:nvGrpSpPr>
        <p:grpSpPr bwMode="auto">
          <a:xfrm>
            <a:off x="760215" y="3942246"/>
            <a:ext cx="287337" cy="2120900"/>
            <a:chOff x="431" y="1525"/>
            <a:chExt cx="181" cy="1336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090" y="4114005"/>
            <a:ext cx="10381059" cy="1769100"/>
            <a:chOff x="903090" y="4114005"/>
            <a:chExt cx="10381059" cy="1769100"/>
          </a:xfrm>
          <a:solidFill>
            <a:schemeClr val="accent3"/>
          </a:solidFill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0309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903090" y="4114005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903090" y="574023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35945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359450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7828149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828149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139687" y="4116727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27"/>
          <p:cNvGrpSpPr/>
          <p:nvPr/>
        </p:nvGrpSpPr>
        <p:grpSpPr bwMode="auto">
          <a:xfrm flipH="1">
            <a:off x="11144448" y="3942246"/>
            <a:ext cx="287337" cy="2120900"/>
            <a:chOff x="431" y="1525"/>
            <a:chExt cx="181" cy="1336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8982" y="4445030"/>
            <a:ext cx="6809273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990" y="4388273"/>
            <a:ext cx="3328988" cy="182562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48948" y="4426374"/>
            <a:ext cx="7290383" cy="1754326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536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72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72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68387"/>
            <a:ext cx="12191999" cy="243528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27"/>
          <p:cNvGrpSpPr/>
          <p:nvPr/>
        </p:nvGrpSpPr>
        <p:grpSpPr bwMode="auto">
          <a:xfrm>
            <a:off x="760215" y="3942246"/>
            <a:ext cx="287337" cy="2120900"/>
            <a:chOff x="431" y="1525"/>
            <a:chExt cx="181" cy="1336"/>
          </a:xfrm>
        </p:grpSpPr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03090" y="4114005"/>
            <a:ext cx="10381059" cy="1769100"/>
            <a:chOff x="903090" y="4114005"/>
            <a:chExt cx="10381059" cy="1769100"/>
          </a:xfrm>
          <a:solidFill>
            <a:schemeClr val="accent3"/>
          </a:solidFill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0309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903090" y="4114005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03090" y="574023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359450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359450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7828149" y="4114005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828149" y="5739840"/>
              <a:ext cx="3456000" cy="14287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9687" y="4116727"/>
              <a:ext cx="144462" cy="17640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7"/>
          <p:cNvGrpSpPr/>
          <p:nvPr/>
        </p:nvGrpSpPr>
        <p:grpSpPr bwMode="auto">
          <a:xfrm flipH="1">
            <a:off x="11144448" y="3942246"/>
            <a:ext cx="287337" cy="2120900"/>
            <a:chOff x="431" y="1525"/>
            <a:chExt cx="181" cy="1336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31" y="1525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31" y="1525"/>
              <a:ext cx="0" cy="1315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31" y="2861"/>
              <a:ext cx="181" cy="0"/>
            </a:xfrm>
            <a:prstGeom prst="line">
              <a:avLst/>
            </a:prstGeom>
            <a:noFill/>
            <a:ln w="9525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8982" y="4465929"/>
            <a:ext cx="6809273" cy="10895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491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491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511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2019/8/1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3912" y="365125"/>
            <a:ext cx="8298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05CD-0FDB-4BF2-A009-3D4DB9A61B45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C9D8-5602-4252-B318-7298D4C75C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01%20ToTeacher/01%20&#35838;&#20013;&#29702;&#35770;&#28436;&#31034;&#26696;&#20363;/&#31034;&#20363;1&#65306;&#38142;&#25509;&#22806;&#37096;&#26679;&#24335;&#34920;/index.html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01%20ToTeacher/01%20&#35838;&#20013;&#29702;&#35770;&#28436;&#31034;&#26696;&#20363;/&#31034;&#20363;2&#65306;&#23548;&#20837;&#22806;&#37096;&#26679;&#24335;&#34920;/index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01%20ToTeacher/01%20&#35838;&#20013;&#29702;&#35770;&#28436;&#31034;&#26696;&#20363;/&#31034;&#20363;3&#65306;3&#20013;&#24341;&#20837;&#26679;&#24335;&#26041;&#24335;&#30340;&#20248;&#20808;&#32423;/&#26679;&#24335;&#24341;&#20837;&#20248;&#20808;&#32423;&#38382;&#39064;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01%20ToTeacher/01%20&#35838;&#20013;&#29702;&#35770;&#28436;&#31034;&#26696;&#20363;/&#31034;&#20363;4&#65306;&#26631;&#31614;&#36873;&#25321;&#22120;/index.html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01%20ToTeacher/01%20&#35838;&#20013;&#29702;&#35770;&#28436;&#31034;&#26696;&#20363;/&#31034;&#20363;5&#65306;&#31867;&#36873;&#25321;&#22120;/index.html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01%20ToTeacher/01%20&#35838;&#20013;&#29702;&#35770;&#28436;&#31034;&#26696;&#20363;/&#31034;&#20363;6&#65306;ID&#36873;&#25321;&#22120;/index.html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01%20ToTeacher/01%20&#35838;&#20013;&#29702;&#35770;&#28436;&#31034;&#26696;&#20363;/&#31034;&#20363;7&#65306;&#19977;&#31181;&#22522;&#26412;&#36873;&#25321;&#22120;&#30340;&#20248;&#20808;&#32423;/index.html" TargetMode="Externa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01%20ToTeacher/01%20&#35838;&#20013;&#29702;&#35770;&#28436;&#31034;&#26696;&#20363;/&#31034;&#20363;8&#65306;&#23618;&#27425;&#36873;&#25321;&#22120;/&#23618;&#27425;&#36873;&#25321;&#22120;.html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8&#65306;&#23618;&#27425;&#36873;&#25321;&#22120;/&#23618;&#2742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8&#65306;&#23618;&#27425;&#36873;&#25321;&#22120;/&#23618;&#2742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8&#65306;&#23618;&#27425;&#36873;&#25321;&#22120;/&#23618;&#2742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9&#65306;&#32467;&#26500;&#20266;&#31867;&#36873;&#25321;&#22120;/&#32467;&#26500;&#20266;&#31867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01%20ToTeacher/01%20&#35838;&#20013;&#29702;&#35770;&#28436;&#31034;&#26696;&#20363;/&#31034;&#20363;9&#65306;&#32467;&#26500;&#20266;&#31867;&#36873;&#25321;&#22120;/&#32467;&#26500;&#20266;&#31867;&#36873;&#25321;&#22120;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9&#65306;&#32467;&#26500;&#20266;&#31867;&#36873;&#25321;&#22120;/&#32467;&#26500;&#20266;&#31867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01%20ToTeacher/01%20&#35838;&#20013;&#29702;&#35770;&#28436;&#31034;&#26696;&#20363;/&#31034;&#20363;10&#65306;&#23646;&#24615;&#36873;&#25321;&#22120;/&#23646;&#24615;&#36873;&#25321;&#22120;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3625" y="4445000"/>
            <a:ext cx="10069830" cy="10915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样式美化网页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7316" y="224768"/>
            <a:ext cx="4608677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style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 lvl="1"/>
            <a:endParaRPr lang="zh-CN" altLang="en-US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834658" y="2567066"/>
            <a:ext cx="6477045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&lt;style type="text/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</a:rPr>
              <a:t>"&gt;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h2 {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	font-size:15px;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	color:#F01;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&lt;/style&gt;</a:t>
            </a:r>
            <a:endParaRPr lang="zh-CN" altLang="zh-C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4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7-1</a:t>
            </a:r>
            <a:endParaRPr lang="zh-CN" altLang="en-US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行内样式</a:t>
            </a:r>
            <a:endParaRPr lang="en-US" altLang="zh-CN" dirty="0" smtClean="0"/>
          </a:p>
          <a:p>
            <a:r>
              <a:rPr lang="zh-CN" altLang="en-US" dirty="0" smtClean="0"/>
              <a:t>内部样式表</a:t>
            </a:r>
            <a:endParaRPr lang="en-US" altLang="zh-CN" dirty="0" smtClean="0"/>
          </a:p>
          <a:p>
            <a:r>
              <a:rPr lang="zh-CN" altLang="en-US" dirty="0" smtClean="0"/>
              <a:t>外部样式表</a:t>
            </a:r>
          </a:p>
          <a:p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5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7-2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行内样式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style</a:t>
            </a:r>
            <a:r>
              <a:rPr lang="zh-CN" altLang="en-US" smtClean="0"/>
              <a:t>属性引入</a:t>
            </a:r>
            <a:r>
              <a:rPr lang="en-US" altLang="zh-CN" smtClean="0"/>
              <a:t>CSS</a:t>
            </a:r>
            <a:r>
              <a:rPr lang="zh-CN" altLang="en-US" smtClean="0"/>
              <a:t>样式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7213" y="3362927"/>
            <a:ext cx="10953827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&lt;h1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style="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color:blue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;"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&gt;style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&lt;/h1&gt;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style=“font-size:14px; 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color:red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;”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直接在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HTML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标签中设置的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行内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样式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70"/>
          <p:cNvGrpSpPr/>
          <p:nvPr/>
        </p:nvGrpSpPr>
        <p:grpSpPr>
          <a:xfrm>
            <a:off x="190459" y="2786059"/>
            <a:ext cx="1099898" cy="414475"/>
            <a:chOff x="1000100" y="2528843"/>
            <a:chExt cx="824924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9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7-3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内部样式表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代码写在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的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标签中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方便在同页面中修改样式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不利于在多页面间共享复用代码及维护，对内容与样式的分离也不够彻底</a:t>
            </a:r>
          </a:p>
          <a:p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91477" y="2306196"/>
            <a:ext cx="9313035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h2{color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red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0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7-4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代码保存在扩展名为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的样式表中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文件引用扩展名为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的样式表，有两种方式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链接式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导入式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0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链接外部样式表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714470" y="2928934"/>
            <a:ext cx="9768417" cy="14773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&lt;link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="style.css"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rel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stylesheet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3047979" y="2643183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文件路径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 rot="5400000">
            <a:off x="3360383" y="3310909"/>
            <a:ext cx="520070" cy="18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5238745" y="2643183"/>
            <a:ext cx="184675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使用外部样式表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rot="5400000">
            <a:off x="5726157" y="3135909"/>
            <a:ext cx="520071" cy="3518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8191515" y="2643183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文件类型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7616831" y="2413291"/>
            <a:ext cx="509541" cy="17865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组合 71"/>
          <p:cNvGrpSpPr/>
          <p:nvPr/>
        </p:nvGrpSpPr>
        <p:grpSpPr>
          <a:xfrm>
            <a:off x="190459" y="2643182"/>
            <a:ext cx="1099898" cy="400110"/>
            <a:chOff x="1000100" y="1801286"/>
            <a:chExt cx="824924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18"/>
          <p:cNvGrpSpPr/>
          <p:nvPr/>
        </p:nvGrpSpPr>
        <p:grpSpPr bwMode="auto">
          <a:xfrm>
            <a:off x="3114787" y="6246496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378383" y="5202150"/>
              <a:ext cx="327367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：链接外部样式表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849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外部样式表</a:t>
            </a:r>
            <a:endParaRPr lang="en-US" altLang="zh-CN" smtClean="0"/>
          </a:p>
          <a:p>
            <a:pPr lvl="1"/>
            <a:r>
              <a:rPr lang="zh-CN" altLang="en-US" smtClean="0"/>
              <a:t>导入外部样式表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714470" y="2928934"/>
            <a:ext cx="9768417" cy="2308324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&lt;!--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@import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("style.css");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190459" y="2643182"/>
            <a:ext cx="1099898" cy="400110"/>
            <a:chOff x="1000100" y="1801286"/>
            <a:chExt cx="824924" cy="400110"/>
          </a:xfrm>
        </p:grpSpPr>
        <p:pic>
          <p:nvPicPr>
            <p:cNvPr id="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3332502" y="6246495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378383" y="5202150"/>
              <a:ext cx="327367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：导入外部样式表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67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  <a:r>
              <a:rPr lang="zh-CN" altLang="en-US" smtClean="0"/>
              <a:t>中引入</a:t>
            </a:r>
            <a:r>
              <a:rPr lang="en-US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7-7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链接式与导入式的区别</a:t>
            </a:r>
          </a:p>
          <a:p>
            <a:pPr lvl="1"/>
            <a:r>
              <a:rPr lang="en-US" altLang="zh-CN" dirty="0" smtClean="0"/>
              <a:t>&lt;link/&gt;</a:t>
            </a:r>
            <a:r>
              <a:rPr lang="zh-CN" altLang="en-US" dirty="0" smtClean="0"/>
              <a:t>标签属于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&lt;link/&gt;</a:t>
            </a:r>
            <a:r>
              <a:rPr lang="zh-CN" altLang="en-US" dirty="0" smtClean="0"/>
              <a:t>链接的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文件先加载到网页当中，再进行编译显示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导入的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文件，客户端显示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结构，再把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文件加载到网页当中</a:t>
            </a:r>
          </a:p>
          <a:p>
            <a:pPr lvl="1"/>
            <a:r>
              <a:rPr lang="en-US" altLang="zh-CN" dirty="0" smtClean="0"/>
              <a:t>@import</a:t>
            </a:r>
            <a:r>
              <a:rPr lang="zh-CN" altLang="en-US" dirty="0" smtClean="0"/>
              <a:t>是属于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特有的，对不兼容</a:t>
            </a:r>
            <a:r>
              <a:rPr lang="en-US" altLang="zh-CN" dirty="0" smtClean="0"/>
              <a:t>CSS2.1</a:t>
            </a:r>
            <a:r>
              <a:rPr lang="zh-CN" altLang="en-US" dirty="0" smtClean="0"/>
              <a:t>的浏览器是无效的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132" y="216059"/>
            <a:ext cx="3840592" cy="5232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r>
              <a:rPr lang="zh-CN" altLang="en-US" dirty="0" smtClean="0"/>
              <a:t>样式优先级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行内样式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内部样式表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外部样式表</a:t>
            </a:r>
          </a:p>
          <a:p>
            <a:r>
              <a:rPr lang="zh-CN" altLang="en-US" dirty="0" smtClean="0"/>
              <a:t>就近原则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3123496" y="6411958"/>
            <a:ext cx="5404867" cy="446042"/>
            <a:chOff x="3143240" y="5126095"/>
            <a:chExt cx="5404904" cy="446045"/>
          </a:xfrm>
          <a:solidFill>
            <a:schemeClr val="tx1"/>
          </a:solidFill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378383" y="5202150"/>
              <a:ext cx="4169761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种引入样式方式优先级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61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67410" y="183497"/>
            <a:ext cx="4992720" cy="7918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基本选择器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167372" y="1056762"/>
            <a:ext cx="10193867" cy="11430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lvl="1"/>
            <a:r>
              <a:rPr lang="en-US" altLang="zh-CN" dirty="0"/>
              <a:t>HTML</a:t>
            </a:r>
            <a:r>
              <a:rPr lang="zh-CN" altLang="en-US" dirty="0"/>
              <a:t>标签作为标签选择器的名称</a:t>
            </a:r>
          </a:p>
          <a:p>
            <a:pPr lvl="2"/>
            <a:r>
              <a:rPr lang="en-US" altLang="zh-CN" dirty="0"/>
              <a:t>&lt;h1&gt;…&lt;h6&gt;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/&gt;</a:t>
            </a:r>
            <a:endParaRPr lang="zh-CN" altLang="en-US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6477003" y="4143381"/>
            <a:ext cx="3810027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p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810248" y="5163520"/>
            <a:ext cx="1385920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标签选择器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5400000" flipH="1" flipV="1">
            <a:off x="6308668" y="4766550"/>
            <a:ext cx="591511" cy="2024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827315" y="5143513"/>
            <a:ext cx="122145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7143757" y="4572008"/>
            <a:ext cx="2000264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8168398" y="4873867"/>
            <a:ext cx="500066" cy="392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7239008" y="3214687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16200000" flipH="1">
            <a:off x="7281751" y="3924180"/>
            <a:ext cx="734383" cy="1326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8444229" y="3214687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5400000">
            <a:off x="8176448" y="3836883"/>
            <a:ext cx="708058" cy="2809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4762491" y="3857628"/>
            <a:ext cx="1099898" cy="400110"/>
            <a:chOff x="1000100" y="1801286"/>
            <a:chExt cx="824924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18"/>
          <p:cNvGrpSpPr/>
          <p:nvPr/>
        </p:nvGrpSpPr>
        <p:grpSpPr bwMode="auto">
          <a:xfrm>
            <a:off x="3045119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hlinkClick r:id="rId5" action="ppaction://hlinkfile"/>
            </p:cNvPr>
            <p:cNvSpPr txBox="1"/>
            <p:nvPr/>
          </p:nvSpPr>
          <p:spPr bwMode="auto">
            <a:xfrm>
              <a:off x="4378383" y="5202150"/>
              <a:ext cx="278635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：标签选择器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057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2.77778E-7 0.164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复习检查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表格的基本构成是什么？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写一个行合并列合并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表单的常用元素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按钮有几种？每一种的不同是什么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表单的传值方式</a:t>
            </a:r>
          </a:p>
        </p:txBody>
      </p:sp>
      <p:grpSp>
        <p:nvGrpSpPr>
          <p:cNvPr id="18" name="组合 1"/>
          <p:cNvGrpSpPr/>
          <p:nvPr/>
        </p:nvGrpSpPr>
        <p:grpSpPr bwMode="auto">
          <a:xfrm>
            <a:off x="8707120" y="65976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集中测试</a:t>
              </a: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2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09006" y="261876"/>
            <a:ext cx="5691353" cy="8179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基本选择器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类选择器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964018" y="3929067"/>
            <a:ext cx="3810027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.class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868769" y="4949206"/>
            <a:ext cx="1146741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类选择器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2051372" y="4558438"/>
            <a:ext cx="603629" cy="1779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885835" y="4929199"/>
            <a:ext cx="122145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3297528" y="4357694"/>
            <a:ext cx="2000264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4226918" y="4659553"/>
            <a:ext cx="500066" cy="392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3428981" y="3000373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3251160" y="3615140"/>
            <a:ext cx="710160" cy="2804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597999" y="3000373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5400000">
            <a:off x="4212644" y="3524515"/>
            <a:ext cx="727578" cy="4965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249507" y="3357562"/>
            <a:ext cx="1099898" cy="400110"/>
            <a:chOff x="1000100" y="1801286"/>
            <a:chExt cx="824924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1921773" y="3143249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类名称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rot="16200000" flipH="1">
            <a:off x="2176517" y="3755174"/>
            <a:ext cx="520069" cy="1134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5333995" y="2000241"/>
            <a:ext cx="6667504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&lt;</a:t>
            </a:r>
            <a:r>
              <a:rPr lang="zh-CN" altLang="en-US" b="1" dirty="0" smtClean="0"/>
              <a:t>标签名 </a:t>
            </a:r>
            <a:r>
              <a:rPr lang="en-US" altLang="zh-CN" b="1" dirty="0" smtClean="0"/>
              <a:t>class= "</a:t>
            </a:r>
            <a:r>
              <a:rPr lang="zh-CN" altLang="en-US" b="1" dirty="0" smtClean="0"/>
              <a:t>类名称</a:t>
            </a:r>
            <a:r>
              <a:rPr lang="en-US" altLang="zh-CN" b="1" dirty="0" smtClean="0"/>
              <a:t>"&gt;</a:t>
            </a:r>
            <a:r>
              <a:rPr lang="zh-CN" altLang="en-US" b="1" dirty="0" smtClean="0"/>
              <a:t>标签内容</a:t>
            </a:r>
            <a:r>
              <a:rPr lang="en-US" altLang="zh-CN" b="1" dirty="0" smtClean="0"/>
              <a:t>&lt;/</a:t>
            </a:r>
            <a:r>
              <a:rPr lang="zh-CN" altLang="en-US" b="1" dirty="0" smtClean="0"/>
              <a:t>标签名</a:t>
            </a:r>
            <a:r>
              <a:rPr lang="en-US" altLang="zh-CN" b="1" dirty="0" smtClean="0"/>
              <a:t>&gt;</a:t>
            </a: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rot="6847711" flipH="1">
            <a:off x="5293395" y="1684598"/>
            <a:ext cx="1841259" cy="3333773"/>
          </a:xfrm>
          <a:prstGeom prst="arc">
            <a:avLst>
              <a:gd name="adj1" fmla="val 10930154"/>
              <a:gd name="adj2" fmla="val 2117231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3" name="组合 18"/>
          <p:cNvGrpSpPr/>
          <p:nvPr/>
        </p:nvGrpSpPr>
        <p:grpSpPr bwMode="auto">
          <a:xfrm>
            <a:off x="3741805" y="6272622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4378383" y="5202150"/>
              <a:ext cx="2542702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：类选择器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148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  <p:bldP spid="25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39337" y="183498"/>
            <a:ext cx="5717479" cy="8702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基本选择器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选择器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980060" y="3929067"/>
            <a:ext cx="3810027" cy="4565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smtClean="0"/>
              <a:t>#id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523969" y="4949206"/>
            <a:ext cx="1118699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5400000" flipH="1" flipV="1">
            <a:off x="1888893" y="4552122"/>
            <a:ext cx="591510" cy="20265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541035" y="4929199"/>
            <a:ext cx="122145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952728" y="4357694"/>
            <a:ext cx="2000264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rot="16200000" flipV="1">
            <a:off x="3882118" y="4659553"/>
            <a:ext cx="500066" cy="392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3047979" y="3000373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rot="16200000" flipH="1">
            <a:off x="3072620" y="3727969"/>
            <a:ext cx="734384" cy="96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216997" y="3000373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0" name="直接箭头连接符 29"/>
          <p:cNvCxnSpPr>
            <a:stCxn id="29" idx="2"/>
          </p:cNvCxnSpPr>
          <p:nvPr/>
        </p:nvCxnSpPr>
        <p:spPr>
          <a:xfrm rot="5400000">
            <a:off x="3918328" y="3629535"/>
            <a:ext cx="745912" cy="3048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249507" y="3357562"/>
            <a:ext cx="1099898" cy="400110"/>
            <a:chOff x="1000100" y="1801286"/>
            <a:chExt cx="824924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1714469" y="3143249"/>
            <a:ext cx="88778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名称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 rot="16200000" flipH="1">
            <a:off x="1962136" y="3748098"/>
            <a:ext cx="520069" cy="127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组合 18"/>
          <p:cNvGrpSpPr/>
          <p:nvPr/>
        </p:nvGrpSpPr>
        <p:grpSpPr bwMode="auto">
          <a:xfrm>
            <a:off x="3579112" y="6306243"/>
            <a:ext cx="5361582" cy="428625"/>
            <a:chOff x="3143240" y="5143512"/>
            <a:chExt cx="5361619" cy="428628"/>
          </a:xfrm>
          <a:solidFill>
            <a:schemeClr val="tx1"/>
          </a:solidFill>
        </p:grpSpPr>
        <p:sp>
          <p:nvSpPr>
            <p:cNvPr id="38" name="圆角矩形 3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378383" y="5202150"/>
              <a:ext cx="2606821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ID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7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7" grpId="0" animBg="1"/>
      <p:bldP spid="29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1852" y="285728"/>
            <a:ext cx="7200965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制作赤壁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使用标题标签和段落标签制作杜牧的诗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赤壁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，诗正文字体颜色为绿色，字体大小为</a:t>
            </a:r>
            <a:r>
              <a:rPr lang="en-US" altLang="zh-CN" dirty="0" smtClean="0"/>
              <a:t>14px</a:t>
            </a:r>
            <a:endParaRPr lang="zh-CN" altLang="en-US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90458" y="879510"/>
            <a:ext cx="1004648" cy="406350"/>
            <a:chOff x="3786182" y="1192962"/>
            <a:chExt cx="753486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4410059" y="6333996"/>
            <a:ext cx="3714751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16653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Picture 2" descr="C:\Users\Administrator\Desktop\HTML5+CSS3_龙文静\CP03\01 ToTeacher\02 课中上机实践案例\练习1：制作《赤壁》\效果完成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5603" y="3112168"/>
            <a:ext cx="3794208" cy="2556209"/>
          </a:xfrm>
          <a:prstGeom prst="rect">
            <a:avLst/>
          </a:prstGeom>
          <a:noFill/>
        </p:spPr>
      </p:pic>
      <p:sp>
        <p:nvSpPr>
          <p:cNvPr id="13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9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0" y="285751"/>
            <a:ext cx="4523317" cy="523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476500" y="3214689"/>
            <a:ext cx="7905751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6480" y="285728"/>
            <a:ext cx="1536336" cy="52322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标签选择器直接应用于</a:t>
            </a:r>
            <a:r>
              <a:rPr lang="en-US" altLang="zh-CN" smtClean="0"/>
              <a:t>HTML</a:t>
            </a:r>
            <a:r>
              <a:rPr lang="zh-CN" altLang="en-US" smtClean="0"/>
              <a:t>标签</a:t>
            </a:r>
            <a:endParaRPr lang="en-US" altLang="zh-CN" smtClean="0"/>
          </a:p>
          <a:p>
            <a:r>
              <a:rPr lang="zh-CN" altLang="en-US" smtClean="0"/>
              <a:t>类选择器可在页面中多次使用</a:t>
            </a:r>
            <a:endParaRPr lang="en-US" smtClean="0"/>
          </a:p>
          <a:p>
            <a:r>
              <a:rPr lang="en-US" smtClean="0"/>
              <a:t>ID</a:t>
            </a:r>
            <a:r>
              <a:rPr lang="zh-CN" altLang="en-US" smtClean="0"/>
              <a:t>选择器在同一个页面中只能使用一次</a:t>
            </a:r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2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78" y="209623"/>
            <a:ext cx="5184741" cy="954107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基本选择器的优先级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类选择器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标签选择器是否也遵循“就近原则”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/>
            <a:r>
              <a:rPr lang="zh-CN" altLang="zh-CN" dirty="0"/>
              <a:t>不</a:t>
            </a:r>
            <a:r>
              <a:rPr lang="zh-CN" altLang="zh-CN" dirty="0" smtClean="0"/>
              <a:t>遵循</a:t>
            </a:r>
            <a:r>
              <a:rPr lang="zh-CN" altLang="en-US" dirty="0"/>
              <a:t>，</a:t>
            </a:r>
            <a:r>
              <a:rPr lang="zh-CN" altLang="zh-CN" dirty="0" smtClean="0"/>
              <a:t>无论</a:t>
            </a:r>
            <a:r>
              <a:rPr lang="zh-CN" altLang="zh-CN" dirty="0"/>
              <a:t>是哪种方式引入</a:t>
            </a:r>
            <a:r>
              <a:rPr lang="en-US" altLang="zh-CN" dirty="0"/>
              <a:t>CSS</a:t>
            </a:r>
            <a:r>
              <a:rPr lang="zh-CN" altLang="zh-CN" dirty="0"/>
              <a:t>样式，一般都遵循</a:t>
            </a:r>
            <a:r>
              <a:rPr lang="en-US" altLang="zh-CN" dirty="0"/>
              <a:t>ID</a:t>
            </a:r>
            <a:r>
              <a:rPr lang="zh-CN" altLang="zh-CN" dirty="0"/>
              <a:t>选择器</a:t>
            </a:r>
            <a:r>
              <a:rPr lang="en-US" altLang="zh-CN" dirty="0"/>
              <a:t> &gt; class</a:t>
            </a:r>
            <a:r>
              <a:rPr lang="zh-CN" altLang="zh-CN" dirty="0"/>
              <a:t>类选择器</a:t>
            </a:r>
            <a:r>
              <a:rPr lang="en-US" altLang="zh-CN" dirty="0"/>
              <a:t> &gt; </a:t>
            </a:r>
            <a:r>
              <a:rPr lang="zh-CN" altLang="zh-CN" dirty="0"/>
              <a:t>标签选择器的优先级</a:t>
            </a:r>
            <a:endParaRPr lang="zh-CN" altLang="en-US" dirty="0" smtClean="0"/>
          </a:p>
        </p:txBody>
      </p:sp>
      <p:grpSp>
        <p:nvGrpSpPr>
          <p:cNvPr id="6" name="组合 10"/>
          <p:cNvGrpSpPr/>
          <p:nvPr/>
        </p:nvGrpSpPr>
        <p:grpSpPr>
          <a:xfrm>
            <a:off x="-19251" y="2396300"/>
            <a:ext cx="1177117" cy="528644"/>
            <a:chOff x="928662" y="2571744"/>
            <a:chExt cx="882838" cy="528644"/>
          </a:xfrm>
        </p:grpSpPr>
        <p:sp>
          <p:nvSpPr>
            <p:cNvPr id="12" name="TextBox 13"/>
            <p:cNvSpPr txBox="1"/>
            <p:nvPr/>
          </p:nvSpPr>
          <p:spPr bwMode="auto">
            <a:xfrm>
              <a:off x="1285875" y="2622550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思考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3" name="Picture 4" descr="\\prdsoftlab\Softlab\034\0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62" y="2571744"/>
              <a:ext cx="528644" cy="528644"/>
            </a:xfrm>
            <a:prstGeom prst="rect">
              <a:avLst/>
            </a:prstGeom>
            <a:noFill/>
          </p:spPr>
        </p:pic>
      </p:grpSp>
      <p:sp>
        <p:nvSpPr>
          <p:cNvPr id="14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5" name="组合 18"/>
          <p:cNvGrpSpPr/>
          <p:nvPr/>
        </p:nvGrpSpPr>
        <p:grpSpPr bwMode="auto">
          <a:xfrm>
            <a:off x="3184457" y="6349612"/>
            <a:ext cx="5404867" cy="446042"/>
            <a:chOff x="3143240" y="5126095"/>
            <a:chExt cx="5404904" cy="446045"/>
          </a:xfrm>
          <a:solidFill>
            <a:schemeClr val="tx1"/>
          </a:solidFill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78383" y="5202150"/>
              <a:ext cx="4169761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5" action="ppaction://hlinkfile"/>
                </a:rPr>
                <a:t>种基本选择器的优先级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53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4截图\Chapter04截图\图4.19　body的树形结构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425" y="1916833"/>
            <a:ext cx="6248564" cy="369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825" y="120265"/>
            <a:ext cx="2929168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后代选择器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83499" y="1268761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body 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en-US" altLang="zh-CN" b="1" dirty="0" smtClean="0"/>
              <a:t>{  background</a:t>
            </a:r>
            <a:r>
              <a:rPr lang="en-US" altLang="zh-CN" b="1" dirty="0"/>
              <a:t>: red</a:t>
            </a:r>
            <a:r>
              <a:rPr lang="en-US" altLang="zh-CN" b="1" dirty="0" smtClean="0"/>
              <a:t>;  }</a:t>
            </a:r>
            <a:endParaRPr lang="en-US" altLang="zh-CN" b="1" dirty="0"/>
          </a:p>
        </p:txBody>
      </p:sp>
      <p:grpSp>
        <p:nvGrpSpPr>
          <p:cNvPr id="5" name="组合 68"/>
          <p:cNvGrpSpPr>
            <a:grpSpLocks/>
          </p:cNvGrpSpPr>
          <p:nvPr/>
        </p:nvGrpSpPr>
        <p:grpSpPr bwMode="auto">
          <a:xfrm>
            <a:off x="1" y="5244018"/>
            <a:ext cx="1177083" cy="414338"/>
            <a:chOff x="1000100" y="3950459"/>
            <a:chExt cx="883437" cy="414475"/>
          </a:xfrm>
        </p:grpSpPr>
        <p:pic>
          <p:nvPicPr>
            <p:cNvPr id="1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57540" y="3958400"/>
              <a:ext cx="525997" cy="40024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6" name="组合 71"/>
          <p:cNvGrpSpPr/>
          <p:nvPr/>
        </p:nvGrpSpPr>
        <p:grpSpPr>
          <a:xfrm>
            <a:off x="331755" y="930167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518013" y="5373216"/>
            <a:ext cx="8898467" cy="857250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后代选择器两个选择符之间必须要以空格隔开，中间不能有任何其他的符号插入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88029" y="2477001"/>
            <a:ext cx="5703971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18"/>
          <p:cNvGrpSpPr/>
          <p:nvPr/>
        </p:nvGrpSpPr>
        <p:grpSpPr bwMode="auto">
          <a:xfrm>
            <a:off x="3306375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378383" y="5202150"/>
              <a:ext cx="278635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8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8" action="ppaction://hlinkfile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8" action="ppaction://hlinkfile"/>
                </a:rPr>
                <a:t>：层次选择器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8432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2" y="207351"/>
            <a:ext cx="2929168" cy="52322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子选择器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83499" y="1294409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body&gt;p</a:t>
            </a:r>
            <a:r>
              <a:rPr lang="en-US" altLang="zh-CN" b="1" dirty="0" smtClean="0"/>
              <a:t>{  background</a:t>
            </a:r>
            <a:r>
              <a:rPr lang="en-US" altLang="zh-CN" b="1" dirty="0"/>
              <a:t>: pink</a:t>
            </a:r>
            <a:r>
              <a:rPr lang="en-US" altLang="zh-CN" b="1" dirty="0" smtClean="0"/>
              <a:t>; 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44670" y="764704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1937" y="2543174"/>
            <a:ext cx="8261683" cy="30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右大括号 15"/>
          <p:cNvSpPr/>
          <p:nvPr/>
        </p:nvSpPr>
        <p:spPr>
          <a:xfrm>
            <a:off x="3208421" y="2711116"/>
            <a:ext cx="385011" cy="1155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9894" y="3208421"/>
            <a:ext cx="2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前三个变成粉红色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18"/>
          <p:cNvGrpSpPr/>
          <p:nvPr/>
        </p:nvGrpSpPr>
        <p:grpSpPr bwMode="auto">
          <a:xfrm>
            <a:off x="3306375" y="6420667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378383" y="5202150"/>
              <a:ext cx="278635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：层次选择器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222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384" y="113830"/>
            <a:ext cx="4994667" cy="757028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相邻</a:t>
            </a:r>
            <a:r>
              <a:rPr lang="zh-CN" altLang="en-US" dirty="0" smtClean="0"/>
              <a:t>兄弟</a:t>
            </a:r>
            <a:r>
              <a:rPr lang="zh-CN" altLang="zh-CN" dirty="0" smtClean="0"/>
              <a:t>选择</a:t>
            </a:r>
            <a:r>
              <a:rPr lang="zh-CN" altLang="zh-CN" dirty="0"/>
              <a:t>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09625" y="1660647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active+p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{  background</a:t>
            </a:r>
            <a:r>
              <a:rPr lang="en-US" altLang="zh-CN" b="1" dirty="0"/>
              <a:t>: green;  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53379" y="1191424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3811" y="2466974"/>
            <a:ext cx="8357935" cy="306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/>
          <p:nvPr/>
        </p:nvCxnSpPr>
        <p:spPr>
          <a:xfrm rot="10800000" flipV="1">
            <a:off x="1812758" y="3144252"/>
            <a:ext cx="1251284" cy="78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074695"/>
            <a:ext cx="2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只有第二个变成绿色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7" name="组合 18"/>
          <p:cNvGrpSpPr/>
          <p:nvPr/>
        </p:nvGrpSpPr>
        <p:grpSpPr bwMode="auto">
          <a:xfrm>
            <a:off x="3306375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4378383" y="5202150"/>
              <a:ext cx="278635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：层次选择器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98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64" y="131247"/>
            <a:ext cx="3840592" cy="757028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通用兄弟选择器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53168" y="1608395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active~p</a:t>
            </a:r>
            <a:r>
              <a:rPr lang="en-US" altLang="zh-CN" b="1" dirty="0"/>
              <a:t>{  </a:t>
            </a:r>
            <a:r>
              <a:rPr lang="en-US" altLang="zh-CN" b="1" dirty="0" smtClean="0"/>
              <a:t>background</a:t>
            </a:r>
            <a:r>
              <a:rPr lang="en-US" altLang="zh-CN" b="1" dirty="0"/>
              <a:t>: </a:t>
            </a:r>
            <a:r>
              <a:rPr lang="en-US" altLang="zh-CN" b="1" dirty="0" err="1" smtClean="0"/>
              <a:t>darkgoldenrod</a:t>
            </a:r>
            <a:r>
              <a:rPr lang="en-US" altLang="zh-CN" b="1" dirty="0" smtClean="0"/>
              <a:t>; 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96921" y="1104338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1074" y="2213811"/>
            <a:ext cx="9144000" cy="356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右大括号 17"/>
          <p:cNvSpPr/>
          <p:nvPr/>
        </p:nvSpPr>
        <p:spPr>
          <a:xfrm>
            <a:off x="1780674" y="3064043"/>
            <a:ext cx="240630" cy="609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17557" y="3128211"/>
            <a:ext cx="282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后面所有兄弟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变成棕黄色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8"/>
          <p:cNvGrpSpPr/>
          <p:nvPr/>
        </p:nvGrpSpPr>
        <p:grpSpPr bwMode="auto">
          <a:xfrm>
            <a:off x="3306375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378383" y="5202150"/>
              <a:ext cx="278635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：层次选择器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976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的样式表有哪几种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外部链接语法结构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选择器的优先级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8707120" y="659765"/>
            <a:ext cx="1607185" cy="736600"/>
            <a:chOff x="0" y="600123"/>
            <a:chExt cx="1607604" cy="736273"/>
          </a:xfrm>
        </p:grpSpPr>
        <p:sp>
          <p:nvSpPr>
            <p:cNvPr id="19" name="TextBox 18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集中测试</a:t>
              </a:r>
            </a:p>
          </p:txBody>
        </p:sp>
        <p:pic>
          <p:nvPicPr>
            <p:cNvPr id="20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3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54" y="224768"/>
            <a:ext cx="7659491" cy="52322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制作层叠样式表表单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使用表单与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属性以及选择器结合完成表单样式制作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190458" y="879510"/>
            <a:ext cx="1004648" cy="406350"/>
            <a:chOff x="3786182" y="1192962"/>
            <a:chExt cx="753486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4410059" y="6333996"/>
            <a:ext cx="3714751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166537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2147" y="2780548"/>
            <a:ext cx="675372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9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0" y="285751"/>
            <a:ext cx="4523317" cy="523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476500" y="3214689"/>
            <a:ext cx="7905751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74" y="111557"/>
            <a:ext cx="4512667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结构伪类选择</a:t>
            </a:r>
            <a:r>
              <a:rPr lang="zh-CN" altLang="en-US" dirty="0" smtClean="0"/>
              <a:t>器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125968" y="1124166"/>
            <a:ext cx="6816757" cy="50783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&lt;</a:t>
            </a:r>
            <a:r>
              <a:rPr lang="en-US" altLang="zh-CN" b="1" dirty="0"/>
              <a:t>html&gt;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&lt;head </a:t>
            </a:r>
            <a:r>
              <a:rPr lang="en-US" altLang="zh-CN" b="1" dirty="0" err="1"/>
              <a:t>lang</a:t>
            </a:r>
            <a:r>
              <a:rPr lang="en-US" altLang="zh-CN" b="1" dirty="0"/>
              <a:t>="en</a:t>
            </a:r>
            <a:r>
              <a:rPr lang="en-US" altLang="zh-CN" b="1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&lt;</a:t>
            </a:r>
            <a:r>
              <a:rPr lang="en-US" altLang="zh-CN" b="1" dirty="0"/>
              <a:t>meta charset="UTF-8</a:t>
            </a:r>
            <a:r>
              <a:rPr lang="en-US" altLang="zh-CN" b="1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&lt;</a:t>
            </a:r>
            <a:r>
              <a:rPr lang="en-US" altLang="zh-CN" b="1" dirty="0"/>
              <a:t>title&gt;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结构伪类选择器</a:t>
            </a:r>
            <a:r>
              <a:rPr lang="en-US" altLang="zh-CN" b="1" dirty="0"/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&lt;body</a:t>
            </a:r>
            <a:r>
              <a:rPr lang="en-US" altLang="zh-CN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b="1" dirty="0"/>
              <a:t>&lt;</a:t>
            </a:r>
            <a:r>
              <a:rPr lang="en-US" altLang="zh-CN" b="1" dirty="0" smtClean="0"/>
              <a:t>p&gt;A1&lt;/</a:t>
            </a:r>
            <a:r>
              <a:rPr lang="en-US" altLang="zh-CN" b="1" dirty="0"/>
              <a:t>p</a:t>
            </a:r>
            <a:r>
              <a:rPr lang="en-US" altLang="zh-CN" b="1" dirty="0" smtClean="0"/>
              <a:t>&gt;&lt;p&gt;A2&lt;/p&gt;&lt;p&gt;A3&lt;/p&gt;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&lt;</a:t>
            </a:r>
            <a:r>
              <a:rPr lang="en-US" altLang="zh-CN" b="1" dirty="0" err="1"/>
              <a:t>ul</a:t>
            </a:r>
            <a:r>
              <a:rPr lang="en-US" altLang="zh-CN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  &lt;</a:t>
            </a:r>
            <a:r>
              <a:rPr lang="en-US" altLang="zh-CN" b="1" dirty="0" err="1" smtClean="0"/>
              <a:t>li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B_1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&lt;/</a:t>
            </a:r>
            <a:r>
              <a:rPr lang="en-US" altLang="zh-CN" b="1" dirty="0"/>
              <a:t>li</a:t>
            </a:r>
            <a:r>
              <a:rPr lang="en-US" altLang="zh-CN" b="1" dirty="0" smtClean="0"/>
              <a:t>&gt;&lt;</a:t>
            </a:r>
            <a:r>
              <a:rPr lang="en-US" altLang="zh-CN" b="1" dirty="0" err="1" smtClean="0"/>
              <a:t>li</a:t>
            </a:r>
            <a:r>
              <a:rPr lang="en-US" altLang="zh-CN" b="1" dirty="0" smtClean="0"/>
              <a:t>&gt; B_1 &lt;/</a:t>
            </a:r>
            <a:r>
              <a:rPr lang="en-US" altLang="zh-CN" b="1" dirty="0"/>
              <a:t>li</a:t>
            </a:r>
            <a:r>
              <a:rPr lang="en-US" altLang="zh-CN" b="1" dirty="0" smtClean="0"/>
              <a:t>&gt;&lt;</a:t>
            </a:r>
            <a:r>
              <a:rPr lang="en-US" altLang="zh-CN" b="1" dirty="0" err="1" smtClean="0"/>
              <a:t>li</a:t>
            </a:r>
            <a:r>
              <a:rPr lang="en-US" altLang="zh-CN" b="1" dirty="0" smtClean="0"/>
              <a:t>&gt;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B_3</a:t>
            </a:r>
            <a:r>
              <a:rPr lang="en-US" altLang="zh-CN" b="1" dirty="0"/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&lt;/</a:t>
            </a:r>
            <a:r>
              <a:rPr lang="en-US" altLang="zh-CN" b="1" dirty="0" err="1"/>
              <a:t>ul</a:t>
            </a:r>
            <a:r>
              <a:rPr lang="en-US" altLang="zh-CN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&lt;/html&gt;</a:t>
            </a:r>
          </a:p>
        </p:txBody>
      </p:sp>
      <p:pic>
        <p:nvPicPr>
          <p:cNvPr id="8194" name="Picture 2" descr="C:\Users\yaling.he\Desktop\Chapter04截图\Chapter04截图\图4.24　HTMl DOM树型结构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6054" y="2940099"/>
            <a:ext cx="5315529" cy="27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" y="693863"/>
            <a:ext cx="1100883" cy="414337"/>
            <a:chOff x="1000100" y="2528843"/>
            <a:chExt cx="825668" cy="414475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525628" cy="40024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8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18"/>
          <p:cNvGrpSpPr/>
          <p:nvPr/>
        </p:nvGrpSpPr>
        <p:grpSpPr bwMode="auto">
          <a:xfrm>
            <a:off x="3114787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378383" y="5202150"/>
              <a:ext cx="327367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：结构伪类选择器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613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59" y="216060"/>
            <a:ext cx="4608677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结构伪类选择</a:t>
            </a:r>
            <a:r>
              <a:rPr lang="zh-CN" altLang="en-US" dirty="0" smtClean="0"/>
              <a:t>器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4336703"/>
              </p:ext>
            </p:extLst>
          </p:nvPr>
        </p:nvGraphicFramePr>
        <p:xfrm>
          <a:off x="527382" y="1340768"/>
          <a:ext cx="10900005" cy="451228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23141"/>
                <a:gridCol w="7776864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选择器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功能描述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3848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E:first-child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作为父元素的第一个子元素的元素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42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E:last-child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作为父元素的最后一个子元素的元素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1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E F:nth-child(n)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选择父级元素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的第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个子元素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F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，（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可以是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），关键字为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even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odd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1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E:first-of-type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选择父元素内具有指定类型的第一个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1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E:last-of-type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选择父元素内具有指定类型的最后一个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1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en-US" sz="1800" b="1" kern="1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F:nth-of-type(n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选择父元素内具有指定类型的第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F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2" name="组合 18"/>
          <p:cNvGrpSpPr/>
          <p:nvPr/>
        </p:nvGrpSpPr>
        <p:grpSpPr bwMode="auto">
          <a:xfrm>
            <a:off x="3114787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378383" y="5202150"/>
              <a:ext cx="327367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：结构伪类选择器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51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61" y="113829"/>
            <a:ext cx="4512667" cy="7396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结构伪类选择</a:t>
            </a:r>
            <a:r>
              <a:rPr lang="zh-CN" altLang="en-US" dirty="0" smtClean="0"/>
              <a:t>器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58140" y="1486474"/>
            <a:ext cx="6816757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ul</a:t>
            </a:r>
            <a:r>
              <a:rPr lang="en-US" altLang="zh-CN" b="1" dirty="0"/>
              <a:t> </a:t>
            </a:r>
            <a:r>
              <a:rPr lang="en-US" altLang="zh-CN" b="1" dirty="0" err="1"/>
              <a:t>li:first-child</a:t>
            </a:r>
            <a:r>
              <a:rPr lang="en-US" altLang="zh-CN" b="1" dirty="0"/>
              <a:t>{ background: red</a:t>
            </a:r>
            <a:r>
              <a:rPr lang="en-US" altLang="zh-CN" b="1" dirty="0" smtClean="0"/>
              <a:t>;}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ul</a:t>
            </a:r>
            <a:r>
              <a:rPr lang="en-US" altLang="zh-CN" b="1" dirty="0"/>
              <a:t> </a:t>
            </a:r>
            <a:r>
              <a:rPr lang="en-US" altLang="zh-CN" b="1" dirty="0" err="1"/>
              <a:t>li:last-child</a:t>
            </a:r>
            <a:r>
              <a:rPr lang="en-US" altLang="zh-CN" b="1" dirty="0"/>
              <a:t>{ background: green</a:t>
            </a:r>
            <a:r>
              <a:rPr lang="en-US" altLang="zh-CN" b="1" dirty="0" smtClean="0"/>
              <a:t>;}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p:nth-child(1){ background: yellow</a:t>
            </a:r>
            <a:r>
              <a:rPr lang="en-US" altLang="zh-CN" b="1" dirty="0" smtClean="0"/>
              <a:t>;}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p:nth-of-type(2){ background: blue;}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121921" y="920286"/>
            <a:ext cx="1100883" cy="414337"/>
            <a:chOff x="1000100" y="2528843"/>
            <a:chExt cx="825668" cy="414475"/>
          </a:xfrm>
        </p:grpSpPr>
        <p:pic>
          <p:nvPicPr>
            <p:cNvPr id="1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525628" cy="40024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9218" name="Picture 2" descr="C:\Users\yaling.he\Desktop\Chapter04截图\Chapter04截图\图4.25　结构伪类选择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0173" y="2367597"/>
            <a:ext cx="5719927" cy="34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6" name="组合 18"/>
          <p:cNvGrpSpPr/>
          <p:nvPr/>
        </p:nvGrpSpPr>
        <p:grpSpPr bwMode="auto">
          <a:xfrm>
            <a:off x="3114787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378383" y="5202150"/>
              <a:ext cx="3273676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：结构伪类选择器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646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6480" y="285728"/>
            <a:ext cx="153633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小结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E </a:t>
            </a:r>
            <a:r>
              <a:rPr lang="en-US" altLang="zh-CN" dirty="0"/>
              <a:t>F:nth-child(n)</a:t>
            </a:r>
            <a:r>
              <a:rPr lang="zh-CN" altLang="zh-CN" dirty="0"/>
              <a:t>和</a:t>
            </a:r>
            <a:r>
              <a:rPr lang="en-US" altLang="zh-CN" dirty="0"/>
              <a:t>E F:nth-of-type(n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zh-CN" dirty="0" smtClean="0"/>
              <a:t> 关键点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 </a:t>
            </a:r>
            <a:r>
              <a:rPr lang="en-US" altLang="zh-CN" dirty="0"/>
              <a:t>E F:nth-child(n)</a:t>
            </a:r>
            <a:r>
              <a:rPr lang="zh-CN" altLang="zh-CN" dirty="0"/>
              <a:t>在父级里从一个元素开始查找，不分</a:t>
            </a:r>
            <a:r>
              <a:rPr lang="zh-CN" altLang="zh-CN" dirty="0" smtClean="0"/>
              <a:t>类型</a:t>
            </a:r>
            <a:endParaRPr lang="zh-CN" altLang="zh-CN" dirty="0"/>
          </a:p>
          <a:p>
            <a:pPr lvl="1"/>
            <a:r>
              <a:rPr lang="en-US" altLang="zh-CN" dirty="0"/>
              <a:t>E F:nth-of-type(n)</a:t>
            </a:r>
            <a:r>
              <a:rPr lang="zh-CN" altLang="zh-CN" dirty="0"/>
              <a:t>在父级里先看类型，再看位置</a:t>
            </a:r>
            <a:endParaRPr lang="en-US" altLang="zh-CN" dirty="0" smtClean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1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91" y="216059"/>
            <a:ext cx="2929168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8748568"/>
              </p:ext>
            </p:extLst>
          </p:nvPr>
        </p:nvGraphicFramePr>
        <p:xfrm>
          <a:off x="623392" y="1091960"/>
          <a:ext cx="10900005" cy="459920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23141"/>
                <a:gridCol w="7776864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r>
                        <a:rPr kumimoji="0" 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选择器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功能描述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32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E[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选择匹配具有属性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的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E[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选择匹配具有属性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的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并且属性值为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（其中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区分大小写）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7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E[attr^=val]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选择匹配元素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，且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元素定义了属性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，其属性值是以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开头的任意字符串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E[attr$=val]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选择匹配元素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，且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元素定义了属性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，其属性值是以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结尾的任意字符串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9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E[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*=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选择匹配元素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，且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元素定义了属性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，其属性值包含了“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”，换句话说，字符串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与属性值中的任意位置相匹配</a:t>
                      </a:r>
                    </a:p>
                  </a:txBody>
                  <a:tcPr marL="48260" marR="48260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4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28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518" y="105120"/>
            <a:ext cx="4224635" cy="83540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]</a:t>
            </a:r>
            <a:r>
              <a:rPr lang="zh-CN" altLang="zh-CN" dirty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09625" y="1616626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a[id] </a:t>
            </a:r>
            <a:r>
              <a:rPr lang="en-US" altLang="zh-CN" b="1" dirty="0"/>
              <a:t>{ background: yellow; 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331755" y="1147881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9411" y="3771900"/>
            <a:ext cx="9352547" cy="229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弧形 18"/>
          <p:cNvSpPr/>
          <p:nvPr/>
        </p:nvSpPr>
        <p:spPr>
          <a:xfrm>
            <a:off x="1588169" y="3673641"/>
            <a:ext cx="8293769" cy="818148"/>
          </a:xfrm>
          <a:prstGeom prst="arc">
            <a:avLst>
              <a:gd name="adj1" fmla="val 10917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10526" y="3096125"/>
            <a:ext cx="38180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只有第一个和最后一个含有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sp>
        <p:nvSpPr>
          <p:cNvPr id="18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31" name="圆角矩形 3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08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595" y="174789"/>
            <a:ext cx="5246752" cy="83540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en-US" dirty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478997" y="1730315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a[id=first] </a:t>
            </a:r>
            <a:r>
              <a:rPr lang="en-US" altLang="zh-CN" b="1" dirty="0" smtClean="0"/>
              <a:t>{ </a:t>
            </a:r>
            <a:r>
              <a:rPr lang="en-US" altLang="zh-CN" b="1" dirty="0"/>
              <a:t>background: </a:t>
            </a:r>
            <a:r>
              <a:rPr lang="en-US" altLang="zh-CN" b="1" dirty="0" smtClean="0"/>
              <a:t>red;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62087" y="1052087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6968" y="2804360"/>
            <a:ext cx="8309811" cy="20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37937" y="2502568"/>
            <a:ext cx="155608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属性，并且属性值为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的只有第一个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元素，背景色变成红色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2294021" y="3379731"/>
            <a:ext cx="1411705" cy="13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87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429" y="131247"/>
            <a:ext cx="5246752" cy="8441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en-US" dirty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635751" y="1556143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a[id=first] </a:t>
            </a:r>
            <a:r>
              <a:rPr lang="en-US" altLang="zh-CN" b="1" dirty="0" smtClean="0"/>
              <a:t>{ </a:t>
            </a:r>
            <a:r>
              <a:rPr lang="en-US" altLang="zh-CN" b="1" dirty="0"/>
              <a:t>background: </a:t>
            </a:r>
            <a:r>
              <a:rPr lang="en-US" altLang="zh-CN" b="1" dirty="0" smtClean="0"/>
              <a:t>red;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79505" y="1069504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6968" y="2804360"/>
            <a:ext cx="8309811" cy="20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37937" y="2502568"/>
            <a:ext cx="155608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属性，并且属性值为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的只有第一个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元素，背景色变成红色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3"/>
          </p:cNvCxnSpPr>
          <p:nvPr/>
        </p:nvCxnSpPr>
        <p:spPr>
          <a:xfrm>
            <a:off x="2294021" y="3379731"/>
            <a:ext cx="1411705" cy="13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68"/>
          <p:cNvGrpSpPr>
            <a:grpSpLocks/>
          </p:cNvGrpSpPr>
          <p:nvPr/>
        </p:nvGrpSpPr>
        <p:grpSpPr bwMode="auto">
          <a:xfrm>
            <a:off x="705853" y="5179849"/>
            <a:ext cx="1177083" cy="414338"/>
            <a:chOff x="1000100" y="3950459"/>
            <a:chExt cx="883437" cy="414475"/>
          </a:xfrm>
        </p:grpSpPr>
        <p:pic>
          <p:nvPicPr>
            <p:cNvPr id="21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57540" y="3958400"/>
              <a:ext cx="525997" cy="40024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177057" y="5123388"/>
            <a:ext cx="9282509" cy="857250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属性选择器中，属性和属性值必须完全匹配才能被选中</a:t>
            </a:r>
          </a:p>
        </p:txBody>
      </p:sp>
      <p:sp>
        <p:nvSpPr>
          <p:cNvPr id="27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7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7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7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87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本章任务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制作《</a:t>
            </a:r>
            <a:r>
              <a:rPr lang="zh-CN" altLang="en-US" sz="2400" dirty="0" smtClean="0"/>
              <a:t>赤壁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制作影视简介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/>
              <a:t>制作层叠样式表表单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Administrator\Desktop\HTML5+CSS3_龙文静\CP03\01 ToTeacher\02 课中上机实践案例\练习1：制作《赤壁》\效果完成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3982" y="320842"/>
            <a:ext cx="3794208" cy="2556209"/>
          </a:xfrm>
          <a:prstGeom prst="rect">
            <a:avLst/>
          </a:prstGeom>
          <a:noFill/>
        </p:spPr>
      </p:pic>
      <p:pic>
        <p:nvPicPr>
          <p:cNvPr id="1028" name="Picture 4" descr="C:\Users\Administrator\Desktop\HTML5+CSS3_龙文静\CP03\01 ToTeacher\02 课中上机实践案例\练习2：制作影视简介\效果完成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547" y="3513221"/>
            <a:ext cx="6951746" cy="2277979"/>
          </a:xfrm>
          <a:prstGeom prst="rect">
            <a:avLst/>
          </a:prstGeom>
          <a:noFill/>
        </p:spPr>
      </p:pic>
      <p:pic>
        <p:nvPicPr>
          <p:cNvPr id="1029" name="Picture 5" descr="C:\Users\Administrator\Desktop\HTML5+CSS3_龙文静\CP03\01 ToTeacher\02 课中上机实践案例\练习3：层叠样式表制作表单\效果完成图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34062" y="2662989"/>
            <a:ext cx="2876550" cy="3315703"/>
          </a:xfrm>
          <a:prstGeom prst="rect">
            <a:avLst/>
          </a:prstGeom>
          <a:noFill/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>
                <a:defRPr/>
              </a:pPr>
              <a:t>4</a:t>
            </a:fld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/47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594" y="139955"/>
            <a:ext cx="5808811" cy="8005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zh-CN" dirty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74791" y="1512601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a[class*=links] </a:t>
            </a:r>
            <a:r>
              <a:rPr lang="en-US" altLang="zh-CN" b="1" dirty="0" smtClean="0"/>
              <a:t>{ </a:t>
            </a:r>
            <a:r>
              <a:rPr lang="en-US" altLang="zh-CN" b="1" dirty="0"/>
              <a:t>background: </a:t>
            </a:r>
            <a:r>
              <a:rPr lang="en-US" altLang="zh-CN" b="1" dirty="0" smtClean="0"/>
              <a:t>red;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70796" y="1139172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4135" y="2804618"/>
            <a:ext cx="31121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元素都有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属性，并且属性中都包含有</a:t>
            </a:r>
            <a:r>
              <a:rPr lang="en-US" altLang="zh-CN" dirty="0" smtClean="0"/>
              <a:t>links</a:t>
            </a:r>
            <a:r>
              <a:rPr lang="zh-CN" altLang="en-US" dirty="0" smtClean="0"/>
              <a:t>字符串，所以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元素背景都变成红色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5937" y="3164262"/>
            <a:ext cx="840606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204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760" y="242185"/>
            <a:ext cx="5808811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zh-CN" dirty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48664" y="1573561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</a:rPr>
              <a:t>href</a:t>
            </a:r>
            <a:r>
              <a:rPr lang="en-US" altLang="zh-CN" b="1" dirty="0">
                <a:solidFill>
                  <a:srgbClr val="FF0000"/>
                </a:solidFill>
              </a:rPr>
              <a:t>^=http] </a:t>
            </a:r>
            <a:r>
              <a:rPr lang="en-US" altLang="zh-CN" b="1" dirty="0" smtClean="0"/>
              <a:t>{ </a:t>
            </a:r>
            <a:r>
              <a:rPr lang="en-US" altLang="zh-CN" b="1" dirty="0"/>
              <a:t>background: </a:t>
            </a:r>
            <a:r>
              <a:rPr lang="en-US" altLang="zh-CN" b="1" dirty="0" smtClean="0"/>
              <a:t>red;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114041" y="965001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8758" y="3240505"/>
            <a:ext cx="36736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只有第一个元素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属性，并且属性值是以“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”开头的，所以背景色变成红色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3280" y="2607093"/>
            <a:ext cx="7352046" cy="15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直接箭头连接符 19"/>
          <p:cNvCxnSpPr>
            <a:stCxn id="18" idx="3"/>
          </p:cNvCxnSpPr>
          <p:nvPr/>
        </p:nvCxnSpPr>
        <p:spPr>
          <a:xfrm flipV="1">
            <a:off x="3962400" y="3320716"/>
            <a:ext cx="882316" cy="38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9150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468" y="163808"/>
            <a:ext cx="5808811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en-US" dirty="0"/>
              <a:t>属性选择器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57374" y="1625812"/>
            <a:ext cx="9121013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</a:rPr>
              <a:t>href</a:t>
            </a:r>
            <a:r>
              <a:rPr lang="en-US" altLang="zh-CN" b="1" dirty="0">
                <a:solidFill>
                  <a:srgbClr val="FF0000"/>
                </a:solidFill>
              </a:rPr>
              <a:t>$=</a:t>
            </a:r>
            <a:r>
              <a:rPr lang="en-US" altLang="zh-CN" b="1" dirty="0" err="1">
                <a:solidFill>
                  <a:srgbClr val="FF0000"/>
                </a:solidFill>
              </a:rPr>
              <a:t>png</a:t>
            </a:r>
            <a:r>
              <a:rPr lang="en-US" altLang="zh-CN" b="1" dirty="0">
                <a:solidFill>
                  <a:srgbClr val="FF0000"/>
                </a:solidFill>
              </a:rPr>
              <a:t>] </a:t>
            </a:r>
            <a:r>
              <a:rPr lang="en-US" altLang="zh-CN" b="1" dirty="0" smtClean="0"/>
              <a:t>{ </a:t>
            </a:r>
            <a:r>
              <a:rPr lang="en-US" altLang="zh-CN" b="1" dirty="0"/>
              <a:t>background: </a:t>
            </a:r>
            <a:r>
              <a:rPr lang="en-US" altLang="zh-CN" b="1" dirty="0" smtClean="0"/>
              <a:t>red; </a:t>
            </a:r>
            <a:r>
              <a:rPr lang="en-US" altLang="zh-CN" b="1" dirty="0"/>
              <a:t>}</a:t>
            </a:r>
          </a:p>
        </p:txBody>
      </p:sp>
      <p:grpSp>
        <p:nvGrpSpPr>
          <p:cNvPr id="5" name="组合 71"/>
          <p:cNvGrpSpPr/>
          <p:nvPr/>
        </p:nvGrpSpPr>
        <p:grpSpPr>
          <a:xfrm>
            <a:off x="244670" y="1034670"/>
            <a:ext cx="1099898" cy="400110"/>
            <a:chOff x="1000100" y="1801286"/>
            <a:chExt cx="824924" cy="40011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286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6884" y="2983832"/>
            <a:ext cx="27111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里以</a:t>
            </a:r>
            <a:r>
              <a:rPr lang="en-US" altLang="zh-CN" dirty="0" err="1" smtClean="0"/>
              <a:t>png</a:t>
            </a:r>
            <a:r>
              <a:rPr lang="zh-CN" altLang="en-US" dirty="0" smtClean="0"/>
              <a:t>结尾的元素只有第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元素，所以该背景色变成红色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4263" y="3090863"/>
            <a:ext cx="8086474" cy="188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弧形 18"/>
          <p:cNvSpPr/>
          <p:nvPr/>
        </p:nvSpPr>
        <p:spPr>
          <a:xfrm>
            <a:off x="1780674" y="2919663"/>
            <a:ext cx="4475747" cy="1267326"/>
          </a:xfrm>
          <a:prstGeom prst="arc">
            <a:avLst>
              <a:gd name="adj1" fmla="val 120608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18"/>
          <p:cNvGrpSpPr/>
          <p:nvPr/>
        </p:nvGrpSpPr>
        <p:grpSpPr bwMode="auto">
          <a:xfrm>
            <a:off x="4177233" y="6411958"/>
            <a:ext cx="5361582" cy="446042"/>
            <a:chOff x="3143240" y="5126095"/>
            <a:chExt cx="5361619" cy="446045"/>
          </a:xfrm>
          <a:solidFill>
            <a:schemeClr val="tx1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26095"/>
              <a:ext cx="4790115" cy="428628"/>
            </a:xfrm>
            <a:prstGeom prst="roundRect">
              <a:avLst/>
            </a:prstGeom>
            <a:grpFill/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grp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4378383" y="5202150"/>
              <a:ext cx="2951469" cy="338556"/>
            </a:xfrm>
            <a:prstGeom prst="rect">
              <a:avLst/>
            </a:prstGeom>
            <a:grp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  <a:hlinkClick r:id="rId6" action="ppaction://hlinkfile"/>
                </a:rPr>
                <a:t>：属性选择器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4997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1" y="172517"/>
            <a:ext cx="6901846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制作影视简介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45672" y="1214422"/>
            <a:ext cx="11002989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制作影视简介</a:t>
            </a:r>
            <a:r>
              <a:rPr lang="zh-CN" altLang="en-US" dirty="0" smtClean="0"/>
              <a:t>，标题</a:t>
            </a:r>
            <a:r>
              <a:rPr lang="zh-CN" altLang="en-US" dirty="0"/>
              <a:t>使用</a:t>
            </a:r>
            <a:r>
              <a:rPr lang="en-US" altLang="zh-CN" dirty="0"/>
              <a:t>&lt;h2&gt;</a:t>
            </a:r>
            <a:r>
              <a:rPr lang="zh-CN" altLang="en-US" dirty="0"/>
              <a:t>标签，其他文本均放在段落标签</a:t>
            </a:r>
            <a:r>
              <a:rPr lang="en-US" altLang="zh-CN" dirty="0"/>
              <a:t>&lt;p&gt;</a:t>
            </a:r>
            <a:r>
              <a:rPr lang="zh-CN" altLang="en-US" dirty="0"/>
              <a:t>中，超链接使用</a:t>
            </a:r>
            <a:r>
              <a:rPr lang="en-US" altLang="zh-CN" dirty="0"/>
              <a:t>&lt;a&gt;</a:t>
            </a:r>
            <a:r>
              <a:rPr lang="zh-CN" altLang="en-US" dirty="0"/>
              <a:t>，图片使用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 smtClean="0"/>
              <a:t>&gt;</a:t>
            </a:r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外部引入</a:t>
            </a:r>
            <a:r>
              <a:rPr lang="en-US" altLang="zh-CN" dirty="0"/>
              <a:t>CSS</a:t>
            </a:r>
            <a:r>
              <a:rPr lang="zh-CN" altLang="en-US" dirty="0"/>
              <a:t>样式的方式为网页设置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标签选择器设置标题</a:t>
            </a:r>
            <a:r>
              <a:rPr lang="en-US" altLang="zh-CN" dirty="0"/>
              <a:t>h2</a:t>
            </a:r>
            <a:r>
              <a:rPr lang="zh-CN" altLang="en-US" dirty="0"/>
              <a:t>的字体颜色为</a:t>
            </a:r>
            <a:r>
              <a:rPr lang="en-US" altLang="zh-CN" dirty="0"/>
              <a:t>#</a:t>
            </a:r>
            <a:r>
              <a:rPr lang="en-US" altLang="zh-CN" dirty="0" smtClean="0"/>
              <a:t>003580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/>
              <a:t>ID</a:t>
            </a:r>
            <a:r>
              <a:rPr lang="zh-CN" altLang="en-US" dirty="0"/>
              <a:t>选择器设置</a:t>
            </a:r>
            <a:r>
              <a:rPr lang="en-US" altLang="zh-CN" dirty="0"/>
              <a:t>p</a:t>
            </a:r>
            <a:r>
              <a:rPr lang="zh-CN" altLang="en-US" dirty="0"/>
              <a:t>段落的文字，字体为</a:t>
            </a:r>
            <a:r>
              <a:rPr lang="en-US" altLang="zh-CN" dirty="0"/>
              <a:t>14px</a:t>
            </a:r>
            <a:r>
              <a:rPr lang="zh-CN" altLang="en-US" dirty="0"/>
              <a:t>，颜色为</a:t>
            </a:r>
            <a:r>
              <a:rPr lang="en-US" altLang="zh-CN" dirty="0"/>
              <a:t>#</a:t>
            </a:r>
            <a:r>
              <a:rPr lang="en-US" altLang="zh-CN" dirty="0" smtClean="0"/>
              <a:t>000033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类选择器设置</a:t>
            </a:r>
            <a:r>
              <a:rPr lang="en-US" altLang="zh-CN" dirty="0"/>
              <a:t>p</a:t>
            </a:r>
            <a:r>
              <a:rPr lang="zh-CN" altLang="en-US" dirty="0"/>
              <a:t>段落文字中的不同颜色值， 从左到右颜色值分别为</a:t>
            </a:r>
            <a:r>
              <a:rPr lang="en-US" altLang="zh-CN" dirty="0"/>
              <a:t>#F00</a:t>
            </a:r>
            <a:r>
              <a:rPr lang="zh-CN" altLang="en-US" dirty="0"/>
              <a:t>、</a:t>
            </a:r>
            <a:r>
              <a:rPr lang="en-US" altLang="zh-CN" dirty="0"/>
              <a:t>#1F87CC</a:t>
            </a:r>
            <a:r>
              <a:rPr lang="zh-CN" altLang="en-US" dirty="0"/>
              <a:t>、</a:t>
            </a:r>
            <a:r>
              <a:rPr lang="en-US" altLang="zh-CN" dirty="0"/>
              <a:t>#FAA53B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smtClean="0"/>
              <a:t>0D7114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类选择器设置第一张图片的宽度为</a:t>
            </a:r>
            <a:r>
              <a:rPr lang="en-US" altLang="zh-CN" dirty="0"/>
              <a:t>100px</a:t>
            </a:r>
            <a:r>
              <a:rPr lang="zh-CN" altLang="en-US" dirty="0"/>
              <a:t>，高度为</a:t>
            </a:r>
            <a:r>
              <a:rPr lang="en-US" altLang="zh-CN" dirty="0" smtClean="0"/>
              <a:t>160px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类选择器设置最后两张图片的宽度为</a:t>
            </a:r>
            <a:r>
              <a:rPr lang="en-US" altLang="zh-CN" dirty="0"/>
              <a:t>200px</a:t>
            </a:r>
            <a:r>
              <a:rPr lang="zh-CN" altLang="en-US" dirty="0"/>
              <a:t>，高度为</a:t>
            </a:r>
            <a:r>
              <a:rPr lang="en-US" altLang="zh-CN" dirty="0"/>
              <a:t>130px</a:t>
            </a:r>
          </a:p>
        </p:txBody>
      </p:sp>
      <p:grpSp>
        <p:nvGrpSpPr>
          <p:cNvPr id="3" name="组合 13"/>
          <p:cNvGrpSpPr/>
          <p:nvPr/>
        </p:nvGrpSpPr>
        <p:grpSpPr>
          <a:xfrm>
            <a:off x="190458" y="879510"/>
            <a:ext cx="1004648" cy="406350"/>
            <a:chOff x="3786182" y="1192962"/>
            <a:chExt cx="753486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4495903" y="6429375"/>
            <a:ext cx="3714751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612" y="5187962"/>
              <a:ext cx="166537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2" name="Picture 4" descr="C:\Users\Administrator\Desktop\HTML5+CSS3_龙文静\CP03\01 ToTeacher\02 课中上机实践案例\练习2：制作影视简介\效果完成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9641" y="4090736"/>
            <a:ext cx="6951746" cy="2277979"/>
          </a:xfrm>
          <a:prstGeom prst="rect">
            <a:avLst/>
          </a:prstGeom>
          <a:noFill/>
        </p:spPr>
      </p:pic>
      <p:sp>
        <p:nvSpPr>
          <p:cNvPr id="13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8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1045633" y="1214438"/>
            <a:ext cx="10193867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0" y="285751"/>
            <a:ext cx="4523317" cy="523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476500" y="3214689"/>
            <a:ext cx="7905751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0287000" y="274638"/>
            <a:ext cx="1295400" cy="582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865968" y="1112581"/>
            <a:ext cx="812657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CSS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概念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语法规则，使用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&lt;style&gt;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标签引入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样式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nl-NL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HTML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中引入</a:t>
            </a:r>
            <a:r>
              <a:rPr lang="nl-NL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样式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nl-NL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CSS3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的选择器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4559829" y="916335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4655841" y="839034"/>
            <a:ext cx="270298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在网页中的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应用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  <a:r>
              <a:rPr lang="zh-CN" altLang="zh-CN" sz="1600" b="1" dirty="0">
                <a:ea typeface="微软雅黑" pitchFamily="34" charset="-122"/>
                <a:cs typeface="Arial" charset="0"/>
              </a:rPr>
              <a:t>的发展史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  <a:r>
              <a:rPr lang="zh-CN" altLang="zh-CN" sz="1600" b="1" dirty="0">
                <a:ea typeface="微软雅黑" pitchFamily="34" charset="-122"/>
                <a:cs typeface="Arial" charset="0"/>
              </a:rPr>
              <a:t>的优势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5259850" y="3800760"/>
            <a:ext cx="285751" cy="184150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" y="2884934"/>
            <a:ext cx="242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初识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CSS3</a:t>
            </a: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2448985" y="1268761"/>
            <a:ext cx="416983" cy="345275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6384032" y="2724150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23216" y="2564904"/>
            <a:ext cx="2702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行内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样式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内部样式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外部样式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3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中样式的优先级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25955" y="3936680"/>
            <a:ext cx="27029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基本选择器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高级选择器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7103929" y="3800760"/>
            <a:ext cx="239184" cy="85237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48129" y="3719934"/>
            <a:ext cx="2702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标签选择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类选择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ID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3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中选择器的优先级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7060933" y="4937410"/>
            <a:ext cx="239184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383165" y="4874337"/>
            <a:ext cx="27029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层次选择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结构伪类选择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属性选择器</a:t>
            </a:r>
          </a:p>
        </p:txBody>
      </p:sp>
      <p:sp>
        <p:nvSpPr>
          <p:cNvPr id="19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作业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预习作业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预习下一章学生用书，完成预习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的字体样式属性有哪几种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背景属性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线性渐变和径向渐变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9066415" y="63480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就坐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0" y="-1"/>
            <a:ext cx="12213219" cy="6858001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005235" y="1841998"/>
            <a:ext cx="4491440" cy="115800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b="1" kern="0" spc="3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Thanks</a:t>
            </a:r>
            <a:r>
              <a:rPr lang="zh-CN" altLang="en-US" sz="6000" b="1" kern="0" spc="3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！</a:t>
            </a:r>
          </a:p>
        </p:txBody>
      </p:sp>
      <p:cxnSp>
        <p:nvCxnSpPr>
          <p:cNvPr id="3" name="直线连接符 2"/>
          <p:cNvCxnSpPr/>
          <p:nvPr>
            <p:custDataLst>
              <p:tags r:id="rId4"/>
            </p:custDataLst>
          </p:nvPr>
        </p:nvCxnSpPr>
        <p:spPr>
          <a:xfrm>
            <a:off x="7108878" y="1658521"/>
            <a:ext cx="427540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cxnSp>
        <p:nvCxnSpPr>
          <p:cNvPr id="8" name="直线连接符 7"/>
          <p:cNvCxnSpPr/>
          <p:nvPr>
            <p:custDataLst>
              <p:tags r:id="rId5"/>
            </p:custDataLst>
          </p:nvPr>
        </p:nvCxnSpPr>
        <p:spPr>
          <a:xfrm>
            <a:off x="7108878" y="3144089"/>
            <a:ext cx="427540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2196F3"/>
          </a:lnRef>
          <a:fillRef idx="0">
            <a:srgbClr val="2196F3"/>
          </a:fillRef>
          <a:effectRef idx="0">
            <a:srgbClr val="2196F3"/>
          </a:effectRef>
          <a:fontRef idx="minor">
            <a:srgbClr val="222222"/>
          </a:fontRef>
        </p:style>
      </p:cxnSp>
      <p:sp>
        <p:nvSpPr>
          <p:cNvPr id="9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08878" y="1365094"/>
            <a:ext cx="469366" cy="452840"/>
          </a:xfrm>
          <a:custGeom>
            <a:avLst/>
            <a:gdLst>
              <a:gd name="T0" fmla="*/ 54 w 135"/>
              <a:gd name="T1" fmla="*/ 130 h 130"/>
              <a:gd name="T2" fmla="*/ 0 w 135"/>
              <a:gd name="T3" fmla="*/ 130 h 130"/>
              <a:gd name="T4" fmla="*/ 0 w 135"/>
              <a:gd name="T5" fmla="*/ 76 h 130"/>
              <a:gd name="T6" fmla="*/ 14 w 135"/>
              <a:gd name="T7" fmla="*/ 21 h 130"/>
              <a:gd name="T8" fmla="*/ 54 w 135"/>
              <a:gd name="T9" fmla="*/ 0 h 130"/>
              <a:gd name="T10" fmla="*/ 54 w 135"/>
              <a:gd name="T11" fmla="*/ 26 h 130"/>
              <a:gd name="T12" fmla="*/ 27 w 135"/>
              <a:gd name="T13" fmla="*/ 76 h 130"/>
              <a:gd name="T14" fmla="*/ 54 w 135"/>
              <a:gd name="T15" fmla="*/ 76 h 130"/>
              <a:gd name="T16" fmla="*/ 54 w 135"/>
              <a:gd name="T17" fmla="*/ 130 h 130"/>
              <a:gd name="T18" fmla="*/ 135 w 135"/>
              <a:gd name="T19" fmla="*/ 130 h 130"/>
              <a:gd name="T20" fmla="*/ 81 w 135"/>
              <a:gd name="T21" fmla="*/ 130 h 130"/>
              <a:gd name="T22" fmla="*/ 81 w 135"/>
              <a:gd name="T23" fmla="*/ 76 h 130"/>
              <a:gd name="T24" fmla="*/ 95 w 135"/>
              <a:gd name="T25" fmla="*/ 21 h 130"/>
              <a:gd name="T26" fmla="*/ 135 w 135"/>
              <a:gd name="T27" fmla="*/ 0 h 130"/>
              <a:gd name="T28" fmla="*/ 135 w 135"/>
              <a:gd name="T29" fmla="*/ 26 h 130"/>
              <a:gd name="T30" fmla="*/ 109 w 135"/>
              <a:gd name="T31" fmla="*/ 76 h 130"/>
              <a:gd name="T32" fmla="*/ 135 w 135"/>
              <a:gd name="T33" fmla="*/ 76 h 130"/>
              <a:gd name="T34" fmla="*/ 135 w 135"/>
              <a:gd name="T3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0">
                <a:moveTo>
                  <a:pt x="54" y="130"/>
                </a:moveTo>
                <a:cubicBezTo>
                  <a:pt x="0" y="130"/>
                  <a:pt x="0" y="130"/>
                  <a:pt x="0" y="13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53"/>
                  <a:pt x="5" y="35"/>
                  <a:pt x="14" y="21"/>
                </a:cubicBezTo>
                <a:cubicBezTo>
                  <a:pt x="23" y="7"/>
                  <a:pt x="36" y="0"/>
                  <a:pt x="54" y="0"/>
                </a:cubicBezTo>
                <a:cubicBezTo>
                  <a:pt x="54" y="26"/>
                  <a:pt x="54" y="26"/>
                  <a:pt x="54" y="26"/>
                </a:cubicBezTo>
                <a:cubicBezTo>
                  <a:pt x="36" y="26"/>
                  <a:pt x="27" y="43"/>
                  <a:pt x="27" y="76"/>
                </a:cubicBezTo>
                <a:cubicBezTo>
                  <a:pt x="54" y="76"/>
                  <a:pt x="54" y="76"/>
                  <a:pt x="54" y="76"/>
                </a:cubicBezTo>
                <a:lnTo>
                  <a:pt x="54" y="130"/>
                </a:lnTo>
                <a:close/>
                <a:moveTo>
                  <a:pt x="135" y="130"/>
                </a:moveTo>
                <a:cubicBezTo>
                  <a:pt x="81" y="130"/>
                  <a:pt x="81" y="130"/>
                  <a:pt x="81" y="130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53"/>
                  <a:pt x="86" y="35"/>
                  <a:pt x="95" y="21"/>
                </a:cubicBezTo>
                <a:cubicBezTo>
                  <a:pt x="104" y="7"/>
                  <a:pt x="117" y="0"/>
                  <a:pt x="135" y="0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18" y="26"/>
                  <a:pt x="109" y="43"/>
                  <a:pt x="109" y="76"/>
                </a:cubicBezTo>
                <a:cubicBezTo>
                  <a:pt x="135" y="76"/>
                  <a:pt x="135" y="76"/>
                  <a:pt x="135" y="76"/>
                </a:cubicBezTo>
                <a:lnTo>
                  <a:pt x="135" y="13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10800000">
            <a:off x="10926166" y="2997181"/>
            <a:ext cx="469366" cy="452840"/>
          </a:xfrm>
          <a:custGeom>
            <a:avLst/>
            <a:gdLst>
              <a:gd name="T0" fmla="*/ 54 w 135"/>
              <a:gd name="T1" fmla="*/ 130 h 130"/>
              <a:gd name="T2" fmla="*/ 0 w 135"/>
              <a:gd name="T3" fmla="*/ 130 h 130"/>
              <a:gd name="T4" fmla="*/ 0 w 135"/>
              <a:gd name="T5" fmla="*/ 76 h 130"/>
              <a:gd name="T6" fmla="*/ 14 w 135"/>
              <a:gd name="T7" fmla="*/ 21 h 130"/>
              <a:gd name="T8" fmla="*/ 54 w 135"/>
              <a:gd name="T9" fmla="*/ 0 h 130"/>
              <a:gd name="T10" fmla="*/ 54 w 135"/>
              <a:gd name="T11" fmla="*/ 26 h 130"/>
              <a:gd name="T12" fmla="*/ 27 w 135"/>
              <a:gd name="T13" fmla="*/ 76 h 130"/>
              <a:gd name="T14" fmla="*/ 54 w 135"/>
              <a:gd name="T15" fmla="*/ 76 h 130"/>
              <a:gd name="T16" fmla="*/ 54 w 135"/>
              <a:gd name="T17" fmla="*/ 130 h 130"/>
              <a:gd name="T18" fmla="*/ 135 w 135"/>
              <a:gd name="T19" fmla="*/ 130 h 130"/>
              <a:gd name="T20" fmla="*/ 81 w 135"/>
              <a:gd name="T21" fmla="*/ 130 h 130"/>
              <a:gd name="T22" fmla="*/ 81 w 135"/>
              <a:gd name="T23" fmla="*/ 76 h 130"/>
              <a:gd name="T24" fmla="*/ 95 w 135"/>
              <a:gd name="T25" fmla="*/ 21 h 130"/>
              <a:gd name="T26" fmla="*/ 135 w 135"/>
              <a:gd name="T27" fmla="*/ 0 h 130"/>
              <a:gd name="T28" fmla="*/ 135 w 135"/>
              <a:gd name="T29" fmla="*/ 26 h 130"/>
              <a:gd name="T30" fmla="*/ 109 w 135"/>
              <a:gd name="T31" fmla="*/ 76 h 130"/>
              <a:gd name="T32" fmla="*/ 135 w 135"/>
              <a:gd name="T33" fmla="*/ 76 h 130"/>
              <a:gd name="T34" fmla="*/ 135 w 135"/>
              <a:gd name="T3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0">
                <a:moveTo>
                  <a:pt x="54" y="130"/>
                </a:moveTo>
                <a:cubicBezTo>
                  <a:pt x="0" y="130"/>
                  <a:pt x="0" y="130"/>
                  <a:pt x="0" y="13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53"/>
                  <a:pt x="5" y="35"/>
                  <a:pt x="14" y="21"/>
                </a:cubicBezTo>
                <a:cubicBezTo>
                  <a:pt x="23" y="7"/>
                  <a:pt x="36" y="0"/>
                  <a:pt x="54" y="0"/>
                </a:cubicBezTo>
                <a:cubicBezTo>
                  <a:pt x="54" y="26"/>
                  <a:pt x="54" y="26"/>
                  <a:pt x="54" y="26"/>
                </a:cubicBezTo>
                <a:cubicBezTo>
                  <a:pt x="36" y="26"/>
                  <a:pt x="27" y="43"/>
                  <a:pt x="27" y="76"/>
                </a:cubicBezTo>
                <a:cubicBezTo>
                  <a:pt x="54" y="76"/>
                  <a:pt x="54" y="76"/>
                  <a:pt x="54" y="76"/>
                </a:cubicBezTo>
                <a:lnTo>
                  <a:pt x="54" y="130"/>
                </a:lnTo>
                <a:close/>
                <a:moveTo>
                  <a:pt x="135" y="130"/>
                </a:moveTo>
                <a:cubicBezTo>
                  <a:pt x="81" y="130"/>
                  <a:pt x="81" y="130"/>
                  <a:pt x="81" y="130"/>
                </a:cubicBezTo>
                <a:cubicBezTo>
                  <a:pt x="81" y="76"/>
                  <a:pt x="81" y="76"/>
                  <a:pt x="81" y="76"/>
                </a:cubicBezTo>
                <a:cubicBezTo>
                  <a:pt x="81" y="53"/>
                  <a:pt x="86" y="35"/>
                  <a:pt x="95" y="21"/>
                </a:cubicBezTo>
                <a:cubicBezTo>
                  <a:pt x="104" y="7"/>
                  <a:pt x="117" y="0"/>
                  <a:pt x="135" y="0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18" y="26"/>
                  <a:pt x="109" y="43"/>
                  <a:pt x="109" y="76"/>
                </a:cubicBezTo>
                <a:cubicBezTo>
                  <a:pt x="135" y="76"/>
                  <a:pt x="135" y="76"/>
                  <a:pt x="135" y="76"/>
                </a:cubicBezTo>
                <a:lnTo>
                  <a:pt x="135" y="130"/>
                </a:lnTo>
                <a:close/>
              </a:path>
            </a:pathLst>
          </a:custGeom>
          <a:solidFill>
            <a:srgbClr val="2196F3"/>
          </a:solidFill>
          <a:ln>
            <a:noFill/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244601" y="2617788"/>
            <a:ext cx="1860551" cy="2055812"/>
            <a:chOff x="3827656" y="1983502"/>
            <a:chExt cx="1395057" cy="2055549"/>
          </a:xfrm>
        </p:grpSpPr>
        <p:grpSp>
          <p:nvGrpSpPr>
            <p:cNvPr id="3" name="组合 59"/>
            <p:cNvGrpSpPr>
              <a:grpSpLocks/>
            </p:cNvGrpSpPr>
            <p:nvPr/>
          </p:nvGrpSpPr>
          <p:grpSpPr bwMode="auto">
            <a:xfrm>
              <a:off x="3827656" y="1983502"/>
              <a:ext cx="1395057" cy="2055549"/>
              <a:chOff x="2287059" y="2470230"/>
              <a:chExt cx="1740456" cy="2564478"/>
            </a:xfrm>
          </p:grpSpPr>
          <p:grpSp>
            <p:nvGrpSpPr>
              <p:cNvPr id="4" name="组合 60"/>
              <p:cNvGrpSpPr>
                <a:grpSpLocks/>
              </p:cNvGrpSpPr>
              <p:nvPr/>
            </p:nvGrpSpPr>
            <p:grpSpPr bwMode="auto">
              <a:xfrm>
                <a:off x="2287059" y="2470230"/>
                <a:ext cx="1740456" cy="2564478"/>
                <a:chOff x="3415289" y="2060848"/>
                <a:chExt cx="1944216" cy="3290653"/>
              </a:xfrm>
            </p:grpSpPr>
            <p:sp>
              <p:nvSpPr>
                <p:cNvPr id="15" name="五边形 14"/>
                <p:cNvSpPr>
                  <a:spLocks noChangeArrowheads="1"/>
                </p:cNvSpPr>
                <p:nvPr/>
              </p:nvSpPr>
              <p:spPr bwMode="auto">
                <a:xfrm>
                  <a:off x="3415289" y="2060848"/>
                  <a:ext cx="1944216" cy="647966"/>
                </a:xfrm>
                <a:prstGeom prst="homePlate">
                  <a:avLst>
                    <a:gd name="adj" fmla="val 49994"/>
                  </a:avLst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圆角矩形 15"/>
                <p:cNvSpPr>
                  <a:spLocks noChangeArrowheads="1"/>
                </p:cNvSpPr>
                <p:nvPr/>
              </p:nvSpPr>
              <p:spPr bwMode="auto">
                <a:xfrm>
                  <a:off x="3450679" y="3191612"/>
                  <a:ext cx="1873437" cy="21598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635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" name="组合 64"/>
                <p:cNvGrpSpPr>
                  <a:grpSpLocks/>
                </p:cNvGrpSpPr>
                <p:nvPr/>
              </p:nvGrpSpPr>
              <p:grpSpPr bwMode="auto">
                <a:xfrm>
                  <a:off x="4182816" y="2723128"/>
                  <a:ext cx="409163" cy="738055"/>
                  <a:chOff x="4252755" y="2291080"/>
                  <a:chExt cx="409163" cy="738055"/>
                </a:xfrm>
              </p:grpSpPr>
              <p:grpSp>
                <p:nvGrpSpPr>
                  <p:cNvPr id="7" name="组合 66"/>
                  <p:cNvGrpSpPr>
                    <a:grpSpLocks/>
                  </p:cNvGrpSpPr>
                  <p:nvPr/>
                </p:nvGrpSpPr>
                <p:grpSpPr bwMode="auto">
                  <a:xfrm>
                    <a:off x="4252755" y="2291080"/>
                    <a:ext cx="409163" cy="738055"/>
                    <a:chOff x="4252755" y="2291080"/>
                    <a:chExt cx="409163" cy="738055"/>
                  </a:xfrm>
                </p:grpSpPr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4409780" y="2292012"/>
                      <a:ext cx="90686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4" name="椭圆 23"/>
                    <p:cNvSpPr/>
                    <p:nvPr/>
                  </p:nvSpPr>
                  <p:spPr>
                    <a:xfrm>
                      <a:off x="4252740" y="2619807"/>
                      <a:ext cx="409191" cy="409107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2" name="椭圆 21"/>
                  <p:cNvSpPr/>
                  <p:nvPr/>
                </p:nvSpPr>
                <p:spPr bwMode="auto">
                  <a:xfrm rot="21389837">
                    <a:off x="4386636" y="2910441"/>
                    <a:ext cx="181372" cy="584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8738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3450242" y="2150163"/>
                  <a:ext cx="1697778" cy="5419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CSS1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734" name="矩形 61"/>
              <p:cNvSpPr>
                <a:spLocks noChangeArrowheads="1"/>
              </p:cNvSpPr>
              <p:nvPr/>
            </p:nvSpPr>
            <p:spPr bwMode="auto">
              <a:xfrm>
                <a:off x="2439956" y="3520173"/>
                <a:ext cx="1513684" cy="345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732" name="矩形 114"/>
            <p:cNvSpPr>
              <a:spLocks noChangeArrowheads="1"/>
            </p:cNvSpPr>
            <p:nvPr/>
          </p:nvSpPr>
          <p:spPr bwMode="auto">
            <a:xfrm>
              <a:off x="3851922" y="3009884"/>
              <a:ext cx="1337110" cy="6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1996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W3C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发布了第一个有关样式的标准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CSS1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pSp>
        <p:nvGrpSpPr>
          <p:cNvPr id="9" name="组合 24"/>
          <p:cNvGrpSpPr>
            <a:grpSpLocks/>
          </p:cNvGrpSpPr>
          <p:nvPr/>
        </p:nvGrpSpPr>
        <p:grpSpPr bwMode="auto">
          <a:xfrm>
            <a:off x="3445934" y="2619375"/>
            <a:ext cx="1858433" cy="2055813"/>
            <a:chOff x="5478029" y="1984139"/>
            <a:chExt cx="1395057" cy="2055549"/>
          </a:xfrm>
        </p:grpSpPr>
        <p:grpSp>
          <p:nvGrpSpPr>
            <p:cNvPr id="10" name="组合 72"/>
            <p:cNvGrpSpPr>
              <a:grpSpLocks/>
            </p:cNvGrpSpPr>
            <p:nvPr/>
          </p:nvGrpSpPr>
          <p:grpSpPr bwMode="auto">
            <a:xfrm>
              <a:off x="5478029" y="1984139"/>
              <a:ext cx="1395057" cy="2055549"/>
              <a:chOff x="2287059" y="2470230"/>
              <a:chExt cx="1740456" cy="2564478"/>
            </a:xfrm>
          </p:grpSpPr>
          <p:grpSp>
            <p:nvGrpSpPr>
              <p:cNvPr id="11" name="组合 73"/>
              <p:cNvGrpSpPr>
                <a:grpSpLocks/>
              </p:cNvGrpSpPr>
              <p:nvPr/>
            </p:nvGrpSpPr>
            <p:grpSpPr bwMode="auto">
              <a:xfrm>
                <a:off x="2287059" y="2470230"/>
                <a:ext cx="1740456" cy="2564478"/>
                <a:chOff x="3415289" y="2060848"/>
                <a:chExt cx="1944216" cy="3290653"/>
              </a:xfrm>
            </p:grpSpPr>
            <p:sp>
              <p:nvSpPr>
                <p:cNvPr id="30" name="五边形 29"/>
                <p:cNvSpPr>
                  <a:spLocks noChangeArrowheads="1"/>
                </p:cNvSpPr>
                <p:nvPr/>
              </p:nvSpPr>
              <p:spPr bwMode="auto">
                <a:xfrm>
                  <a:off x="3415289" y="2060848"/>
                  <a:ext cx="1944216" cy="647967"/>
                </a:xfrm>
                <a:prstGeom prst="homePlate">
                  <a:avLst>
                    <a:gd name="adj" fmla="val 49994"/>
                  </a:avLst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圆角矩形 30"/>
                <p:cNvSpPr>
                  <a:spLocks noChangeArrowheads="1"/>
                </p:cNvSpPr>
                <p:nvPr/>
              </p:nvSpPr>
              <p:spPr bwMode="auto">
                <a:xfrm>
                  <a:off x="3450719" y="3191613"/>
                  <a:ext cx="1873356" cy="215988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635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" name="组合 77"/>
                <p:cNvGrpSpPr>
                  <a:grpSpLocks/>
                </p:cNvGrpSpPr>
                <p:nvPr/>
              </p:nvGrpSpPr>
              <p:grpSpPr bwMode="auto">
                <a:xfrm>
                  <a:off x="4182816" y="2723128"/>
                  <a:ext cx="409163" cy="738055"/>
                  <a:chOff x="4252755" y="2291080"/>
                  <a:chExt cx="409163" cy="738055"/>
                </a:xfrm>
              </p:grpSpPr>
              <p:grpSp>
                <p:nvGrpSpPr>
                  <p:cNvPr id="13" name="组合 79"/>
                  <p:cNvGrpSpPr>
                    <a:grpSpLocks/>
                  </p:cNvGrpSpPr>
                  <p:nvPr/>
                </p:nvGrpSpPr>
                <p:grpSpPr bwMode="auto">
                  <a:xfrm>
                    <a:off x="4252755" y="2291080"/>
                    <a:ext cx="409163" cy="738055"/>
                    <a:chOff x="4252755" y="2291080"/>
                    <a:chExt cx="409163" cy="738055"/>
                  </a:xfrm>
                </p:grpSpPr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4410834" y="2292013"/>
                      <a:ext cx="88575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39" name="椭圆 38"/>
                    <p:cNvSpPr/>
                    <p:nvPr/>
                  </p:nvSpPr>
                  <p:spPr>
                    <a:xfrm>
                      <a:off x="4253614" y="2619807"/>
                      <a:ext cx="400801" cy="40910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37" name="椭圆 36"/>
                  <p:cNvSpPr/>
                  <p:nvPr/>
                </p:nvSpPr>
                <p:spPr bwMode="auto">
                  <a:xfrm rot="21389837">
                    <a:off x="4377567" y="2917169"/>
                    <a:ext cx="181579" cy="6098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872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3450242" y="2150163"/>
                  <a:ext cx="1697778" cy="5419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CSS2</a:t>
                  </a:r>
                  <a:endPara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718" name="矩形 74"/>
              <p:cNvSpPr>
                <a:spLocks noChangeArrowheads="1"/>
              </p:cNvSpPr>
              <p:nvPr/>
            </p:nvSpPr>
            <p:spPr bwMode="auto">
              <a:xfrm>
                <a:off x="2439956" y="3520173"/>
                <a:ext cx="1513684" cy="345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zh-CN" sz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716" name="矩形 115"/>
            <p:cNvSpPr>
              <a:spLocks noChangeArrowheads="1"/>
            </p:cNvSpPr>
            <p:nvPr/>
          </p:nvSpPr>
          <p:spPr bwMode="auto">
            <a:xfrm>
              <a:off x="5489046" y="3010521"/>
              <a:ext cx="1358291" cy="6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1985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月，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CSS2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正式推出，这个版本开始使用样式表结构</a:t>
              </a:r>
            </a:p>
          </p:txBody>
        </p:sp>
      </p:grpSp>
      <p:grpSp>
        <p:nvGrpSpPr>
          <p:cNvPr id="17" name="组合 39"/>
          <p:cNvGrpSpPr>
            <a:grpSpLocks/>
          </p:cNvGrpSpPr>
          <p:nvPr/>
        </p:nvGrpSpPr>
        <p:grpSpPr bwMode="auto">
          <a:xfrm>
            <a:off x="5604936" y="2619375"/>
            <a:ext cx="1901854" cy="2031003"/>
            <a:chOff x="7098396" y="1984139"/>
            <a:chExt cx="1559139" cy="2030742"/>
          </a:xfrm>
        </p:grpSpPr>
        <p:grpSp>
          <p:nvGrpSpPr>
            <p:cNvPr id="18" name="组合 85"/>
            <p:cNvGrpSpPr>
              <a:grpSpLocks/>
            </p:cNvGrpSpPr>
            <p:nvPr/>
          </p:nvGrpSpPr>
          <p:grpSpPr bwMode="auto">
            <a:xfrm>
              <a:off x="7098396" y="1984139"/>
              <a:ext cx="1552001" cy="2030742"/>
              <a:chOff x="2249626" y="2470230"/>
              <a:chExt cx="1936259" cy="2533529"/>
            </a:xfrm>
          </p:grpSpPr>
          <p:grpSp>
            <p:nvGrpSpPr>
              <p:cNvPr id="19" name="组合 86"/>
              <p:cNvGrpSpPr>
                <a:grpSpLocks/>
              </p:cNvGrpSpPr>
              <p:nvPr/>
            </p:nvGrpSpPr>
            <p:grpSpPr bwMode="auto">
              <a:xfrm>
                <a:off x="2249626" y="2470230"/>
                <a:ext cx="1936259" cy="2533529"/>
                <a:chOff x="3373472" y="2060848"/>
                <a:chExt cx="2162941" cy="3250940"/>
              </a:xfrm>
            </p:grpSpPr>
            <p:sp>
              <p:nvSpPr>
                <p:cNvPr id="45" name="五边形 44"/>
                <p:cNvSpPr>
                  <a:spLocks noChangeArrowheads="1"/>
                </p:cNvSpPr>
                <p:nvPr/>
              </p:nvSpPr>
              <p:spPr bwMode="auto">
                <a:xfrm>
                  <a:off x="3415472" y="2060848"/>
                  <a:ext cx="1943000" cy="647967"/>
                </a:xfrm>
                <a:prstGeom prst="homePlate">
                  <a:avLst>
                    <a:gd name="adj" fmla="val 50005"/>
                  </a:avLst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圆角矩形 45"/>
                <p:cNvSpPr>
                  <a:spLocks noChangeArrowheads="1"/>
                </p:cNvSpPr>
                <p:nvPr/>
              </p:nvSpPr>
              <p:spPr bwMode="auto">
                <a:xfrm>
                  <a:off x="3450838" y="3206933"/>
                  <a:ext cx="2085575" cy="210485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635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" name="组合 90"/>
                <p:cNvGrpSpPr>
                  <a:grpSpLocks/>
                </p:cNvGrpSpPr>
                <p:nvPr/>
              </p:nvGrpSpPr>
              <p:grpSpPr bwMode="auto">
                <a:xfrm>
                  <a:off x="4182816" y="2723128"/>
                  <a:ext cx="409163" cy="738055"/>
                  <a:chOff x="4252755" y="2291080"/>
                  <a:chExt cx="409163" cy="738055"/>
                </a:xfrm>
              </p:grpSpPr>
              <p:grpSp>
                <p:nvGrpSpPr>
                  <p:cNvPr id="25" name="组合 92"/>
                  <p:cNvGrpSpPr>
                    <a:grpSpLocks/>
                  </p:cNvGrpSpPr>
                  <p:nvPr/>
                </p:nvGrpSpPr>
                <p:grpSpPr bwMode="auto">
                  <a:xfrm>
                    <a:off x="4252755" y="2291080"/>
                    <a:ext cx="409163" cy="738055"/>
                    <a:chOff x="4252755" y="2291080"/>
                    <a:chExt cx="409163" cy="738055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4409386" y="2292013"/>
                      <a:ext cx="90629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54" name="椭圆 53"/>
                    <p:cNvSpPr/>
                    <p:nvPr/>
                  </p:nvSpPr>
                  <p:spPr>
                    <a:xfrm>
                      <a:off x="4252442" y="2619807"/>
                      <a:ext cx="408937" cy="40910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2" name="椭圆 51"/>
                  <p:cNvSpPr/>
                  <p:nvPr/>
                </p:nvSpPr>
                <p:spPr bwMode="auto">
                  <a:xfrm rot="21389837">
                    <a:off x="4380318" y="2914890"/>
                    <a:ext cx="181259" cy="6098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8706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3373472" y="2150163"/>
                  <a:ext cx="1909264" cy="5419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CSS2.1</a:t>
                  </a:r>
                  <a:endParaRPr lang="zh-CN" altLang="en-US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702" name="矩形 87"/>
              <p:cNvSpPr>
                <a:spLocks noChangeArrowheads="1"/>
              </p:cNvSpPr>
              <p:nvPr/>
            </p:nvSpPr>
            <p:spPr bwMode="auto">
              <a:xfrm>
                <a:off x="2439956" y="3520173"/>
                <a:ext cx="1513684" cy="345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700" name="矩形 116"/>
            <p:cNvSpPr>
              <a:spLocks noChangeArrowheads="1"/>
            </p:cNvSpPr>
            <p:nvPr/>
          </p:nvSpPr>
          <p:spPr bwMode="auto">
            <a:xfrm>
              <a:off x="7131447" y="3028262"/>
              <a:ext cx="1526088" cy="46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2004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月，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CSS2.1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正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Z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式推出。</a:t>
              </a:r>
            </a:p>
          </p:txBody>
        </p:sp>
      </p:grpSp>
      <p:grpSp>
        <p:nvGrpSpPr>
          <p:cNvPr id="27" name="组合 54"/>
          <p:cNvGrpSpPr>
            <a:grpSpLocks/>
          </p:cNvGrpSpPr>
          <p:nvPr/>
        </p:nvGrpSpPr>
        <p:grpSpPr bwMode="auto">
          <a:xfrm>
            <a:off x="8003118" y="2628901"/>
            <a:ext cx="2607733" cy="2824163"/>
            <a:chOff x="493859" y="4343782"/>
            <a:chExt cx="1955286" cy="2822980"/>
          </a:xfrm>
        </p:grpSpPr>
        <p:grpSp>
          <p:nvGrpSpPr>
            <p:cNvPr id="28" name="组合 120"/>
            <p:cNvGrpSpPr>
              <a:grpSpLocks/>
            </p:cNvGrpSpPr>
            <p:nvPr/>
          </p:nvGrpSpPr>
          <p:grpSpPr bwMode="auto">
            <a:xfrm>
              <a:off x="493859" y="4343782"/>
              <a:ext cx="1955286" cy="2822980"/>
              <a:chOff x="493859" y="4343782"/>
              <a:chExt cx="1955286" cy="2822980"/>
            </a:xfrm>
          </p:grpSpPr>
          <p:grpSp>
            <p:nvGrpSpPr>
              <p:cNvPr id="29" name="组合 98"/>
              <p:cNvGrpSpPr>
                <a:grpSpLocks/>
              </p:cNvGrpSpPr>
              <p:nvPr/>
            </p:nvGrpSpPr>
            <p:grpSpPr bwMode="auto">
              <a:xfrm>
                <a:off x="493859" y="4350129"/>
                <a:ext cx="1955286" cy="2816633"/>
                <a:chOff x="6061583" y="2060645"/>
                <a:chExt cx="1944216" cy="6041208"/>
              </a:xfrm>
            </p:grpSpPr>
            <p:sp>
              <p:nvSpPr>
                <p:cNvPr id="60" name="五边形 59"/>
                <p:cNvSpPr>
                  <a:spLocks noChangeArrowheads="1"/>
                </p:cNvSpPr>
                <p:nvPr/>
              </p:nvSpPr>
              <p:spPr bwMode="auto">
                <a:xfrm>
                  <a:off x="6061583" y="2060645"/>
                  <a:ext cx="1944216" cy="646664"/>
                </a:xfrm>
                <a:prstGeom prst="homePlate">
                  <a:avLst>
                    <a:gd name="adj" fmla="val 4999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圆角矩形 60"/>
                <p:cNvSpPr>
                  <a:spLocks noChangeArrowheads="1"/>
                </p:cNvSpPr>
                <p:nvPr/>
              </p:nvSpPr>
              <p:spPr bwMode="auto">
                <a:xfrm>
                  <a:off x="6097879" y="3139554"/>
                  <a:ext cx="1871624" cy="49622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6350">
                  <a:solidFill>
                    <a:srgbClr val="BFBFBF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8672" name="组合 101"/>
                <p:cNvGrpSpPr>
                  <a:grpSpLocks/>
                </p:cNvGrpSpPr>
                <p:nvPr/>
              </p:nvGrpSpPr>
              <p:grpSpPr bwMode="auto">
                <a:xfrm>
                  <a:off x="6876058" y="2724329"/>
                  <a:ext cx="279146" cy="796417"/>
                  <a:chOff x="6945997" y="2292281"/>
                  <a:chExt cx="279146" cy="796417"/>
                </a:xfrm>
              </p:grpSpPr>
              <p:sp>
                <p:nvSpPr>
                  <p:cNvPr id="63" name="椭圆 62"/>
                  <p:cNvSpPr/>
                  <p:nvPr/>
                </p:nvSpPr>
                <p:spPr>
                  <a:xfrm>
                    <a:off x="6982116" y="2673472"/>
                    <a:ext cx="243027" cy="41522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28673" name="组合 106"/>
                  <p:cNvGrpSpPr>
                    <a:grpSpLocks/>
                  </p:cNvGrpSpPr>
                  <p:nvPr/>
                </p:nvGrpSpPr>
                <p:grpSpPr bwMode="auto">
                  <a:xfrm>
                    <a:off x="6945997" y="2292281"/>
                    <a:ext cx="197084" cy="536640"/>
                    <a:chOff x="6948636" y="2292281"/>
                    <a:chExt cx="197084" cy="536640"/>
                  </a:xfrm>
                </p:grpSpPr>
                <p:sp>
                  <p:nvSpPr>
                    <p:cNvPr id="65" name="矩形 64"/>
                    <p:cNvSpPr/>
                    <p:nvPr/>
                  </p:nvSpPr>
                  <p:spPr>
                    <a:xfrm>
                      <a:off x="7055769" y="2292281"/>
                      <a:ext cx="89951" cy="418629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 bwMode="auto">
                    <a:xfrm rot="2179789">
                      <a:off x="6948636" y="2685974"/>
                      <a:ext cx="162544" cy="142947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0"/>
                          </a:schemeClr>
                        </a:gs>
                        <a:gs pos="16000">
                          <a:schemeClr val="bg1">
                            <a:alpha val="51000"/>
                          </a:schemeClr>
                        </a:gs>
                        <a:gs pos="30000">
                          <a:schemeClr val="bg1"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28686" name="TextBox 26"/>
              <p:cNvSpPr txBox="1">
                <a:spLocks noChangeArrowheads="1"/>
              </p:cNvSpPr>
              <p:nvPr/>
            </p:nvSpPr>
            <p:spPr bwMode="auto">
              <a:xfrm>
                <a:off x="845518" y="4343782"/>
                <a:ext cx="121822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CSS3</a:t>
                </a:r>
                <a:endParaRPr lang="zh-CN" alt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684" name="矩形 118"/>
            <p:cNvSpPr>
              <a:spLocks noChangeArrowheads="1"/>
            </p:cNvSpPr>
            <p:nvPr/>
          </p:nvSpPr>
          <p:spPr bwMode="auto">
            <a:xfrm>
              <a:off x="638769" y="5191466"/>
              <a:ext cx="1626660" cy="1199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早在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2001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年，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W3C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就着手开始准备开发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第三版规范。虽然完整的、规范权威的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标准还没有尘埃落定。但是各主流浏览器已经开始支持其中的绝大部分特性。</a:t>
              </a:r>
              <a:endParaRPr lang="zh-CN" altLang="zh-CN" sz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2" name="标题 1"/>
          <p:cNvSpPr>
            <a:spLocks noChangeArrowheads="1"/>
          </p:cNvSpPr>
          <p:nvPr/>
        </p:nvSpPr>
        <p:spPr bwMode="auto">
          <a:xfrm>
            <a:off x="2290234" y="203201"/>
            <a:ext cx="68643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3600" b="1" dirty="0" smtClean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</a:t>
            </a:r>
          </a:p>
        </p:txBody>
      </p:sp>
      <p:sp>
        <p:nvSpPr>
          <p:cNvPr id="70" name="标题 1"/>
          <p:cNvSpPr>
            <a:spLocks noChangeArrowheads="1"/>
          </p:cNvSpPr>
          <p:nvPr/>
        </p:nvSpPr>
        <p:spPr bwMode="auto">
          <a:xfrm>
            <a:off x="381078" y="438728"/>
            <a:ext cx="292738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发展史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灯片编号占位符 3"/>
          <p:cNvSpPr txBox="1">
            <a:spLocks/>
          </p:cNvSpPr>
          <p:nvPr/>
        </p:nvSpPr>
        <p:spPr>
          <a:xfrm>
            <a:off x="9042862" y="6339724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</a:t>
            </a:r>
            <a:fld id="{839828A5-CB4B-40D8-8889-74187044184F}" type="slidenum">
              <a:rPr kumimoji="0" lang="zh-CN" altLang="en-US" sz="120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3368" y="2324100"/>
          <a:ext cx="9844617" cy="3709994"/>
        </p:xfrm>
        <a:graphic>
          <a:graphicData uri="http://schemas.openxmlformats.org/drawingml/2006/table">
            <a:tbl>
              <a:tblPr/>
              <a:tblGrid>
                <a:gridCol w="2542117"/>
                <a:gridCol w="1458383"/>
                <a:gridCol w="1460500"/>
                <a:gridCol w="1462617"/>
                <a:gridCol w="1460500"/>
                <a:gridCol w="1460500"/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CSS3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Chrome4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Safari4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Firefox3.6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Opera10.5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IE10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RGBA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HSLA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Multiple Background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Border Image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Border Radius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Box Shadow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Opacity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Animations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Columns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Gradients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Reflections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Transforms 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Transforms 3D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Transitions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CSS FontFace</a:t>
                      </a:r>
                      <a:endParaRPr kumimoji="0" lang="zh-CN" altLang="zh-CN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91447" marR="9144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</a:tbl>
          </a:graphicData>
        </a:graphic>
      </p:graphicFrame>
      <p:sp>
        <p:nvSpPr>
          <p:cNvPr id="29823" name="标题 1"/>
          <p:cNvSpPr>
            <a:spLocks noChangeArrowheads="1"/>
          </p:cNvSpPr>
          <p:nvPr/>
        </p:nvSpPr>
        <p:spPr bwMode="auto">
          <a:xfrm>
            <a:off x="328431" y="311266"/>
            <a:ext cx="46259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浏览器支持情况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</a:t>
            </a: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/44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797984" y="2214563"/>
            <a:ext cx="10515600" cy="2055812"/>
            <a:chOff x="462844" y="2044700"/>
            <a:chExt cx="7886247" cy="2055813"/>
          </a:xfrm>
        </p:grpSpPr>
        <p:sp>
          <p:nvSpPr>
            <p:cNvPr id="30754" name="圆角矩形标注 1"/>
            <p:cNvSpPr>
              <a:spLocks/>
            </p:cNvSpPr>
            <p:nvPr/>
          </p:nvSpPr>
          <p:spPr bwMode="auto">
            <a:xfrm>
              <a:off x="462844" y="2044700"/>
              <a:ext cx="7806877" cy="2055813"/>
            </a:xfrm>
            <a:custGeom>
              <a:avLst/>
              <a:gdLst>
                <a:gd name="T0" fmla="*/ 0 w 7807224"/>
                <a:gd name="T1" fmla="*/ 304571 h 2055813"/>
                <a:gd name="T2" fmla="*/ 304529 w 7807224"/>
                <a:gd name="T3" fmla="*/ 0 h 2055813"/>
                <a:gd name="T4" fmla="*/ 1301030 w 7807224"/>
                <a:gd name="T5" fmla="*/ 0 h 2055813"/>
                <a:gd name="T6" fmla="*/ 1301030 w 7807224"/>
                <a:gd name="T7" fmla="*/ 0 h 2055813"/>
                <a:gd name="T8" fmla="*/ 3252575 w 7807224"/>
                <a:gd name="T9" fmla="*/ 0 h 2055813"/>
                <a:gd name="T10" fmla="*/ 7501654 w 7807224"/>
                <a:gd name="T11" fmla="*/ 0 h 2055813"/>
                <a:gd name="T12" fmla="*/ 7806183 w 7807224"/>
                <a:gd name="T13" fmla="*/ 304571 h 2055813"/>
                <a:gd name="T14" fmla="*/ 7806183 w 7807224"/>
                <a:gd name="T15" fmla="*/ 1065977 h 2055813"/>
                <a:gd name="T16" fmla="*/ 7806183 w 7807224"/>
                <a:gd name="T17" fmla="*/ 1065977 h 2055813"/>
                <a:gd name="T18" fmla="*/ 7806183 w 7807224"/>
                <a:gd name="T19" fmla="*/ 1522824 h 2055813"/>
                <a:gd name="T20" fmla="*/ 7806183 w 7807224"/>
                <a:gd name="T21" fmla="*/ 1522818 h 2055813"/>
                <a:gd name="T22" fmla="*/ 7501654 w 7807224"/>
                <a:gd name="T23" fmla="*/ 1827389 h 2055813"/>
                <a:gd name="T24" fmla="*/ 1943241 w 7807224"/>
                <a:gd name="T25" fmla="*/ 1816100 h 2055813"/>
                <a:gd name="T26" fmla="*/ 2276830 w 7807224"/>
                <a:gd name="T27" fmla="*/ 2055813 h 2055813"/>
                <a:gd name="T28" fmla="*/ 1301030 w 7807224"/>
                <a:gd name="T29" fmla="*/ 1827389 h 2055813"/>
                <a:gd name="T30" fmla="*/ 304529 w 7807224"/>
                <a:gd name="T31" fmla="*/ 1827389 h 2055813"/>
                <a:gd name="T32" fmla="*/ 0 w 7807224"/>
                <a:gd name="T33" fmla="*/ 1522818 h 2055813"/>
                <a:gd name="T34" fmla="*/ 0 w 7807224"/>
                <a:gd name="T35" fmla="*/ 1522824 h 2055813"/>
                <a:gd name="T36" fmla="*/ 0 w 7807224"/>
                <a:gd name="T37" fmla="*/ 1065977 h 2055813"/>
                <a:gd name="T38" fmla="*/ 0 w 7807224"/>
                <a:gd name="T39" fmla="*/ 1065977 h 2055813"/>
                <a:gd name="T40" fmla="*/ 0 w 7807224"/>
                <a:gd name="T41" fmla="*/ 304571 h 20558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807224" h="2055813">
                  <a:moveTo>
                    <a:pt x="0" y="304571"/>
                  </a:moveTo>
                  <a:cubicBezTo>
                    <a:pt x="0" y="136361"/>
                    <a:pt x="136361" y="0"/>
                    <a:pt x="304571" y="0"/>
                  </a:cubicBezTo>
                  <a:lnTo>
                    <a:pt x="1301204" y="0"/>
                  </a:lnTo>
                  <a:lnTo>
                    <a:pt x="3253010" y="0"/>
                  </a:lnTo>
                  <a:lnTo>
                    <a:pt x="7502653" y="0"/>
                  </a:lnTo>
                  <a:cubicBezTo>
                    <a:pt x="7670863" y="0"/>
                    <a:pt x="7807224" y="136361"/>
                    <a:pt x="7807224" y="304571"/>
                  </a:cubicBezTo>
                  <a:lnTo>
                    <a:pt x="7807224" y="1065977"/>
                  </a:lnTo>
                  <a:lnTo>
                    <a:pt x="7807224" y="1522824"/>
                  </a:lnTo>
                  <a:lnTo>
                    <a:pt x="7807224" y="1522818"/>
                  </a:lnTo>
                  <a:cubicBezTo>
                    <a:pt x="7807224" y="1691028"/>
                    <a:pt x="7670863" y="1827389"/>
                    <a:pt x="7502653" y="1827389"/>
                  </a:cubicBezTo>
                  <a:lnTo>
                    <a:pt x="1943499" y="1816100"/>
                  </a:lnTo>
                  <a:lnTo>
                    <a:pt x="2277133" y="2055813"/>
                  </a:lnTo>
                  <a:lnTo>
                    <a:pt x="1301204" y="1827389"/>
                  </a:lnTo>
                  <a:lnTo>
                    <a:pt x="304571" y="1827389"/>
                  </a:lnTo>
                  <a:cubicBezTo>
                    <a:pt x="136361" y="1827389"/>
                    <a:pt x="0" y="1691028"/>
                    <a:pt x="0" y="1522818"/>
                  </a:cubicBezTo>
                  <a:lnTo>
                    <a:pt x="0" y="1522824"/>
                  </a:lnTo>
                  <a:lnTo>
                    <a:pt x="0" y="1065977"/>
                  </a:lnTo>
                  <a:lnTo>
                    <a:pt x="0" y="304571"/>
                  </a:lnTo>
                  <a:close/>
                </a:path>
              </a:pathLst>
            </a:cu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矩形 2"/>
            <p:cNvSpPr>
              <a:spLocks noChangeArrowheads="1"/>
            </p:cNvSpPr>
            <p:nvPr/>
          </p:nvSpPr>
          <p:spPr bwMode="auto">
            <a:xfrm>
              <a:off x="541867" y="2084444"/>
              <a:ext cx="7807224" cy="133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由于各浏览器厂商对</a:t>
              </a:r>
              <a:r>
                <a:rPr lang="en-US" altLang="zh-CN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en-US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各属性的支持程度不一样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，因此在标准尚未明确的情况下，会用厂商的前缀加以区分，通常把这些加上</a:t>
              </a:r>
              <a:r>
                <a:rPr lang="zh-CN" altLang="en-US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私有前缀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的属性称之为</a:t>
              </a:r>
              <a:r>
                <a:rPr lang="zh-CN" altLang="en-US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“私有属性”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。各</a:t>
              </a:r>
              <a:r>
                <a:rPr lang="zh-CN" altLang="en-US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主流浏览器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都定义了自己的</a:t>
              </a:r>
              <a:r>
                <a:rPr lang="zh-CN" altLang="en-US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私有属性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，以便让用户更好的体验</a:t>
              </a:r>
              <a:r>
                <a:rPr lang="en-US" altLang="zh-CN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新特性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42433" y="4408488"/>
          <a:ext cx="10382250" cy="1595440"/>
        </p:xfrm>
        <a:graphic>
          <a:graphicData uri="http://schemas.openxmlformats.org/drawingml/2006/table">
            <a:tbl>
              <a:tblPr/>
              <a:tblGrid>
                <a:gridCol w="2679700"/>
                <a:gridCol w="4129617"/>
                <a:gridCol w="3572933"/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内核类型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相关浏览器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私有前缀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Trident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IE8/ IE9/ IE10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-ms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Webkit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谷歌（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Chrome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/Safari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-webkit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Gecko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火狐（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Firefox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-moz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2"/>
                    </a:solidFill>
                  </a:tcPr>
                </a:tc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Blink</a:t>
                      </a: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-o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51" marR="914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  <p:sp>
        <p:nvSpPr>
          <p:cNvPr id="30753" name="标题 1"/>
          <p:cNvSpPr>
            <a:spLocks noChangeArrowheads="1"/>
          </p:cNvSpPr>
          <p:nvPr/>
        </p:nvSpPr>
        <p:spPr bwMode="auto">
          <a:xfrm>
            <a:off x="286867" y="352830"/>
            <a:ext cx="524109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浏览器支持情况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56851" y="377168"/>
            <a:ext cx="2784475" cy="5232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r>
              <a:rPr lang="zh-CN" altLang="en-US" dirty="0" smtClean="0"/>
              <a:t>的优势</a:t>
            </a: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内容与表现分离</a:t>
            </a:r>
          </a:p>
          <a:p>
            <a:r>
              <a:rPr lang="zh-CN" altLang="en-US" smtClean="0"/>
              <a:t>网页的表现统一，容易修改</a:t>
            </a:r>
          </a:p>
          <a:p>
            <a:r>
              <a:rPr lang="zh-CN" altLang="en-US" smtClean="0"/>
              <a:t>丰富的样式，使得页面布局更加灵活</a:t>
            </a:r>
          </a:p>
          <a:p>
            <a:r>
              <a:rPr lang="zh-CN" altLang="en-US" smtClean="0"/>
              <a:t>减少网页的代码量，增加网页的浏览速度，节省网络带宽</a:t>
            </a:r>
          </a:p>
          <a:p>
            <a:r>
              <a:rPr lang="zh-CN" altLang="en-US" smtClean="0"/>
              <a:t>运用独立于页面的</a:t>
            </a:r>
            <a:r>
              <a:rPr lang="en-US" altLang="zh-CN" smtClean="0"/>
              <a:t>CSS</a:t>
            </a:r>
            <a:r>
              <a:rPr lang="zh-CN" altLang="en-US" smtClean="0"/>
              <a:t>，有利于网页被搜索引擎收录</a:t>
            </a:r>
            <a:endParaRPr lang="zh-CN" altLang="en-US" dirty="0" smtClean="0"/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0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1714470" y="2500306"/>
            <a:ext cx="3333773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/>
              <a:t>选择器 </a:t>
            </a:r>
            <a:r>
              <a:rPr lang="en-US" altLang="zh-CN" b="1" dirty="0" smtClean="0"/>
              <a:t>{ </a:t>
            </a:r>
            <a:r>
              <a:rPr lang="zh-CN" altLang="en-US" b="1" dirty="0" smtClean="0"/>
              <a:t>声明</a:t>
            </a:r>
            <a:r>
              <a:rPr lang="en-US" altLang="zh-CN" b="1" dirty="0" smtClean="0"/>
              <a:t>1;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             声明</a:t>
            </a:r>
            <a:r>
              <a:rPr lang="en-US" altLang="zh-CN" b="1" dirty="0" smtClean="0"/>
              <a:t>2;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              ……  }</a:t>
            </a:r>
            <a:endParaRPr lang="zh-CN" altLang="en-US" b="1" dirty="0" smtClean="0"/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57185" y="318979"/>
            <a:ext cx="4738763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基本语法结构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71"/>
          <p:cNvGrpSpPr/>
          <p:nvPr/>
        </p:nvGrpSpPr>
        <p:grpSpPr>
          <a:xfrm>
            <a:off x="165521" y="1074151"/>
            <a:ext cx="1158087" cy="411728"/>
            <a:chOff x="1000100" y="1784661"/>
            <a:chExt cx="868566" cy="411728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343041" y="1784661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6000750" y="3000373"/>
            <a:ext cx="4542361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h1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font-size:12px;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color:#F00;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5636549" y="2000241"/>
            <a:ext cx="916092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选择器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6" name="直接箭头连接符 35"/>
          <p:cNvCxnSpPr>
            <a:stCxn id="33" idx="2"/>
          </p:cNvCxnSpPr>
          <p:nvPr/>
        </p:nvCxnSpPr>
        <p:spPr>
          <a:xfrm rot="16200000" flipH="1">
            <a:off x="5831757" y="2671701"/>
            <a:ext cx="734386" cy="20871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8382016" y="4714885"/>
            <a:ext cx="1221456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2" name="直接箭头连接符 41"/>
          <p:cNvCxnSpPr>
            <a:stCxn id="41" idx="0"/>
          </p:cNvCxnSpPr>
          <p:nvPr/>
        </p:nvCxnSpPr>
        <p:spPr>
          <a:xfrm rot="16200000" flipV="1">
            <a:off x="8187314" y="3909454"/>
            <a:ext cx="1000132" cy="6107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 bwMode="auto">
          <a:xfrm>
            <a:off x="6667504" y="3714752"/>
            <a:ext cx="2190765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6762755" y="4071942"/>
            <a:ext cx="1619261" cy="11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箭头连接符 49"/>
          <p:cNvCxnSpPr>
            <a:stCxn id="41" idx="0"/>
          </p:cNvCxnSpPr>
          <p:nvPr/>
        </p:nvCxnSpPr>
        <p:spPr>
          <a:xfrm rot="16200000" flipV="1">
            <a:off x="7937281" y="3659421"/>
            <a:ext cx="642942" cy="14679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AutoShape 14"/>
          <p:cNvSpPr>
            <a:spLocks noChangeArrowheads="1"/>
          </p:cNvSpPr>
          <p:nvPr/>
        </p:nvSpPr>
        <p:spPr bwMode="auto">
          <a:xfrm>
            <a:off x="6953256" y="2357431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53" name="直接箭头连接符 52"/>
          <p:cNvCxnSpPr>
            <a:stCxn id="52" idx="2"/>
          </p:cNvCxnSpPr>
          <p:nvPr/>
        </p:nvCxnSpPr>
        <p:spPr>
          <a:xfrm rot="16200000" flipH="1">
            <a:off x="6995998" y="3066925"/>
            <a:ext cx="734384" cy="1326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7941966" y="2357431"/>
            <a:ext cx="453407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56" name="直接箭头连接符 55"/>
          <p:cNvCxnSpPr>
            <a:stCxn id="55" idx="2"/>
          </p:cNvCxnSpPr>
          <p:nvPr/>
        </p:nvCxnSpPr>
        <p:spPr>
          <a:xfrm rot="5400000">
            <a:off x="7686861" y="3042787"/>
            <a:ext cx="758542" cy="2050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57"/>
          <p:cNvGrpSpPr/>
          <p:nvPr/>
        </p:nvGrpSpPr>
        <p:grpSpPr>
          <a:xfrm>
            <a:off x="285739" y="4929198"/>
            <a:ext cx="891334" cy="400110"/>
            <a:chOff x="3786182" y="3143248"/>
            <a:chExt cx="668501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3929058" y="3143248"/>
              <a:ext cx="525625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6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grpSp>
        <p:nvGrpSpPr>
          <p:cNvPr id="5" name="组合 1"/>
          <p:cNvGrpSpPr/>
          <p:nvPr/>
        </p:nvGrpSpPr>
        <p:grpSpPr>
          <a:xfrm>
            <a:off x="1619219" y="5149128"/>
            <a:ext cx="9144064" cy="1137387"/>
            <a:chOff x="1214414" y="5149127"/>
            <a:chExt cx="6858048" cy="1137387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1214414" y="5429264"/>
              <a:ext cx="6858048" cy="85725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的最后一条声明后的“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;”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可写可不写，但是，基于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W3C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标准规范考虑，建议最后一条声明的结束“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;”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都要写上</a:t>
              </a:r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gray">
            <a:xfrm>
              <a:off x="7715274" y="5149127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9" name="灯片编号占位符 3"/>
          <p:cNvSpPr txBox="1">
            <a:spLocks/>
          </p:cNvSpPr>
          <p:nvPr/>
        </p:nvSpPr>
        <p:spPr>
          <a:xfrm>
            <a:off x="9448800" y="634249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9828A5-CB4B-40D8-8889-7418704418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/47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33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1" grpId="0" animBg="1"/>
      <p:bldP spid="52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微不足道的积累会产生庞大的效应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75_1*a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475_1*i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475_1*i*2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475_1*i*3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475_1*i*4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16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31_1"/>
  <p:tag name="KSO_WM_TEMPLATE_CATEGORY" val="custom"/>
  <p:tag name="KSO_WM_TEMPLATE_INDEX" val="20181648"/>
  <p:tag name="KSO_WM_TEMPLATE_SUBCATEGORY" val="combine"/>
  <p:tag name="KSO_WM_TEMPLATE_THUMBS_INDEX" val="1、2、3、4、9、10、13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48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简介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简介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简介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475"/>
  <p:tag name="KSO_WM_SLIDE_ID" val="diagram20201475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61*540"/>
  <p:tag name="KSO_WM_SLIDE_POSITION" val="0*0"/>
  <p:tag name="KSO_WM_TAG_VERSION" val="1.0"/>
  <p:tag name="KSO_WM_SLIDE_LAYOUT" val="a_d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339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475_1*d*1"/>
  <p:tag name="KSO_WM_TEMPLATE_CATEGORY" val="diagram"/>
  <p:tag name="KSO_WM_TEMPLATE_INDEX" val="20201475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3827</Words>
  <Application>WPS 演示</Application>
  <PresentationFormat>自定义</PresentationFormat>
  <Paragraphs>756</Paragraphs>
  <Slides>47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自定义设计方案</vt:lpstr>
      <vt:lpstr>应用CSS样式美化网页</vt:lpstr>
      <vt:lpstr>复习检查</vt:lpstr>
      <vt:lpstr>预习检查</vt:lpstr>
      <vt:lpstr>本章任务</vt:lpstr>
      <vt:lpstr>幻灯片 5</vt:lpstr>
      <vt:lpstr>幻灯片 6</vt:lpstr>
      <vt:lpstr>幻灯片 7</vt:lpstr>
      <vt:lpstr>CSS的优势</vt:lpstr>
      <vt:lpstr>CSS的基本语法2-1</vt:lpstr>
      <vt:lpstr>CSS的基本语法2-2</vt:lpstr>
      <vt:lpstr>HTML中引入CSS样式7-1</vt:lpstr>
      <vt:lpstr>HTML中引入CSS样式7-2</vt:lpstr>
      <vt:lpstr>HTML中引入CSS样式7-3</vt:lpstr>
      <vt:lpstr>HTML中引入CSS样式7-4</vt:lpstr>
      <vt:lpstr>HTML中引入CSS样式7-5</vt:lpstr>
      <vt:lpstr>HTML中引入CSS样式7-6</vt:lpstr>
      <vt:lpstr>HTML中引入CSS样式7-7</vt:lpstr>
      <vt:lpstr>CSS样式优先级</vt:lpstr>
      <vt:lpstr>CSS3基本选择器3-1</vt:lpstr>
      <vt:lpstr>CSS3基本选择器3-2</vt:lpstr>
      <vt:lpstr>CSS3基本选择器3-3</vt:lpstr>
      <vt:lpstr>学员操作—制作赤壁</vt:lpstr>
      <vt:lpstr>共性问题集中讲解</vt:lpstr>
      <vt:lpstr>小结</vt:lpstr>
      <vt:lpstr>基本选择器的优先级</vt:lpstr>
      <vt:lpstr>后代选择器</vt:lpstr>
      <vt:lpstr>子选择器</vt:lpstr>
      <vt:lpstr>相邻兄弟选择器</vt:lpstr>
      <vt:lpstr>通用兄弟选择器</vt:lpstr>
      <vt:lpstr> 学员操作—制作层叠样式表表单 </vt:lpstr>
      <vt:lpstr>共性问题集中讲解</vt:lpstr>
      <vt:lpstr>结构伪类选择器3-1</vt:lpstr>
      <vt:lpstr>结构伪类选择器3-2</vt:lpstr>
      <vt:lpstr>结构伪类选择器3-3</vt:lpstr>
      <vt:lpstr>小结</vt:lpstr>
      <vt:lpstr>属性选择器</vt:lpstr>
      <vt:lpstr>E[attr]属性选择器</vt:lpstr>
      <vt:lpstr>E[attr=val]属性选择器</vt:lpstr>
      <vt:lpstr>E[attr=val]属性选择器</vt:lpstr>
      <vt:lpstr>E[attr*=val]属性选择器</vt:lpstr>
      <vt:lpstr>E[attr^=val]属性选择器</vt:lpstr>
      <vt:lpstr>E[attr$=val]属性选择器</vt:lpstr>
      <vt:lpstr>学员操作—制作影视简介</vt:lpstr>
      <vt:lpstr>共性问题集中讲解</vt:lpstr>
      <vt:lpstr>总结</vt:lpstr>
      <vt:lpstr>作业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初始HTML5及开发工具介绍</dc:title>
  <dc:creator>wengg</dc:creator>
  <cp:lastModifiedBy>Administrator</cp:lastModifiedBy>
  <cp:revision>274</cp:revision>
  <dcterms:created xsi:type="dcterms:W3CDTF">2019-06-17T03:55:00Z</dcterms:created>
  <dcterms:modified xsi:type="dcterms:W3CDTF">2019-08-01T08:50:40Z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