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1"/>
  </p:handoutMasterIdLst>
  <p:sldIdLst>
    <p:sldId id="256" r:id="rId3"/>
    <p:sldId id="342" r:id="rId4"/>
    <p:sldId id="377" r:id="rId6"/>
    <p:sldId id="664" r:id="rId7"/>
    <p:sldId id="665" r:id="rId8"/>
    <p:sldId id="520" r:id="rId9"/>
    <p:sldId id="515" r:id="rId10"/>
    <p:sldId id="586" r:id="rId11"/>
    <p:sldId id="491" r:id="rId12"/>
    <p:sldId id="492" r:id="rId13"/>
    <p:sldId id="494" r:id="rId14"/>
    <p:sldId id="592" r:id="rId15"/>
    <p:sldId id="493" r:id="rId16"/>
    <p:sldId id="591" r:id="rId17"/>
    <p:sldId id="727" r:id="rId18"/>
    <p:sldId id="497" r:id="rId19"/>
    <p:sldId id="498" r:id="rId20"/>
    <p:sldId id="499" r:id="rId21"/>
    <p:sldId id="593" r:id="rId22"/>
    <p:sldId id="501" r:id="rId23"/>
    <p:sldId id="502" r:id="rId24"/>
    <p:sldId id="504" r:id="rId25"/>
    <p:sldId id="506" r:id="rId26"/>
    <p:sldId id="530" r:id="rId27"/>
    <p:sldId id="505" r:id="rId28"/>
    <p:sldId id="531" r:id="rId29"/>
    <p:sldId id="532" r:id="rId30"/>
    <p:sldId id="488" r:id="rId31"/>
    <p:sldId id="587" r:id="rId32"/>
    <p:sldId id="588" r:id="rId33"/>
    <p:sldId id="589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728" r:id="rId43"/>
    <p:sldId id="550" r:id="rId44"/>
    <p:sldId id="551" r:id="rId45"/>
    <p:sldId id="552" r:id="rId46"/>
    <p:sldId id="553" r:id="rId47"/>
    <p:sldId id="489" r:id="rId48"/>
    <p:sldId id="556" r:id="rId49"/>
    <p:sldId id="27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6" y="-216"/>
      </p:cViewPr>
      <p:guideLst>
        <p:guide orient="horz" pos="2161"/>
        <p:guide pos="38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394" y="-96"/>
      </p:cViewPr>
      <p:guideLst>
        <p:guide orient="horz" pos="2880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25B1-C792-401D-9FD9-D5C9A863E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41EC-D700-471F-BA94-C92FF082DF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9F39FEB-9C43-4790-AB3E-EC3E5CF35D4A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B9E8C70-8A8C-4850-9071-773982B4C4DA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A966DEA-0A2C-47AC-88E9-D0AEFFA61B11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C9620DC-49D3-405E-83CD-51BC371494DD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CBA4FBC-BED6-44C4-A122-EFD253320227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D3C2DC0-ED80-471B-9A2A-AC7EDDE6C092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教员可以打开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Photoshop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工具，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演示如何获取颜色值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E74E7C-9580-441F-8389-490457E5EE29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90E9029-55F1-4B54-BBCA-25417160FE12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01A12B-DAB2-4FC5-9999-374FD1D0B1B0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403DFB1-29C9-4940-A071-90AA21860D03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29DAE91-BB86-4F1E-A26E-E9BD3D8D1C23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text-decoration</a:t>
            </a:r>
            <a:r>
              <a:rPr lang="zh-CN" altLang="en-US" dirty="0" smtClean="0"/>
              <a:t>属性在后面的讲解中会大量用到，这里不演示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vertical-align</a:t>
            </a:r>
            <a:r>
              <a:rPr lang="zh-CN" altLang="en-US" dirty="0" smtClean="0"/>
              <a:t>属性强调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即可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教员演示练习最终效果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教员演示练习最终效果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教员演示练习最终效果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打开网页让学员看各个任务的页面效果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对比讲解</a:t>
            </a:r>
            <a:r>
              <a:rPr lang="en-US" altLang="zh-CN" dirty="0" smtClean="0"/>
              <a:t>background-color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、演示时介绍在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中加入注释的方式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教员一一解释每个属性值的作用，然后演示它的效果。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教员演示练习最终效果</a:t>
            </a:r>
            <a:endParaRPr lang="zh-CN" altLang="en-US" dirty="0" smtClean="0"/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演示运行效果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</a:rPr>
              <a:t>结论</a:t>
            </a:r>
            <a:r>
              <a:rPr lang="zh-CN" altLang="zh-CN" smtClean="0">
                <a:ea typeface="宋体" panose="02010600030101010101" pitchFamily="2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2</a:t>
            </a:r>
            <a:r>
              <a:rPr lang="zh-CN" altLang="en-US" b="1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</a:rPr>
              <a:t>知识</a:t>
            </a:r>
            <a:r>
              <a:rPr lang="zh-CN" altLang="zh-CN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</a:rPr>
              <a:t>学员</a:t>
            </a:r>
            <a:r>
              <a:rPr lang="zh-CN" altLang="zh-CN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首先让学员看此图，然后让学员说记住了什么，最后总结使用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样式美化网页文本具有如下意义。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）有效地传递页面信息。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样式美化过的页面文本，使页面漂亮、美观，吸引用户。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）可以很好地突出页面的主题内容，使用户第一眼可以看到页面的主要内容。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）具有良好的用户体验。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B782645-8B66-439A-982F-82CF7FFB2363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E51E33D-ED2F-405C-A621-AE6946906014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CB77959-0661-4671-98FE-552CBDBF368E}" type="slidenum">
              <a:rPr kumimoji="0" lang="zh-CN" altLang="en-US" sz="1200" smtClean="0"/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8982" y="4445030"/>
            <a:ext cx="6809273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990" y="4388273"/>
            <a:ext cx="3328988" cy="18256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48948" y="4426374"/>
            <a:ext cx="7290383" cy="1754326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536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2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2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8982" y="4465929"/>
            <a:ext cx="6809273" cy="10895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491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491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511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3912" y="365125"/>
            <a:ext cx="8298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05CD-0FDB-4BF2-A009-3D4DB9A6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C9D8-5602-4252-B318-7298D4C75C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hyperlink" Target="01%20ToTeacher\01%20&#35838;&#20013;&#29702;&#35770;&#28436;&#31034;&#26696;&#20363;\&#31034;&#20363;2&#65306;&#23383;&#20307;&#31867;&#22411;\font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hyperlink" Target="01%20ToTeacher\01%20&#35838;&#20013;&#29702;&#35770;&#28436;&#31034;&#26696;&#20363;\&#31034;&#20363;3&#65306;&#23383;&#20307;&#39118;&#26684;\font.html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hyperlink" Target="01%20ToTeacher\01%20&#35838;&#20013;&#29702;&#35770;&#28436;&#31034;&#26696;&#20363;\&#31034;&#20363;4&#65306;&#23383;&#20307;&#30340;&#31895;&#32454;\font.html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5&#65306;&#25991;&#26412;&#39068;&#33394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hyperlink" Target="01%20ToTeacher\01%20&#35838;&#20013;&#29702;&#35770;&#28436;&#31034;&#26696;&#20363;\&#31034;&#20363;6&#65306;letter-spacing&#23646;&#24615;\new_file.html" TargetMode="Externa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hyperlink" Target="01%20ToTeacher\01%20&#35838;&#20013;&#29702;&#35770;&#28436;&#31034;&#26696;&#20363;\&#31034;&#20363;7&#65306;word-spacing&#23646;&#24615;\new_file.html" TargetMode="Externa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hyperlink" Target="01%20ToTeacher\01%20&#35838;&#20013;&#29702;&#35770;&#28436;&#31034;&#26696;&#20363;\&#31034;&#20363;8&#65306;text-transform&#23646;&#24615;\new_file.html" TargetMode="Externa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9&#65306;&#25490;&#29256;&#25991;&#26412;&#27573;&#33853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hyperlink" Target="01%20ToTeacher\01%20&#35838;&#20013;&#29702;&#35770;&#28436;&#31034;&#26696;&#20363;\&#31034;&#20363;10&#65306;&#25991;&#26412;&#35013;&#39280;\text-decoration.html" TargetMode="Externa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1&#65306;&#22402;&#30452;&#23545;&#40784;&#26041;&#24335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2&#65306;&#25991;&#26412;&#38452;&#24433;\text-shadow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3&#65306;&#32972;&#26223;&#39068;&#33394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hyperlink" Target="01%20ToTeacher\01%20&#35838;&#20013;&#29702;&#35770;&#28436;&#31034;&#26696;&#20363;\&#31034;&#20363;14&#65306;&#32972;&#26223;&#37325;&#22797;\index.html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5&#65306;&#32972;&#26223;&#22270;&#20687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6&#65306;CSS3&#32972;&#26223;&#23646;&#24615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7&#65306;CSS3&#32447;&#24615;&#28176;&#21464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8&#65306;&#24452;&#21521;&#28176;&#21464;\new_file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29.jpe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01%20ToTeacher\01%20&#35838;&#20013;&#29702;&#35770;&#28436;&#31034;&#26696;&#20363;\&#31034;&#20363;1&#65306;span&#26631;&#31614;&#30340;&#24212;&#29992;\index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625" y="4445000"/>
            <a:ext cx="10069830" cy="10915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样式美化网页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77706" y="2551748"/>
            <a:ext cx="2762251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font-family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用于设置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字体</a:t>
            </a:r>
            <a:r>
              <a:rPr lang="zh-CN" altLang="en-US">
                <a:latin typeface="+mn-ea"/>
                <a:cs typeface="+mn-ea"/>
              </a:rPr>
              <a:t>。网页中常用的字体有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宋体、微软雅黑、黑体</a:t>
            </a:r>
            <a:r>
              <a:rPr lang="zh-CN" altLang="en-US">
                <a:latin typeface="+mn-ea"/>
                <a:cs typeface="+mn-ea"/>
              </a:rPr>
              <a:t>等。</a:t>
            </a:r>
            <a:endParaRPr lang="en-US" altLang="zh-CN">
              <a:latin typeface="+mn-ea"/>
              <a:cs typeface="+mn-ea"/>
            </a:endParaRPr>
          </a:p>
        </p:txBody>
      </p:sp>
      <p:grpSp>
        <p:nvGrpSpPr>
          <p:cNvPr id="2" name="组合 28"/>
          <p:cNvGrpSpPr/>
          <p:nvPr/>
        </p:nvGrpSpPr>
        <p:grpSpPr bwMode="auto">
          <a:xfrm>
            <a:off x="1347259" y="1203960"/>
            <a:ext cx="7076016" cy="528638"/>
            <a:chOff x="2699351" y="3264852"/>
            <a:chExt cx="5307012" cy="733072"/>
          </a:xfrm>
        </p:grpSpPr>
        <p:sp>
          <p:nvSpPr>
            <p:cNvPr id="31" name="任意多边形 30"/>
            <p:cNvSpPr/>
            <p:nvPr/>
          </p:nvSpPr>
          <p:spPr>
            <a:xfrm>
              <a:off x="2699351" y="3264852"/>
              <a:ext cx="5307012" cy="7330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143" name="矩形 28"/>
            <p:cNvSpPr>
              <a:spLocks noChangeArrowheads="1"/>
            </p:cNvSpPr>
            <p:nvPr/>
          </p:nvSpPr>
          <p:spPr bwMode="auto">
            <a:xfrm>
              <a:off x="2892690" y="3404477"/>
              <a:ext cx="4572000" cy="512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font-family</a:t>
              </a:r>
              <a:r>
                <a:rPr lang="zh-CN" altLang="en-US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用于设置字体。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137" name="标题 1"/>
          <p:cNvSpPr>
            <a:spLocks noChangeArrowheads="1"/>
          </p:cNvSpPr>
          <p:nvPr/>
        </p:nvSpPr>
        <p:spPr bwMode="auto">
          <a:xfrm>
            <a:off x="766869" y="14954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855054" y="2099940"/>
            <a:ext cx="8763061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body{font-family: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Times,"Times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New Roman",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026" name="Picture 2" descr="C:\Users\yaling.he\Desktop\Chapter05截图\Chapter05截图\图5.3  字体类型页面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44" y="2768377"/>
            <a:ext cx="3613651" cy="39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2"/>
          <p:cNvSpPr/>
          <p:nvPr/>
        </p:nvSpPr>
        <p:spPr bwMode="auto">
          <a:xfrm rot="3214023" flipV="1">
            <a:off x="6363915" y="2227385"/>
            <a:ext cx="1754088" cy="2049587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3" name="组合 18"/>
          <p:cNvGrpSpPr/>
          <p:nvPr/>
        </p:nvGrpSpPr>
        <p:grpSpPr bwMode="auto">
          <a:xfrm>
            <a:off x="1686763" y="6331931"/>
            <a:ext cx="5361582" cy="428842"/>
            <a:chOff x="3143240" y="5143512"/>
            <a:chExt cx="5361619" cy="428845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6"/>
            <p:cNvSpPr txBox="1"/>
            <p:nvPr/>
          </p:nvSpPr>
          <p:spPr bwMode="auto">
            <a:xfrm>
              <a:off x="4497069" y="5201932"/>
              <a:ext cx="3128032" cy="337187"/>
            </a:xfrm>
            <a:prstGeom prst="rect">
              <a:avLst/>
            </a:prstGeom>
            <a:grpFill/>
            <a:effectLst/>
          </p:spPr>
          <p:txBody>
            <a:bodyPr wrap="square">
              <a:spAutoFit/>
            </a:bodyPr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6"/>
            <p:cNvSpPr txBox="1"/>
            <p:nvPr/>
          </p:nvSpPr>
          <p:spPr bwMode="auto">
            <a:xfrm>
              <a:off x="4850609" y="5235170"/>
              <a:ext cx="2517792" cy="337187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：字体类型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 bldLvl="0" animBg="1"/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33451" y="3814764"/>
            <a:ext cx="3071283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font-style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用于定义字体风格，如设置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斜体、倾斜</a:t>
            </a:r>
            <a:r>
              <a:rPr lang="zh-CN" altLang="en-US">
                <a:latin typeface="+mn-ea"/>
                <a:cs typeface="+mn-ea"/>
              </a:rPr>
              <a:t>或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正常字体</a:t>
            </a:r>
            <a:r>
              <a:rPr lang="zh-CN" altLang="en-US">
                <a:latin typeface="+mn-ea"/>
                <a:cs typeface="+mn-ea"/>
              </a:rPr>
              <a:t>。</a:t>
            </a:r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23682" y="1605792"/>
            <a:ext cx="7727315" cy="684970"/>
            <a:chOff x="2506702" y="4353607"/>
            <a:chExt cx="5795659" cy="734633"/>
          </a:xfrm>
        </p:grpSpPr>
        <p:sp>
          <p:nvSpPr>
            <p:cNvPr id="15" name="同侧圆角矩形 14"/>
            <p:cNvSpPr/>
            <p:nvPr/>
          </p:nvSpPr>
          <p:spPr>
            <a:xfrm rot="5400000">
              <a:off x="5037451" y="1823330"/>
              <a:ext cx="734161" cy="5795659"/>
            </a:xfrm>
            <a:prstGeom prst="round2SameRect">
              <a:avLst/>
            </a:pr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191" name="矩形 32"/>
            <p:cNvSpPr>
              <a:spLocks noChangeArrowheads="1"/>
            </p:cNvSpPr>
            <p:nvPr/>
          </p:nvSpPr>
          <p:spPr bwMode="auto">
            <a:xfrm>
              <a:off x="2903979" y="4353607"/>
              <a:ext cx="4572000" cy="3950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ACE6"/>
                  </a:solidFill>
                  <a:latin typeface="微软雅黑" panose="020B0503020204020204" charset="-122"/>
                  <a:ea typeface="微软雅黑" panose="020B0503020204020204" charset="-122"/>
                </a:rPr>
                <a:t>font-style</a:t>
              </a:r>
              <a:r>
                <a:rPr lang="zh-CN" altLang="en-US">
                  <a:solidFill>
                    <a:srgbClr val="00ACE6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用于定义字体风格。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_s11271"/>
          <p:cNvSpPr>
            <a:spLocks noChangeArrowheads="1"/>
          </p:cNvSpPr>
          <p:nvPr/>
        </p:nvSpPr>
        <p:spPr bwMode="auto">
          <a:xfrm>
            <a:off x="4770967" y="3543300"/>
            <a:ext cx="6142567" cy="6461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en-US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normal</a:t>
            </a:r>
            <a:r>
              <a:rPr kumimoji="0" lang="zh-CN" altLang="en-US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：默认值，浏览器会显示标准的字体样式</a:t>
            </a:r>
            <a:r>
              <a:rPr kumimoji="0" lang="zh-CN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kumimoji="0" lang="zh-CN" altLang="zh-CN" sz="1600" smtClean="0">
              <a:solidFill>
                <a:srgbClr val="00AC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_s11273"/>
          <p:cNvSpPr>
            <a:spLocks noChangeArrowheads="1"/>
          </p:cNvSpPr>
          <p:nvPr/>
        </p:nvSpPr>
        <p:spPr bwMode="auto">
          <a:xfrm>
            <a:off x="4815418" y="4305300"/>
            <a:ext cx="6098116" cy="6810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B8BD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en-US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italic</a:t>
            </a:r>
            <a:r>
              <a:rPr kumimoji="0" lang="zh-CN" altLang="en-US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：浏览器会显示斜体的字体样式</a:t>
            </a:r>
            <a:r>
              <a:rPr kumimoji="0" lang="zh-CN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kumimoji="0" lang="zh-CN" altLang="zh-CN" sz="1600" smtClean="0">
              <a:solidFill>
                <a:srgbClr val="00AC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_s11273"/>
          <p:cNvSpPr>
            <a:spLocks noChangeArrowheads="1"/>
          </p:cNvSpPr>
          <p:nvPr/>
        </p:nvSpPr>
        <p:spPr bwMode="auto">
          <a:xfrm>
            <a:off x="4823885" y="5124450"/>
            <a:ext cx="6089649" cy="6810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B8BD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en-US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oblique</a:t>
            </a:r>
            <a:r>
              <a:rPr kumimoji="0" lang="zh-CN" altLang="en-US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：浏览器会显示倾斜的字体样式</a:t>
            </a:r>
            <a:r>
              <a:rPr kumimoji="0" lang="zh-CN" altLang="zh-CN" sz="1600" smtClean="0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kumimoji="0" lang="zh-CN" altLang="zh-CN" sz="1600" smtClean="0">
              <a:solidFill>
                <a:srgbClr val="00AC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大括号 1"/>
          <p:cNvSpPr/>
          <p:nvPr/>
        </p:nvSpPr>
        <p:spPr bwMode="auto">
          <a:xfrm>
            <a:off x="4243918" y="3771900"/>
            <a:ext cx="224367" cy="1803400"/>
          </a:xfrm>
          <a:prstGeom prst="leftBrace">
            <a:avLst>
              <a:gd name="adj1" fmla="val 8335"/>
              <a:gd name="adj2" fmla="val 50000"/>
            </a:avLst>
          </a:prstGeom>
          <a:noFill/>
          <a:ln w="28575">
            <a:solidFill>
              <a:srgbClr val="D9D9D9"/>
            </a:solidFill>
            <a:round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88" name="标题 1"/>
          <p:cNvSpPr>
            <a:spLocks noChangeArrowheads="1"/>
          </p:cNvSpPr>
          <p:nvPr/>
        </p:nvSpPr>
        <p:spPr bwMode="auto">
          <a:xfrm>
            <a:off x="923079" y="23272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ling.he\Desktop\Chapter05截图\Chapter05截图\图5.4  字体风格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204864"/>
            <a:ext cx="4683131" cy="28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en-US" altLang="zh-CN" smtClean="0"/>
              <a:t>font-style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en-US" altLang="zh-CN" smtClean="0"/>
              <a:t>normal</a:t>
            </a:r>
            <a:r>
              <a:rPr lang="zh-CN" altLang="en-US" smtClean="0"/>
              <a:t>、</a:t>
            </a:r>
            <a:r>
              <a:rPr lang="en-US" altLang="zh-CN" smtClean="0"/>
              <a:t>italic</a:t>
            </a:r>
            <a:r>
              <a:rPr lang="zh-CN" altLang="en-US" smtClean="0"/>
              <a:t>和</a:t>
            </a:r>
            <a:r>
              <a:rPr lang="en-US" altLang="zh-CN" smtClean="0"/>
              <a:t>oblique</a:t>
            </a:r>
            <a:endParaRPr lang="zh-CN" altLang="en-US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34259" y="3000372"/>
            <a:ext cx="3850307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9144021" y="1484784"/>
            <a:ext cx="952507" cy="444018"/>
          </a:xfrm>
          <a:prstGeom prst="borderCallout1">
            <a:avLst>
              <a:gd name="adj1" fmla="val 101713"/>
              <a:gd name="adj2" fmla="val 51942"/>
              <a:gd name="adj3" fmla="val 343678"/>
              <a:gd name="adj4" fmla="val 8529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斜体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334259" y="4221088"/>
            <a:ext cx="1047757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4667240" y="4082202"/>
            <a:ext cx="1524011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正常字体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857210" y="1069658"/>
            <a:ext cx="1099898" cy="414475"/>
            <a:chOff x="1000100" y="2528843"/>
            <a:chExt cx="824924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8"/>
          <p:cNvGrpSpPr/>
          <p:nvPr/>
        </p:nvGrpSpPr>
        <p:grpSpPr bwMode="auto">
          <a:xfrm>
            <a:off x="2878023" y="634590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86169" y="5202150"/>
              <a:ext cx="2517792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：字体风格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68656" y="2759711"/>
            <a:ext cx="2148416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font-weight</a:t>
            </a:r>
            <a:r>
              <a:rPr lang="zh-CN" altLang="en-US">
                <a:latin typeface="+mn-ea"/>
                <a:cs typeface="+mn-ea"/>
              </a:rPr>
              <a:t>属性用于定义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字体的粗细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768264" y="1486535"/>
            <a:ext cx="7076016" cy="496888"/>
            <a:chOff x="2699351" y="4243409"/>
            <a:chExt cx="5307012" cy="734980"/>
          </a:xfrm>
        </p:grpSpPr>
        <p:sp>
          <p:nvSpPr>
            <p:cNvPr id="15" name="同侧圆角矩形 14"/>
            <p:cNvSpPr/>
            <p:nvPr/>
          </p:nvSpPr>
          <p:spPr>
            <a:xfrm rot="5400000">
              <a:off x="4985367" y="1957393"/>
              <a:ext cx="734980" cy="5307012"/>
            </a:xfrm>
            <a:prstGeom prst="round2SameRect">
              <a:avLst/>
            </a:pr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186" name="矩形 32"/>
            <p:cNvSpPr>
              <a:spLocks noChangeArrowheads="1"/>
            </p:cNvSpPr>
            <p:nvPr/>
          </p:nvSpPr>
          <p:spPr bwMode="auto">
            <a:xfrm>
              <a:off x="2892690" y="4336886"/>
              <a:ext cx="4572000" cy="544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ACE6"/>
                  </a:solidFill>
                  <a:latin typeface="+mn-ea"/>
                  <a:cs typeface="+mn-ea"/>
                </a:rPr>
                <a:t>font-weight</a:t>
              </a:r>
              <a:r>
                <a:rPr lang="zh-CN" altLang="en-US">
                  <a:solidFill>
                    <a:srgbClr val="00ACE6"/>
                  </a:solidFill>
                  <a:latin typeface="+mn-ea"/>
                  <a:cs typeface="+mn-ea"/>
                </a:rPr>
                <a:t>属性</a:t>
              </a:r>
              <a:r>
                <a:rPr lang="zh-CN" altLang="en-US">
                  <a:latin typeface="+mn-ea"/>
                  <a:cs typeface="+mn-ea"/>
                </a:rPr>
                <a:t>用于定义字体的粗细。</a:t>
              </a:r>
              <a:endParaRPr lang="zh-CN" altLang="en-US">
                <a:latin typeface="+mn-ea"/>
                <a:cs typeface="+mn-ea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19357" y="3023235"/>
          <a:ext cx="7823200" cy="2144714"/>
        </p:xfrm>
        <a:graphic>
          <a:graphicData uri="http://schemas.openxmlformats.org/drawingml/2006/table">
            <a:tbl>
              <a:tblPr/>
              <a:tblGrid>
                <a:gridCol w="2178049"/>
                <a:gridCol w="5645151"/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值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normal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默认值。定义标准的字符。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bold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定义粗体字符。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bolder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定义更粗的字符。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lighter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定义更细的字符。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100~900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的整数倍）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定义由细到粗的字符。其中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等同于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normal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等同于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bold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，值越大字体越粗。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020" marR="13902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</a:tbl>
          </a:graphicData>
        </a:graphic>
      </p:graphicFrame>
      <p:sp>
        <p:nvSpPr>
          <p:cNvPr id="49183" name="标题 1"/>
          <p:cNvSpPr>
            <a:spLocks noChangeArrowheads="1"/>
          </p:cNvSpPr>
          <p:nvPr/>
        </p:nvSpPr>
        <p:spPr bwMode="auto">
          <a:xfrm>
            <a:off x="984039" y="29622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aling.he\Desktop\2016-12-01_11410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08" y="1015896"/>
            <a:ext cx="4707563" cy="48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29611" y="170158"/>
            <a:ext cx="2808795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字体的粗细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1292860"/>
            <a:ext cx="10515600" cy="4947920"/>
          </a:xfrm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font-weight</a:t>
            </a:r>
            <a:r>
              <a:rPr lang="zh-CN" altLang="en-US" smtClean="0"/>
              <a:t>属性</a:t>
            </a:r>
            <a:endParaRPr lang="en-US" altLang="zh-CN" dirty="0" smtClean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880443" y="1850587"/>
            <a:ext cx="1979744" cy="35833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8513466" y="529575"/>
            <a:ext cx="1524011" cy="642942"/>
          </a:xfrm>
          <a:prstGeom prst="borderCallout1">
            <a:avLst>
              <a:gd name="adj1" fmla="val 101713"/>
              <a:gd name="adj2" fmla="val 51942"/>
              <a:gd name="adj3" fmla="val 199907"/>
              <a:gd name="adj4" fmla="val 8820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正常粗细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848979" y="3989179"/>
            <a:ext cx="822525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2066564" y="3917041"/>
            <a:ext cx="1524011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字体加粗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838160" y="1285558"/>
            <a:ext cx="1099898" cy="414475"/>
            <a:chOff x="1000100" y="2528843"/>
            <a:chExt cx="824924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8"/>
          <p:cNvGrpSpPr/>
          <p:nvPr/>
        </p:nvGrpSpPr>
        <p:grpSpPr bwMode="auto">
          <a:xfrm>
            <a:off x="2849448" y="617699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765518" y="5202150"/>
              <a:ext cx="2759094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：字体的粗细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0764" y="2365693"/>
            <a:ext cx="3069167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font-style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用于定义字体风格，如设置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斜体、倾斜</a:t>
            </a:r>
            <a:r>
              <a:rPr lang="zh-CN" altLang="en-US">
                <a:latin typeface="+mn-ea"/>
                <a:cs typeface="+mn-ea"/>
              </a:rPr>
              <a:t>或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正常字体</a:t>
            </a:r>
            <a:r>
              <a:rPr lang="zh-CN" altLang="en-US">
                <a:latin typeface="+mn-ea"/>
                <a:cs typeface="+mn-ea"/>
              </a:rPr>
              <a:t>。</a:t>
            </a:r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992332" y="1241426"/>
            <a:ext cx="7076016" cy="527050"/>
            <a:chOff x="2699351" y="5221967"/>
            <a:chExt cx="5307012" cy="733736"/>
          </a:xfrm>
        </p:grpSpPr>
        <p:sp>
          <p:nvSpPr>
            <p:cNvPr id="15" name="任意多边形 14"/>
            <p:cNvSpPr/>
            <p:nvPr/>
          </p:nvSpPr>
          <p:spPr>
            <a:xfrm>
              <a:off x="2699351" y="5221967"/>
              <a:ext cx="5307012" cy="733736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212" name="矩形 36"/>
            <p:cNvSpPr>
              <a:spLocks noChangeArrowheads="1"/>
            </p:cNvSpPr>
            <p:nvPr/>
          </p:nvSpPr>
          <p:spPr bwMode="auto">
            <a:xfrm>
              <a:off x="2892689" y="5339693"/>
              <a:ext cx="4937637" cy="5127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ACE6"/>
                  </a:solidFill>
                  <a:latin typeface="+mn-ea"/>
                  <a:cs typeface="+mn-ea"/>
                </a:rPr>
                <a:t>font</a:t>
              </a:r>
              <a:r>
                <a:rPr lang="zh-CN" altLang="en-US">
                  <a:solidFill>
                    <a:srgbClr val="00ACE6"/>
                  </a:solidFill>
                  <a:latin typeface="+mn-ea"/>
                  <a:cs typeface="+mn-ea"/>
                </a:rPr>
                <a:t>属性</a:t>
              </a:r>
              <a:r>
                <a:rPr lang="zh-CN" altLang="en-US">
                  <a:latin typeface="+mn-ea"/>
                  <a:cs typeface="+mn-ea"/>
                </a:rPr>
                <a:t>用于对字体样式进行综合设置。</a:t>
              </a:r>
              <a:endParaRPr lang="zh-CN" altLang="en-US">
                <a:latin typeface="+mn-ea"/>
                <a:cs typeface="+mn-ea"/>
              </a:endParaRPr>
            </a:p>
          </p:txBody>
        </p:sp>
      </p:grp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5380145" y="2255838"/>
            <a:ext cx="6294967" cy="1014730"/>
          </a:xfrm>
          <a:prstGeom prst="rect">
            <a:avLst/>
          </a:prstGeom>
          <a:solidFill>
            <a:srgbClr val="D5F4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选择器</a:t>
            </a:r>
            <a:r>
              <a:rPr lang="en-US" altLang="zh-CN" sz="2000">
                <a:latin typeface="+mn-ea"/>
                <a:cs typeface="+mn-ea"/>
              </a:rPr>
              <a:t>{font: font-style font-variant font-weight font-size/line-height font-family;}</a:t>
            </a:r>
            <a:endParaRPr lang="zh-CN" altLang="zh-CN" sz="2000">
              <a:latin typeface="+mn-ea"/>
              <a:cs typeface="+mn-ea"/>
            </a:endParaRPr>
          </a:p>
        </p:txBody>
      </p:sp>
      <p:sp>
        <p:nvSpPr>
          <p:cNvPr id="51210" name="标题 1"/>
          <p:cNvSpPr>
            <a:spLocks noChangeArrowheads="1"/>
          </p:cNvSpPr>
          <p:nvPr/>
        </p:nvSpPr>
        <p:spPr bwMode="auto">
          <a:xfrm>
            <a:off x="556049" y="23272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1506180" y="4355783"/>
            <a:ext cx="1099898" cy="414475"/>
            <a:chOff x="1000100" y="2528843"/>
            <a:chExt cx="824924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7" name="TextBox 25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905098" y="4309428"/>
            <a:ext cx="6381795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 span{font: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oblique bold 12px "</a:t>
            </a:r>
            <a:r>
              <a:rPr lang="zh-CN" altLang="fr-FR" b="1" dirty="0" smtClean="0">
                <a:solidFill>
                  <a:srgbClr val="FF0000"/>
                </a:solidFill>
                <a:latin typeface="+mn-lt"/>
              </a:rPr>
              <a:t>楷体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";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7170" y="5275580"/>
            <a:ext cx="7447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mtClean="0">
                <a:sym typeface="+mn-ea"/>
              </a:rPr>
              <a:t>font</a:t>
            </a:r>
            <a:r>
              <a:rPr lang="zh-CN" altLang="en-US" smtClean="0">
                <a:sym typeface="+mn-ea"/>
              </a:rPr>
              <a:t>属性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字体属性的顺序：字体风格→字体粗细→字体大小→字体类型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208434" y="2309178"/>
            <a:ext cx="3069167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</a:rPr>
              <a:t>当</a:t>
            </a: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word-wrap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值为</a:t>
            </a: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break-word</a:t>
            </a:r>
            <a:r>
              <a:rPr lang="zh-CN" altLang="en-US">
                <a:latin typeface="+mn-ea"/>
                <a:cs typeface="+mn-ea"/>
              </a:rPr>
              <a:t>时，</a:t>
            </a:r>
            <a:r>
              <a:rPr lang="en-US" altLang="zh-CN">
                <a:latin typeface="+mn-ea"/>
                <a:cs typeface="+mn-ea"/>
              </a:rPr>
              <a:t>URL</a:t>
            </a:r>
            <a:r>
              <a:rPr lang="zh-CN" altLang="en-US">
                <a:latin typeface="+mn-ea"/>
                <a:cs typeface="+mn-ea"/>
              </a:rPr>
              <a:t>地址会沿边框自动换行。</a:t>
            </a:r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3" name="组合 12"/>
          <p:cNvGrpSpPr/>
          <p:nvPr/>
        </p:nvGrpSpPr>
        <p:grpSpPr bwMode="auto">
          <a:xfrm>
            <a:off x="2283672" y="1052831"/>
            <a:ext cx="7744883" cy="527050"/>
            <a:chOff x="2699309" y="5221967"/>
            <a:chExt cx="5808351" cy="733736"/>
          </a:xfrm>
        </p:grpSpPr>
        <p:sp>
          <p:nvSpPr>
            <p:cNvPr id="15" name="任意多边形 14"/>
            <p:cNvSpPr/>
            <p:nvPr/>
          </p:nvSpPr>
          <p:spPr>
            <a:xfrm>
              <a:off x="2699309" y="5221967"/>
              <a:ext cx="5717869" cy="733736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274" name="矩形 36"/>
            <p:cNvSpPr>
              <a:spLocks noChangeArrowheads="1"/>
            </p:cNvSpPr>
            <p:nvPr/>
          </p:nvSpPr>
          <p:spPr bwMode="auto">
            <a:xfrm>
              <a:off x="2892690" y="5339693"/>
              <a:ext cx="5614970" cy="5127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ACE6"/>
                  </a:solidFill>
                  <a:latin typeface="+mn-ea"/>
                  <a:cs typeface="+mn-ea"/>
                </a:rPr>
                <a:t>word-wrap</a:t>
              </a:r>
              <a:r>
                <a:rPr lang="zh-CN" altLang="en-US">
                  <a:solidFill>
                    <a:srgbClr val="00ACE6"/>
                  </a:solidFill>
                  <a:latin typeface="+mn-ea"/>
                  <a:cs typeface="+mn-ea"/>
                </a:rPr>
                <a:t>属性</a:t>
              </a:r>
              <a:r>
                <a:rPr lang="zh-CN" altLang="en-US">
                  <a:latin typeface="+mn-ea"/>
                  <a:cs typeface="+mn-ea"/>
                </a:rPr>
                <a:t>用于长单词和</a:t>
              </a:r>
              <a:r>
                <a:rPr lang="en-US" altLang="zh-CN">
                  <a:latin typeface="+mn-ea"/>
                  <a:cs typeface="+mn-ea"/>
                </a:rPr>
                <a:t>URL</a:t>
              </a:r>
              <a:r>
                <a:rPr lang="zh-CN" altLang="en-US">
                  <a:latin typeface="+mn-ea"/>
                  <a:cs typeface="+mn-ea"/>
                </a:rPr>
                <a:t>地址的自动换行</a:t>
              </a:r>
              <a:endParaRPr lang="zh-CN" altLang="en-US">
                <a:latin typeface="+mn-ea"/>
                <a:cs typeface="+mn-ea"/>
              </a:endParaRPr>
            </a:p>
          </p:txBody>
        </p:sp>
      </p:grp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5594562" y="4562476"/>
            <a:ext cx="6294967" cy="553998"/>
          </a:xfrm>
          <a:prstGeom prst="rect">
            <a:avLst/>
          </a:prstGeom>
          <a:solidFill>
            <a:srgbClr val="D5F4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{word-wrap: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;}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94138" y="5116195"/>
          <a:ext cx="6383867" cy="1597026"/>
        </p:xfrm>
        <a:graphic>
          <a:graphicData uri="http://schemas.openxmlformats.org/drawingml/2006/table">
            <a:tbl>
              <a:tblPr/>
              <a:tblGrid>
                <a:gridCol w="1989667"/>
                <a:gridCol w="4394200"/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normal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只在允许的断字点换行（浏览器保持默认处理）。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break-word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在长单词或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URL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地址内部进行换行。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1" marR="9144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53272" name="标题 1"/>
          <p:cNvSpPr>
            <a:spLocks noChangeArrowheads="1"/>
          </p:cNvSpPr>
          <p:nvPr/>
        </p:nvSpPr>
        <p:spPr bwMode="auto">
          <a:xfrm>
            <a:off x="650664" y="22256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1962785"/>
            <a:ext cx="5533390" cy="341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&lt;style&gt;</a:t>
            </a:r>
            <a:endParaRPr lang="zh-CN" altLang="en-US"/>
          </a:p>
          <a:p>
            <a:r>
              <a:rPr lang="zh-CN" altLang="en-US"/>
              <a:t>	p.text</a:t>
            </a:r>
            <a:r>
              <a:rPr lang="zh-CN" altLang="en-US">
                <a:sym typeface="+mn-ea"/>
              </a:rPr>
              <a:t>{</a:t>
            </a:r>
            <a:r>
              <a:rPr lang="zh-CN" altLang="en-US"/>
              <a:t>width: 1</a:t>
            </a:r>
            <a:r>
              <a:rPr lang="en-US" altLang="zh-CN"/>
              <a:t>0</a:t>
            </a:r>
            <a:r>
              <a:rPr lang="zh-CN" altLang="en-US"/>
              <a:t>em;				</a:t>
            </a:r>
            <a:endParaRPr lang="zh-CN" altLang="en-US"/>
          </a:p>
          <a:p>
            <a:r>
              <a:rPr lang="zh-CN" altLang="en-US"/>
              <a:t>		border: 1px solid red;</a:t>
            </a:r>
            <a:endParaRPr lang="zh-CN" altLang="en-US"/>
          </a:p>
          <a:p>
            <a:r>
              <a:rPr lang="zh-CN" altLang="en-US"/>
              <a:t>		word-wrap: break-word;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/>
              <a:t>&lt;/style&gt;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	&lt;p class="text"&gt;</a:t>
            </a:r>
            <a:endParaRPr lang="zh-CN" altLang="en-US"/>
          </a:p>
          <a:p>
            <a:r>
              <a:rPr lang="zh-CN" altLang="en-US"/>
              <a:t>how are you？i am fine .how are you？i am fine .how are you？i am fine .how are you？</a:t>
            </a:r>
            <a:endParaRPr lang="zh-CN" altLang="en-US"/>
          </a:p>
          <a:p>
            <a:r>
              <a:rPr lang="zh-CN" altLang="en-US"/>
              <a:t>	&lt;/p&gt;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矩形 23"/>
          <p:cNvSpPr>
            <a:spLocks noChangeArrowheads="1"/>
          </p:cNvSpPr>
          <p:nvPr/>
        </p:nvSpPr>
        <p:spPr bwMode="auto">
          <a:xfrm>
            <a:off x="3843867" y="1081089"/>
            <a:ext cx="800946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文本外观属性</a:t>
            </a:r>
            <a:endParaRPr lang="zh-CN" altLang="en-US" sz="280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4364567" y="3581401"/>
            <a:ext cx="4502151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虚尾箭头 28"/>
          <p:cNvSpPr>
            <a:spLocks noChangeArrowheads="1"/>
          </p:cNvSpPr>
          <p:nvPr/>
        </p:nvSpPr>
        <p:spPr bwMode="auto">
          <a:xfrm rot="5400000">
            <a:off x="5865020" y="4854311"/>
            <a:ext cx="436562" cy="52916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6693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6" y="0"/>
                </a:moveTo>
                <a:lnTo>
                  <a:pt x="117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1786" y="16200"/>
                </a:lnTo>
                <a:lnTo>
                  <a:pt x="11786" y="21600"/>
                </a:lnTo>
                <a:lnTo>
                  <a:pt x="21600" y="10800"/>
                </a:lnTo>
                <a:lnTo>
                  <a:pt x="11786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ACE6"/>
          </a:solidFill>
          <a:ln w="19050" cap="flat" cmpd="sng">
            <a:solidFill>
              <a:srgbClr val="00ACE6"/>
            </a:solidFill>
            <a:miter lim="800000"/>
          </a:ln>
          <a:effectLst/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sp>
        <p:nvSpPr>
          <p:cNvPr id="54280" name="Text Box 14"/>
          <p:cNvSpPr txBox="1">
            <a:spLocks noChangeArrowheads="1"/>
          </p:cNvSpPr>
          <p:nvPr/>
        </p:nvSpPr>
        <p:spPr bwMode="auto">
          <a:xfrm>
            <a:off x="4324351" y="5732464"/>
            <a:ext cx="40026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61384" y="5557838"/>
            <a:ext cx="7765529" cy="556558"/>
            <a:chOff x="4763" y="4781550"/>
            <a:chExt cx="5958320" cy="556559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763" y="4781550"/>
              <a:ext cx="141740" cy="369333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20000"/>
                  </a:srgbClr>
                </a:gs>
                <a:gs pos="50000">
                  <a:srgbClr val="00B0F0">
                    <a:alpha val="285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2488231" y="4814888"/>
              <a:ext cx="3474852" cy="523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CSS</a:t>
              </a:r>
              <a:r>
                <a:rPr lang="zh-CN" altLang="en-US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文本样式属性有哪些？</a:t>
              </a:r>
              <a:endParaRPr lang="zh-CN" altLang="en-US" sz="2800" b="1">
                <a:solidFill>
                  <a:srgbClr val="FFFF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4097867" y="3881438"/>
            <a:ext cx="4138084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1369B2"/>
                </a:solidFill>
                <a:latin typeface="+mj-ea"/>
                <a:ea typeface="+mj-ea"/>
                <a:cs typeface="+mj-ea"/>
              </a:rPr>
              <a:t>CSS</a:t>
            </a:r>
            <a:r>
              <a:rPr lang="zh-CN" altLang="en-US" sz="2400" b="1">
                <a:solidFill>
                  <a:srgbClr val="1369B2"/>
                </a:solidFill>
                <a:latin typeface="+mj-ea"/>
                <a:ea typeface="+mj-ea"/>
                <a:cs typeface="+mj-ea"/>
              </a:rPr>
              <a:t>样式属性</a:t>
            </a:r>
            <a:r>
              <a:rPr lang="zh-CN" altLang="en-US" sz="2400" b="1">
                <a:latin typeface="+mj-ea"/>
                <a:ea typeface="+mj-ea"/>
                <a:cs typeface="+mj-ea"/>
              </a:rPr>
              <a:t>修饰的文本随处可见</a:t>
            </a:r>
            <a:endParaRPr lang="zh-CN" altLang="en-US" sz="2400" b="1">
              <a:latin typeface="+mj-ea"/>
              <a:ea typeface="+mj-ea"/>
              <a:cs typeface="+mj-ea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52384" y="2303463"/>
            <a:ext cx="3740149" cy="876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201407111120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567" y="2433639"/>
            <a:ext cx="1921933" cy="16795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5033" y="2433638"/>
            <a:ext cx="1915584" cy="1663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7" name="标题 1"/>
          <p:cNvSpPr>
            <a:spLocks noChangeArrowheads="1"/>
          </p:cNvSpPr>
          <p:nvPr/>
        </p:nvSpPr>
        <p:spPr bwMode="auto">
          <a:xfrm>
            <a:off x="2290234" y="20161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矩形 23"/>
          <p:cNvSpPr>
            <a:spLocks noChangeArrowheads="1"/>
          </p:cNvSpPr>
          <p:nvPr/>
        </p:nvSpPr>
        <p:spPr bwMode="auto">
          <a:xfrm>
            <a:off x="3843867" y="1081089"/>
            <a:ext cx="800946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文本外观属性</a:t>
            </a:r>
            <a:endParaRPr lang="zh-CN" altLang="en-US" sz="280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 bwMode="auto">
          <a:xfrm>
            <a:off x="245745" y="2576830"/>
            <a:ext cx="9630081" cy="1879600"/>
            <a:chOff x="309077" y="2693530"/>
            <a:chExt cx="7108265" cy="1879600"/>
          </a:xfrm>
        </p:grpSpPr>
        <p:grpSp>
          <p:nvGrpSpPr>
            <p:cNvPr id="3" name="组合 66"/>
            <p:cNvGrpSpPr/>
            <p:nvPr/>
          </p:nvGrpSpPr>
          <p:grpSpPr bwMode="auto">
            <a:xfrm>
              <a:off x="5845303" y="2693530"/>
              <a:ext cx="1572039" cy="673100"/>
              <a:chOff x="6303344" y="866141"/>
              <a:chExt cx="1572039" cy="673100"/>
            </a:xfrm>
          </p:grpSpPr>
          <p:sp>
            <p:nvSpPr>
              <p:cNvPr id="55330" name="圆角矩形标注 49"/>
              <p:cNvSpPr/>
              <p:nvPr/>
            </p:nvSpPr>
            <p:spPr bwMode="auto">
              <a:xfrm>
                <a:off x="6303344" y="866141"/>
                <a:ext cx="1572039" cy="673100"/>
              </a:xfrm>
              <a:custGeom>
                <a:avLst/>
                <a:gdLst>
                  <a:gd name="T0" fmla="*/ 0 w 1950571"/>
                  <a:gd name="T1" fmla="*/ 99720 h 673100"/>
                  <a:gd name="T2" fmla="*/ 99720 w 1950571"/>
                  <a:gd name="T3" fmla="*/ 0 h 673100"/>
                  <a:gd name="T4" fmla="*/ 188570 w 1950571"/>
                  <a:gd name="T5" fmla="*/ 0 h 673100"/>
                  <a:gd name="T6" fmla="*/ 188570 w 1950571"/>
                  <a:gd name="T7" fmla="*/ 0 h 673100"/>
                  <a:gd name="T8" fmla="*/ 471425 w 1950571"/>
                  <a:gd name="T9" fmla="*/ 0 h 673100"/>
                  <a:gd name="T10" fmla="*/ 1869901 w 1950571"/>
                  <a:gd name="T11" fmla="*/ 9525 h 673100"/>
                  <a:gd name="T12" fmla="*/ 1950571 w 1950571"/>
                  <a:gd name="T13" fmla="*/ 133058 h 673100"/>
                  <a:gd name="T14" fmla="*/ 1948189 w 1950571"/>
                  <a:gd name="T15" fmla="*/ 481922 h 673100"/>
                  <a:gd name="T16" fmla="*/ 1846089 w 1950571"/>
                  <a:gd name="T17" fmla="*/ 593549 h 673100"/>
                  <a:gd name="T18" fmla="*/ 471425 w 1950571"/>
                  <a:gd name="T19" fmla="*/ 598311 h 673100"/>
                  <a:gd name="T20" fmla="*/ 330002 w 1950571"/>
                  <a:gd name="T21" fmla="*/ 673100 h 673100"/>
                  <a:gd name="T22" fmla="*/ 188570 w 1950571"/>
                  <a:gd name="T23" fmla="*/ 598311 h 673100"/>
                  <a:gd name="T24" fmla="*/ 99720 w 1950571"/>
                  <a:gd name="T25" fmla="*/ 598311 h 673100"/>
                  <a:gd name="T26" fmla="*/ 0 w 1950571"/>
                  <a:gd name="T27" fmla="*/ 498591 h 673100"/>
                  <a:gd name="T28" fmla="*/ 0 w 1950571"/>
                  <a:gd name="T29" fmla="*/ 498593 h 673100"/>
                  <a:gd name="T30" fmla="*/ 0 w 1950571"/>
                  <a:gd name="T31" fmla="*/ 349015 h 673100"/>
                  <a:gd name="T32" fmla="*/ 0 w 1950571"/>
                  <a:gd name="T33" fmla="*/ 349015 h 673100"/>
                  <a:gd name="T34" fmla="*/ 0 w 1950571"/>
                  <a:gd name="T35" fmla="*/ 99720 h 673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950571" h="673100">
                    <a:moveTo>
                      <a:pt x="0" y="99720"/>
                    </a:moveTo>
                    <a:cubicBezTo>
                      <a:pt x="0" y="44646"/>
                      <a:pt x="44646" y="0"/>
                      <a:pt x="99720" y="0"/>
                    </a:cubicBezTo>
                    <a:lnTo>
                      <a:pt x="188570" y="0"/>
                    </a:lnTo>
                    <a:lnTo>
                      <a:pt x="471425" y="0"/>
                    </a:lnTo>
                    <a:lnTo>
                      <a:pt x="1869901" y="9525"/>
                    </a:lnTo>
                    <a:cubicBezTo>
                      <a:pt x="1924975" y="9525"/>
                      <a:pt x="1950571" y="77984"/>
                      <a:pt x="1950571" y="133058"/>
                    </a:cubicBezTo>
                    <a:lnTo>
                      <a:pt x="1948189" y="481922"/>
                    </a:lnTo>
                    <a:cubicBezTo>
                      <a:pt x="1948189" y="536996"/>
                      <a:pt x="1901163" y="593549"/>
                      <a:pt x="1846089" y="593549"/>
                    </a:cubicBezTo>
                    <a:lnTo>
                      <a:pt x="471425" y="598311"/>
                    </a:lnTo>
                    <a:lnTo>
                      <a:pt x="330002" y="673100"/>
                    </a:lnTo>
                    <a:lnTo>
                      <a:pt x="188570" y="598311"/>
                    </a:lnTo>
                    <a:lnTo>
                      <a:pt x="99720" y="598311"/>
                    </a:lnTo>
                    <a:cubicBezTo>
                      <a:pt x="44646" y="598311"/>
                      <a:pt x="0" y="553665"/>
                      <a:pt x="0" y="498591"/>
                    </a:cubicBezTo>
                    <a:lnTo>
                      <a:pt x="0" y="498593"/>
                    </a:lnTo>
                    <a:lnTo>
                      <a:pt x="0" y="349015"/>
                    </a:lnTo>
                    <a:lnTo>
                      <a:pt x="0" y="9972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矩形 68"/>
              <p:cNvSpPr>
                <a:spLocks noChangeArrowheads="1"/>
              </p:cNvSpPr>
              <p:nvPr/>
            </p:nvSpPr>
            <p:spPr bwMode="auto">
              <a:xfrm>
                <a:off x="6347375" y="957416"/>
                <a:ext cx="1311846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text-transform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4" name="组合 69"/>
            <p:cNvGrpSpPr/>
            <p:nvPr/>
          </p:nvGrpSpPr>
          <p:grpSpPr bwMode="auto">
            <a:xfrm>
              <a:off x="309077" y="3872090"/>
              <a:ext cx="4868077" cy="673100"/>
              <a:chOff x="-1441666" y="2044701"/>
              <a:chExt cx="4868077" cy="673100"/>
            </a:xfrm>
          </p:grpSpPr>
          <p:sp>
            <p:nvSpPr>
              <p:cNvPr id="55328" name="圆角矩形标注 49"/>
              <p:cNvSpPr/>
              <p:nvPr/>
            </p:nvSpPr>
            <p:spPr bwMode="auto">
              <a:xfrm>
                <a:off x="-1441666" y="2044701"/>
                <a:ext cx="1447743" cy="673100"/>
              </a:xfrm>
              <a:custGeom>
                <a:avLst/>
                <a:gdLst>
                  <a:gd name="T0" fmla="*/ 0 w 1950571"/>
                  <a:gd name="T1" fmla="*/ 99720 h 673100"/>
                  <a:gd name="T2" fmla="*/ 99720 w 1950571"/>
                  <a:gd name="T3" fmla="*/ 0 h 673100"/>
                  <a:gd name="T4" fmla="*/ 188570 w 1950571"/>
                  <a:gd name="T5" fmla="*/ 0 h 673100"/>
                  <a:gd name="T6" fmla="*/ 188570 w 1950571"/>
                  <a:gd name="T7" fmla="*/ 0 h 673100"/>
                  <a:gd name="T8" fmla="*/ 471425 w 1950571"/>
                  <a:gd name="T9" fmla="*/ 0 h 673100"/>
                  <a:gd name="T10" fmla="*/ 1869901 w 1950571"/>
                  <a:gd name="T11" fmla="*/ 9525 h 673100"/>
                  <a:gd name="T12" fmla="*/ 1950571 w 1950571"/>
                  <a:gd name="T13" fmla="*/ 133058 h 673100"/>
                  <a:gd name="T14" fmla="*/ 1948189 w 1950571"/>
                  <a:gd name="T15" fmla="*/ 481922 h 673100"/>
                  <a:gd name="T16" fmla="*/ 1846089 w 1950571"/>
                  <a:gd name="T17" fmla="*/ 593549 h 673100"/>
                  <a:gd name="T18" fmla="*/ 471425 w 1950571"/>
                  <a:gd name="T19" fmla="*/ 598311 h 673100"/>
                  <a:gd name="T20" fmla="*/ 330002 w 1950571"/>
                  <a:gd name="T21" fmla="*/ 673100 h 673100"/>
                  <a:gd name="T22" fmla="*/ 188570 w 1950571"/>
                  <a:gd name="T23" fmla="*/ 598311 h 673100"/>
                  <a:gd name="T24" fmla="*/ 99720 w 1950571"/>
                  <a:gd name="T25" fmla="*/ 598311 h 673100"/>
                  <a:gd name="T26" fmla="*/ 0 w 1950571"/>
                  <a:gd name="T27" fmla="*/ 498591 h 673100"/>
                  <a:gd name="T28" fmla="*/ 0 w 1950571"/>
                  <a:gd name="T29" fmla="*/ 498593 h 673100"/>
                  <a:gd name="T30" fmla="*/ 0 w 1950571"/>
                  <a:gd name="T31" fmla="*/ 349015 h 673100"/>
                  <a:gd name="T32" fmla="*/ 0 w 1950571"/>
                  <a:gd name="T33" fmla="*/ 349015 h 673100"/>
                  <a:gd name="T34" fmla="*/ 0 w 1950571"/>
                  <a:gd name="T35" fmla="*/ 99720 h 673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950571" h="673100">
                    <a:moveTo>
                      <a:pt x="0" y="99720"/>
                    </a:moveTo>
                    <a:cubicBezTo>
                      <a:pt x="0" y="44646"/>
                      <a:pt x="44646" y="0"/>
                      <a:pt x="99720" y="0"/>
                    </a:cubicBezTo>
                    <a:lnTo>
                      <a:pt x="188570" y="0"/>
                    </a:lnTo>
                    <a:lnTo>
                      <a:pt x="471425" y="0"/>
                    </a:lnTo>
                    <a:lnTo>
                      <a:pt x="1869901" y="9525"/>
                    </a:lnTo>
                    <a:cubicBezTo>
                      <a:pt x="1924975" y="9525"/>
                      <a:pt x="1950571" y="77984"/>
                      <a:pt x="1950571" y="133058"/>
                    </a:cubicBezTo>
                    <a:lnTo>
                      <a:pt x="1948189" y="481922"/>
                    </a:lnTo>
                    <a:cubicBezTo>
                      <a:pt x="1948189" y="536996"/>
                      <a:pt x="1901163" y="593549"/>
                      <a:pt x="1846089" y="593549"/>
                    </a:cubicBezTo>
                    <a:lnTo>
                      <a:pt x="471425" y="598311"/>
                    </a:lnTo>
                    <a:lnTo>
                      <a:pt x="330002" y="673100"/>
                    </a:lnTo>
                    <a:lnTo>
                      <a:pt x="188570" y="598311"/>
                    </a:lnTo>
                    <a:lnTo>
                      <a:pt x="99720" y="598311"/>
                    </a:lnTo>
                    <a:cubicBezTo>
                      <a:pt x="44646" y="598311"/>
                      <a:pt x="0" y="553665"/>
                      <a:pt x="0" y="498591"/>
                    </a:cubicBezTo>
                    <a:lnTo>
                      <a:pt x="0" y="498593"/>
                    </a:lnTo>
                    <a:lnTo>
                      <a:pt x="0" y="349015"/>
                    </a:lnTo>
                    <a:lnTo>
                      <a:pt x="0" y="9972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9" name="矩形 71"/>
              <p:cNvSpPr>
                <a:spLocks noChangeArrowheads="1"/>
              </p:cNvSpPr>
              <p:nvPr/>
            </p:nvSpPr>
            <p:spPr bwMode="auto">
              <a:xfrm>
                <a:off x="2037624" y="2196936"/>
                <a:ext cx="1388787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text-decoration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5" name="组合 72"/>
            <p:cNvGrpSpPr/>
            <p:nvPr/>
          </p:nvGrpSpPr>
          <p:grpSpPr bwMode="auto">
            <a:xfrm>
              <a:off x="613684" y="3900030"/>
              <a:ext cx="4648968" cy="673100"/>
              <a:chOff x="-3345843" y="2072641"/>
              <a:chExt cx="4648968" cy="673100"/>
            </a:xfrm>
          </p:grpSpPr>
          <p:sp>
            <p:nvSpPr>
              <p:cNvPr id="55326" name="圆角矩形标注 49"/>
              <p:cNvSpPr/>
              <p:nvPr/>
            </p:nvSpPr>
            <p:spPr bwMode="auto">
              <a:xfrm>
                <a:off x="-372256" y="2072641"/>
                <a:ext cx="1675381" cy="673100"/>
              </a:xfrm>
              <a:custGeom>
                <a:avLst/>
                <a:gdLst>
                  <a:gd name="T0" fmla="*/ 0 w 1950571"/>
                  <a:gd name="T1" fmla="*/ 99720 h 673100"/>
                  <a:gd name="T2" fmla="*/ 99720 w 1950571"/>
                  <a:gd name="T3" fmla="*/ 0 h 673100"/>
                  <a:gd name="T4" fmla="*/ 188570 w 1950571"/>
                  <a:gd name="T5" fmla="*/ 0 h 673100"/>
                  <a:gd name="T6" fmla="*/ 188570 w 1950571"/>
                  <a:gd name="T7" fmla="*/ 0 h 673100"/>
                  <a:gd name="T8" fmla="*/ 471425 w 1950571"/>
                  <a:gd name="T9" fmla="*/ 0 h 673100"/>
                  <a:gd name="T10" fmla="*/ 1869901 w 1950571"/>
                  <a:gd name="T11" fmla="*/ 9525 h 673100"/>
                  <a:gd name="T12" fmla="*/ 1950571 w 1950571"/>
                  <a:gd name="T13" fmla="*/ 133058 h 673100"/>
                  <a:gd name="T14" fmla="*/ 1948189 w 1950571"/>
                  <a:gd name="T15" fmla="*/ 481922 h 673100"/>
                  <a:gd name="T16" fmla="*/ 1846089 w 1950571"/>
                  <a:gd name="T17" fmla="*/ 593549 h 673100"/>
                  <a:gd name="T18" fmla="*/ 471425 w 1950571"/>
                  <a:gd name="T19" fmla="*/ 598311 h 673100"/>
                  <a:gd name="T20" fmla="*/ 330002 w 1950571"/>
                  <a:gd name="T21" fmla="*/ 673100 h 673100"/>
                  <a:gd name="T22" fmla="*/ 188570 w 1950571"/>
                  <a:gd name="T23" fmla="*/ 598311 h 673100"/>
                  <a:gd name="T24" fmla="*/ 99720 w 1950571"/>
                  <a:gd name="T25" fmla="*/ 598311 h 673100"/>
                  <a:gd name="T26" fmla="*/ 0 w 1950571"/>
                  <a:gd name="T27" fmla="*/ 498591 h 673100"/>
                  <a:gd name="T28" fmla="*/ 0 w 1950571"/>
                  <a:gd name="T29" fmla="*/ 498593 h 673100"/>
                  <a:gd name="T30" fmla="*/ 0 w 1950571"/>
                  <a:gd name="T31" fmla="*/ 349015 h 673100"/>
                  <a:gd name="T32" fmla="*/ 0 w 1950571"/>
                  <a:gd name="T33" fmla="*/ 349015 h 673100"/>
                  <a:gd name="T34" fmla="*/ 0 w 1950571"/>
                  <a:gd name="T35" fmla="*/ 99720 h 673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950571" h="673100">
                    <a:moveTo>
                      <a:pt x="0" y="99720"/>
                    </a:moveTo>
                    <a:cubicBezTo>
                      <a:pt x="0" y="44646"/>
                      <a:pt x="44646" y="0"/>
                      <a:pt x="99720" y="0"/>
                    </a:cubicBezTo>
                    <a:lnTo>
                      <a:pt x="188570" y="0"/>
                    </a:lnTo>
                    <a:lnTo>
                      <a:pt x="471425" y="0"/>
                    </a:lnTo>
                    <a:lnTo>
                      <a:pt x="1869901" y="9525"/>
                    </a:lnTo>
                    <a:cubicBezTo>
                      <a:pt x="1924975" y="9525"/>
                      <a:pt x="1950571" y="77984"/>
                      <a:pt x="1950571" y="133058"/>
                    </a:cubicBezTo>
                    <a:lnTo>
                      <a:pt x="1948189" y="481922"/>
                    </a:lnTo>
                    <a:cubicBezTo>
                      <a:pt x="1948189" y="536996"/>
                      <a:pt x="1901163" y="593549"/>
                      <a:pt x="1846089" y="593549"/>
                    </a:cubicBezTo>
                    <a:lnTo>
                      <a:pt x="471425" y="598311"/>
                    </a:lnTo>
                    <a:lnTo>
                      <a:pt x="330002" y="673100"/>
                    </a:lnTo>
                    <a:lnTo>
                      <a:pt x="188570" y="598311"/>
                    </a:lnTo>
                    <a:lnTo>
                      <a:pt x="99720" y="598311"/>
                    </a:lnTo>
                    <a:cubicBezTo>
                      <a:pt x="44646" y="598311"/>
                      <a:pt x="0" y="553665"/>
                      <a:pt x="0" y="498591"/>
                    </a:cubicBezTo>
                    <a:lnTo>
                      <a:pt x="0" y="498593"/>
                    </a:lnTo>
                    <a:lnTo>
                      <a:pt x="0" y="349015"/>
                    </a:lnTo>
                    <a:lnTo>
                      <a:pt x="0" y="9972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矩形 74"/>
              <p:cNvSpPr>
                <a:spLocks noChangeArrowheads="1"/>
              </p:cNvSpPr>
              <p:nvPr/>
            </p:nvSpPr>
            <p:spPr bwMode="auto">
              <a:xfrm>
                <a:off x="-3345843" y="2196936"/>
                <a:ext cx="1023317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text-indent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7" name="组合 40"/>
          <p:cNvGrpSpPr/>
          <p:nvPr/>
        </p:nvGrpSpPr>
        <p:grpSpPr bwMode="auto">
          <a:xfrm>
            <a:off x="469901" y="2576513"/>
            <a:ext cx="11428039" cy="673100"/>
            <a:chOff x="353003" y="2576689"/>
            <a:chExt cx="8570450" cy="673101"/>
          </a:xfrm>
        </p:grpSpPr>
        <p:grpSp>
          <p:nvGrpSpPr>
            <p:cNvPr id="8" name="组合 47"/>
            <p:cNvGrpSpPr/>
            <p:nvPr/>
          </p:nvGrpSpPr>
          <p:grpSpPr bwMode="auto">
            <a:xfrm>
              <a:off x="353003" y="2576689"/>
              <a:ext cx="1131812" cy="598488"/>
              <a:chOff x="804240" y="2044700"/>
              <a:chExt cx="1131812" cy="598488"/>
            </a:xfrm>
          </p:grpSpPr>
          <p:sp>
            <p:nvSpPr>
              <p:cNvPr id="55318" name="圆角矩形标注 1"/>
              <p:cNvSpPr>
                <a:spLocks noChangeArrowheads="1"/>
              </p:cNvSpPr>
              <p:nvPr/>
            </p:nvSpPr>
            <p:spPr bwMode="auto">
              <a:xfrm>
                <a:off x="804240" y="2044700"/>
                <a:ext cx="1131812" cy="598488"/>
              </a:xfrm>
              <a:prstGeom prst="wedgeRoundRectCallout">
                <a:avLst>
                  <a:gd name="adj1" fmla="val -20833"/>
                  <a:gd name="adj2" fmla="val 62500"/>
                  <a:gd name="adj3" fmla="val 16667"/>
                </a:avLst>
              </a:prstGeom>
              <a:noFill/>
              <a:ln w="19050">
                <a:solidFill>
                  <a:srgbClr val="00B0F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9" name="矩形 46"/>
              <p:cNvSpPr>
                <a:spLocks noChangeArrowheads="1"/>
              </p:cNvSpPr>
              <p:nvPr/>
            </p:nvSpPr>
            <p:spPr bwMode="auto">
              <a:xfrm>
                <a:off x="991984" y="2136611"/>
                <a:ext cx="561654" cy="3693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color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" name="组合 48"/>
            <p:cNvGrpSpPr/>
            <p:nvPr/>
          </p:nvGrpSpPr>
          <p:grpSpPr bwMode="auto">
            <a:xfrm>
              <a:off x="1598316" y="2576690"/>
              <a:ext cx="1950571" cy="673100"/>
              <a:chOff x="804241" y="2044701"/>
              <a:chExt cx="1950571" cy="673100"/>
            </a:xfrm>
          </p:grpSpPr>
          <p:sp>
            <p:nvSpPr>
              <p:cNvPr id="55316" name="圆角矩形标注 49"/>
              <p:cNvSpPr/>
              <p:nvPr/>
            </p:nvSpPr>
            <p:spPr bwMode="auto">
              <a:xfrm>
                <a:off x="804241" y="2044701"/>
                <a:ext cx="1950571" cy="673100"/>
              </a:xfrm>
              <a:custGeom>
                <a:avLst/>
                <a:gdLst>
                  <a:gd name="T0" fmla="*/ 0 w 1950571"/>
                  <a:gd name="T1" fmla="*/ 99720 h 673100"/>
                  <a:gd name="T2" fmla="*/ 99720 w 1950571"/>
                  <a:gd name="T3" fmla="*/ 0 h 673100"/>
                  <a:gd name="T4" fmla="*/ 188570 w 1950571"/>
                  <a:gd name="T5" fmla="*/ 0 h 673100"/>
                  <a:gd name="T6" fmla="*/ 188570 w 1950571"/>
                  <a:gd name="T7" fmla="*/ 0 h 673100"/>
                  <a:gd name="T8" fmla="*/ 471425 w 1950571"/>
                  <a:gd name="T9" fmla="*/ 0 h 673100"/>
                  <a:gd name="T10" fmla="*/ 1869901 w 1950571"/>
                  <a:gd name="T11" fmla="*/ 9525 h 673100"/>
                  <a:gd name="T12" fmla="*/ 1950571 w 1950571"/>
                  <a:gd name="T13" fmla="*/ 133058 h 673100"/>
                  <a:gd name="T14" fmla="*/ 1948189 w 1950571"/>
                  <a:gd name="T15" fmla="*/ 481922 h 673100"/>
                  <a:gd name="T16" fmla="*/ 1846089 w 1950571"/>
                  <a:gd name="T17" fmla="*/ 593549 h 673100"/>
                  <a:gd name="T18" fmla="*/ 471425 w 1950571"/>
                  <a:gd name="T19" fmla="*/ 598311 h 673100"/>
                  <a:gd name="T20" fmla="*/ 330002 w 1950571"/>
                  <a:gd name="T21" fmla="*/ 673100 h 673100"/>
                  <a:gd name="T22" fmla="*/ 188570 w 1950571"/>
                  <a:gd name="T23" fmla="*/ 598311 h 673100"/>
                  <a:gd name="T24" fmla="*/ 99720 w 1950571"/>
                  <a:gd name="T25" fmla="*/ 598311 h 673100"/>
                  <a:gd name="T26" fmla="*/ 0 w 1950571"/>
                  <a:gd name="T27" fmla="*/ 498591 h 673100"/>
                  <a:gd name="T28" fmla="*/ 0 w 1950571"/>
                  <a:gd name="T29" fmla="*/ 498593 h 673100"/>
                  <a:gd name="T30" fmla="*/ 0 w 1950571"/>
                  <a:gd name="T31" fmla="*/ 349015 h 673100"/>
                  <a:gd name="T32" fmla="*/ 0 w 1950571"/>
                  <a:gd name="T33" fmla="*/ 349015 h 673100"/>
                  <a:gd name="T34" fmla="*/ 0 w 1950571"/>
                  <a:gd name="T35" fmla="*/ 99720 h 673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950571" h="673100">
                    <a:moveTo>
                      <a:pt x="0" y="99720"/>
                    </a:moveTo>
                    <a:cubicBezTo>
                      <a:pt x="0" y="44646"/>
                      <a:pt x="44646" y="0"/>
                      <a:pt x="99720" y="0"/>
                    </a:cubicBezTo>
                    <a:lnTo>
                      <a:pt x="188570" y="0"/>
                    </a:lnTo>
                    <a:lnTo>
                      <a:pt x="471425" y="0"/>
                    </a:lnTo>
                    <a:lnTo>
                      <a:pt x="1869901" y="9525"/>
                    </a:lnTo>
                    <a:cubicBezTo>
                      <a:pt x="1924975" y="9525"/>
                      <a:pt x="1950571" y="77984"/>
                      <a:pt x="1950571" y="133058"/>
                    </a:cubicBezTo>
                    <a:lnTo>
                      <a:pt x="1948189" y="481922"/>
                    </a:lnTo>
                    <a:cubicBezTo>
                      <a:pt x="1948189" y="536996"/>
                      <a:pt x="1901163" y="593549"/>
                      <a:pt x="1846089" y="593549"/>
                    </a:cubicBezTo>
                    <a:lnTo>
                      <a:pt x="471425" y="598311"/>
                    </a:lnTo>
                    <a:lnTo>
                      <a:pt x="330002" y="673100"/>
                    </a:lnTo>
                    <a:lnTo>
                      <a:pt x="188570" y="598311"/>
                    </a:lnTo>
                    <a:lnTo>
                      <a:pt x="99720" y="598311"/>
                    </a:lnTo>
                    <a:cubicBezTo>
                      <a:pt x="44646" y="598311"/>
                      <a:pt x="0" y="553665"/>
                      <a:pt x="0" y="498591"/>
                    </a:cubicBezTo>
                    <a:lnTo>
                      <a:pt x="0" y="498593"/>
                    </a:lnTo>
                    <a:lnTo>
                      <a:pt x="0" y="349015"/>
                    </a:lnTo>
                    <a:lnTo>
                      <a:pt x="0" y="9972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7" name="矩形 50"/>
              <p:cNvSpPr>
                <a:spLocks noChangeArrowheads="1"/>
              </p:cNvSpPr>
              <p:nvPr/>
            </p:nvSpPr>
            <p:spPr bwMode="auto">
              <a:xfrm>
                <a:off x="953884" y="2136611"/>
                <a:ext cx="1273340" cy="3693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letter-spacing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0" name="组合 60"/>
            <p:cNvGrpSpPr/>
            <p:nvPr/>
          </p:nvGrpSpPr>
          <p:grpSpPr bwMode="auto">
            <a:xfrm>
              <a:off x="3662779" y="2576690"/>
              <a:ext cx="1950571" cy="673100"/>
              <a:chOff x="804241" y="2044701"/>
              <a:chExt cx="1950571" cy="673100"/>
            </a:xfrm>
          </p:grpSpPr>
          <p:sp>
            <p:nvSpPr>
              <p:cNvPr id="55314" name="圆角矩形标注 49"/>
              <p:cNvSpPr/>
              <p:nvPr/>
            </p:nvSpPr>
            <p:spPr bwMode="auto">
              <a:xfrm>
                <a:off x="804241" y="2044701"/>
                <a:ext cx="1950571" cy="673100"/>
              </a:xfrm>
              <a:custGeom>
                <a:avLst/>
                <a:gdLst>
                  <a:gd name="T0" fmla="*/ 0 w 1950571"/>
                  <a:gd name="T1" fmla="*/ 99720 h 673100"/>
                  <a:gd name="T2" fmla="*/ 99720 w 1950571"/>
                  <a:gd name="T3" fmla="*/ 0 h 673100"/>
                  <a:gd name="T4" fmla="*/ 188570 w 1950571"/>
                  <a:gd name="T5" fmla="*/ 0 h 673100"/>
                  <a:gd name="T6" fmla="*/ 188570 w 1950571"/>
                  <a:gd name="T7" fmla="*/ 0 h 673100"/>
                  <a:gd name="T8" fmla="*/ 471425 w 1950571"/>
                  <a:gd name="T9" fmla="*/ 0 h 673100"/>
                  <a:gd name="T10" fmla="*/ 1869901 w 1950571"/>
                  <a:gd name="T11" fmla="*/ 9525 h 673100"/>
                  <a:gd name="T12" fmla="*/ 1950571 w 1950571"/>
                  <a:gd name="T13" fmla="*/ 133058 h 673100"/>
                  <a:gd name="T14" fmla="*/ 1948189 w 1950571"/>
                  <a:gd name="T15" fmla="*/ 481922 h 673100"/>
                  <a:gd name="T16" fmla="*/ 1846089 w 1950571"/>
                  <a:gd name="T17" fmla="*/ 593549 h 673100"/>
                  <a:gd name="T18" fmla="*/ 471425 w 1950571"/>
                  <a:gd name="T19" fmla="*/ 598311 h 673100"/>
                  <a:gd name="T20" fmla="*/ 330002 w 1950571"/>
                  <a:gd name="T21" fmla="*/ 673100 h 673100"/>
                  <a:gd name="T22" fmla="*/ 188570 w 1950571"/>
                  <a:gd name="T23" fmla="*/ 598311 h 673100"/>
                  <a:gd name="T24" fmla="*/ 99720 w 1950571"/>
                  <a:gd name="T25" fmla="*/ 598311 h 673100"/>
                  <a:gd name="T26" fmla="*/ 0 w 1950571"/>
                  <a:gd name="T27" fmla="*/ 498591 h 673100"/>
                  <a:gd name="T28" fmla="*/ 0 w 1950571"/>
                  <a:gd name="T29" fmla="*/ 498593 h 673100"/>
                  <a:gd name="T30" fmla="*/ 0 w 1950571"/>
                  <a:gd name="T31" fmla="*/ 349015 h 673100"/>
                  <a:gd name="T32" fmla="*/ 0 w 1950571"/>
                  <a:gd name="T33" fmla="*/ 349015 h 673100"/>
                  <a:gd name="T34" fmla="*/ 0 w 1950571"/>
                  <a:gd name="T35" fmla="*/ 99720 h 673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950571" h="673100">
                    <a:moveTo>
                      <a:pt x="0" y="99720"/>
                    </a:moveTo>
                    <a:cubicBezTo>
                      <a:pt x="0" y="44646"/>
                      <a:pt x="44646" y="0"/>
                      <a:pt x="99720" y="0"/>
                    </a:cubicBezTo>
                    <a:lnTo>
                      <a:pt x="188570" y="0"/>
                    </a:lnTo>
                    <a:lnTo>
                      <a:pt x="471425" y="0"/>
                    </a:lnTo>
                    <a:lnTo>
                      <a:pt x="1869901" y="9525"/>
                    </a:lnTo>
                    <a:cubicBezTo>
                      <a:pt x="1924975" y="9525"/>
                      <a:pt x="1950571" y="77984"/>
                      <a:pt x="1950571" y="133058"/>
                    </a:cubicBezTo>
                    <a:lnTo>
                      <a:pt x="1948189" y="481922"/>
                    </a:lnTo>
                    <a:cubicBezTo>
                      <a:pt x="1948189" y="536996"/>
                      <a:pt x="1901163" y="593549"/>
                      <a:pt x="1846089" y="593549"/>
                    </a:cubicBezTo>
                    <a:lnTo>
                      <a:pt x="471425" y="598311"/>
                    </a:lnTo>
                    <a:lnTo>
                      <a:pt x="330002" y="673100"/>
                    </a:lnTo>
                    <a:lnTo>
                      <a:pt x="188570" y="598311"/>
                    </a:lnTo>
                    <a:lnTo>
                      <a:pt x="99720" y="598311"/>
                    </a:lnTo>
                    <a:cubicBezTo>
                      <a:pt x="44646" y="598311"/>
                      <a:pt x="0" y="553665"/>
                      <a:pt x="0" y="498591"/>
                    </a:cubicBezTo>
                    <a:lnTo>
                      <a:pt x="0" y="498593"/>
                    </a:lnTo>
                    <a:lnTo>
                      <a:pt x="0" y="349015"/>
                    </a:lnTo>
                    <a:lnTo>
                      <a:pt x="0" y="9972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5" name="矩形 62"/>
              <p:cNvSpPr>
                <a:spLocks noChangeArrowheads="1"/>
              </p:cNvSpPr>
              <p:nvPr/>
            </p:nvSpPr>
            <p:spPr bwMode="auto">
              <a:xfrm>
                <a:off x="953884" y="2136611"/>
                <a:ext cx="1263722" cy="3693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word-spacing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组合 78"/>
            <p:cNvGrpSpPr/>
            <p:nvPr/>
          </p:nvGrpSpPr>
          <p:grpSpPr bwMode="auto">
            <a:xfrm>
              <a:off x="7641951" y="2576689"/>
              <a:ext cx="1281502" cy="598171"/>
              <a:chOff x="654488" y="2044700"/>
              <a:chExt cx="1281502" cy="598171"/>
            </a:xfrm>
          </p:grpSpPr>
          <p:sp>
            <p:nvSpPr>
              <p:cNvPr id="55310" name="圆角矩形标注 79"/>
              <p:cNvSpPr>
                <a:spLocks noChangeArrowheads="1"/>
              </p:cNvSpPr>
              <p:nvPr/>
            </p:nvSpPr>
            <p:spPr bwMode="auto">
              <a:xfrm>
                <a:off x="654488" y="2044700"/>
                <a:ext cx="1281502" cy="598171"/>
              </a:xfrm>
              <a:prstGeom prst="wedgeRoundRectCallout">
                <a:avLst>
                  <a:gd name="adj1" fmla="val -20833"/>
                  <a:gd name="adj2" fmla="val 62500"/>
                  <a:gd name="adj3" fmla="val 16667"/>
                </a:avLst>
              </a:prstGeom>
              <a:noFill/>
              <a:ln w="19050">
                <a:solidFill>
                  <a:srgbClr val="00B0F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1" name="矩形 80"/>
              <p:cNvSpPr>
                <a:spLocks noChangeArrowheads="1"/>
              </p:cNvSpPr>
              <p:nvPr/>
            </p:nvSpPr>
            <p:spPr bwMode="auto">
              <a:xfrm>
                <a:off x="750684" y="2136611"/>
                <a:ext cx="907880" cy="3693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</a:rPr>
                  <a:t>text-align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5304" name="标题 1"/>
          <p:cNvSpPr>
            <a:spLocks noChangeArrowheads="1"/>
          </p:cNvSpPr>
          <p:nvPr/>
        </p:nvSpPr>
        <p:spPr bwMode="auto">
          <a:xfrm>
            <a:off x="2290234" y="20161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3" name="圆角矩形标注 49"/>
          <p:cNvSpPr/>
          <p:nvPr/>
        </p:nvSpPr>
        <p:spPr bwMode="auto">
          <a:xfrm>
            <a:off x="2313940" y="3783330"/>
            <a:ext cx="2233295" cy="673100"/>
          </a:xfrm>
          <a:custGeom>
            <a:avLst/>
            <a:gdLst>
              <a:gd name="T0" fmla="*/ 0 w 1950571"/>
              <a:gd name="T1" fmla="*/ 99720 h 673100"/>
              <a:gd name="T2" fmla="*/ 99720 w 1950571"/>
              <a:gd name="T3" fmla="*/ 0 h 673100"/>
              <a:gd name="T4" fmla="*/ 188570 w 1950571"/>
              <a:gd name="T5" fmla="*/ 0 h 673100"/>
              <a:gd name="T6" fmla="*/ 188570 w 1950571"/>
              <a:gd name="T7" fmla="*/ 0 h 673100"/>
              <a:gd name="T8" fmla="*/ 471425 w 1950571"/>
              <a:gd name="T9" fmla="*/ 0 h 673100"/>
              <a:gd name="T10" fmla="*/ 1869901 w 1950571"/>
              <a:gd name="T11" fmla="*/ 9525 h 673100"/>
              <a:gd name="T12" fmla="*/ 1950571 w 1950571"/>
              <a:gd name="T13" fmla="*/ 133058 h 673100"/>
              <a:gd name="T14" fmla="*/ 1948189 w 1950571"/>
              <a:gd name="T15" fmla="*/ 481922 h 673100"/>
              <a:gd name="T16" fmla="*/ 1846089 w 1950571"/>
              <a:gd name="T17" fmla="*/ 593549 h 673100"/>
              <a:gd name="T18" fmla="*/ 471425 w 1950571"/>
              <a:gd name="T19" fmla="*/ 598311 h 673100"/>
              <a:gd name="T20" fmla="*/ 330002 w 1950571"/>
              <a:gd name="T21" fmla="*/ 673100 h 673100"/>
              <a:gd name="T22" fmla="*/ 188570 w 1950571"/>
              <a:gd name="T23" fmla="*/ 598311 h 673100"/>
              <a:gd name="T24" fmla="*/ 99720 w 1950571"/>
              <a:gd name="T25" fmla="*/ 598311 h 673100"/>
              <a:gd name="T26" fmla="*/ 0 w 1950571"/>
              <a:gd name="T27" fmla="*/ 498591 h 673100"/>
              <a:gd name="T28" fmla="*/ 0 w 1950571"/>
              <a:gd name="T29" fmla="*/ 498593 h 673100"/>
              <a:gd name="T30" fmla="*/ 0 w 1950571"/>
              <a:gd name="T31" fmla="*/ 349015 h 673100"/>
              <a:gd name="T32" fmla="*/ 0 w 1950571"/>
              <a:gd name="T33" fmla="*/ 349015 h 673100"/>
              <a:gd name="T34" fmla="*/ 0 w 1950571"/>
              <a:gd name="T35" fmla="*/ 99720 h 673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50571" h="673100">
                <a:moveTo>
                  <a:pt x="0" y="99720"/>
                </a:moveTo>
                <a:cubicBezTo>
                  <a:pt x="0" y="44646"/>
                  <a:pt x="44646" y="0"/>
                  <a:pt x="99720" y="0"/>
                </a:cubicBezTo>
                <a:lnTo>
                  <a:pt x="188570" y="0"/>
                </a:lnTo>
                <a:lnTo>
                  <a:pt x="471425" y="0"/>
                </a:lnTo>
                <a:lnTo>
                  <a:pt x="1869901" y="9525"/>
                </a:lnTo>
                <a:cubicBezTo>
                  <a:pt x="1924975" y="9525"/>
                  <a:pt x="1950571" y="77984"/>
                  <a:pt x="1950571" y="133058"/>
                </a:cubicBezTo>
                <a:lnTo>
                  <a:pt x="1948189" y="481922"/>
                </a:lnTo>
                <a:cubicBezTo>
                  <a:pt x="1948189" y="536996"/>
                  <a:pt x="1901163" y="593549"/>
                  <a:pt x="1846089" y="593549"/>
                </a:cubicBezTo>
                <a:lnTo>
                  <a:pt x="471425" y="598311"/>
                </a:lnTo>
                <a:lnTo>
                  <a:pt x="330002" y="673100"/>
                </a:lnTo>
                <a:lnTo>
                  <a:pt x="188570" y="598311"/>
                </a:lnTo>
                <a:lnTo>
                  <a:pt x="99720" y="598311"/>
                </a:lnTo>
                <a:cubicBezTo>
                  <a:pt x="44646" y="598311"/>
                  <a:pt x="0" y="553665"/>
                  <a:pt x="0" y="498591"/>
                </a:cubicBezTo>
                <a:lnTo>
                  <a:pt x="0" y="498593"/>
                </a:lnTo>
                <a:lnTo>
                  <a:pt x="0" y="349015"/>
                </a:lnTo>
                <a:lnTo>
                  <a:pt x="0" y="99720"/>
                </a:lnTo>
                <a:close/>
              </a:path>
            </a:pathLst>
          </a:cu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4" name="矩形 62"/>
          <p:cNvSpPr>
            <a:spLocks noChangeArrowheads="1"/>
          </p:cNvSpPr>
          <p:nvPr/>
        </p:nvSpPr>
        <p:spPr bwMode="auto">
          <a:xfrm>
            <a:off x="2816456" y="3907944"/>
            <a:ext cx="12115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line-hight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" name="圆角矩形标注 49"/>
          <p:cNvSpPr/>
          <p:nvPr/>
        </p:nvSpPr>
        <p:spPr bwMode="auto">
          <a:xfrm>
            <a:off x="7712075" y="3824605"/>
            <a:ext cx="2164080" cy="673100"/>
          </a:xfrm>
          <a:custGeom>
            <a:avLst/>
            <a:gdLst>
              <a:gd name="T0" fmla="*/ 0 w 1950571"/>
              <a:gd name="T1" fmla="*/ 99720 h 673100"/>
              <a:gd name="T2" fmla="*/ 99720 w 1950571"/>
              <a:gd name="T3" fmla="*/ 0 h 673100"/>
              <a:gd name="T4" fmla="*/ 188570 w 1950571"/>
              <a:gd name="T5" fmla="*/ 0 h 673100"/>
              <a:gd name="T6" fmla="*/ 188570 w 1950571"/>
              <a:gd name="T7" fmla="*/ 0 h 673100"/>
              <a:gd name="T8" fmla="*/ 471425 w 1950571"/>
              <a:gd name="T9" fmla="*/ 0 h 673100"/>
              <a:gd name="T10" fmla="*/ 1869901 w 1950571"/>
              <a:gd name="T11" fmla="*/ 9525 h 673100"/>
              <a:gd name="T12" fmla="*/ 1950571 w 1950571"/>
              <a:gd name="T13" fmla="*/ 133058 h 673100"/>
              <a:gd name="T14" fmla="*/ 1948189 w 1950571"/>
              <a:gd name="T15" fmla="*/ 481922 h 673100"/>
              <a:gd name="T16" fmla="*/ 1846089 w 1950571"/>
              <a:gd name="T17" fmla="*/ 593549 h 673100"/>
              <a:gd name="T18" fmla="*/ 471425 w 1950571"/>
              <a:gd name="T19" fmla="*/ 598311 h 673100"/>
              <a:gd name="T20" fmla="*/ 330002 w 1950571"/>
              <a:gd name="T21" fmla="*/ 673100 h 673100"/>
              <a:gd name="T22" fmla="*/ 188570 w 1950571"/>
              <a:gd name="T23" fmla="*/ 598311 h 673100"/>
              <a:gd name="T24" fmla="*/ 99720 w 1950571"/>
              <a:gd name="T25" fmla="*/ 598311 h 673100"/>
              <a:gd name="T26" fmla="*/ 0 w 1950571"/>
              <a:gd name="T27" fmla="*/ 498591 h 673100"/>
              <a:gd name="T28" fmla="*/ 0 w 1950571"/>
              <a:gd name="T29" fmla="*/ 498593 h 673100"/>
              <a:gd name="T30" fmla="*/ 0 w 1950571"/>
              <a:gd name="T31" fmla="*/ 349015 h 673100"/>
              <a:gd name="T32" fmla="*/ 0 w 1950571"/>
              <a:gd name="T33" fmla="*/ 349015 h 673100"/>
              <a:gd name="T34" fmla="*/ 0 w 1950571"/>
              <a:gd name="T35" fmla="*/ 99720 h 673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50571" h="673100">
                <a:moveTo>
                  <a:pt x="0" y="99720"/>
                </a:moveTo>
                <a:cubicBezTo>
                  <a:pt x="0" y="44646"/>
                  <a:pt x="44646" y="0"/>
                  <a:pt x="99720" y="0"/>
                </a:cubicBezTo>
                <a:lnTo>
                  <a:pt x="188570" y="0"/>
                </a:lnTo>
                <a:lnTo>
                  <a:pt x="471425" y="0"/>
                </a:lnTo>
                <a:lnTo>
                  <a:pt x="1869901" y="9525"/>
                </a:lnTo>
                <a:cubicBezTo>
                  <a:pt x="1924975" y="9525"/>
                  <a:pt x="1950571" y="77984"/>
                  <a:pt x="1950571" y="133058"/>
                </a:cubicBezTo>
                <a:lnTo>
                  <a:pt x="1948189" y="481922"/>
                </a:lnTo>
                <a:cubicBezTo>
                  <a:pt x="1948189" y="536996"/>
                  <a:pt x="1901163" y="593549"/>
                  <a:pt x="1846089" y="593549"/>
                </a:cubicBezTo>
                <a:lnTo>
                  <a:pt x="471425" y="598311"/>
                </a:lnTo>
                <a:lnTo>
                  <a:pt x="330002" y="673100"/>
                </a:lnTo>
                <a:lnTo>
                  <a:pt x="188570" y="598311"/>
                </a:lnTo>
                <a:lnTo>
                  <a:pt x="99720" y="598311"/>
                </a:lnTo>
                <a:cubicBezTo>
                  <a:pt x="44646" y="598311"/>
                  <a:pt x="0" y="553665"/>
                  <a:pt x="0" y="498591"/>
                </a:cubicBezTo>
                <a:lnTo>
                  <a:pt x="0" y="498593"/>
                </a:lnTo>
                <a:lnTo>
                  <a:pt x="0" y="349015"/>
                </a:lnTo>
                <a:lnTo>
                  <a:pt x="0" y="99720"/>
                </a:lnTo>
                <a:close/>
              </a:path>
            </a:pathLst>
          </a:cu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7" name="矩形 77"/>
          <p:cNvSpPr>
            <a:spLocks noChangeArrowheads="1"/>
          </p:cNvSpPr>
          <p:nvPr/>
        </p:nvSpPr>
        <p:spPr bwMode="auto">
          <a:xfrm>
            <a:off x="7840345" y="3907790"/>
            <a:ext cx="1708150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b="1">
                <a:solidFill>
                  <a:srgbClr val="00B0F0"/>
                </a:solidFill>
              </a:rPr>
              <a:t>vertical-align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960" y="398758"/>
            <a:ext cx="2304421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文本颜色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RGB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十六进制方法表示颜色：</a:t>
            </a:r>
            <a:r>
              <a:rPr lang="zh-CN" altLang="zh-CN" dirty="0" smtClean="0"/>
              <a:t>前</a:t>
            </a:r>
            <a:r>
              <a:rPr lang="zh-CN" altLang="zh-CN" dirty="0"/>
              <a:t>两位表示红色分量，中间两位表示绿色分量，最后两位表示蓝色分量</a:t>
            </a:r>
            <a:endParaRPr lang="en-US" altLang="zh-CN" dirty="0" smtClean="0"/>
          </a:p>
          <a:p>
            <a:pPr lvl="2"/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r,g,b</a:t>
            </a:r>
            <a:r>
              <a:rPr lang="en-US" altLang="zh-CN" dirty="0" smtClean="0"/>
              <a:t>) : </a:t>
            </a:r>
            <a:r>
              <a:rPr lang="zh-CN" altLang="zh-CN" dirty="0" smtClean="0"/>
              <a:t>正整数</a:t>
            </a:r>
            <a:r>
              <a:rPr lang="zh-CN" altLang="zh-CN" dirty="0"/>
              <a:t>的取值为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 smtClean="0"/>
              <a:t>255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RGBA</a:t>
            </a:r>
            <a:endParaRPr lang="en-US" altLang="zh-CN" dirty="0" smtClean="0"/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RGB</a:t>
            </a:r>
            <a:r>
              <a:rPr lang="zh-CN" altLang="zh-CN" dirty="0"/>
              <a:t>基础上增加了控制</a:t>
            </a:r>
            <a:r>
              <a:rPr lang="en-US" altLang="zh-CN" dirty="0"/>
              <a:t>alpha</a:t>
            </a:r>
            <a:r>
              <a:rPr lang="zh-CN" altLang="zh-CN" dirty="0"/>
              <a:t>透明度的参数，其中这个透明通道值为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28349" y="4422636"/>
            <a:ext cx="5199028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/>
              <a:t>color:rgb</a:t>
            </a:r>
            <a:r>
              <a:rPr lang="en-US" altLang="zh-CN" b="1" dirty="0" smtClean="0"/>
              <a:t>(0,255,255);</a:t>
            </a:r>
            <a:endParaRPr lang="en-US" altLang="zh-CN" b="1" dirty="0" smtClean="0"/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color:rgba</a:t>
            </a:r>
            <a:r>
              <a:rPr lang="en-US" altLang="zh-CN" b="1" dirty="0"/>
              <a:t>(0,0,255,0.5);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7" name="组合 10"/>
          <p:cNvGrpSpPr/>
          <p:nvPr/>
        </p:nvGrpSpPr>
        <p:grpSpPr>
          <a:xfrm>
            <a:off x="380960" y="4143381"/>
            <a:ext cx="1099898" cy="414475"/>
            <a:chOff x="1000100" y="2528843"/>
            <a:chExt cx="824924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9"/>
          <p:cNvGrpSpPr/>
          <p:nvPr/>
        </p:nvGrpSpPr>
        <p:grpSpPr bwMode="auto">
          <a:xfrm>
            <a:off x="977265" y="1227139"/>
            <a:ext cx="1509184" cy="598487"/>
            <a:chOff x="804240" y="2044700"/>
            <a:chExt cx="1131421" cy="598311"/>
          </a:xfrm>
        </p:grpSpPr>
        <p:sp>
          <p:nvSpPr>
            <p:cNvPr id="56378" name="圆角矩形标注 22"/>
            <p:cNvSpPr>
              <a:spLocks noChangeArrowheads="1"/>
            </p:cNvSpPr>
            <p:nvPr/>
          </p:nvSpPr>
          <p:spPr bwMode="auto">
            <a:xfrm>
              <a:off x="804240" y="2044700"/>
              <a:ext cx="1131421" cy="598311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noFill/>
            <a:ln w="19050">
              <a:solidFill>
                <a:srgbClr val="00B0F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6379" name="矩形 23"/>
            <p:cNvSpPr>
              <a:spLocks noChangeArrowheads="1"/>
            </p:cNvSpPr>
            <p:nvPr/>
          </p:nvSpPr>
          <p:spPr bwMode="auto">
            <a:xfrm>
              <a:off x="991984" y="2136611"/>
              <a:ext cx="561461" cy="3692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</a:rPr>
                <a:t>color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" name="组合 18"/>
          <p:cNvGrpSpPr/>
          <p:nvPr/>
        </p:nvGrpSpPr>
        <p:grpSpPr bwMode="auto">
          <a:xfrm>
            <a:off x="2879928" y="635098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86170" y="5202150"/>
              <a:ext cx="2517792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：文本颜色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复习检查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的外部样式是什么？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的基本选择器有哪些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选择器优先级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写一个相邻兄弟选择器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属性选择器的概念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385869" y="2937193"/>
            <a:ext cx="1160568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letter-spacing</a:t>
            </a:r>
            <a:r>
              <a:rPr kumimoji="0" lang="zh-CN" altLang="en-US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800" smtClean="0">
                <a:latin typeface="+mn-ea"/>
                <a:ea typeface="+mn-ea"/>
              </a:rPr>
              <a:t>用于定义字间距，所谓字间距就是</a:t>
            </a:r>
            <a:r>
              <a:rPr kumimoji="0" lang="zh-CN" altLang="en-US" sz="1800" smtClean="0">
                <a:solidFill>
                  <a:srgbClr val="1369B2"/>
                </a:solidFill>
                <a:latin typeface="+mn-ea"/>
                <a:ea typeface="+mn-ea"/>
              </a:rPr>
              <a:t>字符与字符</a:t>
            </a:r>
            <a:r>
              <a:rPr kumimoji="0" lang="zh-CN" altLang="en-US" sz="1800" smtClean="0">
                <a:latin typeface="+mn-ea"/>
                <a:ea typeface="+mn-ea"/>
              </a:rPr>
              <a:t>之间的空白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zh-CN" sz="1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651087" y="4512628"/>
            <a:ext cx="11421533" cy="463550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letter-spacing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，其属性值可为不同单位的数值，允许使用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负值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，默认为</a:t>
            </a: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normal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zh-CN" sz="1600" smtClean="0">
              <a:solidFill>
                <a:srgbClr val="009ED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70" name="标题 1"/>
          <p:cNvSpPr>
            <a:spLocks noChangeArrowheads="1"/>
          </p:cNvSpPr>
          <p:nvPr/>
        </p:nvSpPr>
        <p:spPr bwMode="auto">
          <a:xfrm>
            <a:off x="650664" y="29622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5316" name="圆角矩形标注 49"/>
          <p:cNvSpPr/>
          <p:nvPr/>
        </p:nvSpPr>
        <p:spPr bwMode="auto">
          <a:xfrm>
            <a:off x="366401" y="1819594"/>
            <a:ext cx="2600937" cy="673099"/>
          </a:xfrm>
          <a:custGeom>
            <a:avLst/>
            <a:gdLst>
              <a:gd name="T0" fmla="*/ 0 w 1950571"/>
              <a:gd name="T1" fmla="*/ 99720 h 673100"/>
              <a:gd name="T2" fmla="*/ 99720 w 1950571"/>
              <a:gd name="T3" fmla="*/ 0 h 673100"/>
              <a:gd name="T4" fmla="*/ 188570 w 1950571"/>
              <a:gd name="T5" fmla="*/ 0 h 673100"/>
              <a:gd name="T6" fmla="*/ 188570 w 1950571"/>
              <a:gd name="T7" fmla="*/ 0 h 673100"/>
              <a:gd name="T8" fmla="*/ 471425 w 1950571"/>
              <a:gd name="T9" fmla="*/ 0 h 673100"/>
              <a:gd name="T10" fmla="*/ 1869901 w 1950571"/>
              <a:gd name="T11" fmla="*/ 9525 h 673100"/>
              <a:gd name="T12" fmla="*/ 1950571 w 1950571"/>
              <a:gd name="T13" fmla="*/ 133058 h 673100"/>
              <a:gd name="T14" fmla="*/ 1948189 w 1950571"/>
              <a:gd name="T15" fmla="*/ 481922 h 673100"/>
              <a:gd name="T16" fmla="*/ 1846089 w 1950571"/>
              <a:gd name="T17" fmla="*/ 593549 h 673100"/>
              <a:gd name="T18" fmla="*/ 471425 w 1950571"/>
              <a:gd name="T19" fmla="*/ 598311 h 673100"/>
              <a:gd name="T20" fmla="*/ 330002 w 1950571"/>
              <a:gd name="T21" fmla="*/ 673100 h 673100"/>
              <a:gd name="T22" fmla="*/ 188570 w 1950571"/>
              <a:gd name="T23" fmla="*/ 598311 h 673100"/>
              <a:gd name="T24" fmla="*/ 99720 w 1950571"/>
              <a:gd name="T25" fmla="*/ 598311 h 673100"/>
              <a:gd name="T26" fmla="*/ 0 w 1950571"/>
              <a:gd name="T27" fmla="*/ 498591 h 673100"/>
              <a:gd name="T28" fmla="*/ 0 w 1950571"/>
              <a:gd name="T29" fmla="*/ 498593 h 673100"/>
              <a:gd name="T30" fmla="*/ 0 w 1950571"/>
              <a:gd name="T31" fmla="*/ 349015 h 673100"/>
              <a:gd name="T32" fmla="*/ 0 w 1950571"/>
              <a:gd name="T33" fmla="*/ 349015 h 673100"/>
              <a:gd name="T34" fmla="*/ 0 w 1950571"/>
              <a:gd name="T35" fmla="*/ 99720 h 673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50571" h="673100">
                <a:moveTo>
                  <a:pt x="0" y="99720"/>
                </a:moveTo>
                <a:cubicBezTo>
                  <a:pt x="0" y="44646"/>
                  <a:pt x="44646" y="0"/>
                  <a:pt x="99720" y="0"/>
                </a:cubicBezTo>
                <a:lnTo>
                  <a:pt x="188570" y="0"/>
                </a:lnTo>
                <a:lnTo>
                  <a:pt x="471425" y="0"/>
                </a:lnTo>
                <a:lnTo>
                  <a:pt x="1869901" y="9525"/>
                </a:lnTo>
                <a:cubicBezTo>
                  <a:pt x="1924975" y="9525"/>
                  <a:pt x="1950571" y="77984"/>
                  <a:pt x="1950571" y="133058"/>
                </a:cubicBezTo>
                <a:lnTo>
                  <a:pt x="1948189" y="481922"/>
                </a:lnTo>
                <a:cubicBezTo>
                  <a:pt x="1948189" y="536996"/>
                  <a:pt x="1901163" y="593549"/>
                  <a:pt x="1846089" y="593549"/>
                </a:cubicBezTo>
                <a:lnTo>
                  <a:pt x="471425" y="598311"/>
                </a:lnTo>
                <a:lnTo>
                  <a:pt x="330002" y="673100"/>
                </a:lnTo>
                <a:lnTo>
                  <a:pt x="188570" y="598311"/>
                </a:lnTo>
                <a:lnTo>
                  <a:pt x="99720" y="598311"/>
                </a:lnTo>
                <a:cubicBezTo>
                  <a:pt x="44646" y="598311"/>
                  <a:pt x="0" y="553665"/>
                  <a:pt x="0" y="498591"/>
                </a:cubicBezTo>
                <a:lnTo>
                  <a:pt x="0" y="498593"/>
                </a:lnTo>
                <a:lnTo>
                  <a:pt x="0" y="349015"/>
                </a:lnTo>
                <a:lnTo>
                  <a:pt x="0" y="99720"/>
                </a:lnTo>
                <a:close/>
              </a:path>
            </a:pathLst>
          </a:cu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6135" y="1972310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00B0F0"/>
                </a:solidFill>
                <a:sym typeface="+mn-ea"/>
              </a:rPr>
              <a:t>letter-spacing</a:t>
            </a:r>
            <a:endParaRPr lang="zh-CN" altLang="en-US"/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2796108" y="623033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460399" y="5202150"/>
              <a:ext cx="3369333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：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letter-spacing</a:t>
              </a:r>
              <a:r>
                <a:rPr lang="zh-CN" altLang="en-US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属性</a:t>
              </a:r>
              <a:endParaRPr lang="zh-CN" altLang="en-US" sz="1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385869" y="1822768"/>
            <a:ext cx="1160568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word-spacing</a:t>
            </a:r>
            <a:r>
              <a:rPr kumimoji="0" lang="zh-CN" altLang="en-US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800" smtClean="0">
                <a:latin typeface="+mn-ea"/>
                <a:ea typeface="+mn-ea"/>
              </a:rPr>
              <a:t>用于定义英文单词之间的间距，对中文字符无效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zh-CN" sz="1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70442" y="3661094"/>
            <a:ext cx="11421533" cy="833437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word-spacing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用于定义英文单词之间的间距，和</a:t>
            </a: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letter-spacing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一样，其属性值可为不同单位的数值，允许使用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负值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，默认为</a:t>
            </a: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normal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zh-CN" sz="1600" smtClean="0">
              <a:solidFill>
                <a:srgbClr val="009ED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395" name="标题 1"/>
          <p:cNvSpPr>
            <a:spLocks noChangeArrowheads="1"/>
          </p:cNvSpPr>
          <p:nvPr/>
        </p:nvSpPr>
        <p:spPr bwMode="auto">
          <a:xfrm>
            <a:off x="462069" y="50958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2758008" y="622017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467066" y="5202150"/>
              <a:ext cx="3355998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：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word-spacing</a:t>
              </a:r>
              <a:r>
                <a:rPr lang="zh-CN" altLang="en-US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属性</a:t>
              </a:r>
              <a:endParaRPr lang="zh-CN" altLang="en-US" sz="1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386080" y="1771968"/>
            <a:ext cx="1160568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text-transform</a:t>
            </a:r>
            <a:r>
              <a:rPr lang="zh-CN" sz="24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用于控制英文字符的大小写</a:t>
            </a:r>
            <a:r>
              <a:rPr lang="zh-CN" smtClean="0"/>
              <a:t>。</a:t>
            </a:r>
            <a:endParaRPr lang="zh-CN" smtClean="0"/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70442" y="3650933"/>
            <a:ext cx="11421533" cy="1940560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sz="1600" smtClean="0">
                <a:latin typeface="+mn-ea"/>
                <a:ea typeface="+mn-ea"/>
                <a:cs typeface="+mn-ea"/>
              </a:rPr>
              <a:t>其可用属性值如下：</a:t>
            </a:r>
            <a:endParaRPr kumimoji="0" lang="zh-CN" altLang="en-US" sz="1600" smtClean="0">
              <a:latin typeface="+mn-ea"/>
              <a:ea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+mn-ea"/>
                <a:ea typeface="+mn-ea"/>
                <a:cs typeface="+mn-ea"/>
              </a:rPr>
              <a:t>none</a:t>
            </a:r>
            <a:r>
              <a:rPr kumimoji="0" lang="zh-CN" altLang="en-US" sz="1600" smtClean="0">
                <a:latin typeface="+mn-ea"/>
                <a:ea typeface="+mn-ea"/>
                <a:cs typeface="+mn-ea"/>
              </a:rPr>
              <a:t>：不转换（默认值）。</a:t>
            </a:r>
            <a:endParaRPr kumimoji="0" lang="zh-CN" altLang="en-US" sz="1600" smtClean="0">
              <a:latin typeface="+mn-ea"/>
              <a:ea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+mn-ea"/>
                <a:ea typeface="+mn-ea"/>
                <a:cs typeface="+mn-ea"/>
              </a:rPr>
              <a:t>capitalize</a:t>
            </a:r>
            <a:r>
              <a:rPr kumimoji="0" lang="zh-CN" altLang="en-US" sz="1600" smtClean="0">
                <a:latin typeface="+mn-ea"/>
                <a:ea typeface="+mn-ea"/>
                <a:cs typeface="+mn-ea"/>
              </a:rPr>
              <a:t>：首字母大写。</a:t>
            </a:r>
            <a:endParaRPr kumimoji="0" lang="zh-CN" altLang="en-US" sz="1600" smtClean="0">
              <a:latin typeface="+mn-ea"/>
              <a:ea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+mn-ea"/>
                <a:ea typeface="+mn-ea"/>
                <a:cs typeface="+mn-ea"/>
              </a:rPr>
              <a:t>uppercase</a:t>
            </a:r>
            <a:r>
              <a:rPr kumimoji="0" lang="zh-CN" altLang="en-US" sz="1600" smtClean="0">
                <a:latin typeface="+mn-ea"/>
                <a:ea typeface="+mn-ea"/>
                <a:cs typeface="+mn-ea"/>
              </a:rPr>
              <a:t>：全部字符转换为大写。</a:t>
            </a:r>
            <a:endParaRPr kumimoji="0" lang="zh-CN" altLang="en-US" sz="1600" smtClean="0">
              <a:latin typeface="+mn-ea"/>
              <a:ea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+mn-ea"/>
                <a:ea typeface="+mn-ea"/>
                <a:cs typeface="+mn-ea"/>
              </a:rPr>
              <a:t>lowercase</a:t>
            </a:r>
            <a:r>
              <a:rPr kumimoji="0" lang="zh-CN" altLang="en-US" sz="1600" smtClean="0">
                <a:latin typeface="+mn-ea"/>
                <a:ea typeface="+mn-ea"/>
                <a:cs typeface="+mn-ea"/>
              </a:rPr>
              <a:t>：全部字符转换为小写。</a:t>
            </a:r>
            <a:endParaRPr kumimoji="0" lang="zh-CN" altLang="zh-CN" sz="1600" smtClean="0">
              <a:solidFill>
                <a:srgbClr val="009ED6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0442" name="标题 1"/>
          <p:cNvSpPr>
            <a:spLocks noChangeArrowheads="1"/>
          </p:cNvSpPr>
          <p:nvPr/>
        </p:nvSpPr>
        <p:spPr bwMode="auto">
          <a:xfrm>
            <a:off x="552239" y="298769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2741498" y="629891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413091" y="5202150"/>
              <a:ext cx="346394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：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  <a:hlinkClick r:id="rId2" tooltip="" action="ppaction://hlinkfile"/>
                </a:rPr>
                <a:t>text-transform</a:t>
              </a:r>
              <a:r>
                <a:rPr lang="zh-CN" sz="16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  <a:hlinkClick r:id="rId2" tooltip="" action="ppaction://hlinkfile"/>
                </a:rPr>
                <a:t>属性</a:t>
              </a:r>
              <a:endParaRPr lang="zh-CN" altLang="en-US" sz="1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82880" y="1266508"/>
            <a:ext cx="1160568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text-align</a:t>
            </a:r>
            <a:r>
              <a:rPr kumimoji="0" lang="zh-CN" altLang="en-US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用于设置文本内容水平对齐，相当于</a:t>
            </a:r>
            <a:r>
              <a:rPr kumimoji="0"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kumimoji="0"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align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对齐属性。</a:t>
            </a:r>
            <a:endParaRPr kumimoji="0" lang="zh-CN" altLang="zh-CN" sz="1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2187" y="2161223"/>
            <a:ext cx="11421533" cy="1572225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其可用属性值如下：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：左对齐（默认值）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right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：右对齐。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center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：居中对齐。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490" name="标题 1"/>
          <p:cNvSpPr>
            <a:spLocks noChangeArrowheads="1"/>
          </p:cNvSpPr>
          <p:nvPr/>
        </p:nvSpPr>
        <p:spPr bwMode="auto">
          <a:xfrm>
            <a:off x="561764" y="21812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92735" y="4063048"/>
            <a:ext cx="1160568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text-indent</a:t>
            </a:r>
            <a:r>
              <a:rPr kumimoji="0" lang="zh-CN" altLang="en-US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用于设置首行文本的缩进。</a:t>
            </a:r>
            <a:endParaRPr kumimoji="0" lang="zh-CN" altLang="zh-CN" sz="1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41537" y="4821874"/>
            <a:ext cx="11421533" cy="833437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其属性值可为不同单位的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数值、</a:t>
            </a: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kumimoji="0" lang="zh-CN" altLang="en-US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字符宽度的倍数、或相对于浏览器窗口宽度的百分比</a:t>
            </a:r>
            <a:r>
              <a:rPr kumimoji="0" lang="en-US" altLang="zh-CN" sz="160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，允许使用负值</a:t>
            </a: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建议使用</a:t>
            </a: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作为设置单位。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  <p:bldP spid="29" grpId="0" bldLvl="0" animBg="1"/>
      <p:bldP spid="3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952464" y="2571744"/>
            <a:ext cx="10193864" cy="2571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首行缩进</a:t>
            </a:r>
            <a:endParaRPr lang="en-US" altLang="zh-CN" dirty="0"/>
          </a:p>
          <a:p>
            <a:pPr lvl="1"/>
            <a:r>
              <a:rPr lang="en-US" altLang="zh-CN" dirty="0"/>
              <a:t>text-indent</a:t>
            </a:r>
            <a:r>
              <a:rPr lang="zh-CN" altLang="en-US" dirty="0"/>
              <a:t>：</a:t>
            </a:r>
            <a:r>
              <a:rPr lang="en-US" altLang="zh-CN" dirty="0" err="1"/>
              <a:t>em</a:t>
            </a:r>
            <a:r>
              <a:rPr lang="zh-CN" altLang="en-US" dirty="0"/>
              <a:t>或</a:t>
            </a:r>
            <a:r>
              <a:rPr lang="en-US" altLang="zh-CN" dirty="0" err="1"/>
              <a:t>px</a:t>
            </a:r>
            <a:endParaRPr lang="en-US" altLang="zh-CN" dirty="0"/>
          </a:p>
          <a:p>
            <a:r>
              <a:rPr lang="zh-CN" altLang="en-US" dirty="0"/>
              <a:t>行高</a:t>
            </a:r>
            <a:endParaRPr lang="en-US" altLang="zh-CN" dirty="0"/>
          </a:p>
          <a:p>
            <a:pPr lvl="1"/>
            <a:r>
              <a:rPr lang="en-US" altLang="zh-CN" dirty="0"/>
              <a:t>line-height</a:t>
            </a:r>
            <a:r>
              <a:rPr lang="zh-CN" altLang="en-US" dirty="0"/>
              <a:t>：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水平对齐方式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text-align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098" name="Picture 2" descr="C:\Users\asus\Desktop\DAE_T(HH[J8G]Q~{FRK0R1Q.pngDAE_T(HH[J8G]Q~{FRK0R1Q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4590" y="2789555"/>
            <a:ext cx="915162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Group 29"/>
          <p:cNvGraphicFramePr>
            <a:graphicFrameLocks noGrp="1"/>
          </p:cNvGraphicFramePr>
          <p:nvPr/>
        </p:nvGraphicFramePr>
        <p:xfrm>
          <a:off x="1243741" y="3017148"/>
          <a:ext cx="10373995" cy="300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13"/>
                <a:gridCol w="8794744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46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把文本排列到左边。默认值：由浏览器决定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把文本排列到右边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把文本排列到中间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实现两端对齐文本效果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12" y="301603"/>
            <a:ext cx="3442099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排版文本段落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4812660" y="1714799"/>
            <a:ext cx="1714512" cy="642942"/>
          </a:xfrm>
          <a:prstGeom prst="borderCallout1">
            <a:avLst>
              <a:gd name="adj1" fmla="val 99490"/>
              <a:gd name="adj2" fmla="val 51942"/>
              <a:gd name="adj3" fmla="val 179003"/>
              <a:gd name="adj4" fmla="val 8297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居中显示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1 9"/>
          <p:cNvSpPr/>
          <p:nvPr/>
        </p:nvSpPr>
        <p:spPr bwMode="auto">
          <a:xfrm flipH="1">
            <a:off x="9535176" y="2038651"/>
            <a:ext cx="1714512" cy="642942"/>
          </a:xfrm>
          <a:prstGeom prst="borderCallout1">
            <a:avLst>
              <a:gd name="adj1" fmla="val 99490"/>
              <a:gd name="adj2" fmla="val 51942"/>
              <a:gd name="adj3" fmla="val 174182"/>
              <a:gd name="adj4" fmla="val 817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居右显示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838148" y="3903861"/>
            <a:ext cx="1714512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首行缩进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10594500" y="4860296"/>
            <a:ext cx="1619261" cy="642942"/>
          </a:xfrm>
          <a:prstGeom prst="borderCallout1">
            <a:avLst>
              <a:gd name="adj1" fmla="val 41712"/>
              <a:gd name="adj2" fmla="val 103118"/>
              <a:gd name="adj3" fmla="val 37686"/>
              <a:gd name="adj4" fmla="val 14597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设置行高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AutoShape 7"/>
          <p:cNvSpPr/>
          <p:nvPr/>
        </p:nvSpPr>
        <p:spPr bwMode="auto">
          <a:xfrm>
            <a:off x="9295130" y="4462780"/>
            <a:ext cx="571500" cy="143827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18"/>
          <p:cNvGrpSpPr/>
          <p:nvPr/>
        </p:nvGrpSpPr>
        <p:grpSpPr bwMode="auto">
          <a:xfrm>
            <a:off x="2826588" y="624811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644867" y="5202150"/>
              <a:ext cx="3000396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：排版文本段落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601345" y="1960563"/>
            <a:ext cx="1160568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text-decoration</a:t>
            </a:r>
            <a:r>
              <a:rPr kumimoji="0" lang="zh-CN" altLang="en-US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kumimoji="0"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用于设置文本的下划线，上划线，删除线等装饰效果</a:t>
            </a:r>
            <a:r>
              <a:rPr kumimoji="0" lang="zh-CN" altLang="en-US" sz="1800" smtClean="0"/>
              <a:t>。</a:t>
            </a:r>
            <a:endParaRPr kumimoji="0" lang="zh-CN" altLang="zh-CN" sz="1800" smtClean="0"/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785707" y="3146743"/>
            <a:ext cx="11421533" cy="1941557"/>
          </a:xfrm>
          <a:prstGeom prst="rect">
            <a:avLst/>
          </a:prstGeom>
          <a:noFill/>
          <a:ln w="19050">
            <a:solidFill>
              <a:srgbClr val="00ACE6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其可用属性值如下：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none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：没有装饰（正常文本默认值）。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underline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：下划线。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overline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：上划线。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line-through</a:t>
            </a:r>
            <a:r>
              <a:rPr kumimoji="0"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：删除线。</a:t>
            </a:r>
            <a:endParaRPr kumimoji="0" lang="zh-CN" altLang="en-US" sz="16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67" name="标题 1"/>
          <p:cNvSpPr>
            <a:spLocks noChangeArrowheads="1"/>
          </p:cNvSpPr>
          <p:nvPr/>
        </p:nvSpPr>
        <p:spPr bwMode="auto">
          <a:xfrm>
            <a:off x="477944" y="27527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2742768" y="629891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04571" y="5202150"/>
              <a:ext cx="268098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2" tooltip="" action="ppaction://hlinkfile"/>
                </a:rPr>
                <a:t>：文本装饰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367" y="739118"/>
            <a:ext cx="4800699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文本修饰和垂直对齐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垂直对齐方式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vertical-align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endParaRPr lang="en-US" altLang="zh-CN" dirty="0" smtClean="0"/>
          </a:p>
        </p:txBody>
      </p:sp>
      <p:pic>
        <p:nvPicPr>
          <p:cNvPr id="5122" name="Picture 2" descr="C:\Users\yaling.he\Desktop\Chapter05截图\Chapter05截图\图5.11  图片与文本居中对齐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45" y="3599180"/>
            <a:ext cx="4439067" cy="24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8"/>
          <p:cNvGrpSpPr/>
          <p:nvPr/>
        </p:nvGrpSpPr>
        <p:grpSpPr bwMode="auto">
          <a:xfrm>
            <a:off x="2901518" y="637892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563269" y="5202150"/>
              <a:ext cx="3163592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垂直对齐方式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zh-CN" sz="2600" dirty="0">
                <a:cs typeface="+mn-cs"/>
              </a:rPr>
              <a:t>浏览器兼容性</a:t>
            </a: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0" y="154367"/>
            <a:ext cx="2400433" cy="5232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文本阴影</a:t>
            </a:r>
            <a:endParaRPr lang="en-GB" altLang="zh-CN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94412" y="85725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1" y="862265"/>
            <a:ext cx="563467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28082" y="1572247"/>
            <a:ext cx="9429816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text-shadow :   color   x-offset  y-offset        blur-radius;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95625" y="1572260"/>
            <a:ext cx="762635" cy="35750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429741" y="867804"/>
            <a:ext cx="1713752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阴影颜色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05250" y="1590675"/>
            <a:ext cx="941070" cy="33909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550146" y="2287032"/>
            <a:ext cx="2762269" cy="715089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轴位移，用来指定阴影水平位移量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239255" y="1929437"/>
            <a:ext cx="95251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312406" y="499749"/>
            <a:ext cx="2857520" cy="715089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轴位移，用来指定阴影垂直位移量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126490" y="2287558"/>
            <a:ext cx="3048021" cy="715089"/>
          </a:xfrm>
          <a:prstGeom prst="wedgeRoundRectCallout">
            <a:avLst>
              <a:gd name="adj1" fmla="val 49718"/>
              <a:gd name="adj2" fmla="val -253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阴影模糊半径，代表阴影向外模糊的模糊范围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6867540" y="1929511"/>
            <a:ext cx="95251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524236" y="1261730"/>
            <a:ext cx="476253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218430" y="1251585"/>
            <a:ext cx="551180" cy="3111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892675" y="1590040"/>
            <a:ext cx="1013460" cy="33909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062985" y="1590448"/>
            <a:ext cx="1531072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5" name="Group 29"/>
          <p:cNvGraphicFramePr>
            <a:graphicFrameLocks noGrp="1"/>
          </p:cNvGraphicFramePr>
          <p:nvPr/>
        </p:nvGraphicFramePr>
        <p:xfrm>
          <a:off x="996448" y="4509120"/>
          <a:ext cx="10753197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285"/>
                <a:gridCol w="1248139"/>
                <a:gridCol w="1536171"/>
                <a:gridCol w="1728192"/>
                <a:gridCol w="1632181"/>
                <a:gridCol w="1909229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组合 18"/>
          <p:cNvGrpSpPr/>
          <p:nvPr/>
        </p:nvGrpSpPr>
        <p:grpSpPr bwMode="auto">
          <a:xfrm>
            <a:off x="3140278" y="6299546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6"/>
            <p:cNvSpPr txBox="1"/>
            <p:nvPr/>
          </p:nvSpPr>
          <p:spPr bwMode="auto">
            <a:xfrm>
              <a:off x="4804571" y="5202150"/>
              <a:ext cx="268098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：文本阴影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bldLvl="0" animBg="1"/>
      <p:bldP spid="14" grpId="0" bldLvl="0" animBg="1"/>
      <p:bldP spid="17" grpId="0" bldLvl="0" animBg="1"/>
      <p:bldP spid="20" grpId="0" bldLvl="0" animBg="1"/>
      <p:bldP spid="28" grpId="0" bldLvl="0" animBg="1"/>
      <p:bldP spid="2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0" y="285751"/>
            <a:ext cx="4523317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3" name="组合 29"/>
          <p:cNvGrpSpPr/>
          <p:nvPr/>
        </p:nvGrpSpPr>
        <p:grpSpPr bwMode="auto">
          <a:xfrm>
            <a:off x="2476500" y="3214689"/>
            <a:ext cx="7905751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086712" y="1196752"/>
            <a:ext cx="10193864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hb</a:t>
            </a:r>
            <a:r>
              <a:rPr lang="zh-CN" altLang="en-US" dirty="0" smtClean="0"/>
              <a:t>制作网页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使用字体属性设置字体风格、大小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使用文本属性设置字体颜色、行距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标签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1079500" y="972185"/>
            <a:ext cx="9943465" cy="4163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color</a:t>
            </a:r>
            <a:r>
              <a:rPr lang="zh-CN" altLang="en-US" dirty="0"/>
              <a:t>属性设置字体颜色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font</a:t>
            </a:r>
            <a:r>
              <a:rPr lang="zh-CN" altLang="en-US" dirty="0"/>
              <a:t>设置字体类型和字体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</a:t>
            </a:r>
            <a:r>
              <a:rPr lang="zh-CN" altLang="en-US" dirty="0"/>
              <a:t>为字体大小→字体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字体</a:t>
            </a:r>
            <a:r>
              <a:rPr lang="zh-CN" altLang="en-US" dirty="0"/>
              <a:t>类型要先设置英文</a:t>
            </a:r>
            <a:r>
              <a:rPr lang="zh-CN" altLang="en-US" dirty="0" smtClean="0"/>
              <a:t>字体，再</a:t>
            </a:r>
            <a:r>
              <a:rPr lang="zh-CN" altLang="en-US" dirty="0"/>
              <a:t>设置中文字体；或者使用</a:t>
            </a:r>
            <a:r>
              <a:rPr lang="en-US" altLang="zh-CN" dirty="0"/>
              <a:t>font-size</a:t>
            </a:r>
            <a:r>
              <a:rPr lang="zh-CN" altLang="en-US" dirty="0"/>
              <a:t>设置字体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/>
              <a:t>font-family</a:t>
            </a:r>
            <a:r>
              <a:rPr lang="zh-CN" altLang="en-US" dirty="0"/>
              <a:t>设置字体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pPr lvl="1"/>
            <a:r>
              <a:rPr lang="zh-CN" altLang="en-US" dirty="0"/>
              <a:t>歌手分类字母序号放在标签</a:t>
            </a:r>
            <a:r>
              <a:rPr lang="en-US" altLang="zh-CN" dirty="0"/>
              <a:t>&lt;span&gt;</a:t>
            </a:r>
            <a:r>
              <a:rPr lang="zh-CN" altLang="en-US" dirty="0"/>
              <a:t>，使用</a:t>
            </a:r>
            <a:r>
              <a:rPr lang="en-US" altLang="zh-CN" dirty="0"/>
              <a:t>font-weight</a:t>
            </a:r>
            <a:r>
              <a:rPr lang="zh-CN" altLang="en-US" dirty="0"/>
              <a:t>设置字体加</a:t>
            </a:r>
            <a:r>
              <a:rPr lang="zh-CN" altLang="en-US" dirty="0" smtClean="0"/>
              <a:t>粗</a:t>
            </a:r>
            <a:endParaRPr lang="zh-CN" altLang="en-US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文件单独放在</a:t>
            </a:r>
            <a:r>
              <a:rPr lang="en-US" altLang="zh-CN" dirty="0"/>
              <a:t>CSS</a:t>
            </a:r>
            <a:r>
              <a:rPr lang="zh-CN" altLang="en-US" dirty="0"/>
              <a:t>文件夹下，使用链接式引用</a:t>
            </a:r>
            <a:r>
              <a:rPr lang="en-US" altLang="zh-CN" dirty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05272" y="285728"/>
            <a:ext cx="8047545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QQ</a:t>
            </a:r>
            <a:r>
              <a:rPr lang="zh-CN" altLang="en-US" dirty="0" smtClean="0"/>
              <a:t>音乐标签页面</a:t>
            </a:r>
            <a:endParaRPr lang="zh-CN" altLang="en-US" dirty="0" smtClean="0"/>
          </a:p>
        </p:txBody>
      </p:sp>
      <p:grpSp>
        <p:nvGrpSpPr>
          <p:cNvPr id="2" name="组合 19"/>
          <p:cNvGrpSpPr/>
          <p:nvPr/>
        </p:nvGrpSpPr>
        <p:grpSpPr>
          <a:xfrm>
            <a:off x="190457" y="857232"/>
            <a:ext cx="1246068" cy="500066"/>
            <a:chOff x="6072198" y="1142984"/>
            <a:chExt cx="934551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6146" name="Picture 2" descr="C:\Users\yaling.he\Desktop\Chapter05截图\Chapter05截图\图5.13  百度音乐标签页面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68" y="3893348"/>
            <a:ext cx="5048019" cy="31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3714733" y="3571876"/>
            <a:ext cx="342902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、楷体、加粗显示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7238972" y="3181548"/>
            <a:ext cx="4000528" cy="1285884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，行高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20px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英文字体：“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 New Roman”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Times”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中文字体：宋体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组合 17"/>
          <p:cNvGrpSpPr/>
          <p:nvPr/>
        </p:nvGrpSpPr>
        <p:grpSpPr bwMode="auto">
          <a:xfrm>
            <a:off x="5275349" y="6549677"/>
            <a:ext cx="3714751" cy="428625"/>
            <a:chOff x="3714744" y="5143512"/>
            <a:chExt cx="278608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6"/>
          <p:cNvGrpSpPr/>
          <p:nvPr/>
        </p:nvGrpSpPr>
        <p:grpSpPr bwMode="auto">
          <a:xfrm>
            <a:off x="1043499" y="6167488"/>
            <a:ext cx="2714625" cy="428625"/>
            <a:chOff x="3143240" y="5143512"/>
            <a:chExt cx="2714644" cy="428628"/>
          </a:xfrm>
          <a:solidFill>
            <a:schemeClr val="tx1"/>
          </a:solidFill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2"/>
            <p:cNvSpPr txBox="1"/>
            <p:nvPr/>
          </p:nvSpPr>
          <p:spPr bwMode="auto">
            <a:xfrm>
              <a:off x="3969064" y="5187962"/>
              <a:ext cx="1634501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3" grpId="0" uiExpand="1" build="p"/>
      <p:bldP spid="14" grpId="0" bldLvl="0" animBg="1"/>
      <p:bldP spid="14" grpId="1" bldLvl="0" animBg="1"/>
      <p:bldP spid="15" grpId="0" bldLvl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预习检查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的文本属性样式结构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突出显示几个字用什么标签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的背景属性结构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zh-CN" altLang="en-US" sz="2400" dirty="0" smtClean="0">
                <a:sym typeface="+mn-ea"/>
              </a:rPr>
              <a:t>设置文本行高使用什么属性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进行渐变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17310"/>
            <a:ext cx="1173480" cy="365125"/>
          </a:xfrm>
        </p:spPr>
        <p:txBody>
          <a:bodyPr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6885" y="285728"/>
            <a:ext cx="736593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制作开心庄园页面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45672" y="1214422"/>
            <a:ext cx="6383837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标题行距</a:t>
            </a:r>
            <a:r>
              <a:rPr lang="en-US" altLang="zh-CN" dirty="0" smtClean="0"/>
              <a:t>40px</a:t>
            </a:r>
            <a:r>
              <a:rPr lang="zh-CN" altLang="en-US" dirty="0" smtClean="0"/>
              <a:t>，加粗显示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正文大小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，行距</a:t>
            </a:r>
            <a:r>
              <a:rPr lang="en-US" altLang="zh-CN" dirty="0" smtClean="0"/>
              <a:t>20px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图片与文本居中对齐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使用外部样式表创建页面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样式</a:t>
            </a:r>
            <a:endParaRPr lang="zh-CN" altLang="en-US" dirty="0" smtClean="0"/>
          </a:p>
        </p:txBody>
      </p:sp>
      <p:grpSp>
        <p:nvGrpSpPr>
          <p:cNvPr id="2" name="组合 13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7"/>
          <p:cNvGrpSpPr/>
          <p:nvPr/>
        </p:nvGrpSpPr>
        <p:grpSpPr bwMode="auto">
          <a:xfrm>
            <a:off x="1295467" y="6093297"/>
            <a:ext cx="3714751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50" name="Picture 2" descr="C:\Users\yaling.he\Desktop\Chapter05截图\Chapter05截图\图5.14  开心庄园页面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556792"/>
            <a:ext cx="4870725" cy="35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880248" y="356213"/>
            <a:ext cx="7104955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制作《悲惨世界》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6874531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设置标题的字体样式，使用文字阴影属性添加文字阴影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设置副标题的字体样式</a:t>
            </a:r>
            <a:endParaRPr lang="en-US" altLang="zh-CN" dirty="0" smtClean="0"/>
          </a:p>
          <a:p>
            <a:pPr lvl="1"/>
            <a:r>
              <a:rPr lang="zh-CN" altLang="en-US" dirty="0"/>
              <a:t>段落</a:t>
            </a:r>
            <a:r>
              <a:rPr lang="zh-CN" altLang="en-US" dirty="0" smtClean="0"/>
              <a:t>文字</a:t>
            </a:r>
            <a:r>
              <a:rPr lang="zh-CN" altLang="en-US" dirty="0"/>
              <a:t>首行缩进两个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设置日期</a:t>
            </a:r>
            <a:r>
              <a:rPr lang="zh-CN" altLang="en-US" dirty="0"/>
              <a:t>部分</a:t>
            </a:r>
            <a:r>
              <a:rPr lang="zh-CN" altLang="en-US" dirty="0" smtClean="0"/>
              <a:t>字体样式，文字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外部样式表创建页面样式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7"/>
          <p:cNvGrpSpPr/>
          <p:nvPr/>
        </p:nvGrpSpPr>
        <p:grpSpPr bwMode="auto">
          <a:xfrm>
            <a:off x="3983766" y="6148805"/>
            <a:ext cx="3714751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图片 4" descr="R}4$KX2[7`(W7YGG1}DZL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1878330"/>
            <a:ext cx="4250690" cy="348361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284480" y="415925"/>
            <a:ext cx="3296920" cy="52324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网页背景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81356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background-color</a:t>
            </a:r>
            <a:endParaRPr lang="en-US" altLang="zh-CN" dirty="0" smtClean="0"/>
          </a:p>
          <a:p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background-image</a:t>
            </a:r>
            <a:endParaRPr lang="zh-CN" altLang="en-US" dirty="0" smtClean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86369" y="1346464"/>
            <a:ext cx="5048251" cy="412485"/>
          </a:xfrm>
          <a:prstGeom prst="borderCallout1">
            <a:avLst>
              <a:gd name="adj1" fmla="val 53387"/>
              <a:gd name="adj2" fmla="val -786"/>
              <a:gd name="adj3" fmla="val 164457"/>
              <a:gd name="adj4" fmla="val -2173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背景颜色值：十六进制方法表示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6701587" y="1968873"/>
            <a:ext cx="2571768" cy="571504"/>
          </a:xfrm>
          <a:prstGeom prst="borderCallout1">
            <a:avLst>
              <a:gd name="adj1" fmla="val 39490"/>
              <a:gd name="adj2" fmla="val 102312"/>
              <a:gd name="adj3" fmla="val 21576"/>
              <a:gd name="adj4" fmla="val 14116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transparent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218" name="Picture 2" descr="C:\Users\yaling.he\Desktop\Chapter05截图\Chapter05截图\图5.24  背景颜色页面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92" y="2737352"/>
            <a:ext cx="4512501" cy="34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8"/>
          <p:cNvGrpSpPr/>
          <p:nvPr/>
        </p:nvGrpSpPr>
        <p:grpSpPr bwMode="auto">
          <a:xfrm>
            <a:off x="1919808" y="634590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04571" y="5202150"/>
              <a:ext cx="268098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背景颜色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26745" y="281305"/>
            <a:ext cx="4909185" cy="954405"/>
          </a:xfrm>
        </p:spPr>
        <p:txBody>
          <a:bodyPr/>
          <a:lstStyle/>
          <a:p>
            <a:r>
              <a:rPr lang="zh-CN" altLang="en-US" dirty="0" smtClean="0"/>
              <a:t>设置背景图像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background-image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background-repeat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repeat</a:t>
            </a:r>
            <a:r>
              <a:rPr lang="zh-CN" altLang="en-US" dirty="0" smtClean="0"/>
              <a:t>：沿水平和垂直两个方向平铺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no-repeat</a:t>
            </a:r>
            <a:r>
              <a:rPr lang="zh-CN" altLang="en-US" dirty="0" smtClean="0"/>
              <a:t>：不平铺，即只显示一次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repeat-x</a:t>
            </a:r>
            <a:r>
              <a:rPr lang="zh-CN" altLang="en-US" dirty="0" smtClean="0"/>
              <a:t>：只沿水平方向平铺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repeat-y</a:t>
            </a:r>
            <a:r>
              <a:rPr lang="zh-CN" altLang="en-US" dirty="0" smtClean="0"/>
              <a:t>：只沿垂直方向平铺</a:t>
            </a:r>
            <a:endParaRPr lang="en-US" altLang="zh-CN" dirty="0" smtClean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000221" y="2285992"/>
            <a:ext cx="5143536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图片路径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165" y="69850"/>
            <a:ext cx="2767965" cy="336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65" y="3439795"/>
            <a:ext cx="2767965" cy="3014980"/>
          </a:xfrm>
          <a:prstGeom prst="rect">
            <a:avLst/>
          </a:prstGeom>
        </p:spPr>
      </p:pic>
      <p:grpSp>
        <p:nvGrpSpPr>
          <p:cNvPr id="13" name="组合 18"/>
          <p:cNvGrpSpPr/>
          <p:nvPr/>
        </p:nvGrpSpPr>
        <p:grpSpPr bwMode="auto">
          <a:xfrm>
            <a:off x="2236673" y="634590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04571" y="5202150"/>
              <a:ext cx="268098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：背景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tooltip="" action="ppaction://hlinkfile"/>
                </a:rPr>
                <a:t>重复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8016213" y="285728"/>
            <a:ext cx="3936603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设置背景图像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背景定位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425800" y="2526501"/>
          <a:ext cx="8241969" cy="319195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79956"/>
                <a:gridCol w="5662013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单位：</a:t>
                      </a:r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表示水平位置，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表示垂直位置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  Y%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使用百分比表示背景的位置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方向关键词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水平方向的关键词：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垂直方向的关键词：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7" name="Picture 3" descr="C:\Users\yaling.he\Desktop\2016-12-01_15545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7" y="1785927"/>
            <a:ext cx="3735576" cy="34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线形标注 1 38"/>
          <p:cNvSpPr/>
          <p:nvPr/>
        </p:nvSpPr>
        <p:spPr bwMode="auto">
          <a:xfrm flipH="1">
            <a:off x="8833743" y="2794608"/>
            <a:ext cx="1606563" cy="490542"/>
          </a:xfrm>
          <a:prstGeom prst="borderCallout1">
            <a:avLst>
              <a:gd name="adj1" fmla="val -135443"/>
              <a:gd name="adj2" fmla="val -86944"/>
              <a:gd name="adj3" fmla="val 47502"/>
              <a:gd name="adj4" fmla="val -14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10440304" y="2937486"/>
            <a:ext cx="1483259" cy="1023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2468448" y="634590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804571" y="5202150"/>
              <a:ext cx="2680989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背景图像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74" y="496548"/>
            <a:ext cx="2427792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设置背景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背景属性</a:t>
            </a:r>
            <a:endParaRPr lang="en-US" altLang="zh-CN" smtClean="0"/>
          </a:p>
          <a:p>
            <a:pPr lvl="1"/>
            <a:r>
              <a:rPr lang="en-US" altLang="zh-CN" smtClean="0"/>
              <a:t>background</a:t>
            </a:r>
            <a:r>
              <a:rPr lang="zh-CN" altLang="en-US" smtClean="0"/>
              <a:t>属性</a:t>
            </a:r>
            <a:endParaRPr lang="en-US" altLang="zh-CN" dirty="0" smtClean="0"/>
          </a:p>
        </p:txBody>
      </p:sp>
      <p:grpSp>
        <p:nvGrpSpPr>
          <p:cNvPr id="2" name="组合 24"/>
          <p:cNvGrpSpPr/>
          <p:nvPr/>
        </p:nvGrpSpPr>
        <p:grpSpPr>
          <a:xfrm>
            <a:off x="285710" y="2643183"/>
            <a:ext cx="1099898" cy="414475"/>
            <a:chOff x="1000100" y="2528843"/>
            <a:chExt cx="824924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71461" y="3214686"/>
            <a:ext cx="11239579" cy="297312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.title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font-size:18px;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weight:bold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color:#FFF;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text-indent:1em;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line-height:35px;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background:#C00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(../image/arrow-down.gif) 205px 10px no-repeat;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4259129" y="2000915"/>
            <a:ext cx="2571768" cy="571504"/>
          </a:xfrm>
          <a:prstGeom prst="borderCallout1">
            <a:avLst>
              <a:gd name="adj1" fmla="val 39490"/>
              <a:gd name="adj2" fmla="val 102312"/>
              <a:gd name="adj3" fmla="val 102642"/>
              <a:gd name="adj4" fmla="val 13231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背景样式简写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2637771" y="5676916"/>
            <a:ext cx="6095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1884656" y="6143644"/>
            <a:ext cx="112518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3383910" y="5715016"/>
            <a:ext cx="6095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3293735" y="6215399"/>
            <a:ext cx="112518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492888" y="5028575"/>
            <a:ext cx="6095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6061088" y="4647892"/>
            <a:ext cx="112518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背景定位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8232801" y="5028258"/>
            <a:ext cx="6095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7713369" y="4647890"/>
            <a:ext cx="1811714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背景不重复显示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bldLvl="0" animBg="1"/>
      <p:bldP spid="35" grpId="0" bldLvl="0" animBg="1"/>
      <p:bldP spid="37" grpId="0" bldLvl="0" animBg="1"/>
      <p:bldP spid="39" grpId="0" bldLvl="0" animBg="1"/>
      <p:bldP spid="4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419" y="224768"/>
            <a:ext cx="2427792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背景尺寸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设计师</a:t>
            </a:r>
            <a:r>
              <a:rPr lang="zh-CN" altLang="en-US" dirty="0" smtClean="0"/>
              <a:t>如何</a:t>
            </a:r>
            <a:r>
              <a:rPr lang="zh-CN" altLang="zh-CN" dirty="0" smtClean="0"/>
              <a:t>对</a:t>
            </a:r>
            <a:r>
              <a:rPr lang="zh-CN" altLang="zh-CN" dirty="0"/>
              <a:t>背景</a:t>
            </a:r>
            <a:r>
              <a:rPr lang="zh-CN" altLang="zh-CN" dirty="0" smtClean="0"/>
              <a:t>图片的大小</a:t>
            </a:r>
            <a:r>
              <a:rPr lang="zh-CN" altLang="zh-CN" dirty="0"/>
              <a:t>进行控制呢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背景尺寸</a:t>
            </a:r>
            <a:r>
              <a:rPr lang="en-US" altLang="zh-CN" dirty="0" smtClean="0"/>
              <a:t> </a:t>
            </a:r>
            <a:r>
              <a:rPr lang="en-US" altLang="zh-CN" dirty="0"/>
              <a:t>background-size</a:t>
            </a:r>
            <a:endParaRPr lang="en-US" altLang="zh-CN" dirty="0" smtClean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815414" y="2492896"/>
          <a:ext cx="10292689" cy="281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796"/>
                <a:gridCol w="7503893"/>
              </a:tblGrid>
              <a:tr h="562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默认值，使用背景图片保持原样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当使用百分值时，不是相对于背景的尺寸大小来计算的，而是相对于元素宽度来计算的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整个背景图片放大填充了整个元素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让背景图片保持本身的宽高比例，将背景图片缩放到宽度或者高度正好适应所定义背景的区域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72"/>
          <p:cNvGrpSpPr/>
          <p:nvPr/>
        </p:nvGrpSpPr>
        <p:grpSpPr bwMode="auto">
          <a:xfrm>
            <a:off x="239349" y="846486"/>
            <a:ext cx="1081833" cy="422275"/>
            <a:chOff x="1000100" y="1173499"/>
            <a:chExt cx="811990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526023" cy="40042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8"/>
          <p:cNvGrpSpPr/>
          <p:nvPr/>
        </p:nvGrpSpPr>
        <p:grpSpPr bwMode="auto">
          <a:xfrm>
            <a:off x="2272233" y="629256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475003" y="5202150"/>
              <a:ext cx="3340123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CSS3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背景属性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90" y="306070"/>
            <a:ext cx="4081145" cy="5232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330915" cy="5143536"/>
          </a:xfrm>
        </p:spPr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线性渐变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颜色</a:t>
            </a:r>
            <a:r>
              <a:rPr lang="zh-CN" altLang="zh-CN" dirty="0"/>
              <a:t>沿着一条直线过渡：从左到右、从右到左、从上到下等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径向</a:t>
            </a:r>
            <a:r>
              <a:rPr lang="zh-CN" altLang="zh-CN" dirty="0" smtClean="0"/>
              <a:t>渐变</a:t>
            </a:r>
            <a:endParaRPr lang="en-US" altLang="zh-CN" dirty="0" smtClean="0"/>
          </a:p>
          <a:p>
            <a:pPr lvl="1"/>
            <a:r>
              <a:rPr lang="zh-CN" altLang="zh-CN" dirty="0"/>
              <a:t>圆形或椭圆形渐变，颜色不再沿着一条直线变化，而是从一个起点朝所有方向混合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600" dirty="0" smtClean="0"/>
              <a:t>浏览器</a:t>
            </a:r>
            <a:r>
              <a:rPr lang="zh-CN" altLang="zh-CN" sz="2600" dirty="0"/>
              <a:t>兼容性</a:t>
            </a:r>
            <a:endParaRPr lang="en-US" altLang="zh-CN" sz="2600" dirty="0"/>
          </a:p>
          <a:p>
            <a:endParaRPr lang="en-US" altLang="zh-CN"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623392" y="4797152"/>
          <a:ext cx="10753197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285"/>
                <a:gridCol w="1248139"/>
                <a:gridCol w="1536171"/>
                <a:gridCol w="1728192"/>
                <a:gridCol w="1632181"/>
                <a:gridCol w="1909229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" y="116205"/>
            <a:ext cx="4843145" cy="954405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 smtClean="0"/>
              <a:t>渐变</a:t>
            </a:r>
            <a:r>
              <a:rPr lang="zh-CN" altLang="en-US" dirty="0" smtClean="0"/>
              <a:t>兼容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426925" cy="5143536"/>
          </a:xfrm>
        </p:spPr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zh-CN" dirty="0"/>
              <a:t>浏览器是</a:t>
            </a:r>
            <a:r>
              <a:rPr lang="en-US" altLang="zh-CN" dirty="0"/>
              <a:t>Trident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ms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Chrome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Safari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Opera</a:t>
            </a:r>
            <a:r>
              <a:rPr lang="zh-CN" altLang="zh-CN" dirty="0"/>
              <a:t>浏览器是</a:t>
            </a:r>
            <a:r>
              <a:rPr lang="en-US" altLang="zh-CN" dirty="0"/>
              <a:t>Blink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o-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Firefox</a:t>
            </a:r>
            <a:r>
              <a:rPr lang="zh-CN" altLang="zh-CN" dirty="0"/>
              <a:t>浏览器是</a:t>
            </a:r>
            <a:r>
              <a:rPr lang="en-US" altLang="zh-CN" dirty="0" smtClean="0"/>
              <a:t>Mozilla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moz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兼容</a:t>
            </a:r>
            <a:r>
              <a:rPr lang="en-US" altLang="zh-CN" sz="2800" dirty="0" err="1"/>
              <a:t>Webkit</a:t>
            </a:r>
            <a:r>
              <a:rPr lang="zh-CN" altLang="zh-CN" sz="2800" dirty="0"/>
              <a:t>内核的浏览器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805" y="238760"/>
            <a:ext cx="3421380" cy="52324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线性渐变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4412" y="85725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1" y="862265"/>
            <a:ext cx="563467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66717" y="1571612"/>
            <a:ext cx="9429816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83765" y="1590004"/>
            <a:ext cx="1248139" cy="3239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614163" y="867804"/>
            <a:ext cx="1713752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渐变方向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23925" y="1590005"/>
            <a:ext cx="960107" cy="3147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287436" y="2305599"/>
            <a:ext cx="2272979" cy="408623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颜色值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524496" y="1909572"/>
            <a:ext cx="379483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903979" y="867804"/>
            <a:ext cx="1993571" cy="408623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第二种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63819" y="1267856"/>
            <a:ext cx="60925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7033267" y="1273017"/>
            <a:ext cx="1523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548471" y="1605478"/>
            <a:ext cx="969596" cy="30409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208153" y="3751611"/>
            <a:ext cx="9429816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webkit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18"/>
          <p:cNvGrpSpPr/>
          <p:nvPr/>
        </p:nvGrpSpPr>
        <p:grpSpPr bwMode="auto">
          <a:xfrm>
            <a:off x="1884248" y="637003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6"/>
            <p:cNvSpPr txBox="1"/>
            <p:nvPr/>
          </p:nvSpPr>
          <p:spPr bwMode="auto">
            <a:xfrm>
              <a:off x="4475003" y="5202150"/>
              <a:ext cx="3340123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线性渐变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7" grpId="0" animBg="1"/>
      <p:bldP spid="28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23649" y="770868"/>
            <a:ext cx="2400432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制作《悲惨世界》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zh-CN" altLang="en-US" dirty="0"/>
              <a:t>购物网站商品分类列表</a:t>
            </a:r>
            <a:endParaRPr lang="zh-CN" altLang="en-US" dirty="0"/>
          </a:p>
          <a:p>
            <a:r>
              <a:rPr lang="zh-CN" altLang="en-US" dirty="0" smtClean="0"/>
              <a:t>制作</a:t>
            </a:r>
            <a:r>
              <a:rPr lang="zh-CN" altLang="en-US" dirty="0"/>
              <a:t>畅销书排行榜页面</a:t>
            </a:r>
            <a:endParaRPr lang="zh-CN" altLang="en-US" dirty="0"/>
          </a:p>
        </p:txBody>
      </p:sp>
      <p:pic>
        <p:nvPicPr>
          <p:cNvPr id="1027" name="Picture 3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294082"/>
            <a:ext cx="3072341" cy="42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5截图\Chapter05截图\图5.37  畅销书排行榜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84" y="2667194"/>
            <a:ext cx="3693353" cy="32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pic>
        <p:nvPicPr>
          <p:cNvPr id="2" name="图片 1" descr="R}4$KX2[7`(W7YGG1}DZL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" y="3430270"/>
            <a:ext cx="3620135" cy="34836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/>
        </p:nvSpPr>
        <p:spPr>
          <a:xfrm>
            <a:off x="9206865" y="6409690"/>
            <a:ext cx="117348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2000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兼容</a:t>
            </a:r>
            <a:r>
              <a:rPr lang="en-US" altLang="zh-CN" sz="2800" dirty="0" err="1"/>
              <a:t>Webkit</a:t>
            </a:r>
            <a:r>
              <a:rPr lang="zh-CN" altLang="zh-CN" sz="2800" dirty="0"/>
              <a:t>内核的浏览器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193040"/>
            <a:ext cx="4000500" cy="52324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径向渐变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4412" y="85725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1" y="862265"/>
            <a:ext cx="563467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66717" y="1571612"/>
            <a:ext cx="9429816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radial-gradient ( position   ,  color1,  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25010" y="1585595"/>
            <a:ext cx="880745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614163" y="867804"/>
            <a:ext cx="1713752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渐变方向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327155" y="1614135"/>
            <a:ext cx="960107" cy="3147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727366" y="2310044"/>
            <a:ext cx="2272979" cy="408623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颜色值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673596" y="1900047"/>
            <a:ext cx="379483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524249" y="867804"/>
            <a:ext cx="1993571" cy="408623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第二种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63819" y="1267856"/>
            <a:ext cx="60925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6174112" y="1297147"/>
            <a:ext cx="1523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438775" y="1595755"/>
            <a:ext cx="857250" cy="30416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208153" y="3751611"/>
            <a:ext cx="9429816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webkit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radial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-gradient ( position,  color1,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999183" y="640940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6"/>
            <p:cNvSpPr txBox="1"/>
            <p:nvPr/>
          </p:nvSpPr>
          <p:spPr bwMode="auto">
            <a:xfrm>
              <a:off x="4475002" y="5202150"/>
              <a:ext cx="3340123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径向渐变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14" grpId="0" bldLvl="0" animBg="1"/>
      <p:bldP spid="17" grpId="0" bldLvl="0" animBg="1"/>
      <p:bldP spid="28" grpId="0" bldLvl="0" animBg="1"/>
      <p:bldP spid="2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79070"/>
            <a:ext cx="8881110" cy="52324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家用电器商品分类页面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7834637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家用电器</a:t>
            </a:r>
            <a:r>
              <a:rPr lang="zh-CN" altLang="en-US" dirty="0"/>
              <a:t>分类页面总宽度为</a:t>
            </a:r>
            <a:r>
              <a:rPr lang="en-US" altLang="zh-CN" dirty="0" smtClean="0"/>
              <a:t>300px</a:t>
            </a:r>
            <a:endParaRPr lang="zh-CN" altLang="en-US" dirty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/>
              <a:t>标题字体大小为</a:t>
            </a:r>
            <a:r>
              <a:rPr lang="en-US" altLang="zh-CN" dirty="0"/>
              <a:t>18px</a:t>
            </a:r>
            <a:r>
              <a:rPr lang="zh-CN" altLang="en-US" dirty="0"/>
              <a:t>、白色、加粗显示，行距为</a:t>
            </a:r>
            <a:r>
              <a:rPr lang="en-US" altLang="zh-CN" dirty="0"/>
              <a:t>35px</a:t>
            </a:r>
            <a:r>
              <a:rPr lang="zh-CN" altLang="en-US" dirty="0"/>
              <a:t>，背景使用线性</a:t>
            </a:r>
            <a:r>
              <a:rPr lang="zh-CN" altLang="en-US" dirty="0" smtClean="0"/>
              <a:t>渐变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电器</a:t>
            </a:r>
            <a:r>
              <a:rPr lang="zh-CN" altLang="en-US" dirty="0"/>
              <a:t>分类字体大小为</a:t>
            </a:r>
            <a:r>
              <a:rPr lang="en-US" altLang="zh-CN" dirty="0"/>
              <a:t>14px</a:t>
            </a:r>
            <a:r>
              <a:rPr lang="zh-CN" altLang="en-US" dirty="0"/>
              <a:t>、加粗显示，行距为</a:t>
            </a:r>
            <a:r>
              <a:rPr lang="en-US" altLang="zh-CN" dirty="0"/>
              <a:t>30px</a:t>
            </a:r>
            <a:r>
              <a:rPr lang="zh-CN" altLang="en-US" dirty="0"/>
              <a:t>，背景使用线性</a:t>
            </a:r>
            <a:r>
              <a:rPr lang="zh-CN" altLang="en-US" dirty="0" smtClean="0"/>
              <a:t>渐变，</a:t>
            </a:r>
            <a:r>
              <a:rPr lang="zh-CN" altLang="en-US" dirty="0"/>
              <a:t>电器分类超链接</a:t>
            </a:r>
            <a:r>
              <a:rPr lang="zh-CN" altLang="en-US" dirty="0" smtClean="0"/>
              <a:t>字体无</a:t>
            </a:r>
            <a:r>
              <a:rPr lang="zh-CN" altLang="en-US" dirty="0"/>
              <a:t>下划线</a:t>
            </a:r>
            <a:r>
              <a:rPr lang="zh-CN" altLang="en-US" dirty="0" smtClean="0"/>
              <a:t>，鼠标移入出现下划线</a:t>
            </a:r>
            <a:endParaRPr lang="zh-CN" altLang="en-US" dirty="0"/>
          </a:p>
          <a:p>
            <a:pPr lvl="1"/>
            <a:r>
              <a:rPr lang="zh-CN" altLang="en-US" dirty="0" smtClean="0"/>
              <a:t>分类</a:t>
            </a:r>
            <a:r>
              <a:rPr lang="zh-CN" altLang="en-US" dirty="0"/>
              <a:t>内容字体大小为</a:t>
            </a:r>
            <a:r>
              <a:rPr lang="en-US" altLang="zh-CN" dirty="0"/>
              <a:t>12px</a:t>
            </a:r>
            <a:r>
              <a:rPr lang="zh-CN" altLang="en-US" dirty="0"/>
              <a:t>，行距为</a:t>
            </a:r>
            <a:r>
              <a:rPr lang="en-US" altLang="zh-CN" dirty="0"/>
              <a:t>26px</a:t>
            </a:r>
            <a:r>
              <a:rPr lang="zh-CN" altLang="en-US" dirty="0"/>
              <a:t>，超链接字体颜色为</a:t>
            </a:r>
            <a:r>
              <a:rPr lang="zh-CN" altLang="en-US" dirty="0" smtClean="0"/>
              <a:t>灰色、</a:t>
            </a:r>
            <a:r>
              <a:rPr lang="zh-CN" altLang="en-US" dirty="0"/>
              <a:t>无下划线</a:t>
            </a:r>
            <a:r>
              <a:rPr lang="zh-CN" altLang="en-US" dirty="0" smtClean="0"/>
              <a:t>，鼠标移入时颜色</a:t>
            </a:r>
            <a:r>
              <a:rPr lang="zh-CN" altLang="en-US" dirty="0"/>
              <a:t>为棕红</a:t>
            </a:r>
            <a:r>
              <a:rPr lang="zh-CN" altLang="en-US" dirty="0" smtClean="0"/>
              <a:t>色并且</a:t>
            </a:r>
            <a:r>
              <a:rPr lang="zh-CN" altLang="en-US" dirty="0"/>
              <a:t>显示下划线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7"/>
          <p:cNvGrpSpPr/>
          <p:nvPr/>
        </p:nvGrpSpPr>
        <p:grpSpPr bwMode="auto">
          <a:xfrm>
            <a:off x="4847862" y="6237313"/>
            <a:ext cx="3714751" cy="428625"/>
            <a:chOff x="3714744" y="5143512"/>
            <a:chExt cx="278608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074" name="Picture 2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98" y="1700808"/>
            <a:ext cx="2885311" cy="4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15" y="194310"/>
            <a:ext cx="8731885" cy="52324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畅销书排行榜页面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6860091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页面的背景渐变</a:t>
            </a:r>
            <a:r>
              <a:rPr lang="zh-CN" altLang="en-US" dirty="0" smtClean="0"/>
              <a:t>颜色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背景图片</a:t>
            </a:r>
            <a:r>
              <a:rPr lang="zh-CN" altLang="en-US" dirty="0" smtClean="0"/>
              <a:t>尺寸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结构伪类选择器</a:t>
            </a:r>
            <a:endParaRPr lang="zh-CN" altLang="en-US" dirty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使用无序列表制作畅销书排行榜页面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超链接无下划线，鼠标悬浮至超链接时显示下划线</a:t>
            </a: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>
          <a:xfrm>
            <a:off x="190457" y="857232"/>
            <a:ext cx="1246068" cy="500066"/>
            <a:chOff x="6072198" y="1142984"/>
            <a:chExt cx="934551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7" name="Picture 3" descr="C:\Users\yaling.he\Desktop\2016-12-05_1136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4" y="2083201"/>
            <a:ext cx="4232457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5333994" y="924792"/>
            <a:ext cx="3810027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16px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、缩进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字符，行距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30px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，绿色背景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#518700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9810776" y="1357298"/>
            <a:ext cx="1606563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5135893" y="5911670"/>
            <a:ext cx="4476781" cy="857256"/>
          </a:xfrm>
          <a:prstGeom prst="borderCallout1">
            <a:avLst>
              <a:gd name="adj1" fmla="val 104"/>
              <a:gd name="adj2" fmla="val 50216"/>
              <a:gd name="adj3" fmla="val -106378"/>
              <a:gd name="adj4" fmla="val -108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背景颜色使用线性渐变（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#F9FBCB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,#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F8F8F3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，文本颜色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#1a66b3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6288022" y="2996952"/>
            <a:ext cx="1632181" cy="419104"/>
          </a:xfrm>
          <a:prstGeom prst="borderCallout1">
            <a:avLst>
              <a:gd name="adj1" fmla="val 50739"/>
              <a:gd name="adj2" fmla="val -565"/>
              <a:gd name="adj3" fmla="val 80613"/>
              <a:gd name="adj4" fmla="val -404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背景图标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组合 16"/>
          <p:cNvGrpSpPr/>
          <p:nvPr/>
        </p:nvGrpSpPr>
        <p:grpSpPr bwMode="auto">
          <a:xfrm>
            <a:off x="1166285" y="6384752"/>
            <a:ext cx="3619500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23496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64490" y="194310"/>
            <a:ext cx="8449310" cy="52324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畅销书排行榜页面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list-style-type</a:t>
            </a:r>
            <a:r>
              <a:rPr lang="zh-CN" altLang="en-US" dirty="0"/>
              <a:t>属性设置列表无标记</a:t>
            </a:r>
            <a:r>
              <a:rPr lang="zh-CN" altLang="en-US" dirty="0" smtClean="0"/>
              <a:t>符号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背景属性设置列表的图标样式，列表内容向内缩进两个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linear-gradient</a:t>
            </a:r>
            <a:r>
              <a:rPr lang="zh-CN" altLang="en-US" dirty="0"/>
              <a:t>实现线性</a:t>
            </a:r>
            <a:r>
              <a:rPr lang="zh-CN" altLang="en-US" dirty="0" smtClean="0"/>
              <a:t>渐变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background-size</a:t>
            </a:r>
            <a:r>
              <a:rPr lang="zh-CN" altLang="en-US" dirty="0"/>
              <a:t>来改变背景图片</a:t>
            </a:r>
            <a:r>
              <a:rPr lang="zh-CN" altLang="en-US" dirty="0" smtClean="0"/>
              <a:t>尺寸</a:t>
            </a:r>
            <a:endParaRPr lang="zh-CN" altLang="en-US" dirty="0"/>
          </a:p>
        </p:txBody>
      </p:sp>
      <p:grpSp>
        <p:nvGrpSpPr>
          <p:cNvPr id="2" name="组合 22"/>
          <p:cNvGrpSpPr/>
          <p:nvPr/>
        </p:nvGrpSpPr>
        <p:grpSpPr>
          <a:xfrm>
            <a:off x="114138" y="857232"/>
            <a:ext cx="1246068" cy="500066"/>
            <a:chOff x="6072198" y="1142984"/>
            <a:chExt cx="934551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7"/>
          <p:cNvGrpSpPr/>
          <p:nvPr/>
        </p:nvGrpSpPr>
        <p:grpSpPr bwMode="auto">
          <a:xfrm>
            <a:off x="4175125" y="5957889"/>
            <a:ext cx="3714751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0" y="285751"/>
            <a:ext cx="4523317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2476500" y="3214689"/>
            <a:ext cx="7905751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0287000" y="274638"/>
            <a:ext cx="1295400" cy="582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865968" y="1112581"/>
            <a:ext cx="812657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 smtClean="0">
                <a:ea typeface="微软雅黑" panose="020B0503020204020204" charset="-122"/>
                <a:cs typeface="Arial" panose="020B0604020202020204" pitchFamily="34" charset="0"/>
              </a:rPr>
              <a:t>概念</a:t>
            </a:r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nl-NL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CSS3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的选择器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4559829" y="916335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4597421" y="1112719"/>
            <a:ext cx="27029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在网页中的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应用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的发展史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的优势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5259850" y="3800760"/>
            <a:ext cx="285751" cy="184150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" y="2884934"/>
            <a:ext cx="242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初识</a:t>
            </a:r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CSS3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2448985" y="1268761"/>
            <a:ext cx="416983" cy="345275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6384032" y="2724150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23216" y="2564904"/>
            <a:ext cx="2702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行内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样式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内部样式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外部样式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中样式的优先级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25955" y="3936680"/>
            <a:ext cx="27029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基本选择器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高级选择器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7103929" y="3800760"/>
            <a:ext cx="239184" cy="85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48129" y="3719934"/>
            <a:ext cx="2702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标签选择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类选择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charset="-122"/>
                <a:cs typeface="Arial" panose="020B0604020202020204" pitchFamily="34" charset="0"/>
              </a:rPr>
              <a:t>ID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选择器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中选择器的优先级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7060933" y="4937410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383165" y="4874337"/>
            <a:ext cx="27029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层次选择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结构伪类选择</a:t>
            </a:r>
            <a:r>
              <a:rPr lang="zh-CN" altLang="en-US" sz="1600" b="1" dirty="0" smtClean="0">
                <a:ea typeface="微软雅黑" panose="020B0503020204020204" charset="-122"/>
                <a:cs typeface="Arial" panose="020B0604020202020204" pitchFamily="34" charset="0"/>
              </a:rPr>
              <a:t>器</a:t>
            </a:r>
            <a:endParaRPr lang="en-US" altLang="zh-CN" sz="1600" b="1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属性选择器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6480" y="285728"/>
            <a:ext cx="1536336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/>
              <a:t>预习下一章学生用书，完成预习作业</a:t>
            </a:r>
            <a:endParaRPr lang="zh-CN" altLang="en-US" dirty="0"/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设置一个</a:t>
            </a:r>
            <a:r>
              <a:rPr lang="en-US" altLang="zh-CN" dirty="0"/>
              <a:t>&lt;li&gt;</a:t>
            </a:r>
            <a:r>
              <a:rPr lang="zh-CN" altLang="en-US" dirty="0"/>
              <a:t>标签下边框的样式为</a:t>
            </a:r>
            <a:r>
              <a:rPr lang="en-US" altLang="zh-CN" dirty="0"/>
              <a:t>1px</a:t>
            </a:r>
            <a:r>
              <a:rPr lang="zh-CN" altLang="en-US" dirty="0"/>
              <a:t>的蓝色虚线？</a:t>
            </a:r>
            <a:endParaRPr lang="zh-CN" altLang="en-US" dirty="0"/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计算盒子模型的总尺寸？</a:t>
            </a:r>
            <a:endParaRPr lang="zh-CN" altLang="en-US" dirty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中如何设置一个元素的圆角边框？</a:t>
            </a:r>
            <a:endParaRPr lang="zh-CN" altLang="en-US" dirty="0"/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设置盒子的阴影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就坐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-1"/>
            <a:ext cx="12213219" cy="6858001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005235" y="1841998"/>
            <a:ext cx="4491440" cy="115800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Thanks</a:t>
            </a:r>
            <a:r>
              <a:rPr lang="zh-CN" altLang="en-US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！</a:t>
            </a:r>
            <a:endParaRPr lang="zh-CN" altLang="en-US" sz="6000" b="1" kern="0" spc="3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" name="直线连接符 2"/>
          <p:cNvCxnSpPr/>
          <p:nvPr>
            <p:custDataLst>
              <p:tags r:id="rId4"/>
            </p:custDataLst>
          </p:nvPr>
        </p:nvCxnSpPr>
        <p:spPr>
          <a:xfrm>
            <a:off x="7108878" y="1658521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8" name="直线连接符 7"/>
          <p:cNvCxnSpPr/>
          <p:nvPr>
            <p:custDataLst>
              <p:tags r:id="rId5"/>
            </p:custDataLst>
          </p:nvPr>
        </p:nvCxnSpPr>
        <p:spPr>
          <a:xfrm>
            <a:off x="7108878" y="3144089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9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08878" y="1365094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10800000">
            <a:off x="10926166" y="2997181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3184" y="818493"/>
            <a:ext cx="2400432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设置字体样式和文本样式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设置阴影</a:t>
            </a:r>
            <a:endParaRPr lang="zh-CN" altLang="en-US" dirty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设置背景样式</a:t>
            </a:r>
            <a:endParaRPr lang="zh-CN" altLang="en-US" dirty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设置渐变效果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39090" y="206375"/>
            <a:ext cx="4538980" cy="523240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为什么使用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522936" cy="5143536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</p:txBody>
      </p:sp>
      <p:sp>
        <p:nvSpPr>
          <p:cNvPr id="2" name="流程图: 可选过程 1"/>
          <p:cNvSpPr/>
          <p:nvPr/>
        </p:nvSpPr>
        <p:spPr>
          <a:xfrm>
            <a:off x="1395095" y="1214120"/>
            <a:ext cx="5605780" cy="5060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sym typeface="+mn-ea"/>
              </a:rPr>
              <a:t>有效的传递页面信息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395095" y="3752850"/>
            <a:ext cx="8268335" cy="5060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可以很好的突出页面的主题内容，使用户第一眼可以看到页面主要内容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1395095" y="2483485"/>
            <a:ext cx="6490335" cy="5060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使用CSS美化过的页面文本，使页面漂亮、美观，吸引用户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513205" y="4985385"/>
            <a:ext cx="5605780" cy="5060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具有良好的用户体验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01208" y="253343"/>
            <a:ext cx="3264528" cy="52322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标签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标签 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能让某</a:t>
            </a:r>
            <a:r>
              <a:rPr lang="zh-CN" altLang="zh-CN" dirty="0" smtClean="0"/>
              <a:t>几</a:t>
            </a:r>
            <a:r>
              <a:rPr lang="zh-CN" altLang="zh-CN" dirty="0"/>
              <a:t>个文字或者某个词语凸显出来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37197" y="2943221"/>
            <a:ext cx="1095382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最近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&lt;span class="span_show"&gt;“武汉的天气”&lt;/span&gt;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真的好热&lt;/p&gt;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&lt;p&gt;在这闷热的天气，什么才能让你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&lt;span id="weat"&gt;降温？&lt;/span&gt;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class="bird"&gt;吃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&lt;span&gt;西瓜&lt;/span&gt;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，或者冰棍&lt;/p&gt;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40929" y="1169661"/>
            <a:ext cx="1099898" cy="414475"/>
            <a:chOff x="1000100" y="2528843"/>
            <a:chExt cx="824924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8"/>
          <p:cNvGrpSpPr/>
          <p:nvPr/>
        </p:nvGrpSpPr>
        <p:grpSpPr bwMode="auto">
          <a:xfrm>
            <a:off x="2994228" y="6176991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448334" y="5202150"/>
              <a:ext cx="3393463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span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3" tooltip="" action="ppaction://hlinkfile"/>
                </a:rPr>
                <a:t>标签的应用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矩形 23"/>
          <p:cNvSpPr>
            <a:spLocks noChangeArrowheads="1"/>
          </p:cNvSpPr>
          <p:nvPr/>
        </p:nvSpPr>
        <p:spPr bwMode="auto">
          <a:xfrm>
            <a:off x="2019512" y="1081724"/>
            <a:ext cx="8009467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字体样式属性</a:t>
            </a:r>
            <a:endParaRPr lang="zh-CN" altLang="en-US" sz="280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6" name="标题 1"/>
          <p:cNvSpPr>
            <a:spLocks noChangeArrowheads="1"/>
          </p:cNvSpPr>
          <p:nvPr/>
        </p:nvSpPr>
        <p:spPr bwMode="auto">
          <a:xfrm>
            <a:off x="823384" y="19018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23384" y="1819275"/>
            <a:ext cx="10879667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为了更方便的</a:t>
            </a:r>
            <a:r>
              <a:rPr lang="zh-CN" altLang="en-US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控制网页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中各种各样的</a:t>
            </a:r>
            <a:r>
              <a:rPr lang="zh-CN" altLang="en-US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提供了一系列的</a:t>
            </a:r>
            <a:r>
              <a:rPr lang="zh-CN" altLang="en-US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字体样式属性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auto">
          <a:xfrm>
            <a:off x="1183005" y="2376170"/>
            <a:ext cx="3435985" cy="437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font-size</a:t>
            </a:r>
            <a:r>
              <a:rPr lang="zh-CN" altLang="en-US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用于设置字号。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1591945" y="2891790"/>
            <a:ext cx="38703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font-family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用于设置字体。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2635885" y="3847465"/>
            <a:ext cx="467741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font-weight</a:t>
            </a:r>
            <a:r>
              <a:rPr lang="zh-CN" altLang="en-US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用于定义字体的粗细。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36"/>
          <p:cNvSpPr>
            <a:spLocks noChangeArrowheads="1"/>
          </p:cNvSpPr>
          <p:nvPr/>
        </p:nvSpPr>
        <p:spPr bwMode="auto">
          <a:xfrm>
            <a:off x="2263775" y="3380105"/>
            <a:ext cx="485838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font-style</a:t>
            </a:r>
            <a:r>
              <a:rPr lang="zh-CN" altLang="en-US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用于设置变体（字体变化）。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32"/>
          <p:cNvSpPr>
            <a:spLocks noChangeArrowheads="1"/>
          </p:cNvSpPr>
          <p:nvPr/>
        </p:nvSpPr>
        <p:spPr bwMode="auto">
          <a:xfrm>
            <a:off x="2792730" y="4314825"/>
            <a:ext cx="504317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font</a:t>
            </a:r>
            <a:r>
              <a:rPr lang="zh-CN" altLang="en-US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用于对字体样式进行综合设置。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36"/>
          <p:cNvSpPr>
            <a:spLocks noChangeArrowheads="1"/>
          </p:cNvSpPr>
          <p:nvPr/>
        </p:nvSpPr>
        <p:spPr bwMode="auto">
          <a:xfrm>
            <a:off x="3688715" y="4836795"/>
            <a:ext cx="569785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word-wrap</a:t>
            </a:r>
            <a:r>
              <a:rPr lang="zh-CN" altLang="en-US">
                <a:solidFill>
                  <a:srgbClr val="00ACE6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用于长单词和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地址的自动换行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 bwMode="auto">
          <a:xfrm>
            <a:off x="2109259" y="917259"/>
            <a:ext cx="7076016" cy="514350"/>
            <a:chOff x="2699351" y="2286295"/>
            <a:chExt cx="5307012" cy="733310"/>
          </a:xfrm>
        </p:grpSpPr>
        <p:sp>
          <p:nvSpPr>
            <p:cNvPr id="20" name="任意多边形 19"/>
            <p:cNvSpPr/>
            <p:nvPr/>
          </p:nvSpPr>
          <p:spPr>
            <a:xfrm>
              <a:off x="2699351" y="2286295"/>
              <a:ext cx="5307012" cy="733310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>
              <a:solidFill>
                <a:srgbClr val="1369B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144" name="矩形 24"/>
            <p:cNvSpPr>
              <a:spLocks noChangeArrowheads="1"/>
            </p:cNvSpPr>
            <p:nvPr/>
          </p:nvSpPr>
          <p:spPr bwMode="auto">
            <a:xfrm>
              <a:off x="2892690" y="2357746"/>
              <a:ext cx="2673377" cy="625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00ACE6"/>
                  </a:solidFill>
                  <a:latin typeface="微软雅黑" panose="020B0503020204020204" charset="-122"/>
                  <a:ea typeface="微软雅黑" panose="020B0503020204020204" charset="-122"/>
                </a:rPr>
                <a:t>font-size</a:t>
              </a:r>
              <a:r>
                <a:rPr lang="zh-CN" altLang="en-US">
                  <a:solidFill>
                    <a:srgbClr val="00ACE6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用于设置字号。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982846" y="4351655"/>
          <a:ext cx="6980766" cy="2172335"/>
        </p:xfrm>
        <a:graphic>
          <a:graphicData uri="http://schemas.openxmlformats.org/drawingml/2006/table">
            <a:tbl>
              <a:tblPr/>
              <a:tblGrid>
                <a:gridCol w="2012949"/>
                <a:gridCol w="4967817"/>
              </a:tblGrid>
              <a:tr h="271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相对长度单位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em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相对于当前对象内文本的字体尺寸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px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像素，最常用，推荐使用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绝对长度单位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英寸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cm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厘米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mm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毫米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pt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402531" y="1678306"/>
            <a:ext cx="2762251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1369B2"/>
                </a:solidFill>
                <a:latin typeface="+mn-ea"/>
                <a:cs typeface="+mn-ea"/>
              </a:rPr>
              <a:t>font-size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用于设置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字号</a:t>
            </a:r>
            <a:r>
              <a:rPr lang="zh-CN" altLang="en-US">
                <a:latin typeface="+mn-ea"/>
                <a:cs typeface="+mn-ea"/>
              </a:rPr>
              <a:t>，该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属性</a:t>
            </a:r>
            <a:r>
              <a:rPr lang="zh-CN" altLang="en-US">
                <a:latin typeface="+mn-ea"/>
                <a:cs typeface="+mn-ea"/>
              </a:rPr>
              <a:t>的值可以使用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相对长度单位</a:t>
            </a:r>
            <a:r>
              <a:rPr lang="zh-CN" altLang="en-US">
                <a:latin typeface="+mn-ea"/>
                <a:cs typeface="+mn-ea"/>
              </a:rPr>
              <a:t>，也可以使用</a:t>
            </a:r>
            <a:r>
              <a:rPr lang="zh-CN" altLang="en-US">
                <a:solidFill>
                  <a:srgbClr val="1369B2"/>
                </a:solidFill>
                <a:latin typeface="+mn-ea"/>
                <a:cs typeface="+mn-ea"/>
              </a:rPr>
              <a:t>绝对长度单位。</a:t>
            </a:r>
            <a:endParaRPr lang="zh-CN" altLang="en-US">
              <a:solidFill>
                <a:srgbClr val="1369B2"/>
              </a:solidFill>
              <a:latin typeface="+mn-ea"/>
              <a:cs typeface="+mn-ea"/>
            </a:endParaRPr>
          </a:p>
        </p:txBody>
      </p:sp>
      <p:sp>
        <p:nvSpPr>
          <p:cNvPr id="47141" name="标题 1"/>
          <p:cNvSpPr>
            <a:spLocks noChangeArrowheads="1"/>
          </p:cNvSpPr>
          <p:nvPr/>
        </p:nvSpPr>
        <p:spPr bwMode="auto">
          <a:xfrm>
            <a:off x="535094" y="201614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600" b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文本样式属性</a:t>
            </a:r>
            <a:endParaRPr kumimoji="0" lang="zh-CN" altLang="en-US" sz="3600" b="1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7410" y="1767205"/>
            <a:ext cx="5533390" cy="341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&lt;style&gt;</a:t>
            </a:r>
            <a:endParaRPr lang="zh-CN" altLang="en-US"/>
          </a:p>
          <a:p>
            <a:r>
              <a:rPr lang="zh-CN" altLang="en-US"/>
              <a:t>	p.text</a:t>
            </a:r>
            <a:r>
              <a:rPr lang="zh-CN" altLang="en-US">
                <a:sym typeface="+mn-ea"/>
              </a:rPr>
              <a:t>{</a:t>
            </a:r>
            <a:r>
              <a:rPr lang="zh-CN" altLang="en-US"/>
              <a:t>width: 1</a:t>
            </a:r>
            <a:r>
              <a:rPr lang="en-US" altLang="zh-CN"/>
              <a:t>0</a:t>
            </a:r>
            <a:r>
              <a:rPr lang="zh-CN" altLang="en-US"/>
              <a:t>em;				</a:t>
            </a:r>
            <a:endParaRPr lang="zh-CN" altLang="en-US"/>
          </a:p>
          <a:p>
            <a:r>
              <a:rPr lang="zh-CN" altLang="en-US"/>
              <a:t>		border: 1px solid red;</a:t>
            </a:r>
            <a:endParaRPr lang="zh-CN" altLang="en-US"/>
          </a:p>
          <a:p>
            <a:r>
              <a:rPr lang="zh-CN" altLang="en-US"/>
              <a:t>		word-wrap: break-word;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/>
              <a:t>&lt;/style&gt;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	&lt;p class="text"&gt;</a:t>
            </a:r>
            <a:endParaRPr lang="zh-CN" altLang="en-US"/>
          </a:p>
          <a:p>
            <a:r>
              <a:rPr lang="zh-CN" altLang="en-US"/>
              <a:t>how are you？i am fine .how are you？i am fine .how are you？i am fine .how are you？</a:t>
            </a:r>
            <a:endParaRPr lang="zh-CN" altLang="en-US"/>
          </a:p>
          <a:p>
            <a:r>
              <a:rPr lang="zh-CN" altLang="en-US"/>
              <a:t>	&lt;/p&gt;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6865" y="6409690"/>
            <a:ext cx="1173480" cy="365125"/>
          </a:xfrm>
        </p:spPr>
        <p:txBody>
          <a:bodyPr/>
          <a:lstStyle/>
          <a:p>
            <a:pPr algn="ctr"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48"/>
</p:tagLst>
</file>

<file path=ppt/tags/tag10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1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2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4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5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6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7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8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19.xml><?xml version="1.0" encoding="utf-8"?>
<p:tagLst xmlns:p="http://schemas.openxmlformats.org/presentationml/2006/main">
  <p:tag name="KSO_WM_UNIT_VALUE" val="1904*33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48"/>
</p:tagLst>
</file>

<file path=ppt/tags/tag20.xml><?xml version="1.0" encoding="utf-8"?>
<p:tagLst xmlns:p="http://schemas.openxmlformats.org/presentationml/2006/main">
  <p:tag name="KSO_WM_UNIT_ISCONTENTSTITLE" val="0"/>
  <p:tag name="KSO_WM_UNIT_PRESET_TEXT" val="微不足道的积累会产生庞大的效应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75_1*a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75_1*i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75_1*i*2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475_1*i*3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475_1*i*4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75"/>
  <p:tag name="KSO_WM_SLIDE_ID" val="diagram20201475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SLIDE_LAYOUT" val="a_d"/>
  <p:tag name="KSO_WM_SLIDE_LAYOUT_CNT" val="1_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1_1"/>
  <p:tag name="KSO_WM_TEMPLATE_CATEGORY" val="custom"/>
  <p:tag name="KSO_WM_TEMPLATE_INDEX" val="20181648"/>
  <p:tag name="KSO_WM_TEMPLATE_SUBCATEGORY" val="combine"/>
  <p:tag name="KSO_WM_TEMPLATE_THUMBS_INDEX" val="1、2、3、4、9、10、13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1648"/>
  <p:tag name="KSO_WM_SLIDE_MODEL_TYPE" val="cover"/>
</p:tagLst>
</file>

<file path=ppt/tags/tag5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7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SLIDE_TITLE" val="文本样式属性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自定义设计方案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6641</Words>
  <Application>WPS 演示</Application>
  <PresentationFormat>自定义</PresentationFormat>
  <Paragraphs>934</Paragraphs>
  <Slides>47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Arial Unicode MS</vt:lpstr>
      <vt:lpstr>楷体_GB2312</vt:lpstr>
      <vt:lpstr>楷体_GB2312</vt:lpstr>
      <vt:lpstr>Arial</vt:lpstr>
      <vt:lpstr>新宋体</vt:lpstr>
      <vt:lpstr>微软雅黑 Light</vt:lpstr>
      <vt:lpstr>方正姚体</vt:lpstr>
      <vt:lpstr>方正舒体</vt:lpstr>
      <vt:lpstr>楷体</vt:lpstr>
      <vt:lpstr>方正粗黑宋简体</vt:lpstr>
      <vt:lpstr>华文中宋</vt:lpstr>
      <vt:lpstr>华文琥珀</vt:lpstr>
      <vt:lpstr>自定义设计方案</vt:lpstr>
      <vt:lpstr>应用CSS样式美化网页</vt:lpstr>
      <vt:lpstr>复习检查</vt:lpstr>
      <vt:lpstr>预习检查</vt:lpstr>
      <vt:lpstr>本章任务</vt:lpstr>
      <vt:lpstr>本章目标</vt:lpstr>
      <vt:lpstr>为什么使用CSS</vt:lpstr>
      <vt:lpstr>&lt;span&gt;标签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字体的粗细</vt:lpstr>
      <vt:lpstr>PowerPoint 演示文稿</vt:lpstr>
      <vt:lpstr>PowerPoint 演示文稿</vt:lpstr>
      <vt:lpstr>PowerPoint 演示文稿</vt:lpstr>
      <vt:lpstr>PowerPoint 演示文稿</vt:lpstr>
      <vt:lpstr>文本颜色</vt:lpstr>
      <vt:lpstr>PowerPoint 演示文稿</vt:lpstr>
      <vt:lpstr>PowerPoint 演示文稿</vt:lpstr>
      <vt:lpstr>PowerPoint 演示文稿</vt:lpstr>
      <vt:lpstr>PowerPoint 演示文稿</vt:lpstr>
      <vt:lpstr>排版文本段落</vt:lpstr>
      <vt:lpstr>PowerPoint 演示文稿</vt:lpstr>
      <vt:lpstr>文本修饰和垂直对齐</vt:lpstr>
      <vt:lpstr>文本阴影</vt:lpstr>
      <vt:lpstr>共性问题集中讲解</vt:lpstr>
      <vt:lpstr>学员操作—制作QQ音乐标签页面</vt:lpstr>
      <vt:lpstr>学员操作—制作开心庄园页面</vt:lpstr>
      <vt:lpstr>学员操作—制作京东新闻资讯页</vt:lpstr>
      <vt:lpstr>网页背景</vt:lpstr>
      <vt:lpstr>设置背景图像2-1</vt:lpstr>
      <vt:lpstr>设置背景图像2-2</vt:lpstr>
      <vt:lpstr>设置背景</vt:lpstr>
      <vt:lpstr>背景尺寸</vt:lpstr>
      <vt:lpstr>CSS3渐变</vt:lpstr>
      <vt:lpstr>CSS3渐变兼容</vt:lpstr>
      <vt:lpstr>线性渐变</vt:lpstr>
      <vt:lpstr>线性渐变</vt:lpstr>
      <vt:lpstr>学员操作—家用电器商品分类页面</vt:lpstr>
      <vt:lpstr>学员操作—畅销书排行榜页面2-1</vt:lpstr>
      <vt:lpstr>学员操作—畅销书排行榜页面2-2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初始HTML5及开发工具介绍</dc:title>
  <dc:creator>wengg</dc:creator>
  <cp:lastModifiedBy>故里♛</cp:lastModifiedBy>
  <cp:revision>260</cp:revision>
  <dcterms:created xsi:type="dcterms:W3CDTF">2019-06-17T03:55:00Z</dcterms:created>
  <dcterms:modified xsi:type="dcterms:W3CDTF">2019-08-13T03:36:35Z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