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85" r:id="rId4"/>
    <p:sldId id="386" r:id="rId6"/>
    <p:sldId id="387" r:id="rId7"/>
    <p:sldId id="388" r:id="rId8"/>
    <p:sldId id="416" r:id="rId9"/>
    <p:sldId id="417" r:id="rId10"/>
    <p:sldId id="418" r:id="rId11"/>
    <p:sldId id="419" r:id="rId12"/>
    <p:sldId id="420" r:id="rId13"/>
    <p:sldId id="421" r:id="rId14"/>
    <p:sldId id="422" r:id="rId15"/>
    <p:sldId id="423" r:id="rId16"/>
    <p:sldId id="424" r:id="rId17"/>
    <p:sldId id="426" r:id="rId18"/>
    <p:sldId id="427" r:id="rId19"/>
    <p:sldId id="413" r:id="rId20"/>
    <p:sldId id="432" r:id="rId21"/>
    <p:sldId id="433" r:id="rId22"/>
    <p:sldId id="414" r:id="rId23"/>
    <p:sldId id="415" r:id="rId24"/>
    <p:sldId id="391" r:id="rId25"/>
    <p:sldId id="392" r:id="rId26"/>
    <p:sldId id="393" r:id="rId27"/>
    <p:sldId id="394" r:id="rId28"/>
    <p:sldId id="395" r:id="rId29"/>
    <p:sldId id="396" r:id="rId30"/>
    <p:sldId id="397" r:id="rId31"/>
    <p:sldId id="374" r:id="rId32"/>
    <p:sldId id="375" r:id="rId33"/>
    <p:sldId id="27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、首先详细讲解定义列表的标签含义，如何创建定义列表，让学员看定义列表显示的效果图</a:t>
            </a:r>
            <a:endParaRPr lang="en-US" altLang="zh-CN" dirty="0" smtClean="0"/>
          </a:p>
          <a:p>
            <a:r>
              <a:rPr lang="en-US" altLang="zh-CN" dirty="0" smtClean="0"/>
              <a:t>2</a:t>
            </a:r>
            <a:r>
              <a:rPr lang="zh-CN" altLang="en-US" dirty="0" smtClean="0"/>
              <a:t>、与无序列表、有序列表对比讲解，说明异同点，定义列表也可以嵌套列表、包含图片、文本、其他标签等</a:t>
            </a:r>
            <a:endParaRPr lang="en-US" altLang="zh-CN" dirty="0" smtClean="0"/>
          </a:p>
          <a:p>
            <a:r>
              <a:rPr lang="en-US" altLang="zh-CN" dirty="0" smtClean="0"/>
              <a:t>3</a:t>
            </a:r>
            <a:r>
              <a:rPr lang="zh-CN" altLang="en-US" dirty="0" smtClean="0"/>
              <a:t>、然后演示示例定义列表，从创建定义列表开始，然后在浏览器中让学员看页面效果图</a:t>
            </a:r>
            <a:endParaRPr lang="en-US" altLang="zh-CN" dirty="0" smtClean="0"/>
          </a:p>
          <a:p>
            <a:r>
              <a:rPr lang="en-US" altLang="zh-CN" dirty="0" smtClean="0"/>
              <a:t>4</a:t>
            </a:r>
            <a:r>
              <a:rPr lang="zh-CN" altLang="en-US" dirty="0" smtClean="0"/>
              <a:t>、最后说明在以后的网页制作中经常会用到定义列表，特别是图文混排的情况</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、说明与无序列表一样，也可以使用</a:t>
            </a:r>
            <a:r>
              <a:rPr lang="en-US" altLang="zh-CN" dirty="0" smtClean="0"/>
              <a:t>type</a:t>
            </a:r>
            <a:r>
              <a:rPr lang="zh-CN" altLang="en-US" dirty="0" smtClean="0"/>
              <a:t>改变有序列表的项目符号，也是简单介绍，并且说明在实际网页制作中通常使用</a:t>
            </a:r>
            <a:r>
              <a:rPr lang="en-US" altLang="zh-CN" dirty="0" smtClean="0"/>
              <a:t>CSS</a:t>
            </a:r>
            <a:r>
              <a:rPr lang="zh-CN" altLang="en-US" dirty="0" smtClean="0"/>
              <a:t>来设置项目符号，在后面章节讲解，这种方法大家了解即可。</a:t>
            </a:r>
            <a:endParaRPr lang="en-US" altLang="zh-CN" dirty="0" smtClean="0"/>
          </a:p>
          <a:p>
            <a:r>
              <a:rPr lang="en-US" altLang="zh-CN" dirty="0" smtClean="0"/>
              <a:t>2</a:t>
            </a:r>
            <a:r>
              <a:rPr lang="zh-CN" altLang="en-US" dirty="0" smtClean="0"/>
              <a:t>、然后演示示例，边演示边讲解如何创建有序列表，在浏览器中查看演示效果图，主要是看不同取值项目符号的改变</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、对比讲解，主要介绍各自的标签含义，应用特点和应用场合，项目符号简单带过即可</a:t>
            </a:r>
            <a:endParaRPr lang="en-US" altLang="zh-CN" dirty="0" smtClean="0"/>
          </a:p>
          <a:p>
            <a:r>
              <a:rPr lang="en-US" altLang="zh-CN" dirty="0" smtClean="0"/>
              <a:t>2</a:t>
            </a:r>
            <a:r>
              <a:rPr lang="zh-CN" altLang="en-US" dirty="0" smtClean="0"/>
              <a:t>、强调列表之间可以互相嵌套，进行页面的局部布局</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、首先讲解需求，然后提示学员使用有序列表和列表嵌套来实现，题目列表前的项目符号使用默认值，试题选项列表项目符号使用</a:t>
            </a:r>
            <a:r>
              <a:rPr lang="en-US" altLang="zh-CN" dirty="0" smtClean="0"/>
              <a:t>type</a:t>
            </a:r>
            <a:r>
              <a:rPr lang="zh-CN" altLang="en-US" dirty="0" smtClean="0"/>
              <a:t>属性设置</a:t>
            </a:r>
            <a:endParaRPr lang="en-US" altLang="zh-CN" dirty="0" smtClean="0"/>
          </a:p>
          <a:p>
            <a:r>
              <a:rPr lang="en-US" altLang="zh-CN" dirty="0" smtClean="0"/>
              <a:t>2</a:t>
            </a:r>
            <a:r>
              <a:rPr lang="zh-CN" altLang="en-US" dirty="0" smtClean="0"/>
              <a:t>、让学员自己操作，教员巡回指导</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2CD08B-D38A-46D8-B8F0-B146865F4D6D}" type="slidenum">
              <a:rPr lang="zh-CN" altLang="en-US"/>
            </a:fld>
            <a:endParaRPr lang="en-US" altLang="zh-CN"/>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xfrm>
            <a:off x="685800" y="4343400"/>
            <a:ext cx="5486400" cy="4114800"/>
          </a:xfrm>
          <a:noFill/>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zh-CN" altLang="en-US" dirty="0" smtClean="0">
                <a:ea typeface="宋体" panose="02010600030101010101" pitchFamily="2" charset="-122"/>
              </a:rPr>
              <a:t>强调实际网页</a:t>
            </a:r>
            <a:r>
              <a:rPr lang="zh-CN" altLang="en-US" b="0" dirty="0" smtClean="0">
                <a:ea typeface="宋体" panose="02010600030101010101" pitchFamily="2" charset="-122"/>
              </a:rPr>
              <a:t>开发中通常只设置两种状态，一是</a:t>
            </a:r>
            <a:r>
              <a:rPr lang="en-US" altLang="zh-CN" b="0" dirty="0" smtClean="0">
                <a:ea typeface="宋体" panose="02010600030101010101" pitchFamily="2" charset="-122"/>
              </a:rPr>
              <a:t>a</a:t>
            </a:r>
            <a:r>
              <a:rPr lang="en-US" altLang="en-US" sz="1200" b="0" kern="1200" dirty="0" smtClean="0">
                <a:solidFill>
                  <a:schemeClr val="dk1"/>
                </a:solidFill>
                <a:latin typeface="Times New Roman" panose="02020603050405020304" pitchFamily="18" charset="0"/>
                <a:ea typeface="宋体" panose="02010600030101010101" pitchFamily="2" charset="-122"/>
                <a:cs typeface="+mn-cs"/>
              </a:rPr>
              <a:t>{color:#333;}</a:t>
            </a:r>
            <a:r>
              <a:rPr lang="zh-CN" altLang="en-US" sz="1200" b="0" kern="1200" dirty="0" smtClean="0">
                <a:solidFill>
                  <a:schemeClr val="dk1"/>
                </a:solidFill>
                <a:latin typeface="Times New Roman" panose="02020603050405020304" pitchFamily="18" charset="0"/>
                <a:ea typeface="宋体" panose="02010600030101010101" pitchFamily="2" charset="-122"/>
                <a:cs typeface="+mn-cs"/>
              </a:rPr>
              <a:t>，一是</a:t>
            </a:r>
            <a:r>
              <a:rPr lang="en-US" sz="1200" kern="1200" dirty="0" smtClean="0">
                <a:solidFill>
                  <a:schemeClr val="tx1"/>
                </a:solidFill>
                <a:latin typeface="Times New Roman" panose="02020603050405020304" pitchFamily="18" charset="0"/>
                <a:ea typeface="宋体" panose="02010600030101010101" pitchFamily="2" charset="-122"/>
                <a:cs typeface="+mn-cs"/>
              </a:rPr>
              <a:t>a:hover {	color:#B46210;}</a:t>
            </a:r>
            <a:endParaRPr lang="zh-CN" altLang="en-US" b="0" dirty="0"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smtClean="0">
                <a:ea typeface="宋体" panose="02010600030101010101" pitchFamily="2" charset="-122"/>
              </a:rPr>
              <a:t>演示运行效果</a:t>
            </a:r>
            <a:endParaRPr lang="en-US" altLang="zh-CN" dirty="0"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主要讲解</a:t>
            </a:r>
            <a:r>
              <a:rPr lang="en-US" altLang="zh-CN" dirty="0" smtClean="0"/>
              <a:t>list-style-type</a:t>
            </a:r>
            <a:r>
              <a:rPr lang="zh-CN" altLang="en-US" dirty="0" smtClean="0"/>
              <a:t>和</a:t>
            </a:r>
            <a:r>
              <a:rPr lang="en-US" altLang="zh-CN" dirty="0" smtClean="0"/>
              <a:t>list-type</a:t>
            </a:r>
            <a:r>
              <a:rPr lang="zh-CN" altLang="en-US" dirty="0" smtClean="0"/>
              <a:t>，其他两个属性简单说明一下即可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上网时大家都会看到在浏览的网页中用到列表时很少使用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CSS</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自带的列表标记，而是使用设计的图标，那么大家会想使用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list-style-image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就可以了。可是</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list-style-position</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不能准确地定位图像标记的位置，通常，网页中图标的位置都是非常精确的。在实际的网页制作中，通常使用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或</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list-style-type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设置项目无标记符号，然后通过背景图像的方式把设计的图标设置成列表项标记。在网页制作中，</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list-style-type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两个属性是大家经常用到的，而另两个属性则不太常用，因此在这里大家牢记</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list-style-type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的用法即可</a:t>
            </a:r>
            <a:endParaRPr lang="zh-CN" altLang="en-US" dirty="0"/>
          </a:p>
        </p:txBody>
      </p:sp>
      <p:sp>
        <p:nvSpPr>
          <p:cNvPr id="4" name="灯片编号占位符 3"/>
          <p:cNvSpPr>
            <a:spLocks noGrp="1"/>
          </p:cNvSpPr>
          <p:nvPr>
            <p:ph type="sldNum" sz="quarter" idx="10"/>
          </p:nvPr>
        </p:nvSpPr>
        <p:spPr/>
        <p:txBody>
          <a:bodyPr/>
          <a:lstStyle/>
          <a:p>
            <a:pPr>
              <a:defRPr/>
            </a:pPr>
            <a:fld id="{980B94A9-9180-4A8E-87AA-CBEE5593F035}"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如果用户填写的表单内容不进行验证就发给服务器，那么服务器发现填写的不合法，或是没有填写，就会返回响应给用户，用户重新填写再提交，如此多次持续直到用户输入正确。它们之间的通信是通过网络进行的，如果网络很差，那么注册一个账号就得花很长时间，对用户来说是非常烦的，对服务器来说也增加了其工作压力。</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要是有恶意的用户向服务器发送病毒或是有害于服务器安全的程序就更危险了。</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表单验证的好处：</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）减轻服务器的压力。</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）保证数据的可行性和安全性。</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在客户端就对表单进行验证是非常有必要的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、教员可以告知学员这三个属性是</a:t>
            </a:r>
            <a:r>
              <a:rPr lang="en-US" altLang="zh-CN" dirty="0" smtClean="0"/>
              <a:t>html5</a:t>
            </a:r>
            <a:r>
              <a:rPr lang="zh-CN" altLang="en-US" dirty="0" smtClean="0"/>
              <a:t>中很实用的属性，后面</a:t>
            </a:r>
            <a:r>
              <a:rPr lang="en-US" altLang="zh-CN" dirty="0" err="1" smtClean="0"/>
              <a:t>javaScript</a:t>
            </a:r>
            <a:r>
              <a:rPr lang="zh-CN" altLang="en-US" dirty="0" smtClean="0"/>
              <a:t>课程中还会详细的讲解。现在大家就大概认识者三种属性即可。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defRPr/>
            </a:pPr>
            <a:r>
              <a:rPr lang="en-US" altLang="zh-CN" dirty="0" smtClean="0"/>
              <a:t>1</a:t>
            </a:r>
            <a:r>
              <a:rPr lang="zh-CN" altLang="en-US" dirty="0" smtClean="0"/>
              <a:t>、</a:t>
            </a:r>
            <a:r>
              <a:rPr lang="zh-CN" altLang="en-US" sz="2600" dirty="0" smtClean="0">
                <a:cs typeface="+mn-cs"/>
              </a:rPr>
              <a:t>（</a:t>
            </a:r>
            <a:r>
              <a:rPr lang="en-US" altLang="zh-CN" sz="2600" dirty="0" err="1" smtClean="0">
                <a:cs typeface="+mn-cs"/>
              </a:rPr>
              <a:t>javaScript</a:t>
            </a:r>
            <a:r>
              <a:rPr lang="zh-CN" altLang="en-US" sz="2600" smtClean="0">
                <a:cs typeface="+mn-cs"/>
              </a:rPr>
              <a:t>课程会</a:t>
            </a:r>
            <a:r>
              <a:rPr lang="zh-CN" altLang="en-US" sz="2600" dirty="0" smtClean="0">
                <a:cs typeface="+mn-cs"/>
              </a:rPr>
              <a:t>详解）</a:t>
            </a:r>
            <a:endParaRPr lang="en-US" altLang="zh-CN" sz="2600" dirty="0" smtClean="0">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、学员制作页面时，教员巡视指导</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zh-CN" altLang="en-US" smtClean="0">
                <a:ea typeface="宋体" panose="02010600030101010101" pitchFamily="2" charset="-122"/>
              </a:rPr>
              <a:t>总结部分</a:t>
            </a:r>
            <a:r>
              <a:rPr lang="zh-CN" altLang="zh-CN" smtClean="0">
                <a:ea typeface="宋体" panose="02010600030101010101" pitchFamily="2" charset="-122"/>
              </a:rPr>
              <a:t>主要达到以下几个目的：</a:t>
            </a:r>
            <a:endParaRPr lang="en-US" altLang="zh-CN"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a:t>
            </a:r>
            <a:r>
              <a:rPr lang="zh-CN" altLang="zh-CN" b="1" smtClean="0">
                <a:ea typeface="宋体" panose="02010600030101010101" pitchFamily="2" charset="-122"/>
              </a:rPr>
              <a:t>回顾内容</a:t>
            </a:r>
            <a:r>
              <a:rPr lang="zh-CN" altLang="en-US" b="1" smtClean="0">
                <a:ea typeface="宋体" panose="02010600030101010101" pitchFamily="2" charset="-122"/>
              </a:rPr>
              <a:t>。</a:t>
            </a:r>
            <a:r>
              <a:rPr lang="zh-CN" altLang="en-US" smtClean="0">
                <a:solidFill>
                  <a:srgbClr val="C00000"/>
                </a:solidFill>
                <a:ea typeface="宋体" panose="02010600030101010101" pitchFamily="2" charset="-122"/>
              </a:rPr>
              <a:t>注意与</a:t>
            </a:r>
            <a:r>
              <a:rPr lang="zh-CN" altLang="zh-CN" smtClean="0">
                <a:solidFill>
                  <a:srgbClr val="C00000"/>
                </a:solidFill>
                <a:ea typeface="宋体" panose="02010600030101010101" pitchFamily="2" charset="-122"/>
              </a:rPr>
              <a:t>与</a:t>
            </a:r>
            <a:r>
              <a:rPr lang="zh-CN" altLang="en-US" smtClean="0">
                <a:solidFill>
                  <a:srgbClr val="C00000"/>
                </a:solidFill>
                <a:ea typeface="宋体" panose="02010600030101010101" pitchFamily="2" charset="-122"/>
              </a:rPr>
              <a:t>本章任务和目标</a:t>
            </a:r>
            <a:r>
              <a:rPr lang="zh-CN" altLang="zh-CN" smtClean="0">
                <a:solidFill>
                  <a:srgbClr val="C00000"/>
                </a:solidFill>
                <a:ea typeface="宋体" panose="02010600030101010101" pitchFamily="2" charset="-122"/>
              </a:rPr>
              <a:t>不一样。</a:t>
            </a:r>
            <a:r>
              <a:rPr lang="zh-CN" altLang="en-US" smtClean="0">
                <a:solidFill>
                  <a:srgbClr val="C00000"/>
                </a:solidFill>
                <a:ea typeface="宋体" panose="02010600030101010101" pitchFamily="2" charset="-122"/>
              </a:rPr>
              <a:t>本章任务和目标是</a:t>
            </a:r>
            <a:r>
              <a:rPr lang="zh-CN" altLang="zh-CN" smtClean="0">
                <a:ea typeface="宋体" panose="02010600030101010101" pitchFamily="2" charset="-122"/>
              </a:rPr>
              <a:t>是强调</a:t>
            </a:r>
            <a:r>
              <a:rPr lang="zh-CN" altLang="en-US" smtClean="0">
                <a:ea typeface="宋体" panose="02010600030101010101" pitchFamily="2" charset="-122"/>
              </a:rPr>
              <a:t>内容概貌，学到技术，告知要学习什么；总结时，</a:t>
            </a:r>
            <a:r>
              <a:rPr lang="zh-CN" altLang="zh-CN" smtClean="0">
                <a:ea typeface="宋体" panose="02010600030101010101" pitchFamily="2" charset="-122"/>
              </a:rPr>
              <a:t>要格外强调观点，把每一</a:t>
            </a:r>
            <a:r>
              <a:rPr lang="zh-CN" altLang="en-US" smtClean="0">
                <a:ea typeface="宋体" panose="02010600030101010101" pitchFamily="2" charset="-122"/>
              </a:rPr>
              <a:t>个知识点</a:t>
            </a:r>
            <a:r>
              <a:rPr lang="zh-CN" altLang="zh-CN" smtClean="0">
                <a:ea typeface="宋体" panose="02010600030101010101" pitchFamily="2" charset="-122"/>
              </a:rPr>
              <a:t>的观点</a:t>
            </a:r>
            <a:r>
              <a:rPr lang="zh-CN" altLang="en-US" smtClean="0">
                <a:ea typeface="宋体" panose="02010600030101010101" pitchFamily="2" charset="-122"/>
              </a:rPr>
              <a:t>结论</a:t>
            </a:r>
            <a:r>
              <a:rPr lang="zh-CN" altLang="zh-CN" smtClean="0">
                <a:ea typeface="宋体" panose="02010600030101010101" pitchFamily="2" charset="-122"/>
              </a:rPr>
              <a:t>都尽量突出出来。</a:t>
            </a:r>
            <a:endParaRPr lang="en-US" altLang="zh-CN" smtClean="0">
              <a:solidFill>
                <a:srgbClr val="C00000"/>
              </a:solidFill>
              <a:ea typeface="宋体" panose="02010600030101010101" pitchFamily="2" charset="-122"/>
            </a:endParaRPr>
          </a:p>
          <a:p>
            <a:r>
              <a:rPr lang="en-US" altLang="zh-CN" b="1" smtClean="0">
                <a:ea typeface="宋体" panose="02010600030101010101" pitchFamily="2" charset="-122"/>
              </a:rPr>
              <a:t>2</a:t>
            </a:r>
            <a:r>
              <a:rPr lang="zh-CN" altLang="en-US" b="1" smtClean="0">
                <a:ea typeface="宋体" panose="02010600030101010101" pitchFamily="2" charset="-122"/>
              </a:rPr>
              <a:t>、</a:t>
            </a:r>
            <a:r>
              <a:rPr lang="zh-CN" altLang="zh-CN" b="1" smtClean="0">
                <a:ea typeface="宋体" panose="02010600030101010101" pitchFamily="2" charset="-122"/>
              </a:rPr>
              <a:t>整理逻辑</a:t>
            </a:r>
            <a:r>
              <a:rPr lang="zh-CN" altLang="en-US" b="1" smtClean="0">
                <a:ea typeface="宋体" panose="02010600030101010101" pitchFamily="2" charset="-122"/>
              </a:rPr>
              <a:t>。</a:t>
            </a:r>
            <a:r>
              <a:rPr lang="zh-CN" altLang="zh-CN" smtClean="0">
                <a:ea typeface="宋体" panose="02010600030101010101" pitchFamily="2" charset="-122"/>
              </a:rPr>
              <a:t>还应该把观点之间的逻辑联系梳理出来</a:t>
            </a:r>
            <a:r>
              <a:rPr lang="zh-CN" altLang="en-US" smtClean="0">
                <a:ea typeface="宋体" panose="02010600030101010101" pitchFamily="2" charset="-122"/>
              </a:rPr>
              <a:t>。</a:t>
            </a:r>
            <a:r>
              <a:rPr lang="zh-CN" altLang="zh-CN" smtClean="0">
                <a:ea typeface="宋体" panose="02010600030101010101" pitchFamily="2" charset="-122"/>
              </a:rPr>
              <a:t>从而使</a:t>
            </a:r>
            <a:r>
              <a:rPr lang="zh-CN" altLang="en-US" smtClean="0">
                <a:ea typeface="宋体" panose="02010600030101010101" pitchFamily="2" charset="-122"/>
              </a:rPr>
              <a:t>知识</a:t>
            </a:r>
            <a:r>
              <a:rPr lang="zh-CN" altLang="zh-CN" smtClean="0">
                <a:ea typeface="宋体" panose="02010600030101010101" pitchFamily="2" charset="-122"/>
              </a:rPr>
              <a:t>系统化、逻辑化。要帮助</a:t>
            </a:r>
            <a:r>
              <a:rPr lang="zh-CN" altLang="en-US" smtClean="0">
                <a:ea typeface="宋体" panose="02010600030101010101" pitchFamily="2" charset="-122"/>
              </a:rPr>
              <a:t>学员</a:t>
            </a:r>
            <a:r>
              <a:rPr lang="zh-CN" altLang="zh-CN" smtClean="0">
                <a:ea typeface="宋体" panose="02010600030101010101" pitchFamily="2" charset="-122"/>
              </a:rPr>
              <a:t>整清逻辑是总结的一大任务</a:t>
            </a:r>
            <a:r>
              <a:rPr lang="zh-CN" altLang="en-US" smtClean="0">
                <a:ea typeface="宋体" panose="02010600030101010101" pitchFamily="2" charset="-122"/>
              </a:rPr>
              <a:t>。</a:t>
            </a:r>
            <a:endParaRPr lang="en-US" altLang="zh-CN"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教学指导：</a:t>
            </a:r>
            <a:endParaRPr lang="en-US" altLang="zh-CN" dirty="0" smtClean="0"/>
          </a:p>
          <a:p>
            <a:r>
              <a:rPr lang="zh-CN" altLang="en-US" dirty="0" smtClean="0"/>
              <a:t>强调：本页标注的两个难点其实并不难，只是相对本章其他内容稍微有点难度，这两个难点也是制作网页最常使用的标签</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、简单说明什么是列表就可以了</a:t>
            </a:r>
            <a:endParaRPr lang="en-US" altLang="zh-CN" dirty="0" smtClean="0"/>
          </a:p>
          <a:p>
            <a:r>
              <a:rPr lang="en-US" altLang="zh-CN" dirty="0" smtClean="0"/>
              <a:t>2</a:t>
            </a:r>
            <a:r>
              <a:rPr lang="zh-CN" altLang="en-US" dirty="0" smtClean="0"/>
              <a:t>、重点说明网页中常用的几种列表形式，讲解列表分类时对照图说明各种列表在网页上展示的样式，并且说明定义列表常用于图文混排的局部布局</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、首先讲解如何创建无序列表，</a:t>
            </a:r>
            <a:r>
              <a:rPr lang="en-US" altLang="zh-CN" dirty="0" smtClean="0"/>
              <a:t>&lt;</a:t>
            </a:r>
            <a:r>
              <a:rPr lang="en-US" altLang="zh-CN" dirty="0" err="1" smtClean="0"/>
              <a:t>ul</a:t>
            </a:r>
            <a:r>
              <a:rPr lang="en-US" altLang="zh-CN" dirty="0" smtClean="0"/>
              <a:t>&gt;</a:t>
            </a:r>
            <a:r>
              <a:rPr lang="zh-CN" altLang="en-US" dirty="0" smtClean="0"/>
              <a:t>和</a:t>
            </a:r>
            <a:r>
              <a:rPr lang="en-US" altLang="zh-CN" dirty="0" smtClean="0"/>
              <a:t>&lt;</a:t>
            </a:r>
            <a:r>
              <a:rPr lang="en-US" altLang="zh-CN" dirty="0" err="1" smtClean="0"/>
              <a:t>li</a:t>
            </a:r>
            <a:r>
              <a:rPr lang="en-US" altLang="zh-CN" dirty="0" smtClean="0"/>
              <a:t>&gt;</a:t>
            </a:r>
            <a:r>
              <a:rPr lang="zh-CN" altLang="en-US" dirty="0" smtClean="0"/>
              <a:t>表示的含义，强调标签均为成对出现</a:t>
            </a:r>
            <a:endParaRPr lang="en-US" altLang="zh-CN" dirty="0" smtClean="0"/>
          </a:p>
          <a:p>
            <a:r>
              <a:rPr lang="en-US" altLang="zh-CN" dirty="0" smtClean="0"/>
              <a:t>2</a:t>
            </a:r>
            <a:r>
              <a:rPr lang="zh-CN" altLang="en-US" dirty="0" smtClean="0"/>
              <a:t>、说明列表项中可以包含图片、文本，还可以嵌套列表、其他标签等</a:t>
            </a:r>
            <a:endParaRPr lang="en-US" altLang="zh-CN" dirty="0" smtClean="0"/>
          </a:p>
          <a:p>
            <a:r>
              <a:rPr lang="en-US" altLang="zh-CN" dirty="0" smtClean="0"/>
              <a:t>3</a:t>
            </a:r>
            <a:r>
              <a:rPr lang="zh-CN" altLang="en-US" dirty="0" smtClean="0"/>
              <a:t>、然后演示示例，边演示边讲解如何创建无序列表，在浏览器中查看演示效果图</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、根据示例显示效果总结特性</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smtClean="0"/>
              <a:t>教学指导：</a:t>
            </a:r>
            <a:endParaRPr lang="en-US" altLang="zh-CN" dirty="0" smtClean="0"/>
          </a:p>
          <a:p>
            <a:r>
              <a:rPr lang="en-US" altLang="zh-CN" dirty="0" smtClean="0"/>
              <a:t>1</a:t>
            </a:r>
            <a:r>
              <a:rPr lang="zh-CN" altLang="en-US" dirty="0" smtClean="0"/>
              <a:t>、首先讲解如何创建有序列表，</a:t>
            </a:r>
            <a:r>
              <a:rPr lang="en-US" altLang="zh-CN" dirty="0" smtClean="0"/>
              <a:t>&lt;</a:t>
            </a:r>
            <a:r>
              <a:rPr lang="en-US" altLang="zh-CN" dirty="0" err="1" smtClean="0"/>
              <a:t>ol</a:t>
            </a:r>
            <a:r>
              <a:rPr lang="en-US" altLang="zh-CN" dirty="0" smtClean="0"/>
              <a:t>&gt;</a:t>
            </a:r>
            <a:r>
              <a:rPr lang="zh-CN" altLang="en-US" dirty="0" smtClean="0"/>
              <a:t>和</a:t>
            </a:r>
            <a:r>
              <a:rPr lang="en-US" altLang="zh-CN" dirty="0" smtClean="0"/>
              <a:t>&lt;</a:t>
            </a:r>
            <a:r>
              <a:rPr lang="en-US" altLang="zh-CN" dirty="0" err="1" smtClean="0"/>
              <a:t>li</a:t>
            </a:r>
            <a:r>
              <a:rPr lang="en-US" altLang="zh-CN" dirty="0" smtClean="0"/>
              <a:t>&gt;</a:t>
            </a:r>
            <a:r>
              <a:rPr lang="zh-CN" altLang="en-US" dirty="0" smtClean="0"/>
              <a:t>表示的含义，强调标签均为成对出现</a:t>
            </a:r>
            <a:endParaRPr lang="en-US" altLang="zh-CN" dirty="0" smtClean="0"/>
          </a:p>
          <a:p>
            <a:r>
              <a:rPr lang="en-US" altLang="zh-CN" dirty="0" smtClean="0"/>
              <a:t>2</a:t>
            </a:r>
            <a:r>
              <a:rPr lang="zh-CN" altLang="en-US" dirty="0" smtClean="0"/>
              <a:t>、说明有序列表默认以数字序号显示</a:t>
            </a:r>
            <a:endParaRPr lang="en-US" altLang="zh-CN" dirty="0" smtClean="0"/>
          </a:p>
          <a:p>
            <a:r>
              <a:rPr lang="en-US" altLang="zh-CN" dirty="0" smtClean="0"/>
              <a:t>3</a:t>
            </a:r>
            <a:r>
              <a:rPr lang="zh-CN" altLang="en-US" dirty="0" smtClean="0"/>
              <a:t>、说明有序列表与无序列表一样，也可以嵌套列表、可以包含图片、文本、其他标签等</a:t>
            </a:r>
            <a:endParaRPr lang="en-US" altLang="zh-CN" dirty="0" smtClean="0"/>
          </a:p>
          <a:p>
            <a:r>
              <a:rPr lang="en-US" altLang="zh-CN" dirty="0" smtClean="0"/>
              <a:t>4</a:t>
            </a:r>
            <a:r>
              <a:rPr lang="zh-CN" altLang="en-US" dirty="0" smtClean="0"/>
              <a:t>、然后演示示例，边演示边讲解如何创建有序列表，在浏览器中查看演示效果图</a:t>
            </a:r>
            <a:endParaRPr lang="zh-CN" altLang="en-US" dirty="0" smtClean="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、说明与无序列表一样，也可以使用</a:t>
            </a:r>
            <a:r>
              <a:rPr lang="en-US" altLang="zh-CN" dirty="0" smtClean="0"/>
              <a:t>type</a:t>
            </a:r>
            <a:r>
              <a:rPr lang="zh-CN" altLang="en-US" dirty="0" smtClean="0"/>
              <a:t>改变有序列表的项目符号，也是简单介绍，并且说明在实际网页制作中通常使用</a:t>
            </a:r>
            <a:r>
              <a:rPr lang="en-US" altLang="zh-CN" dirty="0" smtClean="0"/>
              <a:t>CSS</a:t>
            </a:r>
            <a:r>
              <a:rPr lang="zh-CN" altLang="en-US" dirty="0" smtClean="0"/>
              <a:t>来设置项目符号，在后面章节讲解，这种方法大家了解即可。</a:t>
            </a:r>
            <a:endParaRPr lang="en-US" altLang="zh-CN" dirty="0" smtClean="0"/>
          </a:p>
          <a:p>
            <a:r>
              <a:rPr lang="en-US" altLang="zh-CN" dirty="0" smtClean="0"/>
              <a:t>2</a:t>
            </a:r>
            <a:r>
              <a:rPr lang="zh-CN" altLang="en-US" dirty="0" smtClean="0"/>
              <a:t>、然后演示示例，边演示边讲解如何创建有序列表，在浏览器中查看演示效果图，主要是看不同取值项目符号的改变</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3768387"/>
            <a:ext cx="12191999" cy="2435280"/>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27"/>
          <p:cNvGrpSpPr/>
          <p:nvPr/>
        </p:nvGrpSpPr>
        <p:grpSpPr bwMode="auto">
          <a:xfrm>
            <a:off x="760215" y="3942246"/>
            <a:ext cx="287337" cy="2120900"/>
            <a:chOff x="431" y="1525"/>
            <a:chExt cx="181" cy="1336"/>
          </a:xfrm>
        </p:grpSpPr>
        <p:sp>
          <p:nvSpPr>
            <p:cNvPr id="12" name="Line 24"/>
            <p:cNvSpPr>
              <a:spLocks noChangeShapeType="1"/>
            </p:cNvSpPr>
            <p:nvPr/>
          </p:nvSpPr>
          <p:spPr bwMode="auto">
            <a:xfrm>
              <a:off x="431" y="1525"/>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25"/>
            <p:cNvSpPr>
              <a:spLocks noChangeShapeType="1"/>
            </p:cNvSpPr>
            <p:nvPr/>
          </p:nvSpPr>
          <p:spPr bwMode="auto">
            <a:xfrm>
              <a:off x="431" y="1525"/>
              <a:ext cx="0" cy="1315"/>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6"/>
            <p:cNvSpPr>
              <a:spLocks noChangeShapeType="1"/>
            </p:cNvSpPr>
            <p:nvPr/>
          </p:nvSpPr>
          <p:spPr bwMode="auto">
            <a:xfrm>
              <a:off x="431" y="2861"/>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903090" y="4114005"/>
            <a:ext cx="10381059" cy="1769100"/>
            <a:chOff x="903090" y="4114005"/>
            <a:chExt cx="10381059" cy="1769100"/>
          </a:xfrm>
          <a:solidFill>
            <a:schemeClr val="accent3"/>
          </a:solidFill>
        </p:grpSpPr>
        <p:sp>
          <p:nvSpPr>
            <p:cNvPr id="9" name="Rectangle 4"/>
            <p:cNvSpPr>
              <a:spLocks noChangeArrowheads="1"/>
            </p:cNvSpPr>
            <p:nvPr/>
          </p:nvSpPr>
          <p:spPr bwMode="auto">
            <a:xfrm>
              <a:off x="903090" y="4114005"/>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7"/>
            <p:cNvSpPr>
              <a:spLocks noChangeArrowheads="1"/>
            </p:cNvSpPr>
            <p:nvPr/>
          </p:nvSpPr>
          <p:spPr bwMode="auto">
            <a:xfrm>
              <a:off x="903090" y="4114005"/>
              <a:ext cx="144462" cy="1764000"/>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4"/>
            <p:cNvSpPr>
              <a:spLocks noChangeArrowheads="1"/>
            </p:cNvSpPr>
            <p:nvPr/>
          </p:nvSpPr>
          <p:spPr bwMode="auto">
            <a:xfrm>
              <a:off x="903090" y="5740230"/>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4"/>
            <p:cNvSpPr>
              <a:spLocks noChangeArrowheads="1"/>
            </p:cNvSpPr>
            <p:nvPr/>
          </p:nvSpPr>
          <p:spPr bwMode="auto">
            <a:xfrm>
              <a:off x="4359450" y="4114005"/>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4"/>
            <p:cNvSpPr>
              <a:spLocks noChangeArrowheads="1"/>
            </p:cNvSpPr>
            <p:nvPr/>
          </p:nvSpPr>
          <p:spPr bwMode="auto">
            <a:xfrm>
              <a:off x="4359450" y="5739840"/>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4"/>
            <p:cNvSpPr>
              <a:spLocks noChangeArrowheads="1"/>
            </p:cNvSpPr>
            <p:nvPr/>
          </p:nvSpPr>
          <p:spPr bwMode="auto">
            <a:xfrm>
              <a:off x="7828149" y="4114005"/>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4"/>
            <p:cNvSpPr>
              <a:spLocks noChangeArrowheads="1"/>
            </p:cNvSpPr>
            <p:nvPr/>
          </p:nvSpPr>
          <p:spPr bwMode="auto">
            <a:xfrm>
              <a:off x="7828149" y="5739840"/>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7"/>
            <p:cNvSpPr>
              <a:spLocks noChangeArrowheads="1"/>
            </p:cNvSpPr>
            <p:nvPr/>
          </p:nvSpPr>
          <p:spPr bwMode="auto">
            <a:xfrm>
              <a:off x="11139687" y="4116727"/>
              <a:ext cx="144462" cy="1764000"/>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27"/>
          <p:cNvGrpSpPr/>
          <p:nvPr/>
        </p:nvGrpSpPr>
        <p:grpSpPr bwMode="auto">
          <a:xfrm flipH="1">
            <a:off x="11144448" y="3942246"/>
            <a:ext cx="287337" cy="2120900"/>
            <a:chOff x="431" y="1525"/>
            <a:chExt cx="181" cy="1336"/>
          </a:xfrm>
        </p:grpSpPr>
        <p:sp>
          <p:nvSpPr>
            <p:cNvPr id="22" name="Line 24"/>
            <p:cNvSpPr>
              <a:spLocks noChangeShapeType="1"/>
            </p:cNvSpPr>
            <p:nvPr/>
          </p:nvSpPr>
          <p:spPr bwMode="auto">
            <a:xfrm>
              <a:off x="431" y="1525"/>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5"/>
            <p:cNvSpPr>
              <a:spLocks noChangeShapeType="1"/>
            </p:cNvSpPr>
            <p:nvPr/>
          </p:nvSpPr>
          <p:spPr bwMode="auto">
            <a:xfrm>
              <a:off x="431" y="1525"/>
              <a:ext cx="0" cy="1315"/>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6"/>
            <p:cNvSpPr>
              <a:spLocks noChangeShapeType="1"/>
            </p:cNvSpPr>
            <p:nvPr/>
          </p:nvSpPr>
          <p:spPr bwMode="auto">
            <a:xfrm>
              <a:off x="431" y="2861"/>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ctrTitle" hasCustomPrompt="1"/>
          </p:nvPr>
        </p:nvSpPr>
        <p:spPr>
          <a:xfrm>
            <a:off x="2688982" y="4445030"/>
            <a:ext cx="6809273" cy="1091710"/>
          </a:xfrm>
        </p:spPr>
        <p:txBody>
          <a:bodyPr lIns="90000" tIns="46800" rIns="90000" bIns="46800" anchor="ctr">
            <a:normAutofit/>
          </a:bodyPr>
          <a:lstStyle>
            <a:lvl1pPr algn="ctr">
              <a:defRPr sz="5400" b="1">
                <a:solidFill>
                  <a:schemeClr val="bg1"/>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lIns="90000" tIns="46800" rIns="90000" bIns="46800"/>
          <a:lstStyle/>
          <a:p>
            <a:fld id="{ABB205CD-0FDB-4BF2-A009-3D4DB9A61B45}"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4362C9D8-5602-4252-B318-7298D4C75C1A}"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B205CD-0FDB-4BF2-A009-3D4DB9A61B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62C9D8-5602-4252-B318-7298D4C75C1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B205CD-0FDB-4BF2-A009-3D4DB9A61B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2C9D8-5602-4252-B318-7298D4C75C1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 name="Rectangle 7"/>
          <p:cNvSpPr>
            <a:spLocks noChangeArrowheads="1"/>
          </p:cNvSpPr>
          <p:nvPr/>
        </p:nvSpPr>
        <p:spPr bwMode="auto">
          <a:xfrm>
            <a:off x="699990" y="4388273"/>
            <a:ext cx="3328988" cy="1825625"/>
          </a:xfrm>
          <a:prstGeom prst="rect">
            <a:avLst/>
          </a:prstGeom>
          <a:solidFill>
            <a:schemeClr val="accent4"/>
          </a:solidFill>
          <a:ln w="9525" algn="ctr">
            <a:noFill/>
            <a:miter lim="800000"/>
          </a:ln>
          <a:effectLst/>
        </p:spPr>
        <p:txBody>
          <a:bodyPr wrap="none" anchor="ctr"/>
          <a:lstStyle/>
          <a:p>
            <a:endParaRPr lang="zh-CN" altLang="en-US"/>
          </a:p>
        </p:txBody>
      </p:sp>
      <p:sp>
        <p:nvSpPr>
          <p:cNvPr id="3" name="文本占位符 2"/>
          <p:cNvSpPr>
            <a:spLocks noGrp="1"/>
          </p:cNvSpPr>
          <p:nvPr>
            <p:ph type="body" idx="1"/>
          </p:nvPr>
        </p:nvSpPr>
        <p:spPr>
          <a:xfrm>
            <a:off x="4148948" y="4426374"/>
            <a:ext cx="7290383" cy="1754326"/>
          </a:xfrm>
        </p:spPr>
        <p:txBody>
          <a:bodyPr lIns="90000" tIns="46800" rIns="90000" bIns="46800" anchor="ctr">
            <a:normAutofit/>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lIns="90000" tIns="46800" rIns="90000" bIns="46800"/>
          <a:lstStyle/>
          <a:p>
            <a:fld id="{ABB205CD-0FDB-4BF2-A009-3D4DB9A61B45}"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4362C9D8-5602-4252-B318-7298D4C75C1A}"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B205CD-0FDB-4BF2-A009-3D4DB9A61B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62C9D8-5602-4252-B318-7298D4C75C1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6536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285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285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B205CD-0FDB-4BF2-A009-3D4DB9A61B4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62C9D8-5602-4252-B318-7298D4C75C1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3768387"/>
            <a:ext cx="12191999" cy="2435280"/>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27"/>
          <p:cNvGrpSpPr/>
          <p:nvPr/>
        </p:nvGrpSpPr>
        <p:grpSpPr bwMode="auto">
          <a:xfrm>
            <a:off x="760215" y="3942246"/>
            <a:ext cx="287337" cy="2120900"/>
            <a:chOff x="431" y="1525"/>
            <a:chExt cx="181" cy="1336"/>
          </a:xfrm>
        </p:grpSpPr>
        <p:sp>
          <p:nvSpPr>
            <p:cNvPr id="10" name="Line 24"/>
            <p:cNvSpPr>
              <a:spLocks noChangeShapeType="1"/>
            </p:cNvSpPr>
            <p:nvPr/>
          </p:nvSpPr>
          <p:spPr bwMode="auto">
            <a:xfrm>
              <a:off x="431" y="1525"/>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25"/>
            <p:cNvSpPr>
              <a:spLocks noChangeShapeType="1"/>
            </p:cNvSpPr>
            <p:nvPr/>
          </p:nvSpPr>
          <p:spPr bwMode="auto">
            <a:xfrm>
              <a:off x="431" y="1525"/>
              <a:ext cx="0" cy="1315"/>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26"/>
            <p:cNvSpPr>
              <a:spLocks noChangeShapeType="1"/>
            </p:cNvSpPr>
            <p:nvPr/>
          </p:nvSpPr>
          <p:spPr bwMode="auto">
            <a:xfrm>
              <a:off x="431" y="2861"/>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组合 22"/>
          <p:cNvGrpSpPr/>
          <p:nvPr/>
        </p:nvGrpSpPr>
        <p:grpSpPr>
          <a:xfrm>
            <a:off x="903090" y="4114005"/>
            <a:ext cx="10381059" cy="1769100"/>
            <a:chOff x="903090" y="4114005"/>
            <a:chExt cx="10381059" cy="1769100"/>
          </a:xfrm>
          <a:solidFill>
            <a:schemeClr val="accent3"/>
          </a:solidFill>
        </p:grpSpPr>
        <p:sp>
          <p:nvSpPr>
            <p:cNvPr id="7" name="Rectangle 4"/>
            <p:cNvSpPr>
              <a:spLocks noChangeArrowheads="1"/>
            </p:cNvSpPr>
            <p:nvPr/>
          </p:nvSpPr>
          <p:spPr bwMode="auto">
            <a:xfrm>
              <a:off x="903090" y="4114005"/>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7"/>
            <p:cNvSpPr>
              <a:spLocks noChangeArrowheads="1"/>
            </p:cNvSpPr>
            <p:nvPr/>
          </p:nvSpPr>
          <p:spPr bwMode="auto">
            <a:xfrm>
              <a:off x="903090" y="4114005"/>
              <a:ext cx="144462" cy="1764000"/>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4"/>
            <p:cNvSpPr>
              <a:spLocks noChangeArrowheads="1"/>
            </p:cNvSpPr>
            <p:nvPr/>
          </p:nvSpPr>
          <p:spPr bwMode="auto">
            <a:xfrm>
              <a:off x="903090" y="5740230"/>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4"/>
            <p:cNvSpPr>
              <a:spLocks noChangeArrowheads="1"/>
            </p:cNvSpPr>
            <p:nvPr/>
          </p:nvSpPr>
          <p:spPr bwMode="auto">
            <a:xfrm>
              <a:off x="4359450" y="4114005"/>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4"/>
            <p:cNvSpPr>
              <a:spLocks noChangeArrowheads="1"/>
            </p:cNvSpPr>
            <p:nvPr/>
          </p:nvSpPr>
          <p:spPr bwMode="auto">
            <a:xfrm>
              <a:off x="4359450" y="5739840"/>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4"/>
            <p:cNvSpPr>
              <a:spLocks noChangeArrowheads="1"/>
            </p:cNvSpPr>
            <p:nvPr/>
          </p:nvSpPr>
          <p:spPr bwMode="auto">
            <a:xfrm>
              <a:off x="7828149" y="4114005"/>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4"/>
            <p:cNvSpPr>
              <a:spLocks noChangeArrowheads="1"/>
            </p:cNvSpPr>
            <p:nvPr/>
          </p:nvSpPr>
          <p:spPr bwMode="auto">
            <a:xfrm>
              <a:off x="7828149" y="5739840"/>
              <a:ext cx="3456000" cy="142875"/>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7"/>
            <p:cNvSpPr>
              <a:spLocks noChangeArrowheads="1"/>
            </p:cNvSpPr>
            <p:nvPr/>
          </p:nvSpPr>
          <p:spPr bwMode="auto">
            <a:xfrm>
              <a:off x="11139687" y="4116727"/>
              <a:ext cx="144462" cy="1764000"/>
            </a:xfrm>
            <a:prstGeom prst="rect">
              <a:avLst/>
            </a:prstGeom>
            <a:grp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27"/>
          <p:cNvGrpSpPr/>
          <p:nvPr/>
        </p:nvGrpSpPr>
        <p:grpSpPr bwMode="auto">
          <a:xfrm flipH="1">
            <a:off x="11144448" y="3942246"/>
            <a:ext cx="287337" cy="2120900"/>
            <a:chOff x="431" y="1525"/>
            <a:chExt cx="181" cy="1336"/>
          </a:xfrm>
        </p:grpSpPr>
        <p:sp>
          <p:nvSpPr>
            <p:cNvPr id="20" name="Line 24"/>
            <p:cNvSpPr>
              <a:spLocks noChangeShapeType="1"/>
            </p:cNvSpPr>
            <p:nvPr/>
          </p:nvSpPr>
          <p:spPr bwMode="auto">
            <a:xfrm>
              <a:off x="431" y="1525"/>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5"/>
            <p:cNvSpPr>
              <a:spLocks noChangeShapeType="1"/>
            </p:cNvSpPr>
            <p:nvPr/>
          </p:nvSpPr>
          <p:spPr bwMode="auto">
            <a:xfrm>
              <a:off x="431" y="1525"/>
              <a:ext cx="0" cy="1315"/>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6"/>
            <p:cNvSpPr>
              <a:spLocks noChangeShapeType="1"/>
            </p:cNvSpPr>
            <p:nvPr/>
          </p:nvSpPr>
          <p:spPr bwMode="auto">
            <a:xfrm>
              <a:off x="431" y="2861"/>
              <a:ext cx="181" cy="0"/>
            </a:xfrm>
            <a:prstGeom prst="line">
              <a:avLst/>
            </a:prstGeom>
            <a:noFill/>
            <a:ln w="9525">
              <a:solidFill>
                <a:schemeClr val="accent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hasCustomPrompt="1"/>
          </p:nvPr>
        </p:nvSpPr>
        <p:spPr>
          <a:xfrm>
            <a:off x="2688982" y="4465929"/>
            <a:ext cx="6809273" cy="1089529"/>
          </a:xfrm>
        </p:spPr>
        <p:txBody>
          <a:bodyPr>
            <a:normAutofit/>
          </a:bodyPr>
          <a:lstStyle>
            <a:lvl1pPr algn="ctr">
              <a:defRPr sz="5400" b="1">
                <a:solidFill>
                  <a:schemeClr val="bg1"/>
                </a:solidFill>
              </a:defRPr>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fld id="{ABB205CD-0FDB-4BF2-A009-3D4DB9A61B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62C9D8-5602-4252-B318-7298D4C75C1A}"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2"/>
          <p:cNvSpPr>
            <a:spLocks noChangeArrowheads="1"/>
          </p:cNvSpPr>
          <p:nvPr/>
        </p:nvSpPr>
        <p:spPr bwMode="auto">
          <a:xfrm>
            <a:off x="274786" y="215454"/>
            <a:ext cx="216000" cy="402166"/>
          </a:xfrm>
          <a:prstGeom prst="rect">
            <a:avLst/>
          </a:prstGeom>
          <a:solidFill>
            <a:schemeClr val="accent3">
              <a:lumMod val="75000"/>
            </a:schemeClr>
          </a:solidFill>
          <a:ln>
            <a:noFill/>
          </a:ln>
          <a:effectLst/>
        </p:spPr>
        <p:txBody>
          <a:bodyPr wrap="none" anchor="ctr"/>
          <a:lstStyle/>
          <a:p>
            <a:endParaRPr lang="zh-CN" altLang="en-US"/>
          </a:p>
        </p:txBody>
      </p:sp>
      <p:sp>
        <p:nvSpPr>
          <p:cNvPr id="6" name="Rectangle 2"/>
          <p:cNvSpPr>
            <a:spLocks noChangeArrowheads="1"/>
          </p:cNvSpPr>
          <p:nvPr/>
        </p:nvSpPr>
        <p:spPr bwMode="auto">
          <a:xfrm>
            <a:off x="0" y="215454"/>
            <a:ext cx="216000" cy="402166"/>
          </a:xfrm>
          <a:prstGeom prst="rect">
            <a:avLst/>
          </a:prstGeom>
          <a:solidFill>
            <a:schemeClr val="accent5">
              <a:lumMod val="75000"/>
              <a:lumOff val="25000"/>
            </a:schemeClr>
          </a:solidFill>
          <a:ln>
            <a:noFill/>
          </a:ln>
          <a:effectLst/>
        </p:spPr>
        <p:txBody>
          <a:bodyPr wrap="none" anchor="ctr"/>
          <a:lstStyle/>
          <a:p>
            <a:endParaRPr lang="zh-CN" altLang="en-US"/>
          </a:p>
        </p:txBody>
      </p:sp>
      <p:sp>
        <p:nvSpPr>
          <p:cNvPr id="7" name="Rectangle 2"/>
          <p:cNvSpPr>
            <a:spLocks noChangeArrowheads="1"/>
          </p:cNvSpPr>
          <p:nvPr/>
        </p:nvSpPr>
        <p:spPr bwMode="auto">
          <a:xfrm>
            <a:off x="538833" y="215454"/>
            <a:ext cx="402166" cy="402166"/>
          </a:xfrm>
          <a:prstGeom prst="rect">
            <a:avLst/>
          </a:prstGeom>
          <a:solidFill>
            <a:schemeClr val="accent4"/>
          </a:solidFill>
          <a:ln>
            <a:noFill/>
          </a:ln>
          <a:effectLst/>
        </p:spPr>
        <p:txBody>
          <a:bodyPr wrap="none" anchor="ctr"/>
          <a:lstStyle/>
          <a:p>
            <a:endParaRPr lang="zh-CN" altLang="en-US"/>
          </a:p>
        </p:txBody>
      </p:sp>
      <p:sp>
        <p:nvSpPr>
          <p:cNvPr id="8" name="Rectangle 2"/>
          <p:cNvSpPr>
            <a:spLocks noChangeArrowheads="1"/>
          </p:cNvSpPr>
          <p:nvPr/>
        </p:nvSpPr>
        <p:spPr bwMode="auto">
          <a:xfrm>
            <a:off x="5930338" y="215454"/>
            <a:ext cx="6261662" cy="402166"/>
          </a:xfrm>
          <a:prstGeom prst="rect">
            <a:avLst/>
          </a:prstGeom>
          <a:solidFill>
            <a:schemeClr val="accent5">
              <a:lumMod val="75000"/>
              <a:lumOff val="25000"/>
            </a:schemeClr>
          </a:solidFill>
          <a:ln>
            <a:noFill/>
          </a:ln>
          <a:effectLst/>
        </p:spPr>
        <p:txBody>
          <a:bodyPr wrap="none" anchor="ctr"/>
          <a:lstStyle/>
          <a:p>
            <a:endParaRPr lang="zh-CN" altLang="en-US"/>
          </a:p>
        </p:txBody>
      </p:sp>
      <p:sp>
        <p:nvSpPr>
          <p:cNvPr id="2" name="日期占位符 1"/>
          <p:cNvSpPr>
            <a:spLocks noGrp="1"/>
          </p:cNvSpPr>
          <p:nvPr>
            <p:ph type="dt" sz="half" idx="10"/>
          </p:nvPr>
        </p:nvSpPr>
        <p:spPr/>
        <p:txBody>
          <a:bodyPr/>
          <a:lstStyle/>
          <a:p>
            <a:fld id="{ABB205CD-0FDB-4BF2-A009-3D4DB9A61B4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62C9D8-5602-4252-B318-7298D4C75C1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7491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67491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511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3912" y="365125"/>
            <a:ext cx="829887" cy="5811838"/>
          </a:xfrm>
        </p:spPr>
        <p:txBody>
          <a:bodyPr vert="eaVert">
            <a:normAutofit/>
          </a:bodyPr>
          <a:lstStyle>
            <a:lvl1pPr>
              <a:defRPr sz="36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9577647"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B205CD-0FDB-4BF2-A009-3D4DB9A61B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2C9D8-5602-4252-B318-7298D4C75C1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defRPr>
            </a:lvl1pPr>
          </a:lstStyle>
          <a:p>
            <a:fld id="{ABB205CD-0FDB-4BF2-A009-3D4DB9A61B4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defRPr>
            </a:lvl1pPr>
          </a:lstStyle>
          <a:p>
            <a:fld id="{4362C9D8-5602-4252-B318-7298D4C75C1A}"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hyperlink" Target="01%20ToTeacher\01%20&#35838;&#20013;&#29702;&#35770;&#28436;&#31034;&#26696;&#20363;\&#31034;&#20363;3&#65306;&#23450;&#20041;&#21015;&#34920;\dl-dt-dd.html" TargetMode="External"/><Relationship Id="rId4" Type="http://schemas.openxmlformats.org/officeDocument/2006/relationships/hyperlink" Target="01%20ToTeacher\01%20&#35838;&#20013;&#29702;&#35770;&#28436;&#31034;&#26696;&#20363;\&#31034;&#20363;1&#65306;&#36793;&#26694;&#26679;&#24335;\index.html" TargetMode="Externa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hyperlink" Target="01%20ToTeacher\01%20&#35838;&#20013;&#29702;&#35770;&#28436;&#31034;&#26696;&#20363;\&#31034;&#20363;4&#65306;&#36229;&#38142;&#25509;&#26679;&#24335;\index.html" TargetMode="External"/><Relationship Id="rId2" Type="http://schemas.openxmlformats.org/officeDocument/2006/relationships/hyperlink" Target="01%20ToTeacher\01%20&#35838;&#20013;&#29702;&#35770;&#28436;&#31034;&#26696;&#20363;\&#31034;&#20363;1&#65306;&#36793;&#26694;&#26679;&#24335;\index.html" TargetMode="Externa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hyperlink" Target="01%20ToTeacher\01%20&#35838;&#20013;&#29702;&#35770;&#28436;&#31034;&#26696;&#20363;\&#31034;&#20363;5&#65306;&#21015;&#34920;&#26679;&#24335;\index.html" TargetMode="External"/><Relationship Id="rId4" Type="http://schemas.openxmlformats.org/officeDocument/2006/relationships/hyperlink" Target="01%20ToTeacher\01%20&#35838;&#20013;&#29702;&#35770;&#28436;&#31034;&#26696;&#20363;\&#31034;&#20363;1&#65306;&#36793;&#26694;&#26679;&#24335;\index.html" TargetMode="External"/><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hyperlink" Target="01%20ToTeacher\01%20&#35838;&#20013;&#29702;&#35770;&#28436;&#31034;&#26696;&#20363;\&#31034;&#20363;6&#65306;placeholder\placeholder.html" TargetMode="External"/><Relationship Id="rId3" Type="http://schemas.openxmlformats.org/officeDocument/2006/relationships/hyperlink" Target="01%20ToTeacher\01%20&#35838;&#20013;&#29702;&#35770;&#28436;&#31034;&#26696;&#20363;\&#31034;&#20363;1&#65306;&#36793;&#26694;&#26679;&#24335;\index.html" TargetMode="External"/><Relationship Id="rId2" Type="http://schemas.openxmlformats.org/officeDocument/2006/relationships/image" Target="../media/image12.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hyperlink" Target="01%20ToTeacher\01%20&#35838;&#20013;&#29702;&#35770;&#28436;&#31034;&#26696;&#20363;\&#31034;&#20363;7&#65306;required\required.html" TargetMode="External"/><Relationship Id="rId3" Type="http://schemas.openxmlformats.org/officeDocument/2006/relationships/hyperlink" Target="01%20ToTeacher\01%20&#35838;&#20013;&#29702;&#35770;&#28436;&#31034;&#26696;&#20363;\&#31034;&#20363;1&#65306;&#36793;&#26694;&#26679;&#24335;\index.html" TargetMode="External"/><Relationship Id="rId2" Type="http://schemas.openxmlformats.org/officeDocument/2006/relationships/image" Target="../media/image12.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hyperlink" Target="01%20ToTeacher\01%20&#35838;&#20013;&#29702;&#35770;&#28436;&#31034;&#26696;&#20363;\&#31034;&#20363;8&#65306;pattern\&#31034;&#20363;20%20pattern.html" TargetMode="External"/><Relationship Id="rId3" Type="http://schemas.openxmlformats.org/officeDocument/2006/relationships/hyperlink" Target="01%20ToTeacher\01%20&#35838;&#20013;&#29702;&#35770;&#28436;&#31034;&#26696;&#20363;\&#31034;&#20363;1&#65306;&#36793;&#26694;&#26679;&#24335;\index.html" TargetMode="External"/><Relationship Id="rId2" Type="http://schemas.openxmlformats.org/officeDocument/2006/relationships/image" Target="../media/image12.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25.jpe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hyperlink" Target="01%20ToTeacher\01%20&#35838;&#20013;&#29702;&#35770;&#28436;&#31034;&#26696;&#20363;\&#31034;&#20363;1&#65306;&#26080;&#24207;&#21015;&#34920;\ul.html" TargetMode="External"/><Relationship Id="rId4" Type="http://schemas.openxmlformats.org/officeDocument/2006/relationships/hyperlink" Target="01%20ToTeacher\01%20&#35838;&#20013;&#29702;&#35770;&#28436;&#31034;&#26696;&#20363;\&#31034;&#20363;1&#65306;&#36793;&#26694;&#26679;&#24335;\index.html" TargetMode="Externa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hyperlink" Target="01%20ToTeacher\01%20&#35838;&#20013;&#29702;&#35770;&#28436;&#31034;&#26696;&#20363;\&#31034;&#20363;2&#65306;&#26377;&#24207;&#21015;&#34920;\ol.html" TargetMode="External"/><Relationship Id="rId4" Type="http://schemas.openxmlformats.org/officeDocument/2006/relationships/hyperlink" Target="01%20ToTeacher\01%20&#35838;&#20013;&#29702;&#35770;&#28436;&#31034;&#26696;&#20363;\&#31034;&#20363;1&#65306;&#36793;&#26694;&#26679;&#24335;\index.html" TargetMode="Externa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063625" y="4445000"/>
            <a:ext cx="10069830" cy="1091565"/>
          </a:xfrm>
        </p:spPr>
        <p:txBody>
          <a:bodyPr>
            <a:normAutofit/>
          </a:bodyPr>
          <a:p>
            <a:r>
              <a:rPr lang="en-US" altLang="zh-CN">
                <a:solidFill>
                  <a:schemeClr val="bg1"/>
                </a:solidFill>
                <a:latin typeface="微软雅黑" panose="020B0503020204020204" charset="-122"/>
                <a:ea typeface="微软雅黑" panose="020B0503020204020204" charset="-122"/>
                <a:sym typeface="+mn-ea"/>
              </a:rPr>
              <a:t>CSS</a:t>
            </a:r>
            <a:r>
              <a:rPr lang="zh-CN" altLang="en-US">
                <a:solidFill>
                  <a:schemeClr val="bg1"/>
                </a:solidFill>
                <a:latin typeface="微软雅黑" panose="020B0503020204020204" charset="-122"/>
                <a:ea typeface="微软雅黑" panose="020B0503020204020204" charset="-122"/>
                <a:sym typeface="+mn-ea"/>
              </a:rPr>
              <a:t>设置链接和列表应用</a:t>
            </a:r>
            <a:endParaRPr lang="zh-CN" altLang="en-US">
              <a:solidFill>
                <a:schemeClr val="bg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38200" y="548640"/>
            <a:ext cx="3825875" cy="523240"/>
          </a:xfrm>
        </p:spPr>
        <p:txBody>
          <a:bodyPr>
            <a:normAutofit fontScale="90000"/>
          </a:bodyPr>
          <a:lstStyle/>
          <a:p>
            <a:r>
              <a:rPr lang="zh-CN" altLang="en-US" dirty="0" smtClean="0"/>
              <a:t>列表的应用</a:t>
            </a:r>
            <a:r>
              <a:rPr lang="en-US" altLang="zh-CN" dirty="0"/>
              <a:t>6</a:t>
            </a:r>
            <a:r>
              <a:rPr lang="en-US" altLang="zh-CN" dirty="0" smtClean="0"/>
              <a:t>-4</a:t>
            </a:r>
            <a:endParaRPr lang="zh-CN" altLang="en-US" dirty="0" smtClean="0"/>
          </a:p>
        </p:txBody>
      </p:sp>
      <p:sp>
        <p:nvSpPr>
          <p:cNvPr id="35" name="内容占位符 2"/>
          <p:cNvSpPr>
            <a:spLocks noGrp="1"/>
          </p:cNvSpPr>
          <p:nvPr>
            <p:ph idx="1"/>
          </p:nvPr>
        </p:nvSpPr>
        <p:spPr/>
        <p:txBody>
          <a:bodyPr/>
          <a:lstStyle/>
          <a:p>
            <a:r>
              <a:rPr lang="zh-CN" altLang="en-US" dirty="0" smtClean="0"/>
              <a:t>有序列表的</a:t>
            </a:r>
            <a:r>
              <a:rPr lang="zh-CN" altLang="en-US" dirty="0"/>
              <a:t>特性</a:t>
            </a:r>
            <a:endParaRPr lang="zh-CN" altLang="en-US" dirty="0"/>
          </a:p>
          <a:p>
            <a:pPr lvl="1"/>
            <a:r>
              <a:rPr lang="zh-CN" altLang="en-US" dirty="0"/>
              <a:t>有顺序，每个</a:t>
            </a:r>
            <a:r>
              <a:rPr lang="en-US" altLang="zh-CN" dirty="0"/>
              <a:t>&lt;li&gt;</a:t>
            </a:r>
            <a:r>
              <a:rPr lang="zh-CN" altLang="en-US" dirty="0"/>
              <a:t>标签独占一行（块元素</a:t>
            </a:r>
            <a:r>
              <a:rPr lang="zh-CN" altLang="en-US" dirty="0" smtClean="0"/>
              <a:t>）</a:t>
            </a:r>
            <a:endParaRPr lang="zh-CN" altLang="en-US" dirty="0"/>
          </a:p>
          <a:p>
            <a:pPr lvl="1"/>
            <a:r>
              <a:rPr lang="zh-CN" altLang="en-US" dirty="0" smtClean="0"/>
              <a:t>默认</a:t>
            </a:r>
            <a:r>
              <a:rPr lang="en-US" altLang="zh-CN" dirty="0"/>
              <a:t>&lt;li&gt;</a:t>
            </a:r>
            <a:r>
              <a:rPr lang="zh-CN" altLang="en-US" dirty="0"/>
              <a:t>标签项前面有顺序</a:t>
            </a:r>
            <a:r>
              <a:rPr lang="zh-CN" altLang="en-US" dirty="0" smtClean="0"/>
              <a:t>标记</a:t>
            </a:r>
            <a:endParaRPr lang="zh-CN" altLang="en-US" dirty="0"/>
          </a:p>
          <a:p>
            <a:pPr lvl="1"/>
            <a:r>
              <a:rPr lang="zh-CN" altLang="en-US" dirty="0" smtClean="0"/>
              <a:t>一般</a:t>
            </a:r>
            <a:r>
              <a:rPr lang="zh-CN" altLang="en-US" dirty="0"/>
              <a:t>用于排序类型的列表，如试卷、问卷选项等</a:t>
            </a:r>
            <a:endParaRPr lang="zh-CN" altLang="en-US" dirty="0"/>
          </a:p>
        </p:txBody>
      </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75970" y="384175"/>
            <a:ext cx="5248910" cy="523240"/>
          </a:xfrm>
        </p:spPr>
        <p:txBody>
          <a:bodyPr>
            <a:normAutofit fontScale="90000"/>
          </a:bodyPr>
          <a:lstStyle/>
          <a:p>
            <a:r>
              <a:rPr lang="zh-CN" altLang="en-US" dirty="0" smtClean="0"/>
              <a:t>列表的应用</a:t>
            </a:r>
            <a:r>
              <a:rPr lang="en-US" altLang="zh-CN" dirty="0"/>
              <a:t>6</a:t>
            </a:r>
            <a:r>
              <a:rPr lang="en-US" altLang="zh-CN" dirty="0" smtClean="0"/>
              <a:t>-5</a:t>
            </a:r>
            <a:endParaRPr lang="zh-CN" altLang="en-US" dirty="0" smtClean="0"/>
          </a:p>
        </p:txBody>
      </p:sp>
      <p:sp>
        <p:nvSpPr>
          <p:cNvPr id="21507" name="内容占位符 2"/>
          <p:cNvSpPr>
            <a:spLocks noGrp="1"/>
          </p:cNvSpPr>
          <p:nvPr>
            <p:ph idx="1"/>
          </p:nvPr>
        </p:nvSpPr>
        <p:spPr/>
        <p:txBody>
          <a:bodyPr/>
          <a:lstStyle/>
          <a:p>
            <a:r>
              <a:rPr lang="zh-CN" altLang="en-US" smtClean="0"/>
              <a:t>定义列表</a:t>
            </a:r>
            <a:endParaRPr lang="zh-CN" altLang="en-US" dirty="0" smtClean="0"/>
          </a:p>
        </p:txBody>
      </p:sp>
      <p:sp>
        <p:nvSpPr>
          <p:cNvPr id="24" name="AutoShape 5"/>
          <p:cNvSpPr>
            <a:spLocks noChangeArrowheads="1"/>
          </p:cNvSpPr>
          <p:nvPr/>
        </p:nvSpPr>
        <p:spPr bwMode="auto">
          <a:xfrm>
            <a:off x="2666976" y="2071678"/>
            <a:ext cx="4071966" cy="257176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lnSpc>
                <a:spcPct val="150000"/>
              </a:lnSpc>
              <a:buClr>
                <a:schemeClr val="folHlink"/>
              </a:buClr>
              <a:buSzPct val="60000"/>
              <a:tabLst>
                <a:tab pos="444500" algn="l"/>
              </a:tabLst>
              <a:defRPr/>
            </a:pPr>
            <a:r>
              <a:rPr lang="en-US" altLang="zh-CN" b="1" dirty="0">
                <a:solidFill>
                  <a:schemeClr val="accent5">
                    <a:lumMod val="10000"/>
                  </a:schemeClr>
                </a:solidFill>
              </a:rPr>
              <a:t>&lt;dl&gt;</a:t>
            </a:r>
            <a:endParaRPr lang="en-US"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dt</a:t>
            </a:r>
            <a:r>
              <a:rPr lang="en-US" altLang="zh-CN" b="1" dirty="0">
                <a:solidFill>
                  <a:schemeClr val="accent5">
                    <a:lumMod val="10000"/>
                  </a:schemeClr>
                </a:solidFill>
              </a:rPr>
              <a:t>&gt;</a:t>
            </a:r>
            <a:r>
              <a:rPr lang="zh-CN" altLang="en-US" b="1" dirty="0">
                <a:solidFill>
                  <a:schemeClr val="accent5">
                    <a:lumMod val="10000"/>
                  </a:schemeClr>
                </a:solidFill>
              </a:rPr>
              <a:t>水果</a:t>
            </a:r>
            <a:r>
              <a:rPr lang="en-US" altLang="zh-CN" b="1" dirty="0">
                <a:solidFill>
                  <a:schemeClr val="accent5">
                    <a:lumMod val="10000"/>
                  </a:schemeClr>
                </a:solidFill>
              </a:rPr>
              <a:t>&lt;/</a:t>
            </a:r>
            <a:r>
              <a:rPr lang="en-US" altLang="zh-CN" b="1" dirty="0" err="1">
                <a:solidFill>
                  <a:schemeClr val="accent5">
                    <a:lumMod val="10000"/>
                  </a:schemeClr>
                </a:solidFill>
              </a:rPr>
              <a:t>dt</a:t>
            </a:r>
            <a:r>
              <a:rPr lang="en-US" altLang="zh-CN" b="1" dirty="0">
                <a:solidFill>
                  <a:schemeClr val="accent5">
                    <a:lumMod val="10000"/>
                  </a:schemeClr>
                </a:solidFill>
              </a:rPr>
              <a:t>&gt;</a:t>
            </a:r>
            <a:endParaRPr lang="en-US"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dd</a:t>
            </a:r>
            <a:r>
              <a:rPr lang="en-US" altLang="zh-CN" b="1" dirty="0">
                <a:solidFill>
                  <a:schemeClr val="accent5">
                    <a:lumMod val="10000"/>
                  </a:schemeClr>
                </a:solidFill>
              </a:rPr>
              <a:t>&gt;</a:t>
            </a:r>
            <a:r>
              <a:rPr lang="zh-CN" altLang="en-US" b="1" dirty="0">
                <a:solidFill>
                  <a:schemeClr val="accent5">
                    <a:lumMod val="10000"/>
                  </a:schemeClr>
                </a:solidFill>
              </a:rPr>
              <a:t>苹果</a:t>
            </a:r>
            <a:r>
              <a:rPr lang="en-US" altLang="zh-CN" b="1" dirty="0">
                <a:solidFill>
                  <a:schemeClr val="accent5">
                    <a:lumMod val="10000"/>
                  </a:schemeClr>
                </a:solidFill>
              </a:rPr>
              <a:t>&lt;/</a:t>
            </a:r>
            <a:r>
              <a:rPr lang="en-US" altLang="zh-CN" b="1" dirty="0" err="1">
                <a:solidFill>
                  <a:schemeClr val="accent5">
                    <a:lumMod val="10000"/>
                  </a:schemeClr>
                </a:solidFill>
              </a:rPr>
              <a:t>dd</a:t>
            </a:r>
            <a:r>
              <a:rPr lang="en-US" altLang="zh-CN" b="1" dirty="0">
                <a:solidFill>
                  <a:schemeClr val="accent5">
                    <a:lumMod val="10000"/>
                  </a:schemeClr>
                </a:solidFill>
              </a:rPr>
              <a:t>&gt;</a:t>
            </a:r>
            <a:endParaRPr lang="en-US"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dd</a:t>
            </a:r>
            <a:r>
              <a:rPr lang="en-US" altLang="zh-CN" b="1" dirty="0">
                <a:solidFill>
                  <a:schemeClr val="accent5">
                    <a:lumMod val="10000"/>
                  </a:schemeClr>
                </a:solidFill>
              </a:rPr>
              <a:t>&gt;</a:t>
            </a:r>
            <a:r>
              <a:rPr lang="zh-CN" altLang="en-US" b="1" dirty="0">
                <a:solidFill>
                  <a:schemeClr val="accent5">
                    <a:lumMod val="10000"/>
                  </a:schemeClr>
                </a:solidFill>
              </a:rPr>
              <a:t>桃子</a:t>
            </a:r>
            <a:r>
              <a:rPr lang="en-US" altLang="zh-CN" b="1" dirty="0">
                <a:solidFill>
                  <a:schemeClr val="accent5">
                    <a:lumMod val="10000"/>
                  </a:schemeClr>
                </a:solidFill>
              </a:rPr>
              <a:t>&lt;/</a:t>
            </a:r>
            <a:r>
              <a:rPr lang="en-US" altLang="zh-CN" b="1" dirty="0" err="1">
                <a:solidFill>
                  <a:schemeClr val="accent5">
                    <a:lumMod val="10000"/>
                  </a:schemeClr>
                </a:solidFill>
              </a:rPr>
              <a:t>dd</a:t>
            </a:r>
            <a:r>
              <a:rPr lang="en-US" altLang="zh-CN" b="1" dirty="0">
                <a:solidFill>
                  <a:schemeClr val="accent5">
                    <a:lumMod val="10000"/>
                  </a:schemeClr>
                </a:solidFill>
              </a:rPr>
              <a:t>&gt;</a:t>
            </a:r>
            <a:endParaRPr lang="en-US"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en-US" altLang="zh-CN" b="1" dirty="0">
                <a:solidFill>
                  <a:schemeClr val="accent5">
                    <a:lumMod val="10000"/>
                  </a:schemeClr>
                </a:solidFill>
              </a:rPr>
              <a:t>    &lt;</a:t>
            </a:r>
            <a:r>
              <a:rPr lang="en-US" altLang="zh-CN" b="1" dirty="0" err="1">
                <a:solidFill>
                  <a:schemeClr val="accent5">
                    <a:lumMod val="10000"/>
                  </a:schemeClr>
                </a:solidFill>
              </a:rPr>
              <a:t>dd</a:t>
            </a:r>
            <a:r>
              <a:rPr lang="en-US" altLang="zh-CN" b="1" dirty="0">
                <a:solidFill>
                  <a:schemeClr val="accent5">
                    <a:lumMod val="10000"/>
                  </a:schemeClr>
                </a:solidFill>
              </a:rPr>
              <a:t>&gt;</a:t>
            </a:r>
            <a:r>
              <a:rPr lang="zh-CN" altLang="en-US" b="1" dirty="0">
                <a:solidFill>
                  <a:schemeClr val="accent5">
                    <a:lumMod val="10000"/>
                  </a:schemeClr>
                </a:solidFill>
              </a:rPr>
              <a:t>李子</a:t>
            </a:r>
            <a:r>
              <a:rPr lang="en-US" altLang="zh-CN" b="1" dirty="0">
                <a:solidFill>
                  <a:schemeClr val="accent5">
                    <a:lumMod val="10000"/>
                  </a:schemeClr>
                </a:solidFill>
              </a:rPr>
              <a:t>&lt;/</a:t>
            </a:r>
            <a:r>
              <a:rPr lang="en-US" altLang="zh-CN" b="1" dirty="0" err="1">
                <a:solidFill>
                  <a:schemeClr val="accent5">
                    <a:lumMod val="10000"/>
                  </a:schemeClr>
                </a:solidFill>
              </a:rPr>
              <a:t>dd</a:t>
            </a:r>
            <a:r>
              <a:rPr lang="en-US" altLang="zh-CN" b="1" dirty="0">
                <a:solidFill>
                  <a:schemeClr val="accent5">
                    <a:lumMod val="10000"/>
                  </a:schemeClr>
                </a:solidFill>
              </a:rPr>
              <a:t>&gt;</a:t>
            </a:r>
            <a:endParaRPr lang="en-US"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en-US" altLang="zh-CN" b="1" dirty="0" smtClean="0">
                <a:solidFill>
                  <a:schemeClr val="accent5">
                    <a:lumMod val="10000"/>
                  </a:schemeClr>
                </a:solidFill>
              </a:rPr>
              <a:t>&lt;/</a:t>
            </a:r>
            <a:r>
              <a:rPr lang="en-US" altLang="zh-CN" b="1" dirty="0">
                <a:solidFill>
                  <a:schemeClr val="accent5">
                    <a:lumMod val="10000"/>
                  </a:schemeClr>
                </a:solidFill>
              </a:rPr>
              <a:t>dl&gt;</a:t>
            </a:r>
            <a:endParaRPr lang="en-US" altLang="zh-CN" b="1" dirty="0">
              <a:solidFill>
                <a:schemeClr val="accent5">
                  <a:lumMod val="10000"/>
                </a:schemeClr>
              </a:solidFill>
            </a:endParaRPr>
          </a:p>
          <a:p>
            <a:pPr algn="l" defTabSz="723900">
              <a:lnSpc>
                <a:spcPct val="150000"/>
              </a:lnSpc>
              <a:buClr>
                <a:schemeClr val="folHlink"/>
              </a:buClr>
              <a:buSzPct val="60000"/>
              <a:tabLst>
                <a:tab pos="444500" algn="l"/>
              </a:tabLst>
              <a:defRPr/>
            </a:pPr>
            <a:endParaRPr lang="it-IT" altLang="zh-CN" b="1" dirty="0" smtClean="0">
              <a:solidFill>
                <a:schemeClr val="accent5">
                  <a:lumMod val="10000"/>
                </a:schemeClr>
              </a:solidFill>
            </a:endParaRPr>
          </a:p>
        </p:txBody>
      </p:sp>
      <p:cxnSp>
        <p:nvCxnSpPr>
          <p:cNvPr id="25" name="直接箭头连接符 24"/>
          <p:cNvCxnSpPr>
            <a:stCxn id="26" idx="1"/>
          </p:cNvCxnSpPr>
          <p:nvPr/>
        </p:nvCxnSpPr>
        <p:spPr bwMode="auto">
          <a:xfrm rot="10800000" flipV="1">
            <a:off x="3167042" y="1990873"/>
            <a:ext cx="928694" cy="36719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6" name="AutoShape 5"/>
          <p:cNvSpPr>
            <a:spLocks noChangeArrowheads="1"/>
          </p:cNvSpPr>
          <p:nvPr/>
        </p:nvSpPr>
        <p:spPr bwMode="auto">
          <a:xfrm>
            <a:off x="4095736" y="1786355"/>
            <a:ext cx="1601994"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声明定义列表</a:t>
            </a:r>
            <a:endParaRPr lang="zh-CN" altLang="en-US" b="1" kern="0" dirty="0">
              <a:solidFill>
                <a:schemeClr val="bg1"/>
              </a:solidFill>
              <a:latin typeface="Arial" panose="020B0604020202020204"/>
              <a:ea typeface="黑体" panose="02010609060101010101" charset="-122"/>
            </a:endParaRPr>
          </a:p>
        </p:txBody>
      </p:sp>
      <p:cxnSp>
        <p:nvCxnSpPr>
          <p:cNvPr id="28" name="直接箭头连接符 27"/>
          <p:cNvCxnSpPr>
            <a:stCxn id="29" idx="1"/>
          </p:cNvCxnSpPr>
          <p:nvPr/>
        </p:nvCxnSpPr>
        <p:spPr bwMode="auto">
          <a:xfrm rot="10800000" flipV="1">
            <a:off x="4533172" y="2562377"/>
            <a:ext cx="571504" cy="15287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5"/>
          <p:cNvSpPr>
            <a:spLocks noChangeArrowheads="1"/>
          </p:cNvSpPr>
          <p:nvPr/>
        </p:nvSpPr>
        <p:spPr bwMode="auto">
          <a:xfrm>
            <a:off x="5104676" y="2357859"/>
            <a:ext cx="1372124"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声明列表项</a:t>
            </a:r>
            <a:endParaRPr lang="zh-CN" altLang="en-US" b="1" kern="0" dirty="0">
              <a:solidFill>
                <a:schemeClr val="bg1"/>
              </a:solidFill>
              <a:latin typeface="Arial" panose="020B0604020202020204"/>
              <a:ea typeface="黑体" panose="02010609060101010101" charset="-122"/>
            </a:endParaRPr>
          </a:p>
        </p:txBody>
      </p:sp>
      <p:cxnSp>
        <p:nvCxnSpPr>
          <p:cNvPr id="33" name="直接箭头连接符 32"/>
          <p:cNvCxnSpPr>
            <a:stCxn id="34" idx="1"/>
          </p:cNvCxnSpPr>
          <p:nvPr/>
        </p:nvCxnSpPr>
        <p:spPr bwMode="auto">
          <a:xfrm rot="10800000">
            <a:off x="3452794" y="4072583"/>
            <a:ext cx="500066" cy="56149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4" name="AutoShape 5"/>
          <p:cNvSpPr>
            <a:spLocks noChangeArrowheads="1"/>
          </p:cNvSpPr>
          <p:nvPr/>
        </p:nvSpPr>
        <p:spPr bwMode="auto">
          <a:xfrm>
            <a:off x="3952860" y="4429561"/>
            <a:ext cx="2071702"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定义列表项内容</a:t>
            </a:r>
            <a:endParaRPr lang="zh-CN" altLang="en-US" b="1" kern="0" dirty="0">
              <a:solidFill>
                <a:schemeClr val="bg1"/>
              </a:solidFill>
              <a:latin typeface="Arial" panose="020B0604020202020204"/>
              <a:ea typeface="黑体" panose="02010609060101010101" charset="-122"/>
            </a:endParaRPr>
          </a:p>
        </p:txBody>
      </p:sp>
      <p:cxnSp>
        <p:nvCxnSpPr>
          <p:cNvPr id="37" name="直接箭头连接符 36"/>
          <p:cNvCxnSpPr>
            <a:stCxn id="24" idx="3"/>
          </p:cNvCxnSpPr>
          <p:nvPr/>
        </p:nvCxnSpPr>
        <p:spPr bwMode="auto">
          <a:xfrm>
            <a:off x="6738942" y="3357562"/>
            <a:ext cx="571504" cy="20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3074" name="Picture 2" descr="C:\Users\yaling.he\Desktop\Chapter02截图\Chapter02截图\图2.6  定义列表.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20136" y="2046449"/>
            <a:ext cx="3171942" cy="260668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70"/>
          <p:cNvGrpSpPr/>
          <p:nvPr/>
        </p:nvGrpSpPr>
        <p:grpSpPr bwMode="auto">
          <a:xfrm>
            <a:off x="1703512" y="1700808"/>
            <a:ext cx="993458" cy="414337"/>
            <a:chOff x="1000100" y="2528843"/>
            <a:chExt cx="993465" cy="414475"/>
          </a:xfrm>
        </p:grpSpPr>
        <p:pic>
          <p:nvPicPr>
            <p:cNvPr id="20"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00140" y="2536625"/>
              <a:ext cx="693425" cy="39891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charset="-122"/>
                  <a:ea typeface="黑体" panose="02010609060101010101" charset="-122"/>
                </a:rPr>
                <a:t>示例</a:t>
              </a:r>
              <a:endParaRPr lang="zh-CN" altLang="en-US" sz="2000" b="1" dirty="0">
                <a:latin typeface="黑体" panose="02010609060101010101" charset="-122"/>
                <a:ea typeface="黑体" panose="02010609060101010101" charset="-122"/>
              </a:endParaRPr>
            </a:p>
          </p:txBody>
        </p:sp>
      </p:grpSp>
      <p:grpSp>
        <p:nvGrpSpPr>
          <p:cNvPr id="2" name="组合 18"/>
          <p:cNvGrpSpPr/>
          <p:nvPr/>
        </p:nvGrpSpPr>
        <p:grpSpPr bwMode="auto">
          <a:xfrm>
            <a:off x="2673372" y="6324600"/>
            <a:ext cx="5361582" cy="446042"/>
            <a:chOff x="3143240" y="5126095"/>
            <a:chExt cx="5361619" cy="446045"/>
          </a:xfrm>
          <a:solidFill>
            <a:schemeClr val="tx1"/>
          </a:solidFill>
        </p:grpSpPr>
        <p:sp>
          <p:nvSpPr>
            <p:cNvPr id="3" name="圆角矩形 2"/>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4" name="圆角矩形 3"/>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9">
              <a:hlinkClick r:id="rId4" action="ppaction://hlinkfile"/>
            </p:cNvPr>
            <p:cNvSpPr txBox="1"/>
            <p:nvPr/>
          </p:nvSpPr>
          <p:spPr bwMode="auto">
            <a:xfrm>
              <a:off x="4756324" y="5202150"/>
              <a:ext cx="2517792"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演示</a:t>
              </a:r>
              <a:r>
                <a:rPr lang="zh-CN" altLang="en-US" sz="1600" b="1" spc="300" dirty="0" smtClean="0">
                  <a:solidFill>
                    <a:srgbClr val="FBFFFE"/>
                  </a:solidFill>
                  <a:latin typeface="微软雅黑" panose="020B0503020204020204" charset="-122"/>
                  <a:ea typeface="微软雅黑" panose="020B0503020204020204" charset="-122"/>
                  <a:sym typeface="+mn-ea"/>
                  <a:hlinkClick r:id="rId5" action="ppaction://hlinkfile"/>
                </a:rPr>
                <a:t>示例</a:t>
              </a:r>
              <a:r>
                <a:rPr lang="en-US" altLang="zh-CN" sz="1600" b="1" spc="300" dirty="0">
                  <a:solidFill>
                    <a:srgbClr val="FBFFFE"/>
                  </a:solidFill>
                  <a:latin typeface="微软雅黑" panose="020B0503020204020204" charset="-122"/>
                  <a:ea typeface="微软雅黑" panose="020B0503020204020204" charset="-122"/>
                  <a:sym typeface="+mn-ea"/>
                  <a:hlinkClick r:id="rId5" action="ppaction://hlinkfile"/>
                </a:rPr>
                <a:t>3</a:t>
              </a:r>
              <a:r>
                <a:rPr lang="zh-CN" altLang="en-US" sz="1600" b="1" spc="300" dirty="0" smtClean="0">
                  <a:solidFill>
                    <a:srgbClr val="FBFFFE"/>
                  </a:solidFill>
                  <a:latin typeface="微软雅黑" panose="020B0503020204020204" charset="-122"/>
                  <a:ea typeface="微软雅黑" panose="020B0503020204020204" charset="-122"/>
                  <a:sym typeface="+mn-ea"/>
                  <a:hlinkClick r:id="rId5" action="ppaction://hlinkfile"/>
                </a:rPr>
                <a:t>：</a:t>
              </a: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定义列表</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7" name="灯片编号占位符 6"/>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righ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righ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right)">
                                      <p:cBhvr>
                                        <p:cTn id="27" dur="500"/>
                                        <p:tgtEl>
                                          <p:spTgt spid="3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wipe(left)">
                                      <p:cBhvr>
                                        <p:cTn id="35" dur="500"/>
                                        <p:tgtEl>
                                          <p:spTgt spid="307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05180" y="384175"/>
            <a:ext cx="5515610" cy="523240"/>
          </a:xfrm>
        </p:spPr>
        <p:txBody>
          <a:bodyPr>
            <a:normAutofit fontScale="90000"/>
          </a:bodyPr>
          <a:lstStyle/>
          <a:p>
            <a:r>
              <a:rPr lang="zh-CN" altLang="en-US" dirty="0" smtClean="0"/>
              <a:t>列表的应用</a:t>
            </a:r>
            <a:r>
              <a:rPr lang="en-US" altLang="zh-CN" dirty="0" smtClean="0"/>
              <a:t>6-6</a:t>
            </a:r>
            <a:endParaRPr lang="zh-CN" altLang="en-US" dirty="0" smtClean="0"/>
          </a:p>
        </p:txBody>
      </p:sp>
      <p:sp>
        <p:nvSpPr>
          <p:cNvPr id="35" name="内容占位符 2"/>
          <p:cNvSpPr>
            <a:spLocks noGrp="1"/>
          </p:cNvSpPr>
          <p:nvPr>
            <p:ph idx="1"/>
          </p:nvPr>
        </p:nvSpPr>
        <p:spPr>
          <a:xfrm>
            <a:off x="2284124" y="1378887"/>
            <a:ext cx="7820194" cy="5143536"/>
          </a:xfrm>
        </p:spPr>
        <p:txBody>
          <a:bodyPr/>
          <a:lstStyle/>
          <a:p>
            <a:r>
              <a:rPr lang="zh-CN" altLang="en-US" dirty="0"/>
              <a:t>定义列表</a:t>
            </a:r>
            <a:r>
              <a:rPr lang="zh-CN" altLang="en-US" dirty="0" smtClean="0"/>
              <a:t>的</a:t>
            </a:r>
            <a:r>
              <a:rPr lang="zh-CN" altLang="en-US" dirty="0"/>
              <a:t>特性</a:t>
            </a:r>
            <a:endParaRPr lang="zh-CN" altLang="en-US" dirty="0"/>
          </a:p>
          <a:p>
            <a:pPr lvl="1"/>
            <a:r>
              <a:rPr lang="zh-CN" altLang="en-US" dirty="0"/>
              <a:t>没有顺序，每个</a:t>
            </a:r>
            <a:r>
              <a:rPr lang="en-US" altLang="zh-CN" dirty="0"/>
              <a:t>&lt;</a:t>
            </a:r>
            <a:r>
              <a:rPr lang="en-US" altLang="zh-CN" dirty="0" err="1"/>
              <a:t>dt</a:t>
            </a:r>
            <a:r>
              <a:rPr lang="en-US" altLang="zh-CN" dirty="0"/>
              <a:t>&gt;</a:t>
            </a:r>
            <a:r>
              <a:rPr lang="zh-CN" altLang="en-US" dirty="0"/>
              <a:t>标签、</a:t>
            </a:r>
            <a:r>
              <a:rPr lang="en-US" altLang="zh-CN" dirty="0"/>
              <a:t>&lt;</a:t>
            </a:r>
            <a:r>
              <a:rPr lang="en-US" altLang="zh-CN" dirty="0" err="1"/>
              <a:t>dd</a:t>
            </a:r>
            <a:r>
              <a:rPr lang="en-US" altLang="zh-CN" dirty="0"/>
              <a:t>&gt;</a:t>
            </a:r>
            <a:r>
              <a:rPr lang="zh-CN" altLang="en-US" dirty="0"/>
              <a:t>标签独占一行（块元素</a:t>
            </a:r>
            <a:r>
              <a:rPr lang="zh-CN" altLang="en-US" dirty="0" smtClean="0"/>
              <a:t>）</a:t>
            </a:r>
            <a:endParaRPr lang="zh-CN" altLang="en-US" dirty="0"/>
          </a:p>
          <a:p>
            <a:pPr lvl="1"/>
            <a:r>
              <a:rPr lang="zh-CN" altLang="en-US" dirty="0" smtClean="0"/>
              <a:t>默认</a:t>
            </a:r>
            <a:r>
              <a:rPr lang="zh-CN" altLang="en-US" dirty="0"/>
              <a:t>没有</a:t>
            </a:r>
            <a:r>
              <a:rPr lang="zh-CN" altLang="en-US" dirty="0" smtClean="0"/>
              <a:t>标记</a:t>
            </a:r>
            <a:endParaRPr lang="zh-CN" altLang="en-US" dirty="0"/>
          </a:p>
          <a:p>
            <a:pPr lvl="1"/>
            <a:r>
              <a:rPr lang="zh-CN" altLang="en-US" dirty="0" smtClean="0"/>
              <a:t>一般用于一</a:t>
            </a:r>
            <a:r>
              <a:rPr lang="zh-CN" altLang="en-US" dirty="0"/>
              <a:t>个标题下有一个或多个列表</a:t>
            </a:r>
            <a:r>
              <a:rPr lang="zh-CN" altLang="en-US" dirty="0" smtClean="0"/>
              <a:t>项的情况</a:t>
            </a:r>
            <a:endParaRPr lang="zh-CN" altLang="en-US" dirty="0"/>
          </a:p>
        </p:txBody>
      </p:sp>
      <p:pic>
        <p:nvPicPr>
          <p:cNvPr id="4098" name="Picture 2" descr="C:\Users\yaling.he\Desktop\Chapter02截图\Chapter02截图\图2.7  定义列表使用参考.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1544" y="4005062"/>
            <a:ext cx="8405017" cy="156445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92150" y="433070"/>
            <a:ext cx="2100580" cy="523240"/>
          </a:xfrm>
        </p:spPr>
        <p:txBody>
          <a:bodyPr>
            <a:normAutofit fontScale="90000"/>
          </a:bodyPr>
          <a:lstStyle/>
          <a:p>
            <a:r>
              <a:rPr lang="zh-CN" altLang="en-US" smtClean="0"/>
              <a:t>小结</a:t>
            </a:r>
            <a:endParaRPr lang="zh-CN" altLang="en-US" dirty="0" smtClean="0"/>
          </a:p>
        </p:txBody>
      </p:sp>
      <p:sp>
        <p:nvSpPr>
          <p:cNvPr id="22531" name="内容占位符 2"/>
          <p:cNvSpPr>
            <a:spLocks noGrp="1"/>
          </p:cNvSpPr>
          <p:nvPr>
            <p:ph idx="1"/>
          </p:nvPr>
        </p:nvSpPr>
        <p:spPr/>
        <p:txBody>
          <a:bodyPr/>
          <a:lstStyle/>
          <a:p>
            <a:r>
              <a:rPr lang="zh-CN" altLang="en-US" smtClean="0"/>
              <a:t>列表对比</a:t>
            </a:r>
            <a:endParaRPr lang="zh-CN" altLang="en-US" dirty="0" smtClean="0"/>
          </a:p>
        </p:txBody>
      </p:sp>
      <p:graphicFrame>
        <p:nvGraphicFramePr>
          <p:cNvPr id="8" name="Group 29"/>
          <p:cNvGraphicFramePr>
            <a:graphicFrameLocks noGrp="1"/>
          </p:cNvGraphicFramePr>
          <p:nvPr/>
        </p:nvGraphicFramePr>
        <p:xfrm>
          <a:off x="1881159" y="1857364"/>
          <a:ext cx="8072120" cy="442214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14755"/>
                <a:gridCol w="2642870"/>
                <a:gridCol w="4214495"/>
              </a:tblGrid>
              <a:tr h="56451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黑体" panose="02010609060101010101" charset="-122"/>
                          <a:ea typeface="黑体" panose="02010609060101010101" charset="-122"/>
                        </a:rPr>
                        <a:t>类型</a:t>
                      </a:r>
                      <a:endParaRPr kumimoji="0" lang="en-US" altLang="zh-CN" sz="2000" b="1" i="0" u="none" strike="noStrike" cap="none" normalizeH="0" baseline="0" dirty="0" smtClean="0">
                        <a:ln>
                          <a:noFill/>
                        </a:ln>
                        <a:solidFill>
                          <a:schemeClr val="bg1"/>
                        </a:solidFill>
                        <a:effectLst/>
                        <a:latin typeface="黑体" panose="02010609060101010101" charset="-122"/>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黑体" panose="02010609060101010101" charset="-122"/>
                          <a:ea typeface="黑体" panose="02010609060101010101" charset="-122"/>
                        </a:rPr>
                        <a:t>说明</a:t>
                      </a:r>
                      <a:endParaRPr kumimoji="0" lang="zh-CN" altLang="en-US" sz="2000" b="1" i="0" u="none" strike="noStrike" cap="none" normalizeH="0" baseline="0" dirty="0" smtClean="0">
                        <a:ln>
                          <a:noFill/>
                        </a:ln>
                        <a:solidFill>
                          <a:schemeClr val="bg1"/>
                        </a:solidFill>
                        <a:effectLst/>
                        <a:latin typeface="黑体" panose="02010609060101010101" charset="-122"/>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黑体" panose="02010609060101010101" charset="-122"/>
                          <a:ea typeface="黑体" panose="02010609060101010101" charset="-122"/>
                        </a:rPr>
                        <a:t>项目符号</a:t>
                      </a:r>
                      <a:endParaRPr kumimoji="0" lang="zh-CN" altLang="en-US" sz="2000" b="1" i="0" u="none" strike="noStrike" cap="none" normalizeH="0" baseline="0" dirty="0" smtClean="0">
                        <a:ln>
                          <a:noFill/>
                        </a:ln>
                        <a:solidFill>
                          <a:schemeClr val="bg1"/>
                        </a:solidFill>
                        <a:effectLst/>
                        <a:latin typeface="黑体" panose="02010609060101010101" charset="-122"/>
                        <a:ea typeface="黑体" panose="02010609060101010101"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1234440">
                <a:tc>
                  <a:txBody>
                    <a:bodyPr/>
                    <a:lstStyle/>
                    <a:p>
                      <a:pPr algn="ctr">
                        <a:lnSpc>
                          <a:spcPct val="150000"/>
                        </a:lnSpc>
                        <a:spcAft>
                          <a:spcPts val="0"/>
                        </a:spcAft>
                      </a:pPr>
                      <a:r>
                        <a:rPr lang="zh-CN" sz="1800" b="1" kern="100" dirty="0" smtClean="0">
                          <a:latin typeface="+mn-lt"/>
                          <a:ea typeface="+mn-ea"/>
                          <a:cs typeface="Times New Roman" panose="02020603050405020304"/>
                        </a:rPr>
                        <a:t>无序列表</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ul</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标签来实现</a:t>
                      </a:r>
                      <a:endParaRPr lang="zh-CN" sz="1800" b="1" kern="100" dirty="0">
                        <a:latin typeface="+mn-lt"/>
                        <a:ea typeface="+mn-ea"/>
                        <a:cs typeface="Times New Roman" panose="02020603050405020304"/>
                      </a:endParaRPr>
                    </a:p>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li</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标签表示列表项</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altLang="en-US" sz="1800" b="1" kern="100" dirty="0" smtClean="0">
                          <a:latin typeface="+mn-lt"/>
                          <a:ea typeface="+mn-ea"/>
                          <a:cs typeface="Times New Roman" panose="02020603050405020304"/>
                        </a:rPr>
                        <a:t>无序列表中的每项都是平级的，没有级别之分，并且列表中的内容一般都是相对简单的标题性质的网页内容</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1388745">
                <a:tc>
                  <a:txBody>
                    <a:bodyPr/>
                    <a:lstStyle/>
                    <a:p>
                      <a:pPr algn="ctr">
                        <a:lnSpc>
                          <a:spcPct val="150000"/>
                        </a:lnSpc>
                        <a:spcAft>
                          <a:spcPts val="0"/>
                        </a:spcAft>
                      </a:pPr>
                      <a:r>
                        <a:rPr lang="zh-CN" sz="1800" b="1" kern="100" dirty="0">
                          <a:latin typeface="+mn-lt"/>
                          <a:ea typeface="+mn-ea"/>
                          <a:cs typeface="Times New Roman" panose="02020603050405020304"/>
                        </a:rPr>
                        <a:t>有序列表</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smtClean="0">
                          <a:latin typeface="+mn-lt"/>
                          <a:ea typeface="+mn-ea"/>
                          <a:cs typeface="Times New Roman" panose="02020603050405020304"/>
                        </a:rPr>
                        <a:t>以</a:t>
                      </a:r>
                      <a:r>
                        <a:rPr lang="en-US" sz="1800" b="1" kern="100" dirty="0" smtClean="0">
                          <a:latin typeface="+mn-lt"/>
                          <a:ea typeface="+mn-ea"/>
                          <a:cs typeface="Times New Roman" panose="02020603050405020304"/>
                        </a:rPr>
                        <a:t>&lt;</a:t>
                      </a:r>
                      <a:r>
                        <a:rPr lang="en-US" sz="1800" b="1" kern="100" dirty="0" err="1" smtClean="0">
                          <a:latin typeface="+mn-lt"/>
                          <a:ea typeface="+mn-ea"/>
                          <a:cs typeface="Times New Roman" panose="02020603050405020304"/>
                        </a:rPr>
                        <a:t>ol</a:t>
                      </a:r>
                      <a:r>
                        <a:rPr lang="en-US" sz="1800" b="1" kern="100" dirty="0" smtClean="0">
                          <a:latin typeface="+mn-lt"/>
                          <a:ea typeface="+mn-ea"/>
                          <a:cs typeface="Times New Roman" panose="02020603050405020304"/>
                        </a:rPr>
                        <a:t>&gt;</a:t>
                      </a:r>
                      <a:r>
                        <a:rPr lang="zh-CN" sz="1800" b="1" kern="100" dirty="0" smtClean="0">
                          <a:latin typeface="+mn-lt"/>
                          <a:ea typeface="+mn-ea"/>
                          <a:cs typeface="Times New Roman" panose="02020603050405020304"/>
                        </a:rPr>
                        <a:t>标签来实现</a:t>
                      </a:r>
                      <a:endParaRPr lang="zh-CN" sz="1800" b="1" kern="100" dirty="0" smtClean="0">
                        <a:latin typeface="+mn-lt"/>
                        <a:ea typeface="+mn-ea"/>
                        <a:cs typeface="Times New Roman" panose="02020603050405020304"/>
                      </a:endParaRPr>
                    </a:p>
                    <a:p>
                      <a:pPr algn="just">
                        <a:lnSpc>
                          <a:spcPct val="150000"/>
                        </a:lnSpc>
                        <a:spcAft>
                          <a:spcPts val="0"/>
                        </a:spcAft>
                      </a:pPr>
                      <a:r>
                        <a:rPr lang="zh-CN" sz="1800" b="1" kern="100" dirty="0" smtClean="0">
                          <a:latin typeface="+mn-lt"/>
                          <a:ea typeface="+mn-ea"/>
                          <a:cs typeface="Times New Roman" panose="02020603050405020304"/>
                        </a:rPr>
                        <a:t>以</a:t>
                      </a:r>
                      <a:r>
                        <a:rPr lang="en-US" sz="1800" b="1" kern="100" dirty="0" smtClean="0">
                          <a:latin typeface="+mn-lt"/>
                          <a:ea typeface="+mn-ea"/>
                          <a:cs typeface="Times New Roman" panose="02020603050405020304"/>
                        </a:rPr>
                        <a:t>&lt;li&gt;</a:t>
                      </a:r>
                      <a:r>
                        <a:rPr lang="zh-CN" sz="1800" b="1" kern="100" dirty="0" smtClean="0">
                          <a:latin typeface="+mn-lt"/>
                          <a:ea typeface="+mn-ea"/>
                          <a:cs typeface="Times New Roman" panose="02020603050405020304"/>
                        </a:rPr>
                        <a:t>标签表示列表项</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altLang="en-US" sz="1800" b="1" kern="100" dirty="0" smtClean="0">
                          <a:latin typeface="+mn-lt"/>
                          <a:ea typeface="+mn-ea"/>
                          <a:cs typeface="Times New Roman" panose="02020603050405020304"/>
                        </a:rPr>
                        <a:t>有序列表</a:t>
                      </a:r>
                      <a:r>
                        <a:rPr lang="en-US" altLang="zh-CN" sz="1800" b="1" kern="100" dirty="0" err="1" smtClean="0">
                          <a:latin typeface="+mn-lt"/>
                          <a:ea typeface="+mn-ea"/>
                          <a:cs typeface="Times New Roman" panose="02020603050405020304"/>
                        </a:rPr>
                        <a:t>ol</a:t>
                      </a:r>
                      <a:r>
                        <a:rPr lang="en-US" altLang="zh-CN" sz="1800" b="1" kern="100" dirty="0" smtClean="0">
                          <a:latin typeface="+mn-lt"/>
                          <a:ea typeface="+mn-ea"/>
                          <a:cs typeface="Times New Roman" panose="02020603050405020304"/>
                        </a:rPr>
                        <a:t>-li</a:t>
                      </a:r>
                      <a:r>
                        <a:rPr lang="zh-CN" altLang="en-US" sz="1800" b="1" kern="100" dirty="0" smtClean="0">
                          <a:latin typeface="+mn-lt"/>
                          <a:ea typeface="+mn-ea"/>
                          <a:cs typeface="Times New Roman" panose="02020603050405020304"/>
                        </a:rPr>
                        <a:t>一般用于显示带有顺序编号的特定场合</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1234440">
                <a:tc>
                  <a:txBody>
                    <a:bodyPr/>
                    <a:lstStyle/>
                    <a:p>
                      <a:pPr algn="ctr">
                        <a:lnSpc>
                          <a:spcPct val="150000"/>
                        </a:lnSpc>
                        <a:spcAft>
                          <a:spcPts val="0"/>
                        </a:spcAft>
                      </a:pPr>
                      <a:r>
                        <a:rPr lang="zh-CN" sz="1800" b="1" kern="100" dirty="0">
                          <a:latin typeface="+mn-lt"/>
                          <a:ea typeface="+mn-ea"/>
                          <a:cs typeface="Times New Roman" panose="02020603050405020304"/>
                        </a:rPr>
                        <a:t>定义类表</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&lt;dl&gt;</a:t>
                      </a:r>
                      <a:r>
                        <a:rPr lang="zh-CN" sz="1800" b="1" kern="100" dirty="0" smtClean="0">
                          <a:latin typeface="+mn-lt"/>
                          <a:ea typeface="+mn-ea"/>
                          <a:cs typeface="Times New Roman" panose="02020603050405020304"/>
                        </a:rPr>
                        <a:t>标签</a:t>
                      </a:r>
                      <a:r>
                        <a:rPr lang="zh-CN" altLang="en-US" sz="1800" b="1" kern="100" dirty="0" smtClean="0">
                          <a:latin typeface="+mn-lt"/>
                          <a:ea typeface="+mn-ea"/>
                          <a:cs typeface="Times New Roman" panose="02020603050405020304"/>
                        </a:rPr>
                        <a:t>来</a:t>
                      </a:r>
                      <a:r>
                        <a:rPr lang="zh-CN" sz="1800" b="1" kern="100" dirty="0" smtClean="0">
                          <a:latin typeface="+mn-lt"/>
                          <a:ea typeface="+mn-ea"/>
                          <a:cs typeface="Times New Roman" panose="02020603050405020304"/>
                        </a:rPr>
                        <a:t>实现</a:t>
                      </a:r>
                      <a:endParaRPr lang="zh-CN" sz="1800" b="1" kern="100" dirty="0">
                        <a:latin typeface="+mn-lt"/>
                        <a:ea typeface="+mn-ea"/>
                        <a:cs typeface="Times New Roman" panose="02020603050405020304"/>
                      </a:endParaRPr>
                    </a:p>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dt</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标签定义列表项</a:t>
                      </a:r>
                      <a:endParaRPr lang="zh-CN" sz="1800" b="1" kern="100" dirty="0">
                        <a:latin typeface="+mn-lt"/>
                        <a:ea typeface="+mn-ea"/>
                        <a:cs typeface="Times New Roman" panose="02020603050405020304"/>
                      </a:endParaRPr>
                    </a:p>
                    <a:p>
                      <a:pPr algn="just">
                        <a:lnSpc>
                          <a:spcPct val="150000"/>
                        </a:lnSpc>
                        <a:spcAft>
                          <a:spcPts val="0"/>
                        </a:spcAft>
                      </a:pPr>
                      <a:r>
                        <a:rPr lang="zh-CN" sz="1800" b="1" kern="100" dirty="0">
                          <a:latin typeface="+mn-lt"/>
                          <a:ea typeface="+mn-ea"/>
                          <a:cs typeface="Times New Roman" panose="02020603050405020304"/>
                        </a:rPr>
                        <a:t>以</a:t>
                      </a:r>
                      <a:r>
                        <a:rPr lang="en-US" sz="1800" b="1" kern="100" dirty="0">
                          <a:latin typeface="+mn-lt"/>
                          <a:ea typeface="+mn-ea"/>
                          <a:cs typeface="Times New Roman" panose="02020603050405020304"/>
                        </a:rPr>
                        <a:t>&lt;</a:t>
                      </a:r>
                      <a:r>
                        <a:rPr lang="en-US" sz="1800" b="1" kern="100" dirty="0" err="1">
                          <a:latin typeface="+mn-lt"/>
                          <a:ea typeface="+mn-ea"/>
                          <a:cs typeface="Times New Roman" panose="02020603050405020304"/>
                        </a:rPr>
                        <a:t>dd</a:t>
                      </a:r>
                      <a:r>
                        <a:rPr lang="en-US" sz="1800" b="1" kern="100" dirty="0">
                          <a:latin typeface="+mn-lt"/>
                          <a:ea typeface="+mn-ea"/>
                          <a:cs typeface="Times New Roman" panose="02020603050405020304"/>
                        </a:rPr>
                        <a:t>&gt;</a:t>
                      </a:r>
                      <a:r>
                        <a:rPr lang="zh-CN" sz="1800" b="1" kern="100" dirty="0">
                          <a:latin typeface="+mn-lt"/>
                          <a:ea typeface="+mn-ea"/>
                          <a:cs typeface="Times New Roman" panose="02020603050405020304"/>
                        </a:rPr>
                        <a:t>标签定义内容</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altLang="en-US" sz="1800" b="1" kern="100" dirty="0" smtClean="0">
                          <a:latin typeface="+mn-lt"/>
                          <a:ea typeface="+mn-ea"/>
                          <a:cs typeface="Times New Roman" panose="02020603050405020304"/>
                        </a:rPr>
                        <a:t>定义列表一般适用于带有标题和标题解释性内容的场合</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19785" y="351790"/>
            <a:ext cx="6681470" cy="523240"/>
          </a:xfrm>
        </p:spPr>
        <p:txBody>
          <a:bodyPr>
            <a:normAutofit fontScale="90000"/>
          </a:bodyPr>
          <a:lstStyle/>
          <a:p>
            <a:r>
              <a:rPr lang="zh-CN" altLang="en-US" dirty="0" smtClean="0"/>
              <a:t>学员操作</a:t>
            </a:r>
            <a:r>
              <a:rPr lang="en-US" altLang="zh-CN" dirty="0" smtClean="0"/>
              <a:t>—</a:t>
            </a:r>
            <a:r>
              <a:rPr lang="zh-CN" altLang="zh-CN" dirty="0"/>
              <a:t>制作音乐排行榜</a:t>
            </a:r>
            <a:endParaRPr lang="en-US" altLang="zh-CN" dirty="0" smtClean="0"/>
          </a:p>
        </p:txBody>
      </p:sp>
      <p:sp>
        <p:nvSpPr>
          <p:cNvPr id="18435" name="Rectangle 3"/>
          <p:cNvSpPr>
            <a:spLocks noGrp="1" noChangeArrowheads="1"/>
          </p:cNvSpPr>
          <p:nvPr>
            <p:ph idx="1"/>
          </p:nvPr>
        </p:nvSpPr>
        <p:spPr>
          <a:xfrm>
            <a:off x="2308225" y="1903095"/>
            <a:ext cx="5372100" cy="4454525"/>
          </a:xfrm>
        </p:spPr>
        <p:txBody>
          <a:bodyPr/>
          <a:lstStyle/>
          <a:p>
            <a:r>
              <a:rPr lang="zh-CN" altLang="en-US" dirty="0" smtClean="0"/>
              <a:t>需求说明</a:t>
            </a:r>
            <a:endParaRPr lang="zh-CN" altLang="en-US" dirty="0" smtClean="0"/>
          </a:p>
          <a:p>
            <a:pPr lvl="1"/>
            <a:r>
              <a:rPr lang="zh-CN" altLang="en-US" dirty="0"/>
              <a:t>使用有序列表制作音乐排行榜</a:t>
            </a:r>
            <a:endParaRPr lang="zh-CN" altLang="en-US" dirty="0" smtClean="0"/>
          </a:p>
        </p:txBody>
      </p:sp>
      <p:grpSp>
        <p:nvGrpSpPr>
          <p:cNvPr id="3" name="组合 13"/>
          <p:cNvGrpSpPr/>
          <p:nvPr/>
        </p:nvGrpSpPr>
        <p:grpSpPr>
          <a:xfrm>
            <a:off x="1666844" y="149673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练习</a:t>
              </a:r>
              <a:endParaRPr lang="zh-CN" altLang="en-US" sz="2000" b="1" dirty="0">
                <a:solidFill>
                  <a:schemeClr val="tx1"/>
                </a:solidFill>
                <a:latin typeface="黑体" panose="02010609060101010101" charset="-122"/>
                <a:ea typeface="黑体" panose="02010609060101010101"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5" name="组合 17"/>
          <p:cNvGrpSpPr/>
          <p:nvPr/>
        </p:nvGrpSpPr>
        <p:grpSpPr bwMode="auto">
          <a:xfrm>
            <a:off x="1407740" y="5975707"/>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charset="-122"/>
                  <a:ea typeface="微软雅黑" panose="020B0503020204020204" charset="-122"/>
                </a:rPr>
                <a:t>完成时间：</a:t>
              </a:r>
              <a:r>
                <a:rPr lang="en-US" altLang="zh-CN" sz="1600" b="1" spc="300" dirty="0">
                  <a:solidFill>
                    <a:srgbClr val="FBFFFE"/>
                  </a:solidFill>
                  <a:latin typeface="微软雅黑" panose="020B0503020204020204" charset="-122"/>
                  <a:ea typeface="微软雅黑" panose="020B0503020204020204" charset="-122"/>
                </a:rPr>
                <a:t>10</a:t>
              </a:r>
              <a:r>
                <a:rPr lang="zh-CN" altLang="en-US" sz="1600" b="1" spc="300" dirty="0">
                  <a:solidFill>
                    <a:srgbClr val="FBFFFE"/>
                  </a:solidFill>
                  <a:latin typeface="微软雅黑" panose="020B0503020204020204" charset="-122"/>
                  <a:ea typeface="微软雅黑" panose="020B0503020204020204" charset="-122"/>
                </a:rPr>
                <a:t>分钟</a:t>
              </a:r>
              <a:endParaRPr lang="zh-CN" altLang="en-US" sz="1600" b="1" spc="300" dirty="0">
                <a:solidFill>
                  <a:srgbClr val="FBFFFE"/>
                </a:solidFill>
                <a:latin typeface="微软雅黑" panose="020B0503020204020204" charset="-122"/>
                <a:ea typeface="微软雅黑" panose="020B0503020204020204" charset="-122"/>
              </a:endParaRPr>
            </a:p>
          </p:txBody>
        </p:sp>
      </p:grpSp>
      <p:pic>
        <p:nvPicPr>
          <p:cNvPr id="6146" name="Picture 2" descr="C:\Users\asus\Desktop\img\1.PNG1"/>
          <p:cNvPicPr>
            <a:picLocks noChangeAspect="1" noChangeArrowheads="1"/>
          </p:cNvPicPr>
          <p:nvPr/>
        </p:nvPicPr>
        <p:blipFill>
          <a:blip r:embed="rId2"/>
          <a:srcRect/>
          <a:stretch>
            <a:fillRect/>
          </a:stretch>
        </p:blipFill>
        <p:spPr bwMode="auto">
          <a:xfrm>
            <a:off x="6466624" y="2575287"/>
            <a:ext cx="3211830" cy="3913379"/>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7096125" y="285750"/>
            <a:ext cx="3392488" cy="523875"/>
          </a:xfrm>
        </p:spPr>
        <p:txBody>
          <a:bodyPr>
            <a:normAutofit fontScale="90000"/>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charset="-122"/>
                        <a:ea typeface="微软雅黑" panose="020B0503020204020204" charset="-122"/>
                      </a:rPr>
                      <a:t>共性问题集中讲解   </a:t>
                    </a:r>
                    <a:endParaRPr lang="en-US" altLang="zh-CN" sz="3200" b="1" kern="0" spc="300" dirty="0">
                      <a:solidFill>
                        <a:schemeClr val="tx2">
                          <a:lumMod val="50000"/>
                        </a:schemeClr>
                      </a:solidFill>
                      <a:latin typeface="微软雅黑" panose="020B0503020204020204" charset="-122"/>
                      <a:ea typeface="微软雅黑" panose="020B050302020402020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r>
              <a:rPr lang="zh-CN" altLang="en-US" dirty="0" smtClean="0"/>
              <a:t>伪类样式</a:t>
            </a:r>
            <a:endParaRPr lang="zh-CN" altLang="en-US" dirty="0" smtClean="0"/>
          </a:p>
          <a:p>
            <a:endParaRPr lang="zh-CN" altLang="en-US" dirty="0"/>
          </a:p>
        </p:txBody>
      </p:sp>
      <p:pic>
        <p:nvPicPr>
          <p:cNvPr id="7170" name="Picture 2" descr="C:\Users\yaling.he\Desktop\2016-12-01_151003.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69373" y="1785926"/>
            <a:ext cx="3478351" cy="356948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998220" y="499110"/>
            <a:ext cx="3361055" cy="523240"/>
          </a:xfrm>
        </p:spPr>
        <p:txBody>
          <a:bodyPr>
            <a:normAutofit fontScale="90000"/>
          </a:bodyPr>
          <a:lstStyle/>
          <a:p>
            <a:r>
              <a:rPr lang="zh-CN" altLang="en-US" smtClean="0"/>
              <a:t>超链接伪类</a:t>
            </a:r>
            <a:endParaRPr lang="zh-CN" altLang="en-US" dirty="0"/>
          </a:p>
        </p:txBody>
      </p:sp>
      <p:sp>
        <p:nvSpPr>
          <p:cNvPr id="6" name="线形标注 1 5"/>
          <p:cNvSpPr/>
          <p:nvPr/>
        </p:nvSpPr>
        <p:spPr bwMode="auto">
          <a:xfrm flipH="1">
            <a:off x="8453454" y="3143248"/>
            <a:ext cx="1643074" cy="642942"/>
          </a:xfrm>
          <a:prstGeom prst="borderCallout1">
            <a:avLst>
              <a:gd name="adj1" fmla="val 124887"/>
              <a:gd name="adj2" fmla="val 150216"/>
              <a:gd name="adj3" fmla="val 51866"/>
              <a:gd name="adj4" fmla="val 10099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smtClean="0">
                <a:solidFill>
                  <a:schemeClr val="bg1"/>
                </a:solidFill>
                <a:latin typeface="+mn-ea"/>
                <a:ea typeface="+mn-ea"/>
              </a:rPr>
              <a:t>访问时，橙色</a:t>
            </a:r>
            <a:endParaRPr lang="en-US" altLang="zh-CN" b="1" kern="0" dirty="0">
              <a:solidFill>
                <a:schemeClr val="bg1"/>
              </a:solidFill>
              <a:latin typeface="+mn-ea"/>
              <a:ea typeface="+mn-ea"/>
            </a:endParaRPr>
          </a:p>
        </p:txBody>
      </p:sp>
      <p:sp>
        <p:nvSpPr>
          <p:cNvPr id="7" name="线形标注 1 6"/>
          <p:cNvSpPr/>
          <p:nvPr/>
        </p:nvSpPr>
        <p:spPr bwMode="auto">
          <a:xfrm flipH="1">
            <a:off x="8524892" y="4357694"/>
            <a:ext cx="1643074" cy="642942"/>
          </a:xfrm>
          <a:prstGeom prst="borderCallout1">
            <a:avLst>
              <a:gd name="adj1" fmla="val 39102"/>
              <a:gd name="adj2" fmla="val 177269"/>
              <a:gd name="adj3" fmla="val 51794"/>
              <a:gd name="adj4" fmla="val 97918"/>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访问后，紫色</a:t>
            </a:r>
            <a:endParaRPr lang="en-US" altLang="zh-CN" b="1" kern="0" dirty="0">
              <a:solidFill>
                <a:schemeClr val="bg1"/>
              </a:solidFill>
              <a:latin typeface="+mn-ea"/>
              <a:ea typeface="+mn-ea"/>
            </a:endParaRPr>
          </a:p>
        </p:txBody>
      </p:sp>
      <p:sp>
        <p:nvSpPr>
          <p:cNvPr id="9" name="线形标注 1 8"/>
          <p:cNvSpPr/>
          <p:nvPr/>
        </p:nvSpPr>
        <p:spPr bwMode="auto">
          <a:xfrm flipH="1">
            <a:off x="6415254" y="5768568"/>
            <a:ext cx="1428760" cy="571504"/>
          </a:xfrm>
          <a:prstGeom prst="borderCallout1">
            <a:avLst>
              <a:gd name="adj1" fmla="val -125270"/>
              <a:gd name="adj2" fmla="val 90771"/>
              <a:gd name="adj3" fmla="val -1481"/>
              <a:gd name="adj4" fmla="val 48812"/>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无超链接</a:t>
            </a:r>
            <a:endParaRPr lang="en-US" altLang="zh-CN" b="1" kern="0" dirty="0">
              <a:solidFill>
                <a:schemeClr val="bg1"/>
              </a:solidFill>
              <a:latin typeface="+mn-ea"/>
              <a:ea typeface="+mn-ea"/>
            </a:endParaRPr>
          </a:p>
        </p:txBody>
      </p:sp>
      <p:sp>
        <p:nvSpPr>
          <p:cNvPr id="10" name="内容占位符 2"/>
          <p:cNvSpPr txBox="1"/>
          <p:nvPr/>
        </p:nvSpPr>
        <p:spPr bwMode="auto">
          <a:xfrm>
            <a:off x="6483687" y="1467645"/>
            <a:ext cx="2787675" cy="642942"/>
          </a:xfrm>
          <a:prstGeom prst="rect">
            <a:avLst/>
          </a:prstGeom>
          <a:noFill/>
          <a:ln>
            <a:noFill/>
          </a:ln>
        </p:spPr>
        <p:txBody>
          <a:bodyPr vert="horz" wrap="square" lIns="91440" tIns="45720" rIns="91440" bIns="45720" numCol="1" anchor="t" anchorCtr="0" compatLnSpc="1"/>
          <a:lstStyle>
            <a:lvl1pPr marL="342900" indent="-342900" eaLnBrk="1" hangingPunct="1">
              <a:spcBef>
                <a:spcPct val="20000"/>
              </a:spcBef>
              <a:buClr>
                <a:srgbClr val="0E9CDE"/>
              </a:buClr>
              <a:buSzPct val="100000"/>
              <a:buFont typeface="Wingdings" panose="05000000000000000000" pitchFamily="2" charset="2"/>
              <a:buChar char="n"/>
              <a:defRPr sz="2600" b="1">
                <a:latin typeface="+mn-lt"/>
                <a:ea typeface="微软雅黑" panose="020B0503020204020204" charset="-122"/>
              </a:defRPr>
            </a:lvl1pPr>
            <a:lvl2pPr marL="742950" indent="-285750" eaLnBrk="0" hangingPunct="0">
              <a:spcBef>
                <a:spcPct val="20000"/>
              </a:spcBef>
              <a:buClr>
                <a:srgbClr val="0E9CDE"/>
              </a:buClr>
              <a:buSzPct val="100000"/>
              <a:buFont typeface="Wingdings" panose="05000000000000000000" pitchFamily="2" charset="2"/>
              <a:buChar char="u"/>
              <a:defRPr sz="2400" b="1">
                <a:latin typeface="+mn-lt"/>
                <a:ea typeface="微软雅黑" panose="020B0503020204020204" charset="-122"/>
              </a:defRPr>
            </a:lvl2pPr>
            <a:lvl3pPr marL="1143000" indent="-228600" eaLnBrk="0" hangingPunct="0">
              <a:spcBef>
                <a:spcPct val="20000"/>
              </a:spcBef>
              <a:buClr>
                <a:srgbClr val="0E9CDE"/>
              </a:buClr>
              <a:buSzPct val="85000"/>
              <a:buFont typeface="Wingdings" panose="05000000000000000000" pitchFamily="2" charset="2"/>
              <a:buChar char="Ø"/>
              <a:defRPr sz="2000" b="1">
                <a:latin typeface="+mn-lt"/>
                <a:ea typeface="+mn-ea"/>
              </a:defRPr>
            </a:lvl3pPr>
            <a:lvl4pPr marL="1600200" indent="-228600" eaLnBrk="0" hangingPunct="0">
              <a:spcBef>
                <a:spcPct val="20000"/>
              </a:spcBef>
              <a:buClr>
                <a:schemeClr val="tx2"/>
              </a:buClr>
              <a:buFont typeface="Wingdings" panose="05000000000000000000" pitchFamily="2" charset="2"/>
              <a:buChar char="Ø"/>
              <a:defRPr sz="1800" b="1">
                <a:latin typeface="+mn-lt"/>
                <a:ea typeface="+mn-ea"/>
                <a:cs typeface="楷体_GB2312"/>
              </a:defRPr>
            </a:lvl4pPr>
            <a:lvl5pPr marL="2057400" indent="-228600" eaLnBrk="0" hangingPunct="0">
              <a:spcBef>
                <a:spcPct val="20000"/>
              </a:spcBef>
              <a:buChar char="»"/>
              <a:defRPr sz="1600" b="1">
                <a:latin typeface="+mn-lt"/>
                <a:ea typeface="+mn-ea"/>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endParaRPr lang="zh-CN" altLang="en-US" dirty="0"/>
          </a:p>
        </p:txBody>
      </p:sp>
      <p:grpSp>
        <p:nvGrpSpPr>
          <p:cNvPr id="11" name="组合 71"/>
          <p:cNvGrpSpPr/>
          <p:nvPr/>
        </p:nvGrpSpPr>
        <p:grpSpPr>
          <a:xfrm>
            <a:off x="1595406" y="1929467"/>
            <a:ext cx="992719" cy="398780"/>
            <a:chOff x="1000100" y="1801951"/>
            <a:chExt cx="992719" cy="398780"/>
          </a:xfrm>
        </p:grpSpPr>
        <p:pic>
          <p:nvPicPr>
            <p:cNvPr id="12" name="Picture 3" descr="E:\设计支持\模板设计\YF.png"/>
            <p:cNvPicPr>
              <a:picLocks noChangeAspect="1" noChangeArrowheads="1"/>
            </p:cNvPicPr>
            <p:nvPr/>
          </p:nvPicPr>
          <p:blipFill>
            <a:blip r:embed="rId2"/>
            <a:srcRect/>
            <a:stretch>
              <a:fillRect/>
            </a:stretch>
          </p:blipFill>
          <p:spPr bwMode="auto">
            <a:xfrm>
              <a:off x="1000100" y="1806293"/>
              <a:ext cx="422603" cy="390096"/>
            </a:xfrm>
            <a:prstGeom prst="rect">
              <a:avLst/>
            </a:prstGeom>
            <a:noFill/>
          </p:spPr>
        </p:pic>
        <p:sp>
          <p:nvSpPr>
            <p:cNvPr id="13" name="TextBox 12"/>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语法</a:t>
              </a:r>
              <a:endParaRPr lang="zh-CN" altLang="en-US" sz="2000" b="1" dirty="0">
                <a:solidFill>
                  <a:schemeClr val="tx1"/>
                </a:solidFill>
                <a:latin typeface="黑体" panose="02010609060101010101" charset="-122"/>
                <a:ea typeface="黑体" panose="02010609060101010101" charset="-122"/>
              </a:endParaRPr>
            </a:p>
          </p:txBody>
        </p:sp>
      </p:grpSp>
      <p:sp>
        <p:nvSpPr>
          <p:cNvPr id="14" name="AutoShape 12"/>
          <p:cNvSpPr>
            <a:spLocks noChangeArrowheads="1"/>
          </p:cNvSpPr>
          <p:nvPr/>
        </p:nvSpPr>
        <p:spPr bwMode="auto">
          <a:xfrm>
            <a:off x="2881290" y="1928802"/>
            <a:ext cx="2643192" cy="452198"/>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zh-CN" altLang="en-US" b="1" dirty="0" smtClean="0">
                <a:solidFill>
                  <a:schemeClr val="accent5">
                    <a:lumMod val="10000"/>
                  </a:schemeClr>
                </a:solidFill>
                <a:latin typeface="+mn-lt"/>
              </a:rPr>
              <a:t>标签名</a:t>
            </a:r>
            <a:r>
              <a:rPr lang="en-US" altLang="zh-CN" b="1" dirty="0" smtClean="0">
                <a:solidFill>
                  <a:schemeClr val="accent5">
                    <a:lumMod val="10000"/>
                  </a:schemeClr>
                </a:solidFill>
                <a:latin typeface="+mn-lt"/>
              </a:rPr>
              <a:t>:</a:t>
            </a:r>
            <a:r>
              <a:rPr lang="zh-CN" altLang="en-US" b="1" dirty="0" smtClean="0">
                <a:solidFill>
                  <a:schemeClr val="accent5">
                    <a:lumMod val="10000"/>
                  </a:schemeClr>
                </a:solidFill>
                <a:latin typeface="+mn-lt"/>
              </a:rPr>
              <a:t>伪类名</a:t>
            </a:r>
            <a:r>
              <a:rPr lang="en-US" altLang="zh-CN" b="1" dirty="0" smtClean="0">
                <a:solidFill>
                  <a:schemeClr val="accent5">
                    <a:lumMod val="10000"/>
                  </a:schemeClr>
                </a:solidFill>
                <a:latin typeface="+mn-lt"/>
              </a:rPr>
              <a:t>{</a:t>
            </a:r>
            <a:r>
              <a:rPr lang="zh-CN" altLang="en-US" b="1" dirty="0" smtClean="0">
                <a:solidFill>
                  <a:schemeClr val="accent5">
                    <a:lumMod val="10000"/>
                  </a:schemeClr>
                </a:solidFill>
                <a:latin typeface="+mn-lt"/>
              </a:rPr>
              <a:t>声明</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15" name="AutoShape 12"/>
          <p:cNvSpPr>
            <a:spLocks noChangeArrowheads="1"/>
          </p:cNvSpPr>
          <p:nvPr/>
        </p:nvSpPr>
        <p:spPr bwMode="auto">
          <a:xfrm>
            <a:off x="785786" y="3714752"/>
            <a:ext cx="3786214" cy="1534285"/>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a:hover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color:#B46210;</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text-</a:t>
            </a:r>
            <a:r>
              <a:rPr lang="en-US" altLang="zh-CN" b="1" dirty="0" err="1" smtClean="0">
                <a:solidFill>
                  <a:schemeClr val="accent5">
                    <a:lumMod val="10000"/>
                  </a:schemeClr>
                </a:solidFill>
                <a:latin typeface="+mn-lt"/>
              </a:rPr>
              <a:t>decoration:underline</a:t>
            </a: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p:txBody>
      </p:sp>
      <p:cxnSp>
        <p:nvCxnSpPr>
          <p:cNvPr id="17" name="直接箭头连接符 16"/>
          <p:cNvCxnSpPr>
            <a:stCxn id="14" idx="2"/>
            <a:endCxn id="15" idx="0"/>
          </p:cNvCxnSpPr>
          <p:nvPr/>
        </p:nvCxnSpPr>
        <p:spPr>
          <a:xfrm flipH="1">
            <a:off x="4202886" y="2380599"/>
            <a:ext cx="1524000" cy="133413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0" name="组合 19"/>
          <p:cNvGrpSpPr/>
          <p:nvPr/>
        </p:nvGrpSpPr>
        <p:grpSpPr>
          <a:xfrm>
            <a:off x="1595406" y="3286124"/>
            <a:ext cx="992719" cy="414475"/>
            <a:chOff x="1000100" y="2528843"/>
            <a:chExt cx="992719" cy="414475"/>
          </a:xfrm>
        </p:grpSpPr>
        <p:pic>
          <p:nvPicPr>
            <p:cNvPr id="21"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2" name="TextBox 21"/>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示例</a:t>
              </a:r>
              <a:endParaRPr lang="zh-CN" altLang="en-US" sz="2000" b="1" dirty="0">
                <a:solidFill>
                  <a:schemeClr val="tx1"/>
                </a:solidFill>
                <a:latin typeface="黑体" panose="02010609060101010101" charset="-122"/>
                <a:ea typeface="黑体" panose="02010609060101010101" charset="-122"/>
              </a:endParaRPr>
            </a:p>
          </p:txBody>
        </p:sp>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nodePh="1">
                                  <p:stCondLst>
                                    <p:cond delay="0"/>
                                  </p:stCondLst>
                                  <p:endCondLst>
                                    <p:cond evt="begin" delay="0">
                                      <p:tn val="18"/>
                                    </p:cond>
                                  </p:end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bldLvl="0" animBg="1"/>
      <p:bldP spid="10" grpId="0"/>
      <p:bldP spid="14" grpId="0" bldLvl="0" animBg="1"/>
      <p:bldP spid="1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title"/>
          </p:nvPr>
        </p:nvSpPr>
        <p:spPr>
          <a:xfrm>
            <a:off x="827405" y="334645"/>
            <a:ext cx="6166485" cy="523240"/>
          </a:xfrm>
        </p:spPr>
        <p:txBody>
          <a:bodyPr>
            <a:normAutofit fontScale="90000"/>
          </a:bodyPr>
          <a:lstStyle/>
          <a:p>
            <a:r>
              <a:rPr lang="zh-CN" altLang="en-US" smtClean="0"/>
              <a:t>使用</a:t>
            </a:r>
            <a:r>
              <a:rPr lang="en-US" altLang="zh-CN" smtClean="0"/>
              <a:t>CSS</a:t>
            </a:r>
            <a:r>
              <a:rPr lang="zh-CN" altLang="en-US" smtClean="0"/>
              <a:t>设置超链接</a:t>
            </a:r>
            <a:endParaRPr lang="zh-CN" altLang="en-US" dirty="0" smtClean="0"/>
          </a:p>
        </p:txBody>
      </p:sp>
      <p:graphicFrame>
        <p:nvGraphicFramePr>
          <p:cNvPr id="16" name="Group 29"/>
          <p:cNvGraphicFramePr>
            <a:graphicFrameLocks noGrp="1"/>
          </p:cNvGraphicFramePr>
          <p:nvPr/>
        </p:nvGraphicFramePr>
        <p:xfrm>
          <a:off x="2095472" y="1071546"/>
          <a:ext cx="8143875" cy="309499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445895"/>
                <a:gridCol w="3554730"/>
                <a:gridCol w="3143250"/>
              </a:tblGrid>
              <a:tr h="50038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smtClean="0">
                          <a:solidFill>
                            <a:schemeClr val="bg1"/>
                          </a:solidFill>
                          <a:latin typeface="+mn-lt"/>
                          <a:ea typeface="+mn-ea"/>
                          <a:cs typeface="+mn-cs"/>
                        </a:rPr>
                        <a:t>伪类名称</a:t>
                      </a:r>
                      <a:endParaRPr lang="zh-CN" altLang="en-US" sz="2000" b="1" kern="1200" dirty="0" smtClean="0">
                        <a:solidFill>
                          <a:schemeClr val="bg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smtClean="0">
                          <a:solidFill>
                            <a:schemeClr val="bg1"/>
                          </a:solidFill>
                          <a:latin typeface="+mn-lt"/>
                          <a:ea typeface="+mn-ea"/>
                          <a:cs typeface="+mn-cs"/>
                        </a:rPr>
                        <a:t>含义</a:t>
                      </a:r>
                      <a:endParaRPr lang="zh-CN" altLang="en-US" sz="2000" b="1" kern="1200" dirty="0" smtClean="0">
                        <a:solidFill>
                          <a:schemeClr val="bg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smtClean="0">
                          <a:solidFill>
                            <a:schemeClr val="bg1"/>
                          </a:solidFill>
                          <a:latin typeface="+mn-lt"/>
                          <a:ea typeface="+mn-ea"/>
                          <a:cs typeface="+mn-cs"/>
                        </a:rPr>
                        <a:t>示例</a:t>
                      </a:r>
                      <a:endParaRPr lang="zh-CN" altLang="en-US" sz="2000" b="1" kern="1200" dirty="0" smtClean="0">
                        <a:solidFill>
                          <a:schemeClr val="bg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4262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chemeClr val="dk1"/>
                          </a:solidFill>
                          <a:latin typeface="+mn-lt"/>
                          <a:ea typeface="+mn-ea"/>
                          <a:cs typeface="+mn-cs"/>
                        </a:rPr>
                        <a:t>a:link</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smtClean="0">
                          <a:solidFill>
                            <a:schemeClr val="dk1"/>
                          </a:solidFill>
                          <a:latin typeface="+mn-lt"/>
                          <a:ea typeface="+mn-ea"/>
                          <a:cs typeface="+mn-cs"/>
                        </a:rPr>
                        <a:t>未单击访问时超链接样式</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chemeClr val="dk1"/>
                          </a:solidFill>
                          <a:latin typeface="+mn-lt"/>
                          <a:ea typeface="+mn-ea"/>
                          <a:cs typeface="+mn-cs"/>
                        </a:rPr>
                        <a:t>a:link{color:#9ef5f9;}</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184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chemeClr val="dk1"/>
                          </a:solidFill>
                          <a:latin typeface="+mn-lt"/>
                          <a:ea typeface="+mn-ea"/>
                          <a:cs typeface="+mn-cs"/>
                        </a:rPr>
                        <a:t>a:visited</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smtClean="0">
                          <a:solidFill>
                            <a:schemeClr val="dk1"/>
                          </a:solidFill>
                          <a:latin typeface="+mn-lt"/>
                          <a:ea typeface="+mn-ea"/>
                          <a:cs typeface="+mn-cs"/>
                        </a:rPr>
                        <a:t>单击访问后超链接样式</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chemeClr val="dk1"/>
                          </a:solidFill>
                          <a:latin typeface="+mn-lt"/>
                          <a:ea typeface="+mn-ea"/>
                          <a:cs typeface="+mn-cs"/>
                        </a:rPr>
                        <a:t>a:visited {color:#333;}</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7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rgbClr val="FF0000"/>
                          </a:solidFill>
                          <a:latin typeface="+mn-lt"/>
                          <a:ea typeface="+mn-ea"/>
                          <a:cs typeface="+mn-cs"/>
                        </a:rPr>
                        <a:t>a:hover</a:t>
                      </a:r>
                      <a:endParaRPr lang="zh-CN" altLang="en-US" sz="2000" b="1" kern="1200" dirty="0" smtClean="0">
                        <a:solidFill>
                          <a:srgbClr val="FF0000"/>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smtClean="0">
                          <a:solidFill>
                            <a:schemeClr val="dk1"/>
                          </a:solidFill>
                          <a:latin typeface="+mn-lt"/>
                          <a:ea typeface="+mn-ea"/>
                          <a:cs typeface="+mn-cs"/>
                        </a:rPr>
                        <a:t>鼠标悬浮其上的超链接样式</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chemeClr val="dk1"/>
                          </a:solidFill>
                          <a:latin typeface="+mn-lt"/>
                          <a:ea typeface="+mn-ea"/>
                          <a:cs typeface="+mn-cs"/>
                        </a:rPr>
                        <a:t>a:hover{color:#ff7300;}</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7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chemeClr val="dk1"/>
                          </a:solidFill>
                          <a:latin typeface="+mn-lt"/>
                          <a:ea typeface="+mn-ea"/>
                          <a:cs typeface="+mn-cs"/>
                        </a:rPr>
                        <a:t>a:active</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smtClean="0">
                          <a:solidFill>
                            <a:schemeClr val="dk1"/>
                          </a:solidFill>
                          <a:latin typeface="+mn-lt"/>
                          <a:ea typeface="+mn-ea"/>
                          <a:cs typeface="+mn-cs"/>
                        </a:rPr>
                        <a:t>鼠标单击未释放的超链接样式</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smtClean="0">
                          <a:solidFill>
                            <a:schemeClr val="dk1"/>
                          </a:solidFill>
                          <a:latin typeface="+mn-lt"/>
                          <a:ea typeface="+mn-ea"/>
                          <a:cs typeface="+mn-cs"/>
                        </a:rPr>
                        <a:t>a:active {color:#999;}</a:t>
                      </a:r>
                      <a:endParaRPr lang="zh-CN" altLang="en-US" sz="2000" b="1" kern="1200" dirty="0" smtClean="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9" name="AutoShape 11"/>
          <p:cNvSpPr>
            <a:spLocks noChangeArrowheads="1"/>
          </p:cNvSpPr>
          <p:nvPr/>
        </p:nvSpPr>
        <p:spPr bwMode="gray">
          <a:xfrm>
            <a:off x="2166910" y="4500570"/>
            <a:ext cx="7943878" cy="73027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charset="-122"/>
                <a:ea typeface="微软雅黑" panose="020B0503020204020204" charset="-122"/>
              </a:rPr>
              <a:t>设置伪类的顺序：</a:t>
            </a:r>
            <a:r>
              <a:rPr lang="en-US" altLang="zh-CN" b="1" dirty="0">
                <a:latin typeface="微软雅黑" panose="020B0503020204020204" charset="-122"/>
                <a:ea typeface="微软雅黑" panose="020B0503020204020204" charset="-122"/>
              </a:rPr>
              <a:t>a:link-&gt;a:visited-&gt;a:hover-&gt;a:active</a:t>
            </a:r>
            <a:endParaRPr lang="en-US" altLang="zh-CN" b="1" dirty="0">
              <a:latin typeface="微软雅黑" panose="020B0503020204020204" charset="-122"/>
              <a:ea typeface="微软雅黑" panose="020B0503020204020204" charset="-122"/>
            </a:endParaRPr>
          </a:p>
        </p:txBody>
      </p:sp>
      <p:grpSp>
        <p:nvGrpSpPr>
          <p:cNvPr id="2" name="组合 18"/>
          <p:cNvGrpSpPr/>
          <p:nvPr/>
        </p:nvGrpSpPr>
        <p:grpSpPr bwMode="auto">
          <a:xfrm>
            <a:off x="2664482" y="6306820"/>
            <a:ext cx="5361582" cy="446042"/>
            <a:chOff x="3143240" y="5126095"/>
            <a:chExt cx="5361619" cy="446045"/>
          </a:xfrm>
          <a:solidFill>
            <a:schemeClr val="tx1"/>
          </a:solidFill>
        </p:grpSpPr>
        <p:sp>
          <p:nvSpPr>
            <p:cNvPr id="3" name="圆角矩形 2"/>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4" name="圆角矩形 3"/>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hlinkClick r:id="rId2" action="ppaction://hlinkfile"/>
            </p:cNvPr>
            <p:cNvSpPr txBox="1"/>
            <p:nvPr/>
          </p:nvSpPr>
          <p:spPr bwMode="auto">
            <a:xfrm>
              <a:off x="4635673" y="5202150"/>
              <a:ext cx="2759094"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3" action="ppaction://hlinkfile"/>
                </a:rPr>
                <a:t>演示</a:t>
              </a:r>
              <a:r>
                <a:rPr lang="zh-CN" altLang="en-US" sz="1600" b="1" spc="300" dirty="0" smtClean="0">
                  <a:solidFill>
                    <a:srgbClr val="FBFFFE"/>
                  </a:solidFill>
                  <a:latin typeface="微软雅黑" panose="020B0503020204020204" charset="-122"/>
                  <a:ea typeface="微软雅黑" panose="020B0503020204020204" charset="-122"/>
                  <a:sym typeface="+mn-ea"/>
                  <a:hlinkClick r:id="rId3" action="ppaction://hlinkfile"/>
                </a:rPr>
                <a:t>示例</a:t>
              </a:r>
              <a:r>
                <a:rPr lang="en-US" altLang="zh-CN" sz="1600" b="1" spc="300" dirty="0" smtClean="0">
                  <a:solidFill>
                    <a:srgbClr val="FBFFFE"/>
                  </a:solidFill>
                  <a:latin typeface="微软雅黑" panose="020B0503020204020204" charset="-122"/>
                  <a:ea typeface="微软雅黑" panose="020B0503020204020204" charset="-122"/>
                  <a:sym typeface="+mn-ea"/>
                  <a:hlinkClick r:id="rId3" action="ppaction://hlinkfile"/>
                </a:rPr>
                <a:t>4</a:t>
              </a:r>
              <a:r>
                <a:rPr lang="zh-CN" altLang="en-US" sz="1600" b="1" spc="300" dirty="0" smtClean="0">
                  <a:solidFill>
                    <a:srgbClr val="FBFFFE"/>
                  </a:solidFill>
                  <a:latin typeface="微软雅黑" panose="020B0503020204020204" charset="-122"/>
                  <a:ea typeface="微软雅黑" panose="020B0503020204020204" charset="-122"/>
                  <a:sym typeface="+mn-ea"/>
                  <a:hlinkClick r:id="rId3" action="ppaction://hlinkfile"/>
                </a:rPr>
                <a:t>：</a:t>
              </a:r>
              <a:r>
                <a:rPr lang="zh-CN" altLang="en-US" sz="1600" b="1" spc="300" dirty="0">
                  <a:solidFill>
                    <a:srgbClr val="FBFFFE"/>
                  </a:solidFill>
                  <a:latin typeface="微软雅黑" panose="020B0503020204020204" charset="-122"/>
                  <a:ea typeface="微软雅黑" panose="020B0503020204020204" charset="-122"/>
                  <a:sym typeface="+mn-ea"/>
                  <a:hlinkClick r:id="rId3" action="ppaction://hlinkfile"/>
                </a:rPr>
                <a:t>超链接样式</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5" name="灯片编号占位符 4"/>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73735" y="187325"/>
            <a:ext cx="8413115" cy="523240"/>
          </a:xfrm>
        </p:spPr>
        <p:txBody>
          <a:bodyPr>
            <a:normAutofit fontScale="90000"/>
          </a:bodyPr>
          <a:lstStyle/>
          <a:p>
            <a:r>
              <a:rPr lang="zh-CN" altLang="en-US" dirty="0" smtClean="0"/>
              <a:t>学员操作</a:t>
            </a:r>
            <a:r>
              <a:rPr lang="en-US" altLang="zh-CN" dirty="0" smtClean="0"/>
              <a:t>—</a:t>
            </a:r>
            <a:r>
              <a:rPr lang="zh-CN" altLang="en-US" dirty="0" smtClean="0"/>
              <a:t>畅销书排行榜页面</a:t>
            </a:r>
            <a:r>
              <a:rPr lang="en-US" altLang="zh-CN" dirty="0" smtClean="0"/>
              <a:t>2-1</a:t>
            </a:r>
            <a:endParaRPr lang="en-US" altLang="zh-CN" dirty="0" smtClean="0"/>
          </a:p>
        </p:txBody>
      </p:sp>
      <p:sp>
        <p:nvSpPr>
          <p:cNvPr id="37890" name="内容占位符 2"/>
          <p:cNvSpPr>
            <a:spLocks noGrp="1"/>
          </p:cNvSpPr>
          <p:nvPr>
            <p:ph idx="1"/>
          </p:nvPr>
        </p:nvSpPr>
        <p:spPr>
          <a:xfrm>
            <a:off x="2308254" y="1214422"/>
            <a:ext cx="5145068" cy="5143536"/>
          </a:xfrm>
        </p:spPr>
        <p:txBody>
          <a:bodyPr/>
          <a:lstStyle/>
          <a:p>
            <a:r>
              <a:rPr lang="zh-CN" altLang="en-US" dirty="0" smtClean="0"/>
              <a:t>训练要点</a:t>
            </a:r>
            <a:endParaRPr lang="en-US" altLang="zh-CN" dirty="0" smtClean="0"/>
          </a:p>
          <a:p>
            <a:pPr lvl="1"/>
            <a:r>
              <a:rPr lang="zh-CN" altLang="en-US" dirty="0" smtClean="0"/>
              <a:t>设置</a:t>
            </a:r>
            <a:r>
              <a:rPr lang="zh-CN" altLang="en-US" dirty="0"/>
              <a:t>页面的背景渐变</a:t>
            </a:r>
            <a:r>
              <a:rPr lang="zh-CN" altLang="en-US" dirty="0" smtClean="0"/>
              <a:t>颜色</a:t>
            </a:r>
            <a:endParaRPr lang="zh-CN" altLang="en-US" dirty="0"/>
          </a:p>
          <a:p>
            <a:pPr lvl="1"/>
            <a:r>
              <a:rPr lang="zh-CN" altLang="en-US" dirty="0" smtClean="0"/>
              <a:t>设置</a:t>
            </a:r>
            <a:r>
              <a:rPr lang="zh-CN" altLang="en-US" dirty="0"/>
              <a:t>背景图片</a:t>
            </a:r>
            <a:r>
              <a:rPr lang="zh-CN" altLang="en-US" dirty="0" smtClean="0"/>
              <a:t>尺寸</a:t>
            </a:r>
            <a:endParaRPr lang="zh-CN" altLang="en-US" dirty="0"/>
          </a:p>
          <a:p>
            <a:pPr lvl="1"/>
            <a:r>
              <a:rPr lang="zh-CN" altLang="en-US" dirty="0" smtClean="0"/>
              <a:t>使用</a:t>
            </a:r>
            <a:r>
              <a:rPr lang="en-US" altLang="zh-CN" dirty="0"/>
              <a:t>CSS</a:t>
            </a:r>
            <a:r>
              <a:rPr lang="zh-CN" altLang="en-US" dirty="0"/>
              <a:t>设置超链接</a:t>
            </a:r>
            <a:r>
              <a:rPr lang="zh-CN" altLang="en-US" dirty="0" smtClean="0"/>
              <a:t>样式</a:t>
            </a:r>
            <a:endParaRPr lang="zh-CN" altLang="en-US" dirty="0"/>
          </a:p>
          <a:p>
            <a:pPr lvl="1"/>
            <a:r>
              <a:rPr lang="zh-CN" altLang="en-US" dirty="0" smtClean="0"/>
              <a:t>使用</a:t>
            </a:r>
            <a:r>
              <a:rPr lang="en-US" altLang="zh-CN" dirty="0"/>
              <a:t>CSS</a:t>
            </a:r>
            <a:r>
              <a:rPr lang="zh-CN" altLang="en-US" dirty="0"/>
              <a:t>设置列表</a:t>
            </a:r>
            <a:r>
              <a:rPr lang="zh-CN" altLang="en-US" dirty="0" smtClean="0"/>
              <a:t>样式</a:t>
            </a:r>
            <a:endParaRPr lang="zh-CN" altLang="en-US" dirty="0"/>
          </a:p>
          <a:p>
            <a:pPr lvl="1"/>
            <a:r>
              <a:rPr lang="zh-CN" altLang="en-US" dirty="0" smtClean="0"/>
              <a:t>使用</a:t>
            </a:r>
            <a:r>
              <a:rPr lang="zh-CN" altLang="en-US" dirty="0"/>
              <a:t>结构伪类选择器</a:t>
            </a:r>
            <a:endParaRPr lang="zh-CN" altLang="en-US" dirty="0"/>
          </a:p>
          <a:p>
            <a:r>
              <a:rPr lang="zh-CN" altLang="en-US" dirty="0" smtClean="0"/>
              <a:t>需求说明</a:t>
            </a:r>
            <a:endParaRPr lang="en-US" altLang="zh-CN" dirty="0" smtClean="0"/>
          </a:p>
          <a:p>
            <a:pPr lvl="1"/>
            <a:r>
              <a:rPr lang="zh-CN" altLang="en-US" dirty="0" smtClean="0"/>
              <a:t>使用无序列表制作畅销书排行榜页面</a:t>
            </a:r>
            <a:endParaRPr lang="en-US" altLang="zh-CN" dirty="0" smtClean="0"/>
          </a:p>
          <a:p>
            <a:pPr lvl="1"/>
            <a:r>
              <a:rPr lang="zh-CN" altLang="en-US" dirty="0" smtClean="0"/>
              <a:t>超链接无下划线，鼠标悬浮至超链接时显示下划线</a:t>
            </a:r>
            <a:endParaRPr lang="zh-CN" altLang="en-US" dirty="0" smtClean="0"/>
          </a:p>
          <a:p>
            <a:endParaRPr lang="zh-CN" altLang="en-US" dirty="0" smtClean="0"/>
          </a:p>
        </p:txBody>
      </p:sp>
      <p:grpSp>
        <p:nvGrpSpPr>
          <p:cNvPr id="3" name="组合 10"/>
          <p:cNvGrpSpPr/>
          <p:nvPr/>
        </p:nvGrpSpPr>
        <p:grpSpPr>
          <a:xfrm>
            <a:off x="1666844" y="857232"/>
            <a:ext cx="1102346" cy="500066"/>
            <a:chOff x="6072198" y="1142984"/>
            <a:chExt cx="1102346" cy="500066"/>
          </a:xfrm>
        </p:grpSpPr>
        <p:pic>
          <p:nvPicPr>
            <p:cNvPr id="13"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14" name="TextBox 13"/>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指导</a:t>
              </a:r>
              <a:endParaRPr lang="zh-CN" altLang="en-US" sz="2000" b="1" dirty="0">
                <a:solidFill>
                  <a:schemeClr val="tx1"/>
                </a:solidFill>
                <a:latin typeface="黑体" panose="02010609060101010101" charset="-122"/>
                <a:ea typeface="黑体" panose="02010609060101010101" charset="-122"/>
              </a:endParaRPr>
            </a:p>
          </p:txBody>
        </p:sp>
      </p:grpSp>
      <p:pic>
        <p:nvPicPr>
          <p:cNvPr id="1027" name="Picture 3" descr="C:\Users\yaling.he\Desktop\2016-12-05_113637.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52" y="2083200"/>
            <a:ext cx="3174343" cy="3578047"/>
          </a:xfrm>
          <a:prstGeom prst="rect">
            <a:avLst/>
          </a:prstGeom>
          <a:noFill/>
          <a:extLst>
            <a:ext uri="{909E8E84-426E-40DD-AFC4-6F175D3DCCD1}">
              <a14:hiddenFill xmlns:a14="http://schemas.microsoft.com/office/drawing/2010/main">
                <a:solidFill>
                  <a:srgbClr val="FFFFFF"/>
                </a:solidFill>
              </a14:hiddenFill>
            </a:ext>
          </a:extLst>
        </p:spPr>
      </p:pic>
      <p:sp>
        <p:nvSpPr>
          <p:cNvPr id="15" name="线形标注 1 14"/>
          <p:cNvSpPr/>
          <p:nvPr/>
        </p:nvSpPr>
        <p:spPr bwMode="auto">
          <a:xfrm flipH="1">
            <a:off x="5524496" y="924792"/>
            <a:ext cx="2857520" cy="785818"/>
          </a:xfrm>
          <a:prstGeom prst="borderCallout1">
            <a:avLst>
              <a:gd name="adj1" fmla="val 100193"/>
              <a:gd name="adj2" fmla="val 45980"/>
              <a:gd name="adj3" fmla="val 169025"/>
              <a:gd name="adj4" fmla="val 21065"/>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en-US" altLang="zh-CN" b="1" kern="0" dirty="0">
                <a:solidFill>
                  <a:schemeClr val="bg1"/>
                </a:solidFill>
                <a:latin typeface="+mn-ea"/>
                <a:ea typeface="+mn-ea"/>
              </a:rPr>
              <a:t>16px</a:t>
            </a:r>
            <a:r>
              <a:rPr lang="zh-CN" altLang="en-US" b="1" kern="0" dirty="0">
                <a:solidFill>
                  <a:schemeClr val="bg1"/>
                </a:solidFill>
                <a:latin typeface="+mn-ea"/>
                <a:ea typeface="+mn-ea"/>
              </a:rPr>
              <a:t>、缩进</a:t>
            </a:r>
            <a:r>
              <a:rPr lang="en-US" altLang="zh-CN" b="1" kern="0" dirty="0">
                <a:solidFill>
                  <a:schemeClr val="bg1"/>
                </a:solidFill>
                <a:latin typeface="+mn-ea"/>
                <a:ea typeface="+mn-ea"/>
              </a:rPr>
              <a:t>1</a:t>
            </a:r>
            <a:r>
              <a:rPr lang="zh-CN" altLang="en-US" b="1" kern="0" dirty="0">
                <a:solidFill>
                  <a:schemeClr val="bg1"/>
                </a:solidFill>
                <a:latin typeface="+mn-ea"/>
                <a:ea typeface="+mn-ea"/>
              </a:rPr>
              <a:t>字符，行距</a:t>
            </a:r>
            <a:r>
              <a:rPr lang="en-US" altLang="zh-CN" b="1" kern="0" dirty="0">
                <a:solidFill>
                  <a:schemeClr val="bg1"/>
                </a:solidFill>
                <a:latin typeface="+mn-ea"/>
                <a:ea typeface="+mn-ea"/>
              </a:rPr>
              <a:t>30px</a:t>
            </a:r>
            <a:r>
              <a:rPr lang="zh-CN" altLang="en-US" b="1" kern="0" dirty="0">
                <a:solidFill>
                  <a:schemeClr val="bg1"/>
                </a:solidFill>
                <a:latin typeface="+mn-ea"/>
                <a:ea typeface="+mn-ea"/>
              </a:rPr>
              <a:t>，绿色背景</a:t>
            </a:r>
            <a:r>
              <a:rPr lang="en-US" altLang="zh-CN" b="1" kern="0" dirty="0">
                <a:solidFill>
                  <a:schemeClr val="bg1"/>
                </a:solidFill>
                <a:latin typeface="+mn-ea"/>
                <a:ea typeface="+mn-ea"/>
              </a:rPr>
              <a:t>#518700</a:t>
            </a:r>
            <a:endParaRPr lang="zh-CN" altLang="en-US" b="1" kern="0" dirty="0">
              <a:solidFill>
                <a:schemeClr val="bg1"/>
              </a:solidFill>
              <a:latin typeface="+mn-ea"/>
              <a:ea typeface="+mn-ea"/>
            </a:endParaRPr>
          </a:p>
        </p:txBody>
      </p:sp>
      <p:sp>
        <p:nvSpPr>
          <p:cNvPr id="16" name="线形标注 1 15"/>
          <p:cNvSpPr/>
          <p:nvPr/>
        </p:nvSpPr>
        <p:spPr bwMode="auto">
          <a:xfrm flipH="1">
            <a:off x="8882082" y="1357298"/>
            <a:ext cx="1204922" cy="419104"/>
          </a:xfrm>
          <a:prstGeom prst="borderCallout1">
            <a:avLst>
              <a:gd name="adj1" fmla="val 100193"/>
              <a:gd name="adj2" fmla="val 45980"/>
              <a:gd name="adj3" fmla="val 206067"/>
              <a:gd name="adj4" fmla="val 104524"/>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背景</a:t>
            </a:r>
            <a:r>
              <a:rPr lang="zh-CN" altLang="en-US" b="1" kern="0" dirty="0" smtClean="0">
                <a:solidFill>
                  <a:schemeClr val="bg1"/>
                </a:solidFill>
                <a:latin typeface="+mn-ea"/>
                <a:ea typeface="+mn-ea"/>
              </a:rPr>
              <a:t>图像</a:t>
            </a:r>
            <a:endParaRPr lang="zh-CN" altLang="en-US" b="1" kern="0" dirty="0">
              <a:solidFill>
                <a:schemeClr val="bg1"/>
              </a:solidFill>
              <a:latin typeface="+mn-ea"/>
              <a:ea typeface="+mn-ea"/>
            </a:endParaRPr>
          </a:p>
        </p:txBody>
      </p:sp>
      <p:sp>
        <p:nvSpPr>
          <p:cNvPr id="17" name="线形标注 1 16"/>
          <p:cNvSpPr/>
          <p:nvPr/>
        </p:nvSpPr>
        <p:spPr bwMode="auto">
          <a:xfrm flipH="1">
            <a:off x="5375920" y="5911670"/>
            <a:ext cx="3357586" cy="857256"/>
          </a:xfrm>
          <a:prstGeom prst="borderCallout1">
            <a:avLst>
              <a:gd name="adj1" fmla="val 104"/>
              <a:gd name="adj2" fmla="val 50216"/>
              <a:gd name="adj3" fmla="val -106378"/>
              <a:gd name="adj4" fmla="val -10834"/>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背景颜色使用线性渐变（</a:t>
            </a:r>
            <a:r>
              <a:rPr lang="en-US" altLang="zh-CN" b="1" kern="0" dirty="0">
                <a:solidFill>
                  <a:schemeClr val="bg1"/>
                </a:solidFill>
                <a:latin typeface="+mn-ea"/>
                <a:ea typeface="+mn-ea"/>
              </a:rPr>
              <a:t>#F9FBCB</a:t>
            </a:r>
            <a:r>
              <a:rPr lang="en-US" altLang="zh-CN" b="1" kern="0" dirty="0" smtClean="0">
                <a:solidFill>
                  <a:schemeClr val="bg1"/>
                </a:solidFill>
                <a:latin typeface="+mn-ea"/>
                <a:ea typeface="+mn-ea"/>
              </a:rPr>
              <a:t>,#</a:t>
            </a:r>
            <a:r>
              <a:rPr lang="en-US" altLang="zh-CN" b="1" kern="0" dirty="0">
                <a:solidFill>
                  <a:schemeClr val="bg1"/>
                </a:solidFill>
                <a:latin typeface="+mn-ea"/>
                <a:ea typeface="+mn-ea"/>
              </a:rPr>
              <a:t>F8F8F3</a:t>
            </a:r>
            <a:r>
              <a:rPr lang="zh-CN" altLang="en-US" b="1" kern="0" dirty="0">
                <a:solidFill>
                  <a:schemeClr val="bg1"/>
                </a:solidFill>
                <a:latin typeface="+mn-ea"/>
                <a:ea typeface="+mn-ea"/>
              </a:rPr>
              <a:t>）、</a:t>
            </a:r>
            <a:r>
              <a:rPr lang="en-US" altLang="zh-CN" b="1" kern="0" dirty="0">
                <a:solidFill>
                  <a:schemeClr val="bg1"/>
                </a:solidFill>
                <a:latin typeface="+mn-ea"/>
                <a:ea typeface="+mn-ea"/>
              </a:rPr>
              <a:t>12px</a:t>
            </a:r>
            <a:r>
              <a:rPr lang="zh-CN" altLang="en-US" b="1" kern="0" dirty="0">
                <a:solidFill>
                  <a:schemeClr val="bg1"/>
                </a:solidFill>
                <a:latin typeface="+mn-ea"/>
                <a:ea typeface="+mn-ea"/>
              </a:rPr>
              <a:t>，行距</a:t>
            </a:r>
            <a:r>
              <a:rPr lang="en-US" altLang="zh-CN" b="1" kern="0" dirty="0">
                <a:solidFill>
                  <a:schemeClr val="bg1"/>
                </a:solidFill>
                <a:latin typeface="+mn-ea"/>
                <a:ea typeface="+mn-ea"/>
              </a:rPr>
              <a:t>28px</a:t>
            </a:r>
            <a:r>
              <a:rPr lang="zh-CN" altLang="en-US" b="1" kern="0" dirty="0">
                <a:solidFill>
                  <a:schemeClr val="bg1"/>
                </a:solidFill>
                <a:latin typeface="+mn-ea"/>
                <a:ea typeface="+mn-ea"/>
              </a:rPr>
              <a:t>，文本颜色</a:t>
            </a:r>
            <a:r>
              <a:rPr lang="en-US" altLang="zh-CN" b="1" kern="0" dirty="0">
                <a:solidFill>
                  <a:schemeClr val="bg1"/>
                </a:solidFill>
                <a:latin typeface="+mn-ea"/>
                <a:ea typeface="+mn-ea"/>
              </a:rPr>
              <a:t>#1a66b3</a:t>
            </a:r>
            <a:endParaRPr lang="zh-CN" altLang="en-US" b="1" kern="0" dirty="0">
              <a:solidFill>
                <a:schemeClr val="bg1"/>
              </a:solidFill>
              <a:latin typeface="+mn-ea"/>
              <a:ea typeface="+mn-ea"/>
            </a:endParaRPr>
          </a:p>
        </p:txBody>
      </p:sp>
      <p:sp>
        <p:nvSpPr>
          <p:cNvPr id="18" name="线形标注 1 17"/>
          <p:cNvSpPr/>
          <p:nvPr/>
        </p:nvSpPr>
        <p:spPr bwMode="auto">
          <a:xfrm flipH="1">
            <a:off x="6240016" y="2996952"/>
            <a:ext cx="1224136" cy="419104"/>
          </a:xfrm>
          <a:prstGeom prst="borderCallout1">
            <a:avLst>
              <a:gd name="adj1" fmla="val 50739"/>
              <a:gd name="adj2" fmla="val -565"/>
              <a:gd name="adj3" fmla="val 80613"/>
              <a:gd name="adj4" fmla="val -40439"/>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背景图标</a:t>
            </a:r>
            <a:endParaRPr lang="zh-CN" altLang="en-US" b="1" kern="0" dirty="0">
              <a:solidFill>
                <a:schemeClr val="bg1"/>
              </a:solidFill>
              <a:latin typeface="+mn-ea"/>
              <a:ea typeface="+mn-ea"/>
            </a:endParaRPr>
          </a:p>
        </p:txBody>
      </p:sp>
      <p:grpSp>
        <p:nvGrpSpPr>
          <p:cNvPr id="22" name="组合 16"/>
          <p:cNvGrpSpPr/>
          <p:nvPr/>
        </p:nvGrpSpPr>
        <p:grpSpPr bwMode="auto">
          <a:xfrm>
            <a:off x="2398713" y="6384751"/>
            <a:ext cx="2714625" cy="428625"/>
            <a:chOff x="3143240" y="5143512"/>
            <a:chExt cx="2714644"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bwMode="auto">
            <a:xfrm>
              <a:off x="3970969" y="5187962"/>
              <a:ext cx="16306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charset="-122"/>
                  <a:ea typeface="微软雅黑" panose="020B0503020204020204" charset="-122"/>
                </a:rPr>
                <a:t>讲解需求说明</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7096125" y="285750"/>
            <a:ext cx="3392488" cy="523875"/>
          </a:xfrm>
        </p:spPr>
        <p:txBody>
          <a:bodyPr>
            <a:normAutofit fontScale="90000"/>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charset="-122"/>
                        <a:ea typeface="微软雅黑" panose="020B0503020204020204" charset="-122"/>
                      </a:rPr>
                      <a:t>共性问题集中讲解   </a:t>
                    </a:r>
                    <a:endParaRPr lang="en-US" altLang="zh-CN" sz="3200" b="1" kern="0" spc="300" dirty="0">
                      <a:solidFill>
                        <a:schemeClr val="tx2">
                          <a:lumMod val="50000"/>
                        </a:schemeClr>
                      </a:solidFill>
                      <a:latin typeface="微软雅黑" panose="020B0503020204020204" charset="-122"/>
                      <a:ea typeface="微软雅黑" panose="020B050302020402020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365125"/>
            <a:ext cx="10515600" cy="1325563"/>
          </a:xfrm>
        </p:spPr>
        <p:txBody>
          <a:bodyPr>
            <a:noAutofit/>
          </a:bodyPr>
          <a:lstStyle/>
          <a:p>
            <a:r>
              <a:rPr lang="en-US" altLang="zh-CN" dirty="0" smtClean="0">
                <a:latin typeface="微软雅黑" panose="020B0503020204020204" charset="-122"/>
                <a:ea typeface="微软雅黑" panose="020B0503020204020204" charset="-122"/>
              </a:rPr>
              <a:t>    </a:t>
            </a:r>
            <a:r>
              <a:rPr lang="zh-CN" altLang="en-US" dirty="0" smtClean="0">
                <a:latin typeface="微软雅黑" panose="020B0503020204020204" charset="-122"/>
                <a:ea typeface="微软雅黑" panose="020B0503020204020204" charset="-122"/>
              </a:rPr>
              <a:t>复习检查</a:t>
            </a:r>
            <a:endParaRPr lang="zh-CN" altLang="en-US" dirty="0" smtClean="0">
              <a:latin typeface="微软雅黑" panose="020B0503020204020204" charset="-122"/>
              <a:ea typeface="微软雅黑" panose="020B0503020204020204" charset="-122"/>
            </a:endParaRPr>
          </a:p>
        </p:txBody>
      </p:sp>
      <p:sp>
        <p:nvSpPr>
          <p:cNvPr id="15363" name="Rectangle 3"/>
          <p:cNvSpPr>
            <a:spLocks noGrp="1" noChangeArrowheads="1"/>
          </p:cNvSpPr>
          <p:nvPr>
            <p:ph idx="4294967295"/>
          </p:nvPr>
        </p:nvSpPr>
        <p:spPr>
          <a:xfrm>
            <a:off x="1430020" y="1825625"/>
            <a:ext cx="10761980" cy="3784600"/>
          </a:xfrm>
        </p:spPr>
        <p:txBody>
          <a:bodyPr>
            <a:normAutofit/>
          </a:bodyPr>
          <a:lstStyle/>
          <a:p>
            <a:pPr lvl="1">
              <a:defRPr/>
            </a:pPr>
            <a:endParaRPr lang="en-US" altLang="zh-CN" sz="2400" dirty="0" smtClean="0">
              <a:latin typeface="微软雅黑" panose="020B0503020204020204" charset="-122"/>
              <a:ea typeface="微软雅黑" panose="020B0503020204020204" charset="-122"/>
              <a:sym typeface="+mn-ea"/>
            </a:endParaRPr>
          </a:p>
          <a:p>
            <a:pPr lvl="2"/>
            <a:r>
              <a:rPr lang="en-US" altLang="zh-CN" sz="2400" smtClean="0">
                <a:sym typeface="+mn-ea"/>
              </a:rPr>
              <a:t>position</a:t>
            </a:r>
            <a:r>
              <a:rPr lang="zh-CN" altLang="en-US" sz="2400" smtClean="0">
                <a:sym typeface="+mn-ea"/>
              </a:rPr>
              <a:t>定位网页元素有哪些</a:t>
            </a:r>
            <a:endParaRPr lang="en-US" altLang="zh-CN" sz="2400" dirty="0" smtClean="0"/>
          </a:p>
          <a:p>
            <a:pPr lvl="2"/>
            <a:r>
              <a:rPr lang="en-US" altLang="zh-CN" sz="2400" smtClean="0">
                <a:sym typeface="+mn-ea"/>
              </a:rPr>
              <a:t>z-index</a:t>
            </a:r>
            <a:r>
              <a:rPr lang="zh-CN" altLang="en-US" sz="2400" smtClean="0">
                <a:sym typeface="+mn-ea"/>
              </a:rPr>
              <a:t>属性调整定位元素的堆叠次序</a:t>
            </a:r>
            <a:endParaRPr lang="en-US" altLang="zh-CN" sz="2400" dirty="0" smtClean="0">
              <a:latin typeface="+mn-ea"/>
              <a:cs typeface="+mn-ea"/>
            </a:endParaRPr>
          </a:p>
          <a:p>
            <a:pPr lvl="2"/>
            <a:endParaRPr lang="en-US" altLang="zh-CN" sz="2400" dirty="0">
              <a:latin typeface="+mn-ea"/>
              <a:cs typeface="+mn-ea"/>
            </a:endParaRPr>
          </a:p>
        </p:txBody>
      </p:sp>
      <p:grpSp>
        <p:nvGrpSpPr>
          <p:cNvPr id="2" name="组合 1"/>
          <p:cNvGrpSpPr/>
          <p:nvPr/>
        </p:nvGrpSpPr>
        <p:grpSpPr bwMode="auto">
          <a:xfrm>
            <a:off x="8707120" y="659765"/>
            <a:ext cx="1607185" cy="736600"/>
            <a:chOff x="0" y="600123"/>
            <a:chExt cx="1607604" cy="736273"/>
          </a:xfrm>
        </p:grpSpPr>
        <p:sp>
          <p:nvSpPr>
            <p:cNvPr id="19" name="TextBox 18"/>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微软雅黑" panose="020B0503020204020204" charset="-122"/>
                  <a:ea typeface="微软雅黑" panose="020B0503020204020204" charset="-122"/>
                </a:rPr>
                <a:t>集中测试</a:t>
              </a:r>
              <a:endParaRPr lang="zh-CN" altLang="en-US" sz="2000" b="1" dirty="0">
                <a:latin typeface="微软雅黑" panose="020B0503020204020204" charset="-122"/>
                <a:ea typeface="微软雅黑" panose="020B0503020204020204" charset="-122"/>
              </a:endParaRPr>
            </a:p>
          </p:txBody>
        </p:sp>
        <p:pic>
          <p:nvPicPr>
            <p:cNvPr id="20" name="Picture 16" descr="C:\Users\meng.zhang\Desktop\ACCP7.0模版图标规范\s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 descr="C:\Users\meng.zhang\Desktop\ACCP7.0模版图标规范\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635" y="384175"/>
            <a:ext cx="3761105" cy="523240"/>
          </a:xfrm>
        </p:spPr>
        <p:txBody>
          <a:bodyPr>
            <a:normAutofit fontScale="90000"/>
          </a:bodyPr>
          <a:lstStyle/>
          <a:p>
            <a:r>
              <a:rPr lang="zh-CN" altLang="en-US" smtClean="0"/>
              <a:t>列表样式</a:t>
            </a:r>
            <a:r>
              <a:rPr lang="en-US" altLang="zh-CN" smtClean="0"/>
              <a:t>2-1</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list-style-type</a:t>
            </a:r>
            <a:endParaRPr lang="en-US" altLang="zh-CN" dirty="0" smtClean="0">
              <a:solidFill>
                <a:srgbClr val="FF0000"/>
              </a:solidFill>
            </a:endParaRPr>
          </a:p>
          <a:p>
            <a:r>
              <a:rPr lang="en-US" altLang="zh-CN" dirty="0" smtClean="0"/>
              <a:t>list-style-image</a:t>
            </a:r>
            <a:endParaRPr lang="en-US" altLang="zh-CN" dirty="0" smtClean="0"/>
          </a:p>
          <a:p>
            <a:r>
              <a:rPr lang="en-US" altLang="zh-CN" dirty="0" smtClean="0"/>
              <a:t>list-style-position</a:t>
            </a:r>
            <a:endParaRPr lang="en-US" altLang="zh-CN" dirty="0" smtClean="0"/>
          </a:p>
          <a:p>
            <a:r>
              <a:rPr lang="en-US" altLang="zh-CN" dirty="0" smtClean="0">
                <a:solidFill>
                  <a:srgbClr val="FF0000"/>
                </a:solidFill>
              </a:rPr>
              <a:t>list-style</a:t>
            </a:r>
            <a:endParaRPr lang="zh-CN" altLang="en-US" dirty="0" smtClean="0">
              <a:solidFill>
                <a:srgbClr val="FF0000"/>
              </a:solidFill>
            </a:endParaRPr>
          </a:p>
        </p:txBody>
      </p:sp>
      <p:graphicFrame>
        <p:nvGraphicFramePr>
          <p:cNvPr id="6" name="Group 29"/>
          <p:cNvGraphicFramePr>
            <a:graphicFrameLocks noGrp="1"/>
          </p:cNvGraphicFramePr>
          <p:nvPr/>
        </p:nvGraphicFramePr>
        <p:xfrm>
          <a:off x="1919536" y="2132856"/>
          <a:ext cx="8500745" cy="350082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428750"/>
                <a:gridCol w="3481705"/>
                <a:gridCol w="3590290"/>
              </a:tblGrid>
              <a:tr h="6429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bg1"/>
                          </a:solidFill>
                          <a:latin typeface="+mn-lt"/>
                          <a:ea typeface="+mn-ea"/>
                          <a:cs typeface="+mn-cs"/>
                        </a:rPr>
                        <a:t>值</a:t>
                      </a:r>
                      <a:endParaRPr lang="zh-CN" altLang="en-US" sz="2000" b="1" kern="1200" dirty="0">
                        <a:solidFill>
                          <a:schemeClr val="bg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bg1"/>
                          </a:solidFill>
                          <a:latin typeface="+mn-lt"/>
                          <a:ea typeface="+mn-ea"/>
                          <a:cs typeface="+mn-cs"/>
                        </a:rPr>
                        <a:t>说明</a:t>
                      </a:r>
                      <a:endParaRPr lang="zh-CN" altLang="en-US" sz="2000" b="1" kern="1200" dirty="0">
                        <a:solidFill>
                          <a:schemeClr val="bg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bg1"/>
                          </a:solidFill>
                          <a:latin typeface="+mn-lt"/>
                          <a:ea typeface="+mn-ea"/>
                          <a:cs typeface="+mn-cs"/>
                        </a:rPr>
                        <a:t>语法示例</a:t>
                      </a:r>
                      <a:endParaRPr lang="zh-CN" altLang="en-US" sz="2000" b="1" kern="1200" dirty="0">
                        <a:solidFill>
                          <a:schemeClr val="bg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57150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a:solidFill>
                            <a:schemeClr val="dk1"/>
                          </a:solidFill>
                          <a:latin typeface="+mn-lt"/>
                          <a:ea typeface="+mn-ea"/>
                          <a:cs typeface="+mn-cs"/>
                        </a:rPr>
                        <a:t>none</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dk1"/>
                          </a:solidFill>
                          <a:latin typeface="+mn-lt"/>
                          <a:ea typeface="+mn-ea"/>
                          <a:cs typeface="+mn-cs"/>
                        </a:rPr>
                        <a:t>无标记符号</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type:none</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7150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a:solidFill>
                            <a:schemeClr val="dk1"/>
                          </a:solidFill>
                          <a:latin typeface="+mn-lt"/>
                          <a:ea typeface="+mn-ea"/>
                          <a:cs typeface="+mn-cs"/>
                        </a:rPr>
                        <a:t>disc</a:t>
                      </a:r>
                      <a:endParaRPr lang="zh-CN" altLang="en-US" sz="2000" b="1" kern="120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dk1"/>
                          </a:solidFill>
                          <a:latin typeface="+mn-lt"/>
                          <a:ea typeface="+mn-ea"/>
                          <a:cs typeface="+mn-cs"/>
                        </a:rPr>
                        <a:t>实心圆，默认类型</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type:disc</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7150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a:solidFill>
                            <a:schemeClr val="dk1"/>
                          </a:solidFill>
                          <a:latin typeface="+mn-lt"/>
                          <a:ea typeface="+mn-ea"/>
                          <a:cs typeface="+mn-cs"/>
                        </a:rPr>
                        <a:t>circle</a:t>
                      </a:r>
                      <a:endParaRPr lang="zh-CN" altLang="en-US" sz="2000" b="1" kern="120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dk1"/>
                          </a:solidFill>
                          <a:latin typeface="+mn-lt"/>
                          <a:ea typeface="+mn-ea"/>
                          <a:cs typeface="+mn-cs"/>
                        </a:rPr>
                        <a:t>空心圆</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type:circle</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4781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a:solidFill>
                            <a:schemeClr val="dk1"/>
                          </a:solidFill>
                          <a:latin typeface="+mn-lt"/>
                          <a:ea typeface="+mn-ea"/>
                          <a:cs typeface="+mn-cs"/>
                        </a:rPr>
                        <a:t>square</a:t>
                      </a:r>
                      <a:endParaRPr lang="zh-CN" altLang="en-US" sz="2000" b="1" kern="120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dk1"/>
                          </a:solidFill>
                          <a:latin typeface="+mn-lt"/>
                          <a:ea typeface="+mn-ea"/>
                          <a:cs typeface="+mn-cs"/>
                        </a:rPr>
                        <a:t>实心正方形</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type:square</a:t>
                      </a:r>
                      <a:r>
                        <a:rPr lang="en-US" altLang="en-US" sz="2000" b="1" kern="1200" dirty="0">
                          <a:solidFill>
                            <a:schemeClr val="dk1"/>
                          </a:solidFill>
                          <a:latin typeface="+mn-lt"/>
                          <a:ea typeface="+mn-ea"/>
                          <a:cs typeface="+mn-cs"/>
                        </a:rPr>
                        <a:t>;</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9555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a:solidFill>
                            <a:schemeClr val="dk1"/>
                          </a:solidFill>
                          <a:latin typeface="+mn-lt"/>
                          <a:ea typeface="+mn-ea"/>
                          <a:cs typeface="+mn-cs"/>
                        </a:rPr>
                        <a:t>decimal</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000" b="1" kern="1200" dirty="0">
                          <a:solidFill>
                            <a:schemeClr val="dk1"/>
                          </a:solidFill>
                          <a:latin typeface="+mn-lt"/>
                          <a:ea typeface="+mn-ea"/>
                          <a:cs typeface="+mn-cs"/>
                        </a:rPr>
                        <a:t>数字</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en-US" sz="2000" b="1" kern="1200" dirty="0">
                          <a:solidFill>
                            <a:schemeClr val="dk1"/>
                          </a:solidFill>
                          <a:latin typeface="+mn-lt"/>
                          <a:ea typeface="+mn-ea"/>
                          <a:cs typeface="+mn-cs"/>
                        </a:rPr>
                        <a:t>list-style-</a:t>
                      </a:r>
                      <a:r>
                        <a:rPr lang="en-US" altLang="en-US" sz="2000" b="1" kern="1200" dirty="0" err="1">
                          <a:solidFill>
                            <a:schemeClr val="dk1"/>
                          </a:solidFill>
                          <a:latin typeface="+mn-lt"/>
                          <a:ea typeface="+mn-ea"/>
                          <a:cs typeface="+mn-cs"/>
                        </a:rPr>
                        <a:t>type:decimal</a:t>
                      </a:r>
                      <a:endParaRPr lang="zh-CN" altLang="en-US" sz="20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455" y="400685"/>
            <a:ext cx="4214495" cy="523240"/>
          </a:xfrm>
        </p:spPr>
        <p:txBody>
          <a:bodyPr>
            <a:normAutofit fontScale="90000"/>
          </a:bodyPr>
          <a:lstStyle/>
          <a:p>
            <a:r>
              <a:rPr lang="zh-CN" altLang="en-US" smtClean="0"/>
              <a:t>列表样式</a:t>
            </a:r>
            <a:r>
              <a:rPr lang="en-US" altLang="zh-CN" smtClean="0"/>
              <a:t>2-2</a:t>
            </a:r>
            <a:endParaRPr lang="zh-CN" altLang="en-US" dirty="0"/>
          </a:p>
        </p:txBody>
      </p:sp>
      <p:sp>
        <p:nvSpPr>
          <p:cNvPr id="3" name="内容占位符 2"/>
          <p:cNvSpPr>
            <a:spLocks noGrp="1"/>
          </p:cNvSpPr>
          <p:nvPr>
            <p:ph idx="1"/>
          </p:nvPr>
        </p:nvSpPr>
        <p:spPr/>
        <p:txBody>
          <a:bodyPr/>
          <a:lstStyle/>
          <a:p>
            <a:r>
              <a:rPr lang="en-US" altLang="zh-CN" dirty="0" smtClean="0"/>
              <a:t>list-style</a:t>
            </a:r>
            <a:endParaRPr lang="zh-CN" altLang="en-US" dirty="0"/>
          </a:p>
        </p:txBody>
      </p:sp>
      <p:sp>
        <p:nvSpPr>
          <p:cNvPr id="7" name="AutoShape 12"/>
          <p:cNvSpPr>
            <a:spLocks noChangeArrowheads="1"/>
          </p:cNvSpPr>
          <p:nvPr/>
        </p:nvSpPr>
        <p:spPr bwMode="auto">
          <a:xfrm>
            <a:off x="2571852" y="1978899"/>
            <a:ext cx="6143700" cy="1173801"/>
          </a:xfrm>
          <a:prstGeom prst="roundRect">
            <a:avLst>
              <a:gd name="adj" fmla="val 50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rPr>
              <a:t>li</a:t>
            </a:r>
            <a:r>
              <a:rPr lang="en-US" altLang="zh-CN" b="1" dirty="0" smtClean="0">
                <a:solidFill>
                  <a:schemeClr val="accent5">
                    <a:lumMod val="10000"/>
                  </a:schemeClr>
                </a:solidFill>
                <a:latin typeface="+mn-lt"/>
              </a:rPr>
              <a:t>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list-style:none</a:t>
            </a:r>
            <a:r>
              <a:rPr lang="en-US" altLang="zh-CN" b="1" dirty="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p:txBody>
      </p:sp>
      <p:grpSp>
        <p:nvGrpSpPr>
          <p:cNvPr id="8" name="组合 7"/>
          <p:cNvGrpSpPr/>
          <p:nvPr/>
        </p:nvGrpSpPr>
        <p:grpSpPr>
          <a:xfrm>
            <a:off x="1556507" y="1916832"/>
            <a:ext cx="992719" cy="414475"/>
            <a:chOff x="1000100" y="2528843"/>
            <a:chExt cx="992719" cy="414475"/>
          </a:xfrm>
        </p:grpSpPr>
        <p:pic>
          <p:nvPicPr>
            <p:cNvPr id="9"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p:spPr>
        </p:pic>
        <p:sp>
          <p:nvSpPr>
            <p:cNvPr id="10" name="TextBox 9"/>
            <p:cNvSpPr txBox="1"/>
            <p:nvPr/>
          </p:nvSpPr>
          <p:spPr>
            <a:xfrm>
              <a:off x="1299399" y="253669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示例</a:t>
              </a:r>
              <a:endParaRPr lang="zh-CN" altLang="en-US" sz="2000" b="1" dirty="0">
                <a:solidFill>
                  <a:schemeClr val="tx1"/>
                </a:solidFill>
                <a:latin typeface="黑体" panose="02010609060101010101" charset="-122"/>
                <a:ea typeface="黑体" panose="02010609060101010101" charset="-122"/>
              </a:endParaRPr>
            </a:p>
          </p:txBody>
        </p:sp>
      </p:grpSp>
      <p:pic>
        <p:nvPicPr>
          <p:cNvPr id="8194" name="Picture 2" descr="C:\Users\yaling.he\Desktop\2016-12-01_152729.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1833113"/>
            <a:ext cx="2997261" cy="3403005"/>
          </a:xfrm>
          <a:prstGeom prst="rect">
            <a:avLst/>
          </a:prstGeom>
          <a:noFill/>
          <a:extLst>
            <a:ext uri="{909E8E84-426E-40DD-AFC4-6F175D3DCCD1}">
              <a14:hiddenFill xmlns:a14="http://schemas.microsoft.com/office/drawing/2010/main">
                <a:solidFill>
                  <a:srgbClr val="FFFFFF"/>
                </a:solidFill>
              </a14:hiddenFill>
            </a:ext>
          </a:extLst>
        </p:spPr>
      </p:pic>
      <p:sp>
        <p:nvSpPr>
          <p:cNvPr id="16" name="线形标注 1 15"/>
          <p:cNvSpPr/>
          <p:nvPr/>
        </p:nvSpPr>
        <p:spPr bwMode="auto">
          <a:xfrm flipH="1">
            <a:off x="5313705" y="4136197"/>
            <a:ext cx="1714512" cy="571504"/>
          </a:xfrm>
          <a:prstGeom prst="borderCallout1">
            <a:avLst>
              <a:gd name="adj1" fmla="val 45890"/>
              <a:gd name="adj2" fmla="val -2782"/>
              <a:gd name="adj3" fmla="val 15278"/>
              <a:gd name="adj4" fmla="val -60374"/>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smtClean="0">
                <a:solidFill>
                  <a:schemeClr val="bg1"/>
                </a:solidFill>
                <a:latin typeface="+mn-ea"/>
                <a:ea typeface="+mn-ea"/>
              </a:rPr>
              <a:t>去除列表前面的小黑点</a:t>
            </a:r>
            <a:endParaRPr lang="zh-CN" altLang="en-US" b="1" kern="0" dirty="0">
              <a:solidFill>
                <a:schemeClr val="bg1"/>
              </a:solidFill>
              <a:latin typeface="+mn-ea"/>
              <a:ea typeface="+mn-ea"/>
            </a:endParaRPr>
          </a:p>
        </p:txBody>
      </p:sp>
      <p:grpSp>
        <p:nvGrpSpPr>
          <p:cNvPr id="4" name="组合 18"/>
          <p:cNvGrpSpPr/>
          <p:nvPr/>
        </p:nvGrpSpPr>
        <p:grpSpPr bwMode="auto">
          <a:xfrm>
            <a:off x="2763542" y="6177280"/>
            <a:ext cx="5361582" cy="446042"/>
            <a:chOff x="3143240" y="5126095"/>
            <a:chExt cx="5361619" cy="446045"/>
          </a:xfrm>
          <a:solidFill>
            <a:schemeClr val="tx1"/>
          </a:solidFill>
        </p:grpSpPr>
        <p:sp>
          <p:nvSpPr>
            <p:cNvPr id="5" name="圆角矩形 4"/>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6" name="圆角矩形 5"/>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1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hlinkClick r:id="rId4" action="ppaction://hlinkfile"/>
            </p:cNvPr>
            <p:cNvSpPr txBox="1"/>
            <p:nvPr/>
          </p:nvSpPr>
          <p:spPr bwMode="auto">
            <a:xfrm>
              <a:off x="4756324" y="5202150"/>
              <a:ext cx="2517792"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演示示例</a:t>
              </a:r>
              <a:r>
                <a:rPr lang="en-US" altLang="zh-CN" sz="1600" b="1" spc="300" dirty="0">
                  <a:solidFill>
                    <a:srgbClr val="FBFFFE"/>
                  </a:solidFill>
                  <a:latin typeface="微软雅黑" panose="020B0503020204020204" charset="-122"/>
                  <a:ea typeface="微软雅黑" panose="020B0503020204020204" charset="-122"/>
                  <a:sym typeface="+mn-ea"/>
                  <a:hlinkClick r:id="rId5" action="ppaction://hlinkfile"/>
                </a:rPr>
                <a:t>5</a:t>
              </a: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：列表样式</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12" name="灯片编号占位符 11"/>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wipe(left)">
                                      <p:cBhvr>
                                        <p:cTn id="11" dur="500"/>
                                        <p:tgtEl>
                                          <p:spTgt spid="819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433705"/>
            <a:ext cx="4363085" cy="523240"/>
          </a:xfrm>
        </p:spPr>
        <p:txBody>
          <a:bodyPr>
            <a:normAutofit fontScale="90000"/>
          </a:bodyPr>
          <a:lstStyle/>
          <a:p>
            <a:r>
              <a:rPr lang="zh-CN" altLang="zh-CN" dirty="0"/>
              <a:t>表单的初级验证</a:t>
            </a:r>
            <a:endParaRPr lang="zh-CN" altLang="en-US" dirty="0"/>
          </a:p>
        </p:txBody>
      </p:sp>
      <p:sp>
        <p:nvSpPr>
          <p:cNvPr id="3" name="内容占位符 2"/>
          <p:cNvSpPr>
            <a:spLocks noGrp="1"/>
          </p:cNvSpPr>
          <p:nvPr>
            <p:ph idx="1"/>
          </p:nvPr>
        </p:nvSpPr>
        <p:spPr>
          <a:xfrm>
            <a:off x="838200" y="2055495"/>
            <a:ext cx="10515600" cy="4351338"/>
          </a:xfrm>
        </p:spPr>
        <p:txBody>
          <a:bodyPr>
            <a:normAutofit fontScale="60000"/>
          </a:bodyPr>
          <a:lstStyle/>
          <a:p>
            <a:r>
              <a:rPr lang="zh-CN" altLang="zh-CN" dirty="0"/>
              <a:t>为什么要进行表单</a:t>
            </a:r>
            <a:r>
              <a:rPr lang="zh-CN" altLang="zh-CN" dirty="0" smtClean="0"/>
              <a:t>验证</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zh-CN" dirty="0"/>
              <a:t>表单验证的</a:t>
            </a:r>
            <a:r>
              <a:rPr lang="zh-CN" altLang="zh-CN" dirty="0" smtClean="0"/>
              <a:t>好处</a:t>
            </a:r>
            <a:endParaRPr lang="en-US" altLang="zh-CN" dirty="0" smtClean="0"/>
          </a:p>
          <a:p>
            <a:pPr lvl="1"/>
            <a:r>
              <a:rPr lang="zh-CN" altLang="zh-CN" dirty="0"/>
              <a:t>减轻服务器的</a:t>
            </a:r>
            <a:r>
              <a:rPr lang="zh-CN" altLang="zh-CN" dirty="0" smtClean="0"/>
              <a:t>压力</a:t>
            </a:r>
            <a:endParaRPr lang="zh-CN" altLang="zh-CN" dirty="0"/>
          </a:p>
          <a:p>
            <a:pPr lvl="1"/>
            <a:r>
              <a:rPr lang="zh-CN" altLang="zh-CN" dirty="0" smtClean="0"/>
              <a:t>保证</a:t>
            </a:r>
            <a:r>
              <a:rPr lang="zh-CN" altLang="zh-CN" dirty="0"/>
              <a:t>数据的可行性和安全性</a:t>
            </a:r>
            <a:endParaRPr lang="zh-CN" altLang="en-US" dirty="0"/>
          </a:p>
        </p:txBody>
      </p:sp>
      <p:pic>
        <p:nvPicPr>
          <p:cNvPr id="7170" name="Picture 2" descr="C:\Users\yaling.he\Desktop\Chapter03截图\Chapter03截图\图3.39　表单验证.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4435" y="2216046"/>
            <a:ext cx="4680520" cy="302795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72"/>
          <p:cNvGrpSpPr/>
          <p:nvPr/>
        </p:nvGrpSpPr>
        <p:grpSpPr bwMode="auto">
          <a:xfrm>
            <a:off x="1624441" y="1403132"/>
            <a:ext cx="979170" cy="422275"/>
            <a:chOff x="1000100" y="1173499"/>
            <a:chExt cx="979913" cy="422603"/>
          </a:xfrm>
        </p:grpSpPr>
        <p:pic>
          <p:nvPicPr>
            <p:cNvPr id="8" name="Picture 5" descr="E:\设计支持\模板设计\W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286067" y="1185256"/>
              <a:ext cx="693946"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charset="-122"/>
                  <a:ea typeface="黑体" panose="02010609060101010101" charset="-122"/>
                </a:rPr>
                <a:t>问题</a:t>
              </a:r>
              <a:endParaRPr lang="zh-CN" altLang="en-US" sz="2000" b="1" dirty="0">
                <a:latin typeface="黑体" panose="02010609060101010101" charset="-122"/>
                <a:ea typeface="黑体" panose="02010609060101010101" charset="-122"/>
              </a:endParaRPr>
            </a:p>
          </p:txBody>
        </p:sp>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wipe(left)">
                                      <p:cBhvr>
                                        <p:cTn id="15" dur="500"/>
                                        <p:tgtEl>
                                          <p:spTgt spid="3">
                                            <p:txEl>
                                              <p:pRg st="9" end="9"/>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wipe(left)">
                                      <p:cBhvr>
                                        <p:cTn id="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910" y="267335"/>
            <a:ext cx="5249545" cy="626745"/>
          </a:xfrm>
        </p:spPr>
        <p:txBody>
          <a:bodyPr>
            <a:normAutofit fontScale="90000"/>
          </a:bodyPr>
          <a:lstStyle/>
          <a:p>
            <a:r>
              <a:rPr lang="zh-CN" altLang="zh-CN" dirty="0"/>
              <a:t>表单初级验证的方法</a:t>
            </a:r>
            <a:endParaRPr lang="zh-CN" altLang="en-US" dirty="0"/>
          </a:p>
        </p:txBody>
      </p:sp>
      <p:sp>
        <p:nvSpPr>
          <p:cNvPr id="3" name="内容占位符 2"/>
          <p:cNvSpPr>
            <a:spLocks noGrp="1"/>
          </p:cNvSpPr>
          <p:nvPr>
            <p:ph idx="1"/>
          </p:nvPr>
        </p:nvSpPr>
        <p:spPr/>
        <p:txBody>
          <a:bodyPr/>
          <a:lstStyle/>
          <a:p>
            <a:r>
              <a:rPr lang="en-US" altLang="zh-CN" dirty="0" smtClean="0"/>
              <a:t>placeholder</a:t>
            </a:r>
            <a:endParaRPr lang="en-US" altLang="zh-CN" dirty="0" smtClean="0"/>
          </a:p>
          <a:p>
            <a:r>
              <a:rPr lang="en-US" altLang="zh-CN" dirty="0" smtClean="0"/>
              <a:t>required</a:t>
            </a:r>
            <a:endParaRPr lang="en-US" altLang="zh-CN" dirty="0" smtClean="0"/>
          </a:p>
          <a:p>
            <a:r>
              <a:rPr lang="en-US" altLang="zh-CN" dirty="0"/>
              <a:t>pattern</a:t>
            </a:r>
            <a:endParaRPr lang="zh-CN" altLang="zh-CN" dirty="0"/>
          </a:p>
          <a:p>
            <a:endParaRPr lang="en-US" altLang="zh-CN" dirty="0" smtClean="0"/>
          </a:p>
        </p:txBody>
      </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225" y="417195"/>
            <a:ext cx="3806190" cy="523240"/>
          </a:xfrm>
        </p:spPr>
        <p:txBody>
          <a:bodyPr>
            <a:normAutofit fontScale="90000"/>
          </a:bodyPr>
          <a:lstStyle/>
          <a:p>
            <a:r>
              <a:rPr lang="en-US" altLang="zh-CN" dirty="0"/>
              <a:t>placeholder</a:t>
            </a:r>
            <a:endParaRPr lang="en-US" altLang="zh-CN" dirty="0"/>
          </a:p>
        </p:txBody>
      </p:sp>
      <p:sp>
        <p:nvSpPr>
          <p:cNvPr id="3" name="内容占位符 2"/>
          <p:cNvSpPr>
            <a:spLocks noGrp="1"/>
          </p:cNvSpPr>
          <p:nvPr>
            <p:ph idx="1"/>
          </p:nvPr>
        </p:nvSpPr>
        <p:spPr/>
        <p:txBody>
          <a:bodyPr/>
          <a:lstStyle/>
          <a:p>
            <a:pPr marL="342900" lvl="1" indent="-342900">
              <a:buFont typeface="Wingdings" panose="05000000000000000000" pitchFamily="2" charset="2"/>
              <a:buChar char="n"/>
            </a:pPr>
            <a:r>
              <a:rPr lang="en-US" altLang="zh-CN" sz="2600" dirty="0" smtClean="0">
                <a:cs typeface="+mn-cs"/>
              </a:rPr>
              <a:t>input</a:t>
            </a:r>
            <a:r>
              <a:rPr lang="zh-CN" altLang="zh-CN" sz="2600" dirty="0">
                <a:cs typeface="+mn-cs"/>
              </a:rPr>
              <a:t>类型的文本框提供一种提示（</a:t>
            </a:r>
            <a:r>
              <a:rPr lang="en-US" altLang="zh-CN" sz="2600" dirty="0">
                <a:cs typeface="+mn-cs"/>
              </a:rPr>
              <a:t>hint</a:t>
            </a:r>
            <a:r>
              <a:rPr lang="zh-CN" altLang="zh-CN" sz="2600" dirty="0">
                <a:cs typeface="+mn-cs"/>
              </a:rPr>
              <a:t>）</a:t>
            </a:r>
            <a:endParaRPr lang="en-US" altLang="zh-CN" sz="2600" dirty="0">
              <a:cs typeface="+mn-cs"/>
            </a:endParaRPr>
          </a:p>
          <a:p>
            <a:pPr marL="342900" lvl="1" indent="-342900">
              <a:buFont typeface="Wingdings" panose="05000000000000000000" pitchFamily="2" charset="2"/>
              <a:buChar char="n"/>
            </a:pPr>
            <a:r>
              <a:rPr lang="zh-CN" altLang="zh-CN" sz="2600" dirty="0">
                <a:cs typeface="+mn-cs"/>
              </a:rPr>
              <a:t>可以描述文本框期待用户输入何种内容</a:t>
            </a:r>
            <a:endParaRPr lang="en-US" altLang="zh-CN" sz="2600" dirty="0">
              <a:cs typeface="+mn-cs"/>
            </a:endParaRPr>
          </a:p>
          <a:p>
            <a:pPr marL="342900" lvl="1" indent="-342900">
              <a:buFont typeface="Wingdings" panose="05000000000000000000" pitchFamily="2" charset="2"/>
              <a:buChar char="n"/>
            </a:pPr>
            <a:r>
              <a:rPr lang="zh-CN" altLang="en-US" sz="2600" dirty="0" smtClean="0">
                <a:cs typeface="+mn-cs"/>
              </a:rPr>
              <a:t>提示语默认</a:t>
            </a:r>
            <a:r>
              <a:rPr lang="zh-CN" altLang="zh-CN" sz="2600" dirty="0" smtClean="0">
                <a:cs typeface="+mn-cs"/>
              </a:rPr>
              <a:t>显示</a:t>
            </a:r>
            <a:r>
              <a:rPr lang="zh-CN" altLang="zh-CN" sz="2600" dirty="0">
                <a:cs typeface="+mn-cs"/>
              </a:rPr>
              <a:t>，</a:t>
            </a:r>
            <a:r>
              <a:rPr lang="zh-CN" altLang="zh-CN" sz="2600" dirty="0" smtClean="0">
                <a:cs typeface="+mn-cs"/>
              </a:rPr>
              <a:t>当文本框中</a:t>
            </a:r>
            <a:r>
              <a:rPr lang="zh-CN" altLang="en-US" sz="2600" dirty="0">
                <a:cs typeface="+mn-cs"/>
              </a:rPr>
              <a:t>输入</a:t>
            </a:r>
            <a:r>
              <a:rPr lang="zh-CN" altLang="zh-CN" sz="2600" dirty="0" smtClean="0">
                <a:cs typeface="+mn-cs"/>
              </a:rPr>
              <a:t>内容时</a:t>
            </a:r>
            <a:r>
              <a:rPr lang="zh-CN" altLang="en-US" sz="2600" dirty="0" smtClean="0">
                <a:cs typeface="+mn-cs"/>
              </a:rPr>
              <a:t>提示语</a:t>
            </a:r>
            <a:r>
              <a:rPr lang="zh-CN" altLang="zh-CN" sz="2600" dirty="0" smtClean="0">
                <a:cs typeface="+mn-cs"/>
              </a:rPr>
              <a:t>消失</a:t>
            </a:r>
            <a:endParaRPr lang="en-US" altLang="zh-CN" sz="2600" dirty="0">
              <a:cs typeface="+mn-cs"/>
            </a:endParaRPr>
          </a:p>
          <a:p>
            <a:pPr marL="342900" lvl="1" indent="-342900">
              <a:buFont typeface="Wingdings" panose="05000000000000000000"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zh-CN" sz="2600" dirty="0">
                <a:cs typeface="+mn-cs"/>
              </a:rPr>
              <a:t>、</a:t>
            </a:r>
            <a:r>
              <a:rPr lang="en-US" altLang="zh-CN" sz="2600" dirty="0">
                <a:cs typeface="+mn-cs"/>
              </a:rPr>
              <a:t>search</a:t>
            </a:r>
            <a:r>
              <a:rPr lang="zh-CN" altLang="zh-CN" sz="2600" dirty="0">
                <a:cs typeface="+mn-cs"/>
              </a:rPr>
              <a:t>、</a:t>
            </a:r>
            <a:r>
              <a:rPr lang="en-US" altLang="zh-CN" sz="2600" dirty="0" err="1">
                <a:cs typeface="+mn-cs"/>
              </a:rPr>
              <a:t>url</a:t>
            </a:r>
            <a:r>
              <a:rPr lang="zh-CN" altLang="zh-CN" sz="2600" dirty="0">
                <a:cs typeface="+mn-cs"/>
              </a:rPr>
              <a:t>、</a:t>
            </a:r>
            <a:r>
              <a:rPr lang="en-US" altLang="zh-CN" sz="2600" dirty="0">
                <a:cs typeface="+mn-cs"/>
              </a:rPr>
              <a:t>email</a:t>
            </a:r>
            <a:r>
              <a:rPr lang="zh-CN" altLang="zh-CN" sz="2600" dirty="0">
                <a:cs typeface="+mn-cs"/>
              </a:rPr>
              <a:t>和</a:t>
            </a:r>
            <a:r>
              <a:rPr lang="en-US" altLang="zh-CN" sz="2600" dirty="0">
                <a:cs typeface="+mn-cs"/>
              </a:rPr>
              <a:t>password</a:t>
            </a:r>
            <a:r>
              <a:rPr lang="zh-CN" altLang="zh-CN" sz="2600" dirty="0">
                <a:cs typeface="+mn-cs"/>
              </a:rPr>
              <a:t>等类型</a:t>
            </a:r>
            <a:endParaRPr lang="en-US" altLang="zh-CN" sz="2600" dirty="0">
              <a:cs typeface="+mn-cs"/>
            </a:endParaRPr>
          </a:p>
        </p:txBody>
      </p:sp>
      <p:sp>
        <p:nvSpPr>
          <p:cNvPr id="5" name="AutoShape 3"/>
          <p:cNvSpPr>
            <a:spLocks noChangeArrowheads="1"/>
          </p:cNvSpPr>
          <p:nvPr/>
        </p:nvSpPr>
        <p:spPr bwMode="auto">
          <a:xfrm>
            <a:off x="1751053" y="4653136"/>
            <a:ext cx="8593419"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type="search" name="</a:t>
            </a:r>
            <a:r>
              <a:rPr lang="en-US" altLang="zh-CN" b="1" dirty="0" err="1">
                <a:latin typeface="+mn-lt"/>
              </a:rPr>
              <a:t>sousuo</a:t>
            </a:r>
            <a:r>
              <a:rPr lang="en-US" altLang="zh-CN" b="1" dirty="0">
                <a:latin typeface="+mn-lt"/>
              </a:rPr>
              <a:t>"  </a:t>
            </a:r>
            <a:r>
              <a:rPr lang="en-US" altLang="zh-CN" b="1" dirty="0">
                <a:solidFill>
                  <a:srgbClr val="FF0000"/>
                </a:solidFill>
                <a:latin typeface="+mn-lt"/>
              </a:rPr>
              <a:t>placeholder</a:t>
            </a:r>
            <a:r>
              <a:rPr lang="en-US" altLang="zh-CN" b="1" dirty="0">
                <a:latin typeface="+mn-lt"/>
              </a:rPr>
              <a:t>="</a:t>
            </a:r>
            <a:r>
              <a:rPr lang="zh-CN" altLang="en-US" b="1" dirty="0">
                <a:latin typeface="+mn-lt"/>
              </a:rPr>
              <a:t>请输入要搜索的关键字</a:t>
            </a:r>
            <a:r>
              <a:rPr lang="en-US" altLang="zh-CN" b="1" dirty="0">
                <a:latin typeface="+mn-lt"/>
              </a:rPr>
              <a:t>"/&gt;</a:t>
            </a:r>
            <a:endParaRPr lang="en-US" altLang="zh-CN" b="1" dirty="0" smtClean="0">
              <a:latin typeface="+mn-lt"/>
            </a:endParaRPr>
          </a:p>
        </p:txBody>
      </p:sp>
      <p:grpSp>
        <p:nvGrpSpPr>
          <p:cNvPr id="6" name="组合 5"/>
          <p:cNvGrpSpPr/>
          <p:nvPr/>
        </p:nvGrpSpPr>
        <p:grpSpPr>
          <a:xfrm>
            <a:off x="1759654" y="3994320"/>
            <a:ext cx="992719" cy="398780"/>
            <a:chOff x="1000100" y="1801951"/>
            <a:chExt cx="992719" cy="398780"/>
          </a:xfrm>
        </p:grpSpPr>
        <p:pic>
          <p:nvPicPr>
            <p:cNvPr id="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8" name="TextBox 7"/>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语法</a:t>
              </a:r>
              <a:endParaRPr lang="zh-CN" altLang="en-US" sz="2000" b="1" dirty="0">
                <a:solidFill>
                  <a:schemeClr val="tx1"/>
                </a:solidFill>
                <a:latin typeface="黑体" panose="02010609060101010101" charset="-122"/>
                <a:ea typeface="黑体" panose="02010609060101010101" charset="-122"/>
              </a:endParaRPr>
            </a:p>
          </p:txBody>
        </p:sp>
      </p:grpSp>
      <p:sp>
        <p:nvSpPr>
          <p:cNvPr id="9" name="AutoShape 6"/>
          <p:cNvSpPr>
            <a:spLocks noChangeArrowheads="1"/>
          </p:cNvSpPr>
          <p:nvPr/>
        </p:nvSpPr>
        <p:spPr bwMode="auto">
          <a:xfrm>
            <a:off x="6245356" y="5333598"/>
            <a:ext cx="1794860" cy="652086"/>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smtClean="0">
                <a:solidFill>
                  <a:schemeClr val="bg1"/>
                </a:solidFill>
                <a:latin typeface="Arial" panose="020B0604020202020204"/>
                <a:ea typeface="黑体" panose="02010609060101010101" charset="-122"/>
              </a:rPr>
              <a:t>文本框输入内容提示</a:t>
            </a:r>
            <a:endParaRPr lang="en-US" altLang="zh-CN" b="1" kern="0" dirty="0">
              <a:solidFill>
                <a:schemeClr val="bg1"/>
              </a:solidFill>
              <a:latin typeface="Arial" panose="020B0604020202020204"/>
              <a:ea typeface="黑体" panose="02010609060101010101" charset="-122"/>
            </a:endParaRPr>
          </a:p>
        </p:txBody>
      </p:sp>
      <p:cxnSp>
        <p:nvCxnSpPr>
          <p:cNvPr id="10" name="直接箭头连接符 9"/>
          <p:cNvCxnSpPr>
            <a:stCxn id="9" idx="0"/>
          </p:cNvCxnSpPr>
          <p:nvPr/>
        </p:nvCxnSpPr>
        <p:spPr>
          <a:xfrm flipH="1" flipV="1">
            <a:off x="8484373" y="5041276"/>
            <a:ext cx="183048" cy="2918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 name="组合 18"/>
          <p:cNvGrpSpPr/>
          <p:nvPr/>
        </p:nvGrpSpPr>
        <p:grpSpPr bwMode="auto">
          <a:xfrm>
            <a:off x="2574312" y="6177280"/>
            <a:ext cx="5361582" cy="446042"/>
            <a:chOff x="3143240" y="5126095"/>
            <a:chExt cx="5361619" cy="446045"/>
          </a:xfrm>
          <a:solidFill>
            <a:schemeClr val="tx1"/>
          </a:solidFill>
        </p:grpSpPr>
        <p:sp>
          <p:nvSpPr>
            <p:cNvPr id="11" name="圆角矩形 10"/>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17" name="圆角矩形 16"/>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1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hlinkClick r:id="rId3" action="ppaction://hlinkfile"/>
            </p:cNvPr>
            <p:cNvSpPr txBox="1"/>
            <p:nvPr/>
          </p:nvSpPr>
          <p:spPr bwMode="auto">
            <a:xfrm>
              <a:off x="4428979" y="5202150"/>
              <a:ext cx="3172482"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4" action="ppaction://hlinkfile"/>
                </a:rPr>
                <a:t>演示示例</a:t>
              </a:r>
              <a:r>
                <a:rPr lang="en-US" altLang="zh-CN" sz="1600" b="1" spc="300" dirty="0">
                  <a:solidFill>
                    <a:srgbClr val="FBFFFE"/>
                  </a:solidFill>
                  <a:latin typeface="微软雅黑" panose="020B0503020204020204" charset="-122"/>
                  <a:ea typeface="微软雅黑" panose="020B0503020204020204" charset="-122"/>
                  <a:sym typeface="+mn-ea"/>
                  <a:hlinkClick r:id="rId4" action="ppaction://hlinkfile"/>
                </a:rPr>
                <a:t>6</a:t>
              </a:r>
              <a:r>
                <a:rPr lang="zh-CN" altLang="en-US" sz="1600" b="1" spc="300" dirty="0" smtClean="0">
                  <a:solidFill>
                    <a:srgbClr val="FBFFFE"/>
                  </a:solidFill>
                  <a:latin typeface="微软雅黑" panose="020B0503020204020204" charset="-122"/>
                  <a:ea typeface="微软雅黑" panose="020B0503020204020204" charset="-122"/>
                  <a:sym typeface="+mn-ea"/>
                  <a:hlinkClick r:id="rId4" action="ppaction://hlinkfile"/>
                </a:rPr>
                <a:t>：</a:t>
              </a:r>
              <a:r>
                <a:rPr lang="en-US" altLang="zh-CN" sz="1600" b="1" spc="300" dirty="0">
                  <a:solidFill>
                    <a:srgbClr val="FBFFFE"/>
                  </a:solidFill>
                  <a:latin typeface="微软雅黑" panose="020B0503020204020204" charset="-122"/>
                  <a:ea typeface="微软雅黑" panose="020B0503020204020204" charset="-122"/>
                  <a:sym typeface="+mn-ea"/>
                  <a:hlinkClick r:id="rId4" action="ppaction://hlinkfile"/>
                </a:rPr>
                <a:t>placeholder</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19" name="灯片编号占位符 18"/>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315" y="417173"/>
            <a:ext cx="2592412" cy="523220"/>
          </a:xfrm>
        </p:spPr>
        <p:txBody>
          <a:bodyPr>
            <a:normAutofit fontScale="90000"/>
          </a:bodyPr>
          <a:lstStyle/>
          <a:p>
            <a:r>
              <a:rPr lang="en-US" altLang="zh-CN" dirty="0"/>
              <a:t>required</a:t>
            </a:r>
            <a:endParaRPr lang="en-US" altLang="zh-CN" dirty="0"/>
          </a:p>
        </p:txBody>
      </p:sp>
      <p:sp>
        <p:nvSpPr>
          <p:cNvPr id="3" name="内容占位符 2"/>
          <p:cNvSpPr>
            <a:spLocks noGrp="1"/>
          </p:cNvSpPr>
          <p:nvPr>
            <p:ph idx="1"/>
          </p:nvPr>
        </p:nvSpPr>
        <p:spPr/>
        <p:txBody>
          <a:bodyPr/>
          <a:lstStyle/>
          <a:p>
            <a:pPr marL="342900" lvl="1" indent="-342900">
              <a:buFont typeface="Wingdings" panose="05000000000000000000" pitchFamily="2" charset="2"/>
              <a:buChar char="n"/>
            </a:pPr>
            <a:r>
              <a:rPr lang="zh-CN" altLang="en-US" sz="2600" dirty="0">
                <a:cs typeface="+mn-cs"/>
              </a:rPr>
              <a:t>规定文本框填写</a:t>
            </a:r>
            <a:r>
              <a:rPr lang="zh-CN" altLang="en-US" sz="2600" dirty="0">
                <a:solidFill>
                  <a:srgbClr val="FF0000"/>
                </a:solidFill>
                <a:cs typeface="+mn-cs"/>
              </a:rPr>
              <a:t>内容不能为空</a:t>
            </a:r>
            <a:r>
              <a:rPr lang="zh-CN" altLang="en-US" sz="2600" dirty="0">
                <a:cs typeface="+mn-cs"/>
              </a:rPr>
              <a:t>，否则不允许用户提交表单</a:t>
            </a:r>
            <a:endParaRPr lang="en-US" altLang="zh-CN" sz="2600" dirty="0">
              <a:cs typeface="+mn-cs"/>
            </a:endParaRPr>
          </a:p>
          <a:p>
            <a:pPr marL="342900" lvl="1" indent="-342900">
              <a:buFont typeface="Wingdings" panose="05000000000000000000" pitchFamily="2" charset="2"/>
              <a:buChar char="n"/>
            </a:pPr>
            <a:r>
              <a:rPr lang="zh-CN" altLang="zh-CN" sz="2600" dirty="0" smtClean="0">
                <a:cs typeface="+mn-cs"/>
              </a:rPr>
              <a:t>适合于</a:t>
            </a:r>
            <a:r>
              <a:rPr lang="en-US" altLang="zh-CN" sz="2600" dirty="0">
                <a:cs typeface="+mn-cs"/>
              </a:rPr>
              <a:t>input</a:t>
            </a:r>
            <a:r>
              <a:rPr lang="zh-CN" altLang="zh-CN" sz="2600" dirty="0">
                <a:cs typeface="+mn-cs"/>
              </a:rPr>
              <a:t>标签</a:t>
            </a:r>
            <a:r>
              <a:rPr lang="zh-CN" altLang="zh-CN" sz="2600" dirty="0" smtClean="0">
                <a:cs typeface="+mn-cs"/>
              </a:rPr>
              <a:t>：</a:t>
            </a:r>
            <a:r>
              <a:rPr lang="en-US" altLang="zh-CN" sz="2600" dirty="0">
                <a:cs typeface="+mn-cs"/>
              </a:rPr>
              <a:t>text</a:t>
            </a:r>
            <a:r>
              <a:rPr lang="zh-CN" altLang="en-US" sz="2600" dirty="0">
                <a:cs typeface="+mn-cs"/>
              </a:rPr>
              <a:t>、</a:t>
            </a:r>
            <a:r>
              <a:rPr lang="en-US" altLang="zh-CN" sz="2600" dirty="0">
                <a:cs typeface="+mn-cs"/>
              </a:rPr>
              <a:t>search</a:t>
            </a:r>
            <a:r>
              <a:rPr lang="zh-CN" altLang="en-US" sz="2600" dirty="0">
                <a:cs typeface="+mn-cs"/>
              </a:rPr>
              <a:t>、</a:t>
            </a:r>
            <a:r>
              <a:rPr lang="en-US" altLang="zh-CN" sz="2600" dirty="0" err="1">
                <a:cs typeface="+mn-cs"/>
              </a:rPr>
              <a:t>url</a:t>
            </a:r>
            <a:r>
              <a:rPr lang="zh-CN" altLang="en-US" sz="2600" dirty="0">
                <a:cs typeface="+mn-cs"/>
              </a:rPr>
              <a:t>、</a:t>
            </a:r>
            <a:r>
              <a:rPr lang="en-US" altLang="zh-CN" sz="2600" dirty="0">
                <a:cs typeface="+mn-cs"/>
              </a:rPr>
              <a:t>email</a:t>
            </a:r>
            <a:r>
              <a:rPr lang="zh-CN" altLang="en-US" sz="2600" dirty="0">
                <a:cs typeface="+mn-cs"/>
              </a:rPr>
              <a:t>、</a:t>
            </a:r>
            <a:r>
              <a:rPr lang="en-US" altLang="zh-CN" sz="2600" dirty="0">
                <a:cs typeface="+mn-cs"/>
              </a:rPr>
              <a:t>password</a:t>
            </a:r>
            <a:r>
              <a:rPr lang="zh-CN" altLang="en-US" sz="2600" dirty="0">
                <a:cs typeface="+mn-cs"/>
              </a:rPr>
              <a:t>、</a:t>
            </a:r>
            <a:r>
              <a:rPr lang="en-US" altLang="zh-CN" sz="2600" dirty="0">
                <a:cs typeface="+mn-cs"/>
              </a:rPr>
              <a:t>number</a:t>
            </a:r>
            <a:r>
              <a:rPr lang="zh-CN" altLang="en-US" sz="2600" dirty="0">
                <a:cs typeface="+mn-cs"/>
              </a:rPr>
              <a:t>、</a:t>
            </a:r>
            <a:r>
              <a:rPr lang="en-US" altLang="zh-CN" sz="2600" dirty="0">
                <a:cs typeface="+mn-cs"/>
              </a:rPr>
              <a:t>checkbox</a:t>
            </a:r>
            <a:r>
              <a:rPr lang="zh-CN" altLang="en-US" sz="2600" dirty="0">
                <a:cs typeface="+mn-cs"/>
              </a:rPr>
              <a:t>、</a:t>
            </a:r>
            <a:r>
              <a:rPr lang="en-US" altLang="zh-CN" sz="2600" dirty="0">
                <a:cs typeface="+mn-cs"/>
              </a:rPr>
              <a:t>radio</a:t>
            </a:r>
            <a:r>
              <a:rPr lang="zh-CN" altLang="en-US" sz="2600" dirty="0">
                <a:cs typeface="+mn-cs"/>
              </a:rPr>
              <a:t>、</a:t>
            </a:r>
            <a:r>
              <a:rPr lang="en-US" altLang="zh-CN" sz="2600" dirty="0">
                <a:cs typeface="+mn-cs"/>
              </a:rPr>
              <a:t>file</a:t>
            </a:r>
            <a:r>
              <a:rPr lang="zh-CN" altLang="en-US" sz="2600" dirty="0">
                <a:cs typeface="+mn-cs"/>
              </a:rPr>
              <a:t>等类型</a:t>
            </a:r>
            <a:endParaRPr lang="en-US" altLang="zh-CN" sz="2600" dirty="0">
              <a:cs typeface="+mn-cs"/>
            </a:endParaRPr>
          </a:p>
        </p:txBody>
      </p:sp>
      <p:sp>
        <p:nvSpPr>
          <p:cNvPr id="5" name="AutoShape 3"/>
          <p:cNvSpPr>
            <a:spLocks noChangeArrowheads="1"/>
          </p:cNvSpPr>
          <p:nvPr/>
        </p:nvSpPr>
        <p:spPr bwMode="auto">
          <a:xfrm>
            <a:off x="1751053" y="4653136"/>
            <a:ext cx="8593419"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type="text" name="username"  </a:t>
            </a:r>
            <a:r>
              <a:rPr lang="en-US" altLang="zh-CN" b="1" dirty="0">
                <a:solidFill>
                  <a:srgbClr val="FF0000"/>
                </a:solidFill>
                <a:latin typeface="+mn-lt"/>
              </a:rPr>
              <a:t>required</a:t>
            </a:r>
            <a:r>
              <a:rPr lang="en-US" altLang="zh-CN" b="1" dirty="0">
                <a:latin typeface="+mn-lt"/>
              </a:rPr>
              <a:t>/&gt;</a:t>
            </a:r>
            <a:endParaRPr lang="en-US" altLang="zh-CN" b="1" dirty="0" smtClean="0">
              <a:latin typeface="+mn-lt"/>
            </a:endParaRPr>
          </a:p>
        </p:txBody>
      </p:sp>
      <p:grpSp>
        <p:nvGrpSpPr>
          <p:cNvPr id="6" name="组合 5"/>
          <p:cNvGrpSpPr/>
          <p:nvPr/>
        </p:nvGrpSpPr>
        <p:grpSpPr>
          <a:xfrm>
            <a:off x="1759654" y="3994320"/>
            <a:ext cx="992719" cy="398780"/>
            <a:chOff x="1000100" y="1801951"/>
            <a:chExt cx="992719" cy="398780"/>
          </a:xfrm>
        </p:grpSpPr>
        <p:pic>
          <p:nvPicPr>
            <p:cNvPr id="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8" name="TextBox 7"/>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语法</a:t>
              </a:r>
              <a:endParaRPr lang="zh-CN" altLang="en-US" sz="2000" b="1" dirty="0">
                <a:solidFill>
                  <a:schemeClr val="tx1"/>
                </a:solidFill>
                <a:latin typeface="黑体" panose="02010609060101010101" charset="-122"/>
                <a:ea typeface="黑体" panose="02010609060101010101" charset="-122"/>
              </a:endParaRPr>
            </a:p>
          </p:txBody>
        </p:sp>
      </p:grpSp>
      <p:sp>
        <p:nvSpPr>
          <p:cNvPr id="9" name="AutoShape 6"/>
          <p:cNvSpPr>
            <a:spLocks noChangeArrowheads="1"/>
          </p:cNvSpPr>
          <p:nvPr/>
        </p:nvSpPr>
        <p:spPr bwMode="auto">
          <a:xfrm>
            <a:off x="5954583" y="3848830"/>
            <a:ext cx="1388690"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charset="-122"/>
              </a:rPr>
              <a:t>必</a:t>
            </a:r>
            <a:r>
              <a:rPr lang="zh-CN" altLang="en-US" b="1" kern="0" dirty="0" smtClean="0">
                <a:solidFill>
                  <a:schemeClr val="bg1"/>
                </a:solidFill>
                <a:latin typeface="Arial" panose="020B0604020202020204"/>
                <a:ea typeface="黑体" panose="02010609060101010101" charset="-122"/>
              </a:rPr>
              <a:t>填项</a:t>
            </a:r>
            <a:endParaRPr lang="en-US" altLang="zh-CN" b="1" kern="0" dirty="0">
              <a:solidFill>
                <a:schemeClr val="bg1"/>
              </a:solidFill>
              <a:latin typeface="Arial" panose="020B0604020202020204"/>
              <a:ea typeface="黑体" panose="02010609060101010101" charset="-122"/>
            </a:endParaRPr>
          </a:p>
        </p:txBody>
      </p:sp>
      <p:cxnSp>
        <p:nvCxnSpPr>
          <p:cNvPr id="10" name="直接箭头连接符 9"/>
          <p:cNvCxnSpPr>
            <a:stCxn id="9" idx="2"/>
          </p:cNvCxnSpPr>
          <p:nvPr/>
        </p:nvCxnSpPr>
        <p:spPr>
          <a:xfrm flipH="1">
            <a:off x="8075186" y="4221088"/>
            <a:ext cx="97742"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 name="组合 18"/>
          <p:cNvGrpSpPr/>
          <p:nvPr/>
        </p:nvGrpSpPr>
        <p:grpSpPr bwMode="auto">
          <a:xfrm>
            <a:off x="2905782" y="6256020"/>
            <a:ext cx="5361582" cy="446042"/>
            <a:chOff x="3143240" y="5126095"/>
            <a:chExt cx="5361619" cy="446045"/>
          </a:xfrm>
          <a:solidFill>
            <a:schemeClr val="tx1"/>
          </a:solidFill>
        </p:grpSpPr>
        <p:sp>
          <p:nvSpPr>
            <p:cNvPr id="11" name="圆角矩形 10"/>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17" name="圆角矩形 16"/>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1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hlinkClick r:id="rId3" action="ppaction://hlinkfile"/>
            </p:cNvPr>
            <p:cNvSpPr txBox="1"/>
            <p:nvPr/>
          </p:nvSpPr>
          <p:spPr bwMode="auto">
            <a:xfrm>
              <a:off x="4652183" y="5202150"/>
              <a:ext cx="2726074"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4" action="ppaction://hlinkfile"/>
                </a:rPr>
                <a:t>演示示例</a:t>
              </a:r>
              <a:r>
                <a:rPr lang="en-US" altLang="zh-CN" sz="1600" b="1" spc="300" dirty="0">
                  <a:solidFill>
                    <a:srgbClr val="FBFFFE"/>
                  </a:solidFill>
                  <a:latin typeface="微软雅黑" panose="020B0503020204020204" charset="-122"/>
                  <a:ea typeface="微软雅黑" panose="020B0503020204020204" charset="-122"/>
                  <a:sym typeface="+mn-ea"/>
                  <a:hlinkClick r:id="rId4" action="ppaction://hlinkfile"/>
                </a:rPr>
                <a:t>7</a:t>
              </a:r>
              <a:r>
                <a:rPr lang="zh-CN" altLang="en-US" sz="1600" b="1" spc="300" dirty="0" smtClean="0">
                  <a:solidFill>
                    <a:srgbClr val="FBFFFE"/>
                  </a:solidFill>
                  <a:latin typeface="微软雅黑" panose="020B0503020204020204" charset="-122"/>
                  <a:ea typeface="微软雅黑" panose="020B0503020204020204" charset="-122"/>
                  <a:sym typeface="+mn-ea"/>
                  <a:hlinkClick r:id="rId4" action="ppaction://hlinkfile"/>
                </a:rPr>
                <a:t>：</a:t>
              </a:r>
              <a:r>
                <a:rPr lang="en-US" altLang="zh-CN" sz="1600" b="1" spc="300" dirty="0">
                  <a:solidFill>
                    <a:srgbClr val="FBFFFE"/>
                  </a:solidFill>
                  <a:latin typeface="微软雅黑" panose="020B0503020204020204" charset="-122"/>
                  <a:ea typeface="微软雅黑" panose="020B0503020204020204" charset="-122"/>
                  <a:sym typeface="+mn-ea"/>
                  <a:hlinkClick r:id="rId4" action="ppaction://hlinkfile"/>
                </a:rPr>
                <a:t>required</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19" name="灯片编号占位符 18"/>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43" y="384153"/>
            <a:ext cx="2160364" cy="523220"/>
          </a:xfrm>
        </p:spPr>
        <p:txBody>
          <a:bodyPr>
            <a:normAutofit fontScale="90000"/>
          </a:bodyPr>
          <a:lstStyle/>
          <a:p>
            <a:r>
              <a:rPr lang="en-US" altLang="zh-CN" dirty="0"/>
              <a:t>pattern</a:t>
            </a:r>
            <a:endParaRPr lang="en-US" altLang="zh-CN" dirty="0"/>
          </a:p>
        </p:txBody>
      </p:sp>
      <p:sp>
        <p:nvSpPr>
          <p:cNvPr id="3" name="内容占位符 2"/>
          <p:cNvSpPr>
            <a:spLocks noGrp="1"/>
          </p:cNvSpPr>
          <p:nvPr>
            <p:ph idx="1"/>
          </p:nvPr>
        </p:nvSpPr>
        <p:spPr>
          <a:xfrm>
            <a:off x="2308254" y="1214422"/>
            <a:ext cx="7820194" cy="5143536"/>
          </a:xfrm>
        </p:spPr>
        <p:txBody>
          <a:bodyPr/>
          <a:lstStyle/>
          <a:p>
            <a:pPr marL="342900" lvl="1" indent="-342900">
              <a:buFont typeface="Wingdings" panose="05000000000000000000" pitchFamily="2" charset="2"/>
              <a:buChar char="n"/>
            </a:pPr>
            <a:r>
              <a:rPr lang="zh-CN" altLang="en-US" sz="2600" dirty="0" smtClean="0">
                <a:cs typeface="+mn-cs"/>
              </a:rPr>
              <a:t>用户</a:t>
            </a:r>
            <a:r>
              <a:rPr lang="zh-CN" altLang="en-US" sz="2600" dirty="0">
                <a:cs typeface="+mn-cs"/>
              </a:rPr>
              <a:t>输入的内容必须符合正则表达式所指的规则，否则就不能提交表</a:t>
            </a:r>
            <a:r>
              <a:rPr lang="zh-CN" altLang="en-US" sz="2600" dirty="0" smtClean="0">
                <a:cs typeface="+mn-cs"/>
              </a:rPr>
              <a:t>单</a:t>
            </a:r>
            <a:endParaRPr lang="en-US" altLang="zh-CN" sz="2600" dirty="0">
              <a:cs typeface="+mn-cs"/>
            </a:endParaRPr>
          </a:p>
        </p:txBody>
      </p:sp>
      <p:sp>
        <p:nvSpPr>
          <p:cNvPr id="5" name="AutoShape 3"/>
          <p:cNvSpPr>
            <a:spLocks noChangeArrowheads="1"/>
          </p:cNvSpPr>
          <p:nvPr/>
        </p:nvSpPr>
        <p:spPr bwMode="auto">
          <a:xfrm>
            <a:off x="1751053" y="4653136"/>
            <a:ext cx="8593419"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tel</a:t>
            </a:r>
            <a:r>
              <a:rPr lang="en-US" altLang="zh-CN" b="1" dirty="0">
                <a:latin typeface="+mn-lt"/>
              </a:rPr>
              <a:t>"  required </a:t>
            </a:r>
            <a:r>
              <a:rPr lang="en-US" altLang="zh-CN" b="1" dirty="0">
                <a:solidFill>
                  <a:srgbClr val="FF0000"/>
                </a:solidFill>
                <a:latin typeface="+mn-lt"/>
              </a:rPr>
              <a:t>pattern="^1[358]\d{9}" </a:t>
            </a:r>
            <a:r>
              <a:rPr lang="en-US" altLang="zh-CN" b="1" dirty="0">
                <a:latin typeface="+mn-lt"/>
              </a:rPr>
              <a:t>/&gt;</a:t>
            </a:r>
            <a:endParaRPr lang="en-US" altLang="zh-CN" b="1" dirty="0" smtClean="0">
              <a:latin typeface="+mn-lt"/>
            </a:endParaRPr>
          </a:p>
        </p:txBody>
      </p:sp>
      <p:grpSp>
        <p:nvGrpSpPr>
          <p:cNvPr id="6" name="组合 5"/>
          <p:cNvGrpSpPr/>
          <p:nvPr/>
        </p:nvGrpSpPr>
        <p:grpSpPr>
          <a:xfrm>
            <a:off x="1759654" y="3994320"/>
            <a:ext cx="992719" cy="398780"/>
            <a:chOff x="1000100" y="1801951"/>
            <a:chExt cx="992719" cy="398780"/>
          </a:xfrm>
        </p:grpSpPr>
        <p:pic>
          <p:nvPicPr>
            <p:cNvPr id="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8" name="TextBox 7"/>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语法</a:t>
              </a:r>
              <a:endParaRPr lang="zh-CN" altLang="en-US" sz="2000" b="1" dirty="0">
                <a:solidFill>
                  <a:schemeClr val="tx1"/>
                </a:solidFill>
                <a:latin typeface="黑体" panose="02010609060101010101" charset="-122"/>
                <a:ea typeface="黑体" panose="02010609060101010101" charset="-122"/>
              </a:endParaRPr>
            </a:p>
          </p:txBody>
        </p:sp>
      </p:grpSp>
      <p:sp>
        <p:nvSpPr>
          <p:cNvPr id="9" name="AutoShape 6"/>
          <p:cNvSpPr>
            <a:spLocks noChangeArrowheads="1"/>
          </p:cNvSpPr>
          <p:nvPr/>
        </p:nvSpPr>
        <p:spPr bwMode="auto">
          <a:xfrm>
            <a:off x="5954582" y="3848830"/>
            <a:ext cx="266169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smtClean="0">
                <a:solidFill>
                  <a:schemeClr val="bg1"/>
                </a:solidFill>
                <a:latin typeface="Arial" panose="020B0604020202020204"/>
                <a:ea typeface="黑体" panose="02010609060101010101" charset="-122"/>
              </a:rPr>
              <a:t>验证规则，正则表达式</a:t>
            </a:r>
            <a:endParaRPr lang="en-US" altLang="zh-CN" b="1" kern="0" dirty="0">
              <a:solidFill>
                <a:schemeClr val="bg1"/>
              </a:solidFill>
              <a:latin typeface="Arial" panose="020B0604020202020204"/>
              <a:ea typeface="黑体" panose="02010609060101010101" charset="-122"/>
            </a:endParaRPr>
          </a:p>
        </p:txBody>
      </p:sp>
      <p:cxnSp>
        <p:nvCxnSpPr>
          <p:cNvPr id="10" name="直接箭头连接符 9"/>
          <p:cNvCxnSpPr>
            <a:stCxn id="9" idx="2"/>
          </p:cNvCxnSpPr>
          <p:nvPr/>
        </p:nvCxnSpPr>
        <p:spPr>
          <a:xfrm flipH="1">
            <a:off x="8075187" y="4221088"/>
            <a:ext cx="734244"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 name="组合 18"/>
          <p:cNvGrpSpPr/>
          <p:nvPr/>
        </p:nvGrpSpPr>
        <p:grpSpPr bwMode="auto">
          <a:xfrm>
            <a:off x="2899432" y="6172835"/>
            <a:ext cx="5361582" cy="446042"/>
            <a:chOff x="3143240" y="5126095"/>
            <a:chExt cx="5361619" cy="446045"/>
          </a:xfrm>
          <a:solidFill>
            <a:schemeClr val="tx1"/>
          </a:solidFill>
        </p:grpSpPr>
        <p:sp>
          <p:nvSpPr>
            <p:cNvPr id="11" name="圆角矩形 10"/>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17" name="圆角矩形 16"/>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1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hlinkClick r:id="rId3" action="ppaction://hlinkfile"/>
            </p:cNvPr>
            <p:cNvSpPr txBox="1"/>
            <p:nvPr/>
          </p:nvSpPr>
          <p:spPr bwMode="auto">
            <a:xfrm>
              <a:off x="4728701" y="5202150"/>
              <a:ext cx="2573038"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4" action="ppaction://hlinkfile"/>
                </a:rPr>
                <a:t>演示</a:t>
              </a:r>
              <a:r>
                <a:rPr lang="zh-CN" altLang="en-US" sz="1600" b="1" spc="300" dirty="0" smtClean="0">
                  <a:solidFill>
                    <a:srgbClr val="FBFFFE"/>
                  </a:solidFill>
                  <a:latin typeface="微软雅黑" panose="020B0503020204020204" charset="-122"/>
                  <a:ea typeface="微软雅黑" panose="020B0503020204020204" charset="-122"/>
                  <a:sym typeface="+mn-ea"/>
                  <a:hlinkClick r:id="rId4" action="ppaction://hlinkfile"/>
                </a:rPr>
                <a:t>示例</a:t>
              </a:r>
              <a:r>
                <a:rPr lang="en-US" altLang="zh-CN" sz="1600" b="1" spc="300" dirty="0" smtClean="0">
                  <a:solidFill>
                    <a:srgbClr val="FBFFFE"/>
                  </a:solidFill>
                  <a:latin typeface="微软雅黑" panose="020B0503020204020204" charset="-122"/>
                  <a:ea typeface="微软雅黑" panose="020B0503020204020204" charset="-122"/>
                  <a:sym typeface="+mn-ea"/>
                  <a:hlinkClick r:id="rId4" action="ppaction://hlinkfile"/>
                </a:rPr>
                <a:t>8</a:t>
              </a:r>
              <a:r>
                <a:rPr lang="zh-CN" altLang="en-US" sz="1600" b="1" spc="300" dirty="0" smtClean="0">
                  <a:solidFill>
                    <a:srgbClr val="FBFFFE"/>
                  </a:solidFill>
                  <a:latin typeface="微软雅黑" panose="020B0503020204020204" charset="-122"/>
                  <a:ea typeface="微软雅黑" panose="020B0503020204020204" charset="-122"/>
                  <a:sym typeface="+mn-ea"/>
                  <a:hlinkClick r:id="rId4" action="ppaction://hlinkfile"/>
                </a:rPr>
                <a:t>：</a:t>
              </a:r>
              <a:r>
                <a:rPr lang="en-US" altLang="zh-CN" sz="1600" b="1" spc="300" dirty="0">
                  <a:solidFill>
                    <a:srgbClr val="FBFFFE"/>
                  </a:solidFill>
                  <a:latin typeface="微软雅黑" panose="020B0503020204020204" charset="-122"/>
                  <a:ea typeface="微软雅黑" panose="020B0503020204020204" charset="-122"/>
                  <a:sym typeface="+mn-ea"/>
                  <a:hlinkClick r:id="rId4" action="ppaction://hlinkfile"/>
                </a:rPr>
                <a:t>pattern</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19" name="灯片编号占位符 18"/>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69290" y="351155"/>
            <a:ext cx="8063865" cy="523240"/>
          </a:xfrm>
        </p:spPr>
        <p:txBody>
          <a:bodyPr>
            <a:normAutofit fontScale="90000"/>
          </a:bodyPr>
          <a:lstStyle/>
          <a:p>
            <a:r>
              <a:rPr lang="zh-CN" altLang="en-US" dirty="0" smtClean="0"/>
              <a:t>学员操作</a:t>
            </a:r>
            <a:r>
              <a:rPr lang="en-US" altLang="zh-CN" dirty="0" smtClean="0"/>
              <a:t>—</a:t>
            </a:r>
            <a:r>
              <a:rPr lang="zh-CN" altLang="zh-CN" dirty="0"/>
              <a:t>制作</a:t>
            </a:r>
            <a:r>
              <a:rPr lang="en-US" altLang="zh-CN" dirty="0"/>
              <a:t>QQ</a:t>
            </a:r>
            <a:r>
              <a:rPr lang="zh-CN" altLang="zh-CN" dirty="0"/>
              <a:t>注册页面验证</a:t>
            </a:r>
            <a:endParaRPr lang="zh-CN" altLang="zh-CN" dirty="0"/>
          </a:p>
        </p:txBody>
      </p:sp>
      <p:sp>
        <p:nvSpPr>
          <p:cNvPr id="18435" name="Rectangle 3"/>
          <p:cNvSpPr>
            <a:spLocks noGrp="1" noChangeArrowheads="1"/>
          </p:cNvSpPr>
          <p:nvPr>
            <p:ph idx="1"/>
          </p:nvPr>
        </p:nvSpPr>
        <p:spPr>
          <a:xfrm>
            <a:off x="2308860" y="1790065"/>
            <a:ext cx="7964170" cy="4372610"/>
          </a:xfrm>
        </p:spPr>
        <p:txBody>
          <a:bodyPr/>
          <a:lstStyle/>
          <a:p>
            <a:r>
              <a:rPr lang="zh-CN" altLang="en-US" dirty="0" smtClean="0"/>
              <a:t>需求说明</a:t>
            </a:r>
            <a:endParaRPr lang="zh-CN" altLang="en-US" dirty="0" smtClean="0"/>
          </a:p>
          <a:p>
            <a:pPr lvl="1"/>
            <a:r>
              <a:rPr lang="zh-CN" altLang="en-US" dirty="0"/>
              <a:t>能够实现鼠标单击文本时，与文本对应的表单元素自动获得</a:t>
            </a:r>
            <a:r>
              <a:rPr lang="zh-CN" altLang="en-US" dirty="0" smtClean="0"/>
              <a:t>焦点</a:t>
            </a:r>
            <a:endParaRPr lang="zh-CN" altLang="en-US" dirty="0"/>
          </a:p>
          <a:p>
            <a:pPr lvl="1"/>
            <a:r>
              <a:rPr lang="zh-CN" altLang="en-US" dirty="0" smtClean="0"/>
              <a:t>所有</a:t>
            </a:r>
            <a:r>
              <a:rPr lang="zh-CN" altLang="en-US" dirty="0"/>
              <a:t>的表单元素不能为</a:t>
            </a:r>
            <a:r>
              <a:rPr lang="zh-CN" altLang="en-US" dirty="0" smtClean="0"/>
              <a:t>空</a:t>
            </a:r>
            <a:endParaRPr lang="zh-CN" altLang="en-US" dirty="0"/>
          </a:p>
          <a:p>
            <a:pPr lvl="1"/>
            <a:r>
              <a:rPr lang="zh-CN" altLang="en-US" dirty="0" smtClean="0"/>
              <a:t>必须</a:t>
            </a:r>
            <a:r>
              <a:rPr lang="zh-CN" altLang="en-US" dirty="0"/>
              <a:t>符合验证规则才能</a:t>
            </a:r>
            <a:r>
              <a:rPr lang="zh-CN" altLang="en-US" dirty="0" smtClean="0"/>
              <a:t>提交</a:t>
            </a:r>
            <a:endParaRPr lang="zh-CN" altLang="en-US" dirty="0"/>
          </a:p>
          <a:p>
            <a:pPr lvl="2"/>
            <a:r>
              <a:rPr lang="zh-CN" altLang="en-US" dirty="0"/>
              <a:t>昵称：</a:t>
            </a:r>
            <a:r>
              <a:rPr lang="en-US" altLang="zh-CN" dirty="0"/>
              <a:t>pattern="[-\w\u4E00-\u9FA5]{4,10</a:t>
            </a:r>
            <a:r>
              <a:rPr lang="en-US" altLang="zh-CN" dirty="0" smtClean="0"/>
              <a:t>}"</a:t>
            </a:r>
            <a:endParaRPr lang="zh-CN" altLang="en-US" dirty="0"/>
          </a:p>
          <a:p>
            <a:pPr lvl="2"/>
            <a:r>
              <a:rPr lang="zh-CN" altLang="en-US" dirty="0" smtClean="0"/>
              <a:t>密码</a:t>
            </a:r>
            <a:r>
              <a:rPr lang="zh-CN" altLang="en-US" dirty="0"/>
              <a:t>：</a:t>
            </a:r>
            <a:r>
              <a:rPr lang="en-US" altLang="zh-CN" dirty="0"/>
              <a:t>pattern="[\</a:t>
            </a:r>
            <a:r>
              <a:rPr lang="en-US" altLang="zh-CN" dirty="0" err="1"/>
              <a:t>dA</a:t>
            </a:r>
            <a:r>
              <a:rPr lang="en-US" altLang="zh-CN" dirty="0"/>
              <a:t>-</a:t>
            </a:r>
            <a:r>
              <a:rPr lang="en-US" altLang="zh-CN" dirty="0" err="1"/>
              <a:t>Za</a:t>
            </a:r>
            <a:r>
              <a:rPr lang="en-US" altLang="zh-CN" dirty="0"/>
              <a:t>-z]{6,16</a:t>
            </a:r>
            <a:r>
              <a:rPr lang="en-US" altLang="zh-CN" dirty="0" smtClean="0"/>
              <a:t>}"</a:t>
            </a:r>
            <a:endParaRPr lang="zh-CN" altLang="en-US" dirty="0"/>
          </a:p>
          <a:p>
            <a:pPr lvl="2"/>
            <a:r>
              <a:rPr lang="zh-CN" altLang="en-US" dirty="0"/>
              <a:t>手机号码：</a:t>
            </a:r>
            <a:r>
              <a:rPr lang="en-US" altLang="zh-CN" dirty="0"/>
              <a:t>pattern="1[3578]\d{9</a:t>
            </a:r>
            <a:r>
              <a:rPr lang="en-US" altLang="zh-CN" dirty="0" smtClean="0"/>
              <a:t>}"</a:t>
            </a:r>
            <a:endParaRPr lang="zh-CN" altLang="en-US" dirty="0"/>
          </a:p>
          <a:p>
            <a:pPr lvl="2"/>
            <a:r>
              <a:rPr lang="zh-CN" altLang="en-US" dirty="0"/>
              <a:t>年龄：</a:t>
            </a:r>
            <a:r>
              <a:rPr lang="en-US" altLang="zh-CN" dirty="0"/>
              <a:t>pattern="\d|[1-9]\d|1[0-2]\d</a:t>
            </a:r>
            <a:r>
              <a:rPr lang="en-US" altLang="zh-CN" dirty="0" smtClean="0"/>
              <a:t>"</a:t>
            </a:r>
            <a:endParaRPr lang="zh-CN" altLang="en-US" dirty="0"/>
          </a:p>
        </p:txBody>
      </p:sp>
      <p:grpSp>
        <p:nvGrpSpPr>
          <p:cNvPr id="3" name="组合 13"/>
          <p:cNvGrpSpPr/>
          <p:nvPr/>
        </p:nvGrpSpPr>
        <p:grpSpPr>
          <a:xfrm>
            <a:off x="1503014" y="138370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练习</a:t>
              </a:r>
              <a:endParaRPr lang="zh-CN" altLang="en-US" sz="2000" b="1" dirty="0">
                <a:solidFill>
                  <a:schemeClr val="tx1"/>
                </a:solidFill>
                <a:latin typeface="黑体" panose="02010609060101010101" charset="-122"/>
                <a:ea typeface="黑体" panose="02010609060101010101"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5" name="组合 17"/>
          <p:cNvGrpSpPr/>
          <p:nvPr/>
        </p:nvGrpSpPr>
        <p:grpSpPr bwMode="auto">
          <a:xfrm>
            <a:off x="4039610" y="6162372"/>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charset="-122"/>
                  <a:ea typeface="微软雅黑" panose="020B0503020204020204" charset="-122"/>
                </a:rPr>
                <a:t>完成时间</a:t>
              </a:r>
              <a:r>
                <a:rPr lang="zh-CN" altLang="en-US" sz="1600" b="1" spc="300" dirty="0" smtClean="0">
                  <a:solidFill>
                    <a:srgbClr val="FBFFFE"/>
                  </a:solidFill>
                  <a:latin typeface="微软雅黑" panose="020B0503020204020204" charset="-122"/>
                  <a:ea typeface="微软雅黑" panose="020B0503020204020204" charset="-122"/>
                </a:rPr>
                <a:t>：</a:t>
              </a:r>
              <a:r>
                <a:rPr lang="en-US" altLang="zh-CN" sz="1600" b="1" spc="300" dirty="0" smtClean="0">
                  <a:solidFill>
                    <a:srgbClr val="FBFFFE"/>
                  </a:solidFill>
                  <a:latin typeface="微软雅黑" panose="020B0503020204020204" charset="-122"/>
                  <a:ea typeface="微软雅黑" panose="020B0503020204020204" charset="-122"/>
                </a:rPr>
                <a:t>20</a:t>
              </a:r>
              <a:r>
                <a:rPr lang="zh-CN" altLang="en-US" sz="1600" b="1" spc="300" dirty="0" smtClean="0">
                  <a:solidFill>
                    <a:srgbClr val="FBFFFE"/>
                  </a:solidFill>
                  <a:latin typeface="微软雅黑" panose="020B0503020204020204" charset="-122"/>
                  <a:ea typeface="微软雅黑" panose="020B0503020204020204" charset="-122"/>
                </a:rPr>
                <a:t>分钟</a:t>
              </a:r>
              <a:endParaRPr lang="zh-CN" altLang="en-US" sz="1600" b="1" spc="300" dirty="0">
                <a:solidFill>
                  <a:srgbClr val="FBFFFE"/>
                </a:solidFill>
                <a:latin typeface="微软雅黑" panose="020B0503020204020204" charset="-122"/>
                <a:ea typeface="微软雅黑" panose="020B0503020204020204" charset="-122"/>
              </a:endParaRPr>
            </a:p>
          </p:txBody>
        </p:sp>
      </p:grpSp>
      <p:pic>
        <p:nvPicPr>
          <p:cNvPr id="8194" name="Picture 2" descr="C:\Users\yaling.he\Desktop\Chapter03截图\Chapter03截图\图3.43 制作QQ注册页面验证.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192" y="3786272"/>
            <a:ext cx="2448272" cy="26082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endParaRPr lang="zh-CN" altLang="en-US" dirty="0" smtClean="0"/>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7096125" y="285750"/>
            <a:ext cx="3392488" cy="523875"/>
          </a:xfrm>
        </p:spPr>
        <p:txBody>
          <a:bodyPr>
            <a:normAutofit fontScale="90000"/>
          </a:bodyPr>
          <a:lstStyle/>
          <a:p>
            <a:pPr eaLnBrk="1" hangingPunct="1"/>
            <a:r>
              <a:rPr smtClean="0">
                <a:solidFill>
                  <a:srgbClr val="121F55"/>
                </a:solidFill>
              </a:rPr>
              <a:t>共性问题集中讲解</a:t>
            </a:r>
            <a:endParaRPr smtClean="0">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charset="-122"/>
                        <a:ea typeface="微软雅黑" panose="020B0503020204020204" charset="-122"/>
                      </a:rPr>
                      <a:t>共性问题集中讲解   </a:t>
                    </a:r>
                    <a:endParaRPr lang="en-US" altLang="zh-CN" sz="3200" b="1" kern="0" spc="300" dirty="0">
                      <a:solidFill>
                        <a:schemeClr val="tx2">
                          <a:lumMod val="50000"/>
                        </a:schemeClr>
                      </a:solidFill>
                      <a:latin typeface="微软雅黑" panose="020B0503020204020204" charset="-122"/>
                      <a:ea typeface="微软雅黑" panose="020B050302020402020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normAutofit/>
          </a:bodyPr>
          <a:lstStyle/>
          <a:p>
            <a:pPr eaLnBrk="1" hangingPunct="1"/>
            <a:r>
              <a:rPr smtClean="0">
                <a:solidFill>
                  <a:srgbClr val="121F55"/>
                </a:solidFill>
                <a:latin typeface="微软雅黑" panose="020B0503020204020204" charset="-122"/>
                <a:ea typeface="微软雅黑" panose="020B0503020204020204" charset="-122"/>
              </a:rPr>
              <a:t>总结</a:t>
            </a:r>
            <a:endParaRPr smtClean="0">
              <a:solidFill>
                <a:srgbClr val="121F55"/>
              </a:solidFill>
              <a:latin typeface="微软雅黑" panose="020B0503020204020204" charset="-122"/>
              <a:ea typeface="微软雅黑" panose="020B0503020204020204" charset="-122"/>
            </a:endParaRPr>
          </a:p>
        </p:txBody>
      </p:sp>
      <p:sp>
        <p:nvSpPr>
          <p:cNvPr id="70659" name="TextBox 4"/>
          <p:cNvSpPr txBox="1">
            <a:spLocks noChangeArrowheads="1"/>
          </p:cNvSpPr>
          <p:nvPr/>
        </p:nvSpPr>
        <p:spPr bwMode="auto">
          <a:xfrm>
            <a:off x="3673475" y="1503363"/>
            <a:ext cx="6598989"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dirty="0" smtClean="0">
              <a:latin typeface="微软雅黑" panose="020B0503020204020204" charset="-122"/>
              <a:ea typeface="微软雅黑" panose="020B0503020204020204" charset="-122"/>
              <a:cs typeface="Arial" panose="020B0604020202020204" pitchFamily="34" charset="0"/>
            </a:endParaRPr>
          </a:p>
          <a:p>
            <a:pPr eaLnBrk="1" hangingPunct="1"/>
            <a:endParaRPr lang="en-US" altLang="zh-CN" sz="2000" dirty="0" smtClean="0">
              <a:solidFill>
                <a:srgbClr val="FF0000"/>
              </a:solidFill>
              <a:latin typeface="微软雅黑" panose="020B0503020204020204" charset="-122"/>
              <a:ea typeface="微软雅黑" panose="020B0503020204020204" charset="-122"/>
              <a:cs typeface="Arial" panose="020B0604020202020204" pitchFamily="34" charset="0"/>
            </a:endParaRPr>
          </a:p>
          <a:p>
            <a:pPr eaLnBrk="1" hangingPunct="1"/>
            <a:endParaRPr lang="en-US" altLang="zh-CN" sz="2000" dirty="0" smtClean="0">
              <a:solidFill>
                <a:srgbClr val="FF0000"/>
              </a:solidFill>
              <a:latin typeface="微软雅黑" panose="020B0503020204020204" charset="-122"/>
              <a:ea typeface="微软雅黑" panose="020B0503020204020204" charset="-122"/>
              <a:cs typeface="Arial" panose="020B0604020202020204" pitchFamily="34" charset="0"/>
            </a:endParaRPr>
          </a:p>
          <a:p>
            <a:pPr eaLnBrk="1" hangingPunct="1"/>
            <a:r>
              <a:rPr lang="zh-CN" altLang="en-US" sz="2000" dirty="0" smtClean="0">
                <a:solidFill>
                  <a:srgbClr val="FF0000"/>
                </a:solidFill>
                <a:latin typeface="微软雅黑" panose="020B0503020204020204" charset="-122"/>
                <a:ea typeface="微软雅黑" panose="020B0503020204020204" charset="-122"/>
                <a:cs typeface="Arial" panose="020B0604020202020204" pitchFamily="34" charset="0"/>
              </a:rPr>
              <a:t>列表</a:t>
            </a:r>
            <a:endParaRPr lang="en-US" altLang="zh-CN" sz="2000" dirty="0" smtClean="0">
              <a:latin typeface="微软雅黑" panose="020B0503020204020204" charset="-122"/>
              <a:ea typeface="微软雅黑" panose="020B0503020204020204" charset="-122"/>
              <a:cs typeface="Arial" panose="020B0604020202020204" pitchFamily="34" charset="0"/>
            </a:endParaRPr>
          </a:p>
          <a:p>
            <a:pPr eaLnBrk="1" hangingPunct="1"/>
            <a:endParaRPr lang="en-US" altLang="zh-CN" sz="2000" dirty="0" smtClean="0">
              <a:latin typeface="微软雅黑" panose="020B0503020204020204" charset="-122"/>
              <a:ea typeface="微软雅黑" panose="020B0503020204020204" charset="-122"/>
              <a:cs typeface="Arial" panose="020B0604020202020204" pitchFamily="34" charset="0"/>
            </a:endParaRPr>
          </a:p>
          <a:p>
            <a:pPr eaLnBrk="1" hangingPunct="1"/>
            <a:endParaRPr lang="en-US" altLang="zh-CN" sz="2000" dirty="0" smtClean="0">
              <a:latin typeface="微软雅黑" panose="020B0503020204020204" charset="-122"/>
              <a:ea typeface="微软雅黑" panose="020B0503020204020204" charset="-122"/>
              <a:cs typeface="Arial" panose="020B0604020202020204" pitchFamily="34" charset="0"/>
            </a:endParaRPr>
          </a:p>
          <a:p>
            <a:pPr eaLnBrk="1" hangingPunct="1"/>
            <a:r>
              <a:rPr lang="zh-CN" sz="2000" dirty="0">
                <a:solidFill>
                  <a:srgbClr val="C00000"/>
                </a:solidFill>
                <a:latin typeface="微软雅黑" panose="020B0503020204020204" charset="-122"/>
                <a:ea typeface="微软雅黑" panose="020B0503020204020204" charset="-122"/>
                <a:cs typeface="Arial" panose="020B0604020202020204" pitchFamily="34" charset="0"/>
              </a:rPr>
              <a:t>超链接</a:t>
            </a:r>
            <a:endParaRPr lang="en-US" altLang="zh-CN" sz="2000" dirty="0" smtClean="0">
              <a:latin typeface="微软雅黑" panose="020B0503020204020204" charset="-122"/>
              <a:ea typeface="微软雅黑" panose="020B0503020204020204" charset="-122"/>
              <a:cs typeface="Arial" panose="020B0604020202020204" pitchFamily="34" charset="0"/>
            </a:endParaRPr>
          </a:p>
          <a:p>
            <a:pPr eaLnBrk="1" hangingPunct="1"/>
            <a:endParaRPr lang="en-US" altLang="zh-CN" sz="2000" dirty="0" smtClean="0">
              <a:solidFill>
                <a:srgbClr val="FF0000"/>
              </a:solidFill>
              <a:latin typeface="微软雅黑" panose="020B0503020204020204" charset="-122"/>
              <a:ea typeface="微软雅黑" panose="020B0503020204020204" charset="-122"/>
              <a:cs typeface="Arial" panose="020B0604020202020204" pitchFamily="34" charset="0"/>
            </a:endParaRPr>
          </a:p>
          <a:p>
            <a:pPr eaLnBrk="1" hangingPunct="1"/>
            <a:endParaRPr lang="en-US" altLang="zh-CN" sz="2000" dirty="0">
              <a:latin typeface="微软雅黑" panose="020B0503020204020204" charset="-122"/>
              <a:ea typeface="微软雅黑" panose="020B0503020204020204" charset="-122"/>
              <a:cs typeface="Arial" panose="020B0604020202020204" pitchFamily="34" charset="0"/>
            </a:endParaRPr>
          </a:p>
          <a:p>
            <a:pPr eaLnBrk="1" hangingPunct="1"/>
            <a:endParaRPr lang="en-US" altLang="zh-CN" sz="2000" dirty="0">
              <a:latin typeface="微软雅黑" panose="020B0503020204020204" charset="-122"/>
              <a:ea typeface="微软雅黑" panose="020B0503020204020204" charset="-122"/>
              <a:cs typeface="Arial" panose="020B0604020202020204" pitchFamily="34" charset="0"/>
            </a:endParaRPr>
          </a:p>
          <a:p>
            <a:pPr eaLnBrk="1" hangingPunct="1"/>
            <a:r>
              <a:rPr lang="zh-CN" altLang="en-US" sz="2000" dirty="0">
                <a:latin typeface="微软雅黑" panose="020B0503020204020204" charset="-122"/>
                <a:ea typeface="微软雅黑" panose="020B0503020204020204" charset="-122"/>
                <a:cs typeface="Arial" panose="020B0604020202020204" pitchFamily="34" charset="0"/>
              </a:rPr>
              <a:t>表单初级验证</a:t>
            </a:r>
            <a:endParaRPr lang="en-US" altLang="zh-CN" sz="2000" dirty="0">
              <a:latin typeface="微软雅黑" panose="020B0503020204020204" charset="-122"/>
              <a:ea typeface="微软雅黑" panose="020B0503020204020204" charset="-122"/>
              <a:cs typeface="Arial" panose="020B0604020202020204" pitchFamily="34" charset="0"/>
            </a:endParaRPr>
          </a:p>
          <a:p>
            <a:pPr eaLnBrk="1" hangingPunct="1"/>
            <a:endParaRPr lang="zh-CN" altLang="en-US" sz="2000" dirty="0">
              <a:latin typeface="微软雅黑" panose="020B0503020204020204" charset="-122"/>
              <a:ea typeface="微软雅黑" panose="020B0503020204020204" charset="-122"/>
              <a:cs typeface="Arial" panose="020B0604020202020204" pitchFamily="34" charset="0"/>
            </a:endParaRPr>
          </a:p>
          <a:p>
            <a:pPr eaLnBrk="1" hangingPunct="1"/>
            <a:endParaRPr lang="zh-CN" altLang="en-US" sz="2000" dirty="0">
              <a:latin typeface="微软雅黑" panose="020B0503020204020204" charset="-122"/>
              <a:ea typeface="微软雅黑" panose="020B0503020204020204" charset="-122"/>
              <a:cs typeface="Arial" panose="020B0604020202020204" pitchFamily="34" charset="0"/>
            </a:endParaRPr>
          </a:p>
        </p:txBody>
      </p:sp>
      <p:sp>
        <p:nvSpPr>
          <p:cNvPr id="70662" name="TextBox 12"/>
          <p:cNvSpPr txBox="1">
            <a:spLocks noChangeArrowheads="1"/>
          </p:cNvSpPr>
          <p:nvPr/>
        </p:nvSpPr>
        <p:spPr bwMode="auto">
          <a:xfrm>
            <a:off x="4701803" y="2221756"/>
            <a:ext cx="202723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sz="1600" dirty="0" smtClean="0">
                <a:latin typeface="微软雅黑" panose="020B0503020204020204" charset="-122"/>
                <a:ea typeface="微软雅黑" panose="020B0503020204020204" charset="-122"/>
                <a:cs typeface="Arial" panose="020B0604020202020204" pitchFamily="34" charset="0"/>
              </a:rPr>
              <a:t>有序列表</a:t>
            </a:r>
            <a:endParaRPr lang="zh-CN" sz="1600" dirty="0" smtClean="0">
              <a:latin typeface="微软雅黑" panose="020B0503020204020204" charset="-122"/>
              <a:ea typeface="微软雅黑" panose="020B0503020204020204" charset="-122"/>
              <a:cs typeface="Arial" panose="020B0604020202020204" pitchFamily="34" charset="0"/>
            </a:endParaRPr>
          </a:p>
          <a:p>
            <a:pPr eaLnBrk="1" hangingPunct="1"/>
            <a:r>
              <a:rPr lang="zh-CN" sz="1600" dirty="0">
                <a:latin typeface="微软雅黑" panose="020B0503020204020204" charset="-122"/>
                <a:ea typeface="微软雅黑" panose="020B0503020204020204" charset="-122"/>
                <a:cs typeface="Arial" panose="020B0604020202020204" pitchFamily="34" charset="0"/>
              </a:rPr>
              <a:t>无序列表</a:t>
            </a:r>
            <a:endParaRPr lang="zh-CN" sz="1600" dirty="0">
              <a:latin typeface="微软雅黑" panose="020B0503020204020204" charset="-122"/>
              <a:ea typeface="微软雅黑" panose="020B0503020204020204" charset="-122"/>
              <a:cs typeface="Arial" panose="020B0604020202020204" pitchFamily="34" charset="0"/>
            </a:endParaRPr>
          </a:p>
          <a:p>
            <a:pPr eaLnBrk="1" hangingPunct="1"/>
            <a:r>
              <a:rPr lang="zh-CN" sz="1600" dirty="0">
                <a:latin typeface="微软雅黑" panose="020B0503020204020204" charset="-122"/>
                <a:ea typeface="微软雅黑" panose="020B0503020204020204" charset="-122"/>
                <a:cs typeface="Arial" panose="020B0604020202020204" pitchFamily="34" charset="0"/>
              </a:rPr>
              <a:t>自定义列表</a:t>
            </a:r>
            <a:endParaRPr lang="zh-CN" sz="1600" dirty="0">
              <a:latin typeface="微软雅黑" panose="020B0503020204020204" charset="-122"/>
              <a:ea typeface="微软雅黑" panose="020B0503020204020204" charset="-122"/>
              <a:cs typeface="Arial" panose="020B0604020202020204" pitchFamily="34" charset="0"/>
            </a:endParaRPr>
          </a:p>
        </p:txBody>
      </p:sp>
      <p:sp>
        <p:nvSpPr>
          <p:cNvPr id="70664" name="TextBox 15"/>
          <p:cNvSpPr txBox="1">
            <a:spLocks noChangeArrowheads="1"/>
          </p:cNvSpPr>
          <p:nvPr/>
        </p:nvSpPr>
        <p:spPr bwMode="auto">
          <a:xfrm>
            <a:off x="1305560" y="3657600"/>
            <a:ext cx="20554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solidFill>
                <a:latin typeface="微软雅黑" panose="020B0503020204020204" charset="-122"/>
                <a:ea typeface="微软雅黑" panose="020B0503020204020204" charset="-122"/>
                <a:sym typeface="+mn-ea"/>
              </a:rPr>
              <a:t>CSS</a:t>
            </a:r>
            <a:r>
              <a:rPr lang="zh-CN" altLang="en-US" sz="2000">
                <a:solidFill>
                  <a:schemeClr val="tx1"/>
                </a:solidFill>
                <a:latin typeface="微软雅黑" panose="020B0503020204020204" charset="-122"/>
                <a:ea typeface="微软雅黑" panose="020B0503020204020204" charset="-122"/>
                <a:sym typeface="+mn-ea"/>
              </a:rPr>
              <a:t>设置链接和列表应用</a:t>
            </a:r>
            <a:endParaRPr lang="zh-CN" altLang="en-US" sz="20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70665" name="AutoShape 3"/>
          <p:cNvSpPr/>
          <p:nvPr/>
        </p:nvSpPr>
        <p:spPr bwMode="auto">
          <a:xfrm>
            <a:off x="3360738" y="1620837"/>
            <a:ext cx="312737" cy="4398595"/>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latin typeface="微软雅黑" panose="020B0503020204020204" charset="-122"/>
              <a:ea typeface="微软雅黑" panose="020B0503020204020204" charset="-122"/>
            </a:endParaRPr>
          </a:p>
        </p:txBody>
      </p:sp>
      <p:sp>
        <p:nvSpPr>
          <p:cNvPr id="13" name="AutoShape 3"/>
          <p:cNvSpPr/>
          <p:nvPr/>
        </p:nvSpPr>
        <p:spPr bwMode="auto">
          <a:xfrm>
            <a:off x="4350511" y="2123246"/>
            <a:ext cx="107157" cy="1026473"/>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
        <p:nvSpPr>
          <p:cNvPr id="2" name="AutoShape 3"/>
          <p:cNvSpPr/>
          <p:nvPr/>
        </p:nvSpPr>
        <p:spPr bwMode="auto">
          <a:xfrm>
            <a:off x="4701666" y="3051616"/>
            <a:ext cx="107157" cy="1026473"/>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p>
            <a:pPr algn="ctr"/>
            <a:endParaRPr lang="zh-CN" altLang="en-US">
              <a:latin typeface="微软雅黑" panose="020B0503020204020204" charset="-122"/>
              <a:ea typeface="微软雅黑" panose="020B0503020204020204" charset="-122"/>
            </a:endParaRPr>
          </a:p>
        </p:txBody>
      </p:sp>
      <p:sp>
        <p:nvSpPr>
          <p:cNvPr id="3" name="TextBox 12"/>
          <p:cNvSpPr txBox="1">
            <a:spLocks noChangeArrowheads="1"/>
          </p:cNvSpPr>
          <p:nvPr/>
        </p:nvSpPr>
        <p:spPr bwMode="auto">
          <a:xfrm>
            <a:off x="5033273" y="3150126"/>
            <a:ext cx="20272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smtClean="0">
                <a:latin typeface="微软雅黑" panose="020B0503020204020204" charset="-122"/>
                <a:ea typeface="微软雅黑" panose="020B0503020204020204" charset="-122"/>
                <a:cs typeface="Arial" panose="020B0604020202020204" pitchFamily="34" charset="0"/>
              </a:rPr>
              <a:t>a:link</a:t>
            </a:r>
            <a:endParaRPr lang="zh-CN" sz="1600" dirty="0" smtClean="0">
              <a:latin typeface="微软雅黑" panose="020B0503020204020204" charset="-122"/>
              <a:ea typeface="微软雅黑" panose="020B0503020204020204" charset="-122"/>
              <a:cs typeface="Arial" panose="020B0604020202020204" pitchFamily="34" charset="0"/>
            </a:endParaRPr>
          </a:p>
          <a:p>
            <a:pPr eaLnBrk="1" hangingPunct="1"/>
            <a:r>
              <a:rPr lang="en-US" altLang="zh-CN" sz="1600" dirty="0">
                <a:latin typeface="微软雅黑" panose="020B0503020204020204" charset="-122"/>
                <a:ea typeface="微软雅黑" panose="020B0503020204020204" charset="-122"/>
                <a:cs typeface="Arial" panose="020B0604020202020204" pitchFamily="34" charset="0"/>
              </a:rPr>
              <a:t>a:visited</a:t>
            </a:r>
            <a:endParaRPr lang="en-US" altLang="zh-CN" sz="1600" dirty="0">
              <a:latin typeface="微软雅黑" panose="020B0503020204020204" charset="-122"/>
              <a:ea typeface="微软雅黑" panose="020B0503020204020204" charset="-122"/>
              <a:cs typeface="Arial" panose="020B0604020202020204" pitchFamily="34" charset="0"/>
            </a:endParaRPr>
          </a:p>
          <a:p>
            <a:pPr eaLnBrk="1" hangingPunct="1"/>
            <a:r>
              <a:rPr lang="en-US" altLang="zh-CN" sz="1600" dirty="0">
                <a:latin typeface="微软雅黑" panose="020B0503020204020204" charset="-122"/>
                <a:ea typeface="微软雅黑" panose="020B0503020204020204" charset="-122"/>
                <a:cs typeface="Arial" panose="020B0604020202020204" pitchFamily="34" charset="0"/>
              </a:rPr>
              <a:t>a:hover</a:t>
            </a:r>
            <a:endParaRPr lang="en-US" altLang="zh-CN" sz="1600" dirty="0">
              <a:latin typeface="微软雅黑" panose="020B0503020204020204" charset="-122"/>
              <a:ea typeface="微软雅黑" panose="020B0503020204020204" charset="-122"/>
              <a:cs typeface="Arial" panose="020B0604020202020204" pitchFamily="34" charset="0"/>
            </a:endParaRPr>
          </a:p>
          <a:p>
            <a:pPr eaLnBrk="1" hangingPunct="1"/>
            <a:r>
              <a:rPr lang="en-US" altLang="zh-CN" sz="1600" dirty="0">
                <a:latin typeface="微软雅黑" panose="020B0503020204020204" charset="-122"/>
                <a:ea typeface="微软雅黑" panose="020B0503020204020204" charset="-122"/>
                <a:cs typeface="Arial" panose="020B0604020202020204" pitchFamily="34" charset="0"/>
              </a:rPr>
              <a:t>a:active</a:t>
            </a:r>
            <a:endParaRPr lang="en-US" altLang="zh-CN" sz="1600" dirty="0">
              <a:latin typeface="微软雅黑" panose="020B0503020204020204" charset="-122"/>
              <a:ea typeface="微软雅黑" panose="020B0503020204020204" charset="-122"/>
              <a:cs typeface="Arial" panose="020B0604020202020204" pitchFamily="34" charset="0"/>
            </a:endParaRPr>
          </a:p>
        </p:txBody>
      </p:sp>
      <p:sp>
        <p:nvSpPr>
          <p:cNvPr id="5" name="AutoShape 3"/>
          <p:cNvSpPr/>
          <p:nvPr/>
        </p:nvSpPr>
        <p:spPr bwMode="auto">
          <a:xfrm>
            <a:off x="5374131" y="4226366"/>
            <a:ext cx="107157" cy="1026473"/>
          </a:xfrm>
          <a:prstGeom prst="leftBrace">
            <a:avLst>
              <a:gd name="adj1" fmla="val 239478"/>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p>
            <a:pPr algn="ctr"/>
            <a:endParaRPr lang="zh-CN" altLang="en-US">
              <a:latin typeface="微软雅黑" panose="020B0503020204020204" charset="-122"/>
              <a:ea typeface="微软雅黑" panose="020B0503020204020204" charset="-122"/>
            </a:endParaRPr>
          </a:p>
        </p:txBody>
      </p:sp>
      <p:sp>
        <p:nvSpPr>
          <p:cNvPr id="6" name="TextBox 12"/>
          <p:cNvSpPr txBox="1">
            <a:spLocks noChangeArrowheads="1"/>
          </p:cNvSpPr>
          <p:nvPr/>
        </p:nvSpPr>
        <p:spPr bwMode="auto">
          <a:xfrm>
            <a:off x="5670178" y="4226451"/>
            <a:ext cx="202723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smtClean="0">
                <a:sym typeface="+mn-ea"/>
              </a:rPr>
              <a:t>placeholder</a:t>
            </a:r>
            <a:endParaRPr lang="en-US" altLang="zh-CN" sz="1600" dirty="0" smtClean="0"/>
          </a:p>
          <a:p>
            <a:pPr eaLnBrk="1" hangingPunct="1"/>
            <a:r>
              <a:rPr lang="en-US" altLang="zh-CN" sz="1600" dirty="0" smtClean="0">
                <a:sym typeface="+mn-ea"/>
              </a:rPr>
              <a:t>required</a:t>
            </a:r>
            <a:endParaRPr lang="en-US" altLang="zh-CN" sz="1600" dirty="0" smtClean="0"/>
          </a:p>
          <a:p>
            <a:pPr eaLnBrk="1" hangingPunct="1"/>
            <a:r>
              <a:rPr lang="en-US" altLang="zh-CN" sz="1600" dirty="0">
                <a:sym typeface="+mn-ea"/>
              </a:rPr>
              <a:t>pattern</a:t>
            </a:r>
            <a:endParaRPr lang="en-US" altLang="zh-CN" sz="1600" dirty="0">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r>
              <a:rPr lang="zh-CN" altLang="en-US" smtClean="0">
                <a:latin typeface="微软雅黑" panose="020B0503020204020204" charset="-122"/>
                <a:ea typeface="微软雅黑" panose="020B0503020204020204" charset="-122"/>
              </a:rPr>
              <a:t>预习检查</a:t>
            </a:r>
            <a:endParaRPr lang="zh-CN" altLang="en-US" dirty="0" smtClean="0">
              <a:latin typeface="微软雅黑" panose="020B0503020204020204" charset="-122"/>
              <a:ea typeface="微软雅黑" panose="020B0503020204020204" charset="-122"/>
            </a:endParaRPr>
          </a:p>
        </p:txBody>
      </p:sp>
      <p:sp>
        <p:nvSpPr>
          <p:cNvPr id="15363" name="Rectangle 3"/>
          <p:cNvSpPr>
            <a:spLocks noGrp="1" noChangeArrowheads="1"/>
          </p:cNvSpPr>
          <p:nvPr>
            <p:ph idx="4294967295"/>
          </p:nvPr>
        </p:nvSpPr>
        <p:spPr>
          <a:xfrm>
            <a:off x="1676400" y="1825625"/>
            <a:ext cx="10515600" cy="4351655"/>
          </a:xfrm>
        </p:spPr>
        <p:txBody>
          <a:bodyPr>
            <a:normAutofit lnSpcReduction="10000"/>
          </a:bodyPr>
          <a:lstStyle/>
          <a:p>
            <a:r>
              <a:rPr lang="zh-CN" altLang="en-US" dirty="0"/>
              <a:t>有哪些列表</a:t>
            </a:r>
            <a:endParaRPr lang="zh-CN" altLang="en-US" dirty="0"/>
          </a:p>
          <a:p>
            <a:r>
              <a:rPr lang="zh-CN" dirty="0">
                <a:sym typeface="+mn-ea"/>
              </a:rPr>
              <a:t>各个列表的区别</a:t>
            </a:r>
            <a:endParaRPr lang="zh-CN" altLang="en-US" dirty="0"/>
          </a:p>
          <a:p>
            <a:r>
              <a:rPr lang="zh-CN" altLang="en-US" dirty="0"/>
              <a:t>超链接伪类有哪些</a:t>
            </a:r>
            <a:endParaRPr lang="zh-CN" altLang="en-US" dirty="0"/>
          </a:p>
          <a:p>
            <a:r>
              <a:rPr lang="zh-CN" dirty="0" smtClean="0">
                <a:sym typeface="+mn-ea"/>
              </a:rPr>
              <a:t>表单的初级验证方法</a:t>
            </a:r>
            <a:endParaRPr lang="zh-CN" altLang="en-US" dirty="0"/>
          </a:p>
          <a:p>
            <a:endParaRPr lang="zh-CN" altLang="en-US" dirty="0"/>
          </a:p>
          <a:p>
            <a:endParaRPr lang="zh-CN" altLang="en-US" dirty="0" smtClean="0">
              <a:latin typeface="微软雅黑" panose="020B0503020204020204" charset="-122"/>
              <a:ea typeface="微软雅黑" panose="020B0503020204020204" charset="-122"/>
            </a:endParaRPr>
          </a:p>
        </p:txBody>
      </p:sp>
      <p:grpSp>
        <p:nvGrpSpPr>
          <p:cNvPr id="18" name="组合 1"/>
          <p:cNvGrpSpPr/>
          <p:nvPr/>
        </p:nvGrpSpPr>
        <p:grpSpPr bwMode="auto">
          <a:xfrm>
            <a:off x="8707120" y="659765"/>
            <a:ext cx="1607185" cy="736600"/>
            <a:chOff x="0" y="600123"/>
            <a:chExt cx="1607604" cy="736273"/>
          </a:xfrm>
        </p:grpSpPr>
        <p:sp>
          <p:nvSpPr>
            <p:cNvPr id="19" name="TextBox 18"/>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微软雅黑" panose="020B0503020204020204" charset="-122"/>
                  <a:ea typeface="微软雅黑" panose="020B0503020204020204" charset="-122"/>
                </a:rPr>
                <a:t>集中测试</a:t>
              </a:r>
              <a:endParaRPr lang="zh-CN" altLang="en-US" sz="2000" b="1" dirty="0">
                <a:latin typeface="微软雅黑" panose="020B0503020204020204" charset="-122"/>
                <a:ea typeface="微软雅黑" panose="020B0503020204020204" charset="-122"/>
              </a:endParaRPr>
            </a:p>
          </p:txBody>
        </p:sp>
        <p:pic>
          <p:nvPicPr>
            <p:cNvPr id="20" name="Picture 16" descr="C:\Users\meng.zhang\Desktop\ACCP7.0模版图标规范\s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 descr="C:\Users\meng.zhang\Desktop\ACCP7.0模版图标规范\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微软雅黑" panose="020B0503020204020204" charset="-122"/>
                <a:ea typeface="微软雅黑" panose="020B0503020204020204" charset="-122"/>
              </a:rPr>
              <a:t>作业</a:t>
            </a:r>
            <a:endParaRPr lang="zh-CN" altLang="en-US" dirty="0" smtClean="0">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lstStyle/>
          <a:p>
            <a:pPr lvl="0"/>
            <a:r>
              <a:rPr lang="zh-CN" altLang="en-US" dirty="0" smtClean="0">
                <a:latin typeface="微软雅黑" panose="020B0503020204020204" charset="-122"/>
                <a:ea typeface="微软雅黑" panose="020B0503020204020204" charset="-122"/>
              </a:rPr>
              <a:t>课后作业</a:t>
            </a:r>
            <a:endParaRPr lang="en-US" dirty="0" smtClean="0">
              <a:latin typeface="微软雅黑" panose="020B0503020204020204" charset="-122"/>
              <a:ea typeface="微软雅黑" panose="020B0503020204020204" charset="-122"/>
            </a:endParaRPr>
          </a:p>
          <a:p>
            <a:pPr lvl="1"/>
            <a:r>
              <a:rPr lang="zh-CN" altLang="en-US" dirty="0" smtClean="0">
                <a:solidFill>
                  <a:srgbClr val="FF0000"/>
                </a:solidFill>
                <a:latin typeface="微软雅黑" panose="020B0503020204020204" charset="-122"/>
                <a:ea typeface="微软雅黑" panose="020B0503020204020204" charset="-122"/>
              </a:rPr>
              <a:t>教员备课时根据班级情况在此添加内容，应区分必做、选做内容，以满足不同层次学员的需求</a:t>
            </a:r>
            <a:endParaRPr lang="en-US" altLang="zh-CN" dirty="0" smtClean="0">
              <a:solidFill>
                <a:srgbClr val="FF0000"/>
              </a:solidFill>
              <a:latin typeface="微软雅黑" panose="020B0503020204020204" charset="-122"/>
              <a:ea typeface="微软雅黑" panose="020B0503020204020204" charset="-122"/>
            </a:endParaRPr>
          </a:p>
          <a:p>
            <a:pPr lvl="1"/>
            <a:endParaRPr lang="zh-CN" altLang="en-US" dirty="0" smtClean="0">
              <a:latin typeface="微软雅黑" panose="020B0503020204020204" charset="-122"/>
              <a:ea typeface="微软雅黑" panose="020B0503020204020204" charset="-122"/>
            </a:endParaRPr>
          </a:p>
          <a:p>
            <a:pPr lvl="0"/>
            <a:r>
              <a:rPr lang="zh-CN" altLang="en-US" dirty="0" smtClean="0">
                <a:latin typeface="微软雅黑" panose="020B0503020204020204" charset="-122"/>
                <a:ea typeface="微软雅黑" panose="020B0503020204020204" charset="-122"/>
              </a:rPr>
              <a:t>预习作业</a:t>
            </a:r>
            <a:endParaRPr lang="en-US" altLang="zh-CN" dirty="0" smtClean="0">
              <a:latin typeface="微软雅黑" panose="020B0503020204020204" charset="-122"/>
              <a:ea typeface="微软雅黑" panose="020B0503020204020204" charset="-122"/>
            </a:endParaRPr>
          </a:p>
          <a:p>
            <a:pPr lvl="1" eaLnBrk="1" hangingPunct="1">
              <a:defRPr/>
            </a:pPr>
            <a:r>
              <a:rPr lang="zh-CN" altLang="en-US" dirty="0">
                <a:latin typeface="微软雅黑" panose="020B0503020204020204" charset="-122"/>
                <a:ea typeface="微软雅黑" panose="020B0503020204020204" charset="-122"/>
              </a:rPr>
              <a:t>预习下一章学生用书，完成预习测试</a:t>
            </a:r>
            <a:endParaRPr lang="en-US" altLang="zh-CN" dirty="0">
              <a:latin typeface="微软雅黑" panose="020B0503020204020204" charset="-122"/>
              <a:ea typeface="微软雅黑" panose="020B0503020204020204" charset="-122"/>
            </a:endParaRPr>
          </a:p>
          <a:p>
            <a:pPr lvl="2"/>
            <a:r>
              <a:rPr lang="zh-CN" dirty="0" smtClean="0">
                <a:latin typeface="微软雅黑" panose="020B0503020204020204" charset="-122"/>
                <a:ea typeface="微软雅黑" panose="020B0503020204020204" charset="-122"/>
              </a:rPr>
              <a:t>商业网站开发流程</a:t>
            </a:r>
            <a:endParaRPr lang="zh-CN" dirty="0">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图片包含 就坐&#10;&#10;描述已自动生成"/>
          <p:cNvPicPr>
            <a:picLocks noChangeAspect="1"/>
          </p:cNvPicPr>
          <p:nvPr>
            <p:custDataLst>
              <p:tags r:id="rId1"/>
            </p:custDataLst>
          </p:nvPr>
        </p:nvPicPr>
        <p:blipFill rotWithShape="1">
          <a:blip r:embed="rId2"/>
          <a:srcRect/>
          <a:stretch>
            <a:fillRect/>
          </a:stretch>
        </p:blipFill>
        <p:spPr>
          <a:xfrm>
            <a:off x="0" y="-1"/>
            <a:ext cx="12213219" cy="6858001"/>
          </a:xfrm>
          <a:prstGeom prst="rect">
            <a:avLst/>
          </a:prstGeom>
        </p:spPr>
      </p:pic>
      <p:sp>
        <p:nvSpPr>
          <p:cNvPr id="5" name="矩形 4"/>
          <p:cNvSpPr/>
          <p:nvPr>
            <p:custDataLst>
              <p:tags r:id="rId3"/>
            </p:custDataLst>
          </p:nvPr>
        </p:nvSpPr>
        <p:spPr>
          <a:xfrm>
            <a:off x="7005235" y="1841998"/>
            <a:ext cx="4491440" cy="1158009"/>
          </a:xfrm>
          <a:prstGeom prst="rect">
            <a:avLst/>
          </a:prstGeom>
        </p:spPr>
        <p:txBody>
          <a:bodyPr wrap="square">
            <a:noAutofit/>
          </a:bodyPr>
          <a:p>
            <a:pPr lvl="0" algn="ctr" fontAlgn="base">
              <a:lnSpc>
                <a:spcPct val="120000"/>
              </a:lnSpc>
              <a:spcBef>
                <a:spcPct val="0"/>
              </a:spcBef>
              <a:spcAft>
                <a:spcPct val="0"/>
              </a:spcAft>
              <a:defRPr/>
            </a:pPr>
            <a:r>
              <a:rPr lang="en-US" altLang="zh-CN" sz="6000" b="1" kern="0" spc="300" dirty="0">
                <a:solidFill>
                  <a:srgbClr val="FFC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Thanks</a:t>
            </a:r>
            <a:r>
              <a:rPr lang="zh-CN" altLang="en-US" sz="6000" b="1" kern="0" spc="300" dirty="0">
                <a:solidFill>
                  <a:srgbClr val="FFC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endParaRPr lang="zh-CN" altLang="en-US" sz="6000" b="1" kern="0" spc="300" dirty="0">
              <a:solidFill>
                <a:srgbClr val="FFC00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cxnSp>
        <p:nvCxnSpPr>
          <p:cNvPr id="3" name="直线连接符 2"/>
          <p:cNvCxnSpPr/>
          <p:nvPr>
            <p:custDataLst>
              <p:tags r:id="rId4"/>
            </p:custDataLst>
          </p:nvPr>
        </p:nvCxnSpPr>
        <p:spPr>
          <a:xfrm>
            <a:off x="7108878" y="1658521"/>
            <a:ext cx="4275402" cy="0"/>
          </a:xfrm>
          <a:prstGeom prst="line">
            <a:avLst/>
          </a:prstGeom>
          <a:ln w="12700">
            <a:solidFill>
              <a:srgbClr val="FFFFFF"/>
            </a:solidFill>
          </a:ln>
        </p:spPr>
        <p:style>
          <a:lnRef idx="1">
            <a:srgbClr val="2196F3"/>
          </a:lnRef>
          <a:fillRef idx="0">
            <a:srgbClr val="2196F3"/>
          </a:fillRef>
          <a:effectRef idx="0">
            <a:srgbClr val="2196F3"/>
          </a:effectRef>
          <a:fontRef idx="minor">
            <a:srgbClr val="222222"/>
          </a:fontRef>
        </p:style>
      </p:cxnSp>
      <p:cxnSp>
        <p:nvCxnSpPr>
          <p:cNvPr id="8" name="直线连接符 7"/>
          <p:cNvCxnSpPr/>
          <p:nvPr>
            <p:custDataLst>
              <p:tags r:id="rId5"/>
            </p:custDataLst>
          </p:nvPr>
        </p:nvCxnSpPr>
        <p:spPr>
          <a:xfrm>
            <a:off x="7108878" y="3144089"/>
            <a:ext cx="4275402" cy="0"/>
          </a:xfrm>
          <a:prstGeom prst="line">
            <a:avLst/>
          </a:prstGeom>
          <a:ln w="12700">
            <a:solidFill>
              <a:srgbClr val="FFFFFF"/>
            </a:solidFill>
          </a:ln>
        </p:spPr>
        <p:style>
          <a:lnRef idx="1">
            <a:srgbClr val="2196F3"/>
          </a:lnRef>
          <a:fillRef idx="0">
            <a:srgbClr val="2196F3"/>
          </a:fillRef>
          <a:effectRef idx="0">
            <a:srgbClr val="2196F3"/>
          </a:effectRef>
          <a:fontRef idx="minor">
            <a:srgbClr val="222222"/>
          </a:fontRef>
        </p:style>
      </p:cxnSp>
      <p:sp>
        <p:nvSpPr>
          <p:cNvPr id="9" name="Freeform 5"/>
          <p:cNvSpPr>
            <a:spLocks noEditPoints="1"/>
          </p:cNvSpPr>
          <p:nvPr>
            <p:custDataLst>
              <p:tags r:id="rId6"/>
            </p:custDataLst>
          </p:nvPr>
        </p:nvSpPr>
        <p:spPr bwMode="auto">
          <a:xfrm>
            <a:off x="7108878" y="1365094"/>
            <a:ext cx="469366" cy="452840"/>
          </a:xfrm>
          <a:custGeom>
            <a:avLst/>
            <a:gdLst>
              <a:gd name="T0" fmla="*/ 54 w 135"/>
              <a:gd name="T1" fmla="*/ 130 h 130"/>
              <a:gd name="T2" fmla="*/ 0 w 135"/>
              <a:gd name="T3" fmla="*/ 130 h 130"/>
              <a:gd name="T4" fmla="*/ 0 w 135"/>
              <a:gd name="T5" fmla="*/ 76 h 130"/>
              <a:gd name="T6" fmla="*/ 14 w 135"/>
              <a:gd name="T7" fmla="*/ 21 h 130"/>
              <a:gd name="T8" fmla="*/ 54 w 135"/>
              <a:gd name="T9" fmla="*/ 0 h 130"/>
              <a:gd name="T10" fmla="*/ 54 w 135"/>
              <a:gd name="T11" fmla="*/ 26 h 130"/>
              <a:gd name="T12" fmla="*/ 27 w 135"/>
              <a:gd name="T13" fmla="*/ 76 h 130"/>
              <a:gd name="T14" fmla="*/ 54 w 135"/>
              <a:gd name="T15" fmla="*/ 76 h 130"/>
              <a:gd name="T16" fmla="*/ 54 w 135"/>
              <a:gd name="T17" fmla="*/ 130 h 130"/>
              <a:gd name="T18" fmla="*/ 135 w 135"/>
              <a:gd name="T19" fmla="*/ 130 h 130"/>
              <a:gd name="T20" fmla="*/ 81 w 135"/>
              <a:gd name="T21" fmla="*/ 130 h 130"/>
              <a:gd name="T22" fmla="*/ 81 w 135"/>
              <a:gd name="T23" fmla="*/ 76 h 130"/>
              <a:gd name="T24" fmla="*/ 95 w 135"/>
              <a:gd name="T25" fmla="*/ 21 h 130"/>
              <a:gd name="T26" fmla="*/ 135 w 135"/>
              <a:gd name="T27" fmla="*/ 0 h 130"/>
              <a:gd name="T28" fmla="*/ 135 w 135"/>
              <a:gd name="T29" fmla="*/ 26 h 130"/>
              <a:gd name="T30" fmla="*/ 109 w 135"/>
              <a:gd name="T31" fmla="*/ 76 h 130"/>
              <a:gd name="T32" fmla="*/ 135 w 135"/>
              <a:gd name="T33" fmla="*/ 76 h 130"/>
              <a:gd name="T34" fmla="*/ 135 w 135"/>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 h="130">
                <a:moveTo>
                  <a:pt x="54" y="130"/>
                </a:moveTo>
                <a:cubicBezTo>
                  <a:pt x="0" y="130"/>
                  <a:pt x="0" y="130"/>
                  <a:pt x="0" y="130"/>
                </a:cubicBezTo>
                <a:cubicBezTo>
                  <a:pt x="0" y="76"/>
                  <a:pt x="0" y="76"/>
                  <a:pt x="0" y="76"/>
                </a:cubicBezTo>
                <a:cubicBezTo>
                  <a:pt x="0" y="53"/>
                  <a:pt x="5" y="35"/>
                  <a:pt x="14" y="21"/>
                </a:cubicBezTo>
                <a:cubicBezTo>
                  <a:pt x="23" y="7"/>
                  <a:pt x="36" y="0"/>
                  <a:pt x="54" y="0"/>
                </a:cubicBezTo>
                <a:cubicBezTo>
                  <a:pt x="54" y="26"/>
                  <a:pt x="54" y="26"/>
                  <a:pt x="54" y="26"/>
                </a:cubicBezTo>
                <a:cubicBezTo>
                  <a:pt x="36" y="26"/>
                  <a:pt x="27" y="43"/>
                  <a:pt x="27" y="76"/>
                </a:cubicBezTo>
                <a:cubicBezTo>
                  <a:pt x="54" y="76"/>
                  <a:pt x="54" y="76"/>
                  <a:pt x="54" y="76"/>
                </a:cubicBezTo>
                <a:lnTo>
                  <a:pt x="54" y="130"/>
                </a:lnTo>
                <a:close/>
                <a:moveTo>
                  <a:pt x="135" y="130"/>
                </a:moveTo>
                <a:cubicBezTo>
                  <a:pt x="81" y="130"/>
                  <a:pt x="81" y="130"/>
                  <a:pt x="81" y="130"/>
                </a:cubicBezTo>
                <a:cubicBezTo>
                  <a:pt x="81" y="76"/>
                  <a:pt x="81" y="76"/>
                  <a:pt x="81" y="76"/>
                </a:cubicBezTo>
                <a:cubicBezTo>
                  <a:pt x="81" y="53"/>
                  <a:pt x="86" y="35"/>
                  <a:pt x="95" y="21"/>
                </a:cubicBezTo>
                <a:cubicBezTo>
                  <a:pt x="104" y="7"/>
                  <a:pt x="117" y="0"/>
                  <a:pt x="135" y="0"/>
                </a:cubicBezTo>
                <a:cubicBezTo>
                  <a:pt x="135" y="26"/>
                  <a:pt x="135" y="26"/>
                  <a:pt x="135" y="26"/>
                </a:cubicBezTo>
                <a:cubicBezTo>
                  <a:pt x="118" y="26"/>
                  <a:pt x="109" y="43"/>
                  <a:pt x="109" y="76"/>
                </a:cubicBezTo>
                <a:cubicBezTo>
                  <a:pt x="135" y="76"/>
                  <a:pt x="135" y="76"/>
                  <a:pt x="135" y="76"/>
                </a:cubicBezTo>
                <a:lnTo>
                  <a:pt x="135" y="130"/>
                </a:lnTo>
                <a:close/>
              </a:path>
            </a:pathLst>
          </a:custGeom>
          <a:solidFill>
            <a:srgbClr val="2196F3"/>
          </a:solidFill>
          <a:ln>
            <a:noFill/>
          </a:ln>
          <a:effectLst>
            <a:outerShdw blurRad="50800" dist="38100" dir="5400000" algn="t" rotWithShape="0">
              <a:prstClr val="black">
                <a:alpha val="70000"/>
              </a:prstClr>
            </a:outerShdw>
          </a:effectLst>
        </p:spPr>
        <p:txBody>
          <a:bodyPr vert="horz" wrap="square" lIns="91440" tIns="45720" rIns="91440" bIns="45720" numCol="1" anchor="t" anchorCtr="0" compatLnSpc="1">
            <a:normAutofit/>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0" name="Freeform 5"/>
          <p:cNvSpPr>
            <a:spLocks noEditPoints="1"/>
          </p:cNvSpPr>
          <p:nvPr>
            <p:custDataLst>
              <p:tags r:id="rId7"/>
            </p:custDataLst>
          </p:nvPr>
        </p:nvSpPr>
        <p:spPr bwMode="auto">
          <a:xfrm rot="10800000">
            <a:off x="10926166" y="2997181"/>
            <a:ext cx="469366" cy="452840"/>
          </a:xfrm>
          <a:custGeom>
            <a:avLst/>
            <a:gdLst>
              <a:gd name="T0" fmla="*/ 54 w 135"/>
              <a:gd name="T1" fmla="*/ 130 h 130"/>
              <a:gd name="T2" fmla="*/ 0 w 135"/>
              <a:gd name="T3" fmla="*/ 130 h 130"/>
              <a:gd name="T4" fmla="*/ 0 w 135"/>
              <a:gd name="T5" fmla="*/ 76 h 130"/>
              <a:gd name="T6" fmla="*/ 14 w 135"/>
              <a:gd name="T7" fmla="*/ 21 h 130"/>
              <a:gd name="T8" fmla="*/ 54 w 135"/>
              <a:gd name="T9" fmla="*/ 0 h 130"/>
              <a:gd name="T10" fmla="*/ 54 w 135"/>
              <a:gd name="T11" fmla="*/ 26 h 130"/>
              <a:gd name="T12" fmla="*/ 27 w 135"/>
              <a:gd name="T13" fmla="*/ 76 h 130"/>
              <a:gd name="T14" fmla="*/ 54 w 135"/>
              <a:gd name="T15" fmla="*/ 76 h 130"/>
              <a:gd name="T16" fmla="*/ 54 w 135"/>
              <a:gd name="T17" fmla="*/ 130 h 130"/>
              <a:gd name="T18" fmla="*/ 135 w 135"/>
              <a:gd name="T19" fmla="*/ 130 h 130"/>
              <a:gd name="T20" fmla="*/ 81 w 135"/>
              <a:gd name="T21" fmla="*/ 130 h 130"/>
              <a:gd name="T22" fmla="*/ 81 w 135"/>
              <a:gd name="T23" fmla="*/ 76 h 130"/>
              <a:gd name="T24" fmla="*/ 95 w 135"/>
              <a:gd name="T25" fmla="*/ 21 h 130"/>
              <a:gd name="T26" fmla="*/ 135 w 135"/>
              <a:gd name="T27" fmla="*/ 0 h 130"/>
              <a:gd name="T28" fmla="*/ 135 w 135"/>
              <a:gd name="T29" fmla="*/ 26 h 130"/>
              <a:gd name="T30" fmla="*/ 109 w 135"/>
              <a:gd name="T31" fmla="*/ 76 h 130"/>
              <a:gd name="T32" fmla="*/ 135 w 135"/>
              <a:gd name="T33" fmla="*/ 76 h 130"/>
              <a:gd name="T34" fmla="*/ 135 w 135"/>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 h="130">
                <a:moveTo>
                  <a:pt x="54" y="130"/>
                </a:moveTo>
                <a:cubicBezTo>
                  <a:pt x="0" y="130"/>
                  <a:pt x="0" y="130"/>
                  <a:pt x="0" y="130"/>
                </a:cubicBezTo>
                <a:cubicBezTo>
                  <a:pt x="0" y="76"/>
                  <a:pt x="0" y="76"/>
                  <a:pt x="0" y="76"/>
                </a:cubicBezTo>
                <a:cubicBezTo>
                  <a:pt x="0" y="53"/>
                  <a:pt x="5" y="35"/>
                  <a:pt x="14" y="21"/>
                </a:cubicBezTo>
                <a:cubicBezTo>
                  <a:pt x="23" y="7"/>
                  <a:pt x="36" y="0"/>
                  <a:pt x="54" y="0"/>
                </a:cubicBezTo>
                <a:cubicBezTo>
                  <a:pt x="54" y="26"/>
                  <a:pt x="54" y="26"/>
                  <a:pt x="54" y="26"/>
                </a:cubicBezTo>
                <a:cubicBezTo>
                  <a:pt x="36" y="26"/>
                  <a:pt x="27" y="43"/>
                  <a:pt x="27" y="76"/>
                </a:cubicBezTo>
                <a:cubicBezTo>
                  <a:pt x="54" y="76"/>
                  <a:pt x="54" y="76"/>
                  <a:pt x="54" y="76"/>
                </a:cubicBezTo>
                <a:lnTo>
                  <a:pt x="54" y="130"/>
                </a:lnTo>
                <a:close/>
                <a:moveTo>
                  <a:pt x="135" y="130"/>
                </a:moveTo>
                <a:cubicBezTo>
                  <a:pt x="81" y="130"/>
                  <a:pt x="81" y="130"/>
                  <a:pt x="81" y="130"/>
                </a:cubicBezTo>
                <a:cubicBezTo>
                  <a:pt x="81" y="76"/>
                  <a:pt x="81" y="76"/>
                  <a:pt x="81" y="76"/>
                </a:cubicBezTo>
                <a:cubicBezTo>
                  <a:pt x="81" y="53"/>
                  <a:pt x="86" y="35"/>
                  <a:pt x="95" y="21"/>
                </a:cubicBezTo>
                <a:cubicBezTo>
                  <a:pt x="104" y="7"/>
                  <a:pt x="117" y="0"/>
                  <a:pt x="135" y="0"/>
                </a:cubicBezTo>
                <a:cubicBezTo>
                  <a:pt x="135" y="26"/>
                  <a:pt x="135" y="26"/>
                  <a:pt x="135" y="26"/>
                </a:cubicBezTo>
                <a:cubicBezTo>
                  <a:pt x="118" y="26"/>
                  <a:pt x="109" y="43"/>
                  <a:pt x="109" y="76"/>
                </a:cubicBezTo>
                <a:cubicBezTo>
                  <a:pt x="135" y="76"/>
                  <a:pt x="135" y="76"/>
                  <a:pt x="135" y="76"/>
                </a:cubicBezTo>
                <a:lnTo>
                  <a:pt x="135" y="130"/>
                </a:lnTo>
                <a:close/>
              </a:path>
            </a:pathLst>
          </a:custGeom>
          <a:solidFill>
            <a:srgbClr val="2196F3"/>
          </a:solidFill>
          <a:ln>
            <a:noFill/>
          </a:ln>
          <a:effectLst>
            <a:outerShdw blurRad="50800" dist="38100" dir="5400000" algn="t" rotWithShape="0">
              <a:prstClr val="black">
                <a:alpha val="70000"/>
              </a:prstClr>
            </a:outerShdw>
          </a:effectLst>
        </p:spPr>
        <p:txBody>
          <a:bodyPr vert="horz" wrap="square" lIns="91440" tIns="45720" rIns="91440" bIns="45720" numCol="1" anchor="t" anchorCtr="0" compatLnSpc="1">
            <a:normAutofit/>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546100" y="385445"/>
            <a:ext cx="3035300" cy="523240"/>
          </a:xfrm>
        </p:spPr>
        <p:txBody>
          <a:bodyPr>
            <a:normAutofit fontScale="90000"/>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r>
              <a:rPr lang="zh-CN" altLang="zh-CN" dirty="0">
                <a:sym typeface="+mn-ea"/>
              </a:rPr>
              <a:t>制作音乐排行榜</a:t>
            </a:r>
            <a:endParaRPr lang="zh-CN" altLang="en-US" dirty="0"/>
          </a:p>
          <a:p>
            <a:r>
              <a:rPr lang="zh-CN" altLang="en-US" dirty="0" smtClean="0"/>
              <a:t>制作</a:t>
            </a:r>
            <a:r>
              <a:rPr lang="zh-CN" altLang="en-US" dirty="0" smtClean="0">
                <a:sym typeface="+mn-ea"/>
              </a:rPr>
              <a:t>畅销书排行榜页面</a:t>
            </a:r>
            <a:endParaRPr lang="zh-CN" altLang="en-US" dirty="0"/>
          </a:p>
          <a:p>
            <a:r>
              <a:rPr lang="zh-CN" altLang="en-US" dirty="0" smtClean="0"/>
              <a:t>制作</a:t>
            </a:r>
            <a:r>
              <a:rPr lang="zh-CN" altLang="zh-CN" dirty="0">
                <a:sym typeface="+mn-ea"/>
              </a:rPr>
              <a:t>制作</a:t>
            </a:r>
            <a:r>
              <a:rPr lang="en-US" altLang="zh-CN" dirty="0">
                <a:sym typeface="+mn-ea"/>
              </a:rPr>
              <a:t>QQ</a:t>
            </a:r>
            <a:r>
              <a:rPr lang="zh-CN" altLang="zh-CN" dirty="0">
                <a:sym typeface="+mn-ea"/>
              </a:rPr>
              <a:t>注册页面验证</a:t>
            </a:r>
            <a:endParaRPr lang="zh-CN" altLang="zh-CN" dirty="0"/>
          </a:p>
          <a:p>
            <a:endParaRPr lang="zh-CN" altLang="en-US" dirty="0"/>
          </a:p>
        </p:txBody>
      </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pic>
        <p:nvPicPr>
          <p:cNvPr id="2" name="图片 1" descr="1"/>
          <p:cNvPicPr>
            <a:picLocks noChangeAspect="1"/>
          </p:cNvPicPr>
          <p:nvPr/>
        </p:nvPicPr>
        <p:blipFill>
          <a:blip r:embed="rId1"/>
          <a:stretch>
            <a:fillRect/>
          </a:stretch>
        </p:blipFill>
        <p:spPr>
          <a:xfrm>
            <a:off x="5940425" y="742950"/>
            <a:ext cx="1744980" cy="2125980"/>
          </a:xfrm>
          <a:prstGeom prst="rect">
            <a:avLst/>
          </a:prstGeom>
        </p:spPr>
      </p:pic>
      <p:pic>
        <p:nvPicPr>
          <p:cNvPr id="3" name="图片 2" descr="2"/>
          <p:cNvPicPr>
            <a:picLocks noChangeAspect="1"/>
          </p:cNvPicPr>
          <p:nvPr/>
        </p:nvPicPr>
        <p:blipFill>
          <a:blip r:embed="rId2"/>
          <a:stretch>
            <a:fillRect/>
          </a:stretch>
        </p:blipFill>
        <p:spPr>
          <a:xfrm>
            <a:off x="1207135" y="3702685"/>
            <a:ext cx="3196590" cy="2653665"/>
          </a:xfrm>
          <a:prstGeom prst="rect">
            <a:avLst/>
          </a:prstGeom>
        </p:spPr>
      </p:pic>
      <p:pic>
        <p:nvPicPr>
          <p:cNvPr id="5" name="图片 4" descr="3"/>
          <p:cNvPicPr>
            <a:picLocks noChangeAspect="1"/>
          </p:cNvPicPr>
          <p:nvPr/>
        </p:nvPicPr>
        <p:blipFill>
          <a:blip r:embed="rId3"/>
          <a:stretch>
            <a:fillRect/>
          </a:stretch>
        </p:blipFill>
        <p:spPr>
          <a:xfrm>
            <a:off x="6065520" y="2724150"/>
            <a:ext cx="5288280" cy="399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282">
                                            <p:txEl>
                                              <p:pRg st="0" end="0"/>
                                            </p:txEl>
                                          </p:spTgt>
                                        </p:tgtEl>
                                        <p:attrNameLst>
                                          <p:attrName>style.visibility</p:attrName>
                                        </p:attrNameLst>
                                      </p:cBhvr>
                                      <p:to>
                                        <p:strVal val="visible"/>
                                      </p:to>
                                    </p:set>
                                    <p:animEffect transition="in" filter="box(in)">
                                      <p:cBhvr>
                                        <p:cTn id="7" dur="2000"/>
                                        <p:tgtEl>
                                          <p:spTgt spid="481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81282">
                                            <p:txEl>
                                              <p:pRg st="1" end="1"/>
                                            </p:txEl>
                                          </p:spTgt>
                                        </p:tgtEl>
                                        <p:attrNameLst>
                                          <p:attrName>style.visibility</p:attrName>
                                        </p:attrNameLst>
                                      </p:cBhvr>
                                      <p:to>
                                        <p:strVal val="visible"/>
                                      </p:to>
                                    </p:set>
                                    <p:animEffect transition="in" filter="box(in)">
                                      <p:cBhvr>
                                        <p:cTn id="16" dur="2000"/>
                                        <p:tgtEl>
                                          <p:spTgt spid="48128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81282">
                                            <p:txEl>
                                              <p:pRg st="2" end="2"/>
                                            </p:txEl>
                                          </p:spTgt>
                                        </p:tgtEl>
                                        <p:attrNameLst>
                                          <p:attrName>style.visibility</p:attrName>
                                        </p:attrNameLst>
                                      </p:cBhvr>
                                      <p:to>
                                        <p:strVal val="visible"/>
                                      </p:to>
                                    </p:set>
                                    <p:animEffect transition="in" filter="box(in)">
                                      <p:cBhvr>
                                        <p:cTn id="25" dur="2000"/>
                                        <p:tgtEl>
                                          <p:spTgt spid="48128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normAutofit/>
          </a:bodyPr>
          <a:lstStyle/>
          <a:p>
            <a:r>
              <a:rPr lang="zh-CN" altLang="en-US" smtClean="0">
                <a:latin typeface="微软雅黑" panose="020B0503020204020204" charset="-122"/>
                <a:ea typeface="微软雅黑" panose="020B0503020204020204" charset="-122"/>
              </a:rPr>
              <a:t>本章目标</a:t>
            </a:r>
            <a:endParaRPr lang="zh-CN" altLang="en-US" dirty="0" smtClean="0">
              <a:latin typeface="微软雅黑" panose="020B0503020204020204" charset="-122"/>
              <a:ea typeface="微软雅黑" panose="020B0503020204020204" charset="-122"/>
            </a:endParaRPr>
          </a:p>
        </p:txBody>
      </p:sp>
      <p:sp>
        <p:nvSpPr>
          <p:cNvPr id="17411" name="内容占位符 2"/>
          <p:cNvSpPr>
            <a:spLocks noGrp="1"/>
          </p:cNvSpPr>
          <p:nvPr>
            <p:ph idx="1"/>
          </p:nvPr>
        </p:nvSpPr>
        <p:spPr/>
        <p:txBody>
          <a:bodyPr/>
          <a:lstStyle/>
          <a:p>
            <a:pPr lvl="0"/>
            <a:r>
              <a:rPr lang="zh-CN" smtClean="0">
                <a:sym typeface="+mn-ea"/>
              </a:rPr>
              <a:t>会使用列表</a:t>
            </a:r>
            <a:endParaRPr lang="zh-CN" smtClean="0">
              <a:sym typeface="+mn-ea"/>
            </a:endParaRPr>
          </a:p>
          <a:p>
            <a:pPr lvl="0"/>
            <a:r>
              <a:rPr lang="zh-CN" dirty="0" smtClean="0">
                <a:latin typeface="微软雅黑" panose="020B0503020204020204" charset="-122"/>
                <a:ea typeface="微软雅黑" panose="020B0503020204020204" charset="-122"/>
              </a:rPr>
              <a:t>会使用</a:t>
            </a:r>
            <a:r>
              <a:rPr lang="en-US" altLang="zh-CN" dirty="0" smtClean="0">
                <a:latin typeface="微软雅黑" panose="020B0503020204020204" charset="-122"/>
                <a:ea typeface="微软雅黑" panose="020B0503020204020204" charset="-122"/>
              </a:rPr>
              <a:t>CSS3</a:t>
            </a:r>
            <a:r>
              <a:rPr lang="zh-CN" altLang="en-US" dirty="0" smtClean="0">
                <a:latin typeface="微软雅黑" panose="020B0503020204020204" charset="-122"/>
                <a:ea typeface="微软雅黑" panose="020B0503020204020204" charset="-122"/>
              </a:rPr>
              <a:t>的超链接伪类</a:t>
            </a:r>
            <a:endParaRPr lang="zh-CN" altLang="en-US" dirty="0" smtClean="0">
              <a:latin typeface="微软雅黑" panose="020B0503020204020204" charset="-122"/>
              <a:ea typeface="微软雅黑" panose="020B0503020204020204" charset="-122"/>
            </a:endParaRPr>
          </a:p>
          <a:p>
            <a:pPr lvl="0"/>
            <a:r>
              <a:rPr lang="zh-CN" dirty="0" smtClean="0">
                <a:sym typeface="+mn-ea"/>
              </a:rPr>
              <a:t>表单的初级验证方法</a:t>
            </a:r>
            <a:endParaRPr lang="zh-CN" altLang="en-US" dirty="0" smtClean="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679450" y="302260"/>
            <a:ext cx="2687320" cy="523240"/>
          </a:xfrm>
        </p:spPr>
        <p:txBody>
          <a:bodyPr>
            <a:normAutofit fontScale="90000"/>
          </a:bodyPr>
          <a:lstStyle/>
          <a:p>
            <a:r>
              <a:rPr lang="zh-CN" altLang="en-US" smtClean="0"/>
              <a:t>列表</a:t>
            </a:r>
            <a:endParaRPr lang="zh-CN" altLang="en-US" dirty="0" smtClean="0"/>
          </a:p>
        </p:txBody>
      </p:sp>
      <p:sp>
        <p:nvSpPr>
          <p:cNvPr id="3" name="内容占位符 2"/>
          <p:cNvSpPr>
            <a:spLocks noGrp="1"/>
          </p:cNvSpPr>
          <p:nvPr>
            <p:ph idx="1"/>
          </p:nvPr>
        </p:nvSpPr>
        <p:spPr/>
        <p:txBody>
          <a:bodyPr/>
          <a:lstStyle/>
          <a:p>
            <a:r>
              <a:rPr lang="zh-CN" altLang="en-US" dirty="0" smtClean="0"/>
              <a:t>什么是列表</a:t>
            </a:r>
            <a:endParaRPr lang="en-US" altLang="zh-CN" dirty="0" smtClean="0"/>
          </a:p>
          <a:p>
            <a:pPr lvl="1"/>
            <a:r>
              <a:rPr lang="zh-CN" altLang="zh-CN" dirty="0"/>
              <a:t>列表就是信息资源的一种展示形式。它可以使信息结构化和条理化，并以列表的样式显示出来，以便浏览者能更快捷地获得相应的信息</a:t>
            </a:r>
            <a:endParaRPr lang="en-US" altLang="zh-CN" dirty="0" smtClean="0"/>
          </a:p>
          <a:p>
            <a:r>
              <a:rPr lang="zh-CN" altLang="en-US" dirty="0" smtClean="0"/>
              <a:t>列表的分类</a:t>
            </a:r>
            <a:endParaRPr lang="en-US" altLang="zh-CN" dirty="0" smtClean="0"/>
          </a:p>
          <a:p>
            <a:pPr lvl="1"/>
            <a:r>
              <a:rPr lang="zh-CN" altLang="en-US" dirty="0" smtClean="0"/>
              <a:t>无序列表</a:t>
            </a:r>
            <a:endParaRPr lang="en-US" altLang="zh-CN" dirty="0" smtClean="0"/>
          </a:p>
          <a:p>
            <a:pPr lvl="1"/>
            <a:r>
              <a:rPr lang="zh-CN" altLang="en-US" dirty="0" smtClean="0"/>
              <a:t>有序列表</a:t>
            </a:r>
            <a:endParaRPr lang="en-US" altLang="zh-CN" dirty="0" smtClean="0"/>
          </a:p>
          <a:p>
            <a:pPr lvl="1"/>
            <a:r>
              <a:rPr lang="zh-CN" altLang="en-US" dirty="0" smtClean="0"/>
              <a:t>定义列表</a:t>
            </a:r>
            <a:endParaRPr lang="en-US" altLang="zh-CN" dirty="0" smtClean="0"/>
          </a:p>
        </p:txBody>
      </p:sp>
      <p:pic>
        <p:nvPicPr>
          <p:cNvPr id="2" name="Picture 3"/>
          <p:cNvPicPr>
            <a:picLocks noChangeAspect="1" noChangeArrowheads="1"/>
          </p:cNvPicPr>
          <p:nvPr/>
        </p:nvPicPr>
        <p:blipFill>
          <a:blip r:embed="rId1"/>
          <a:srcRect/>
          <a:stretch>
            <a:fillRect/>
          </a:stretch>
        </p:blipFill>
        <p:spPr bwMode="auto">
          <a:xfrm>
            <a:off x="5238744" y="1428736"/>
            <a:ext cx="4295236" cy="3857652"/>
          </a:xfrm>
          <a:prstGeom prst="rect">
            <a:avLst/>
          </a:prstGeom>
          <a:noFill/>
          <a:ln w="9525">
            <a:noFill/>
            <a:miter lim="800000"/>
            <a:headEnd/>
            <a:tailEnd/>
          </a:ln>
        </p:spPr>
      </p:pic>
      <p:sp>
        <p:nvSpPr>
          <p:cNvPr id="17" name="AutoShape 5"/>
          <p:cNvSpPr>
            <a:spLocks noChangeArrowheads="1"/>
          </p:cNvSpPr>
          <p:nvPr/>
        </p:nvSpPr>
        <p:spPr bwMode="auto">
          <a:xfrm>
            <a:off x="8167702" y="3286553"/>
            <a:ext cx="1142254"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有序列表</a:t>
            </a:r>
            <a:endParaRPr lang="zh-CN" altLang="en-US" b="1" kern="0" dirty="0">
              <a:solidFill>
                <a:schemeClr val="bg1"/>
              </a:solidFill>
              <a:latin typeface="Arial" panose="020B0604020202020204"/>
              <a:ea typeface="黑体" panose="02010609060101010101" charset="-122"/>
            </a:endParaRPr>
          </a:p>
        </p:txBody>
      </p:sp>
      <p:cxnSp>
        <p:nvCxnSpPr>
          <p:cNvPr id="18" name="直接箭头连接符 17"/>
          <p:cNvCxnSpPr>
            <a:stCxn id="17" idx="1"/>
          </p:cNvCxnSpPr>
          <p:nvPr/>
        </p:nvCxnSpPr>
        <p:spPr bwMode="auto">
          <a:xfrm rot="10800000" flipV="1">
            <a:off x="8691570" y="3491071"/>
            <a:ext cx="1000132" cy="1000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1" name="AutoShape 5"/>
          <p:cNvSpPr>
            <a:spLocks noChangeArrowheads="1"/>
          </p:cNvSpPr>
          <p:nvPr/>
        </p:nvSpPr>
        <p:spPr bwMode="auto">
          <a:xfrm>
            <a:off x="8167702" y="4658153"/>
            <a:ext cx="1142254"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无序列表</a:t>
            </a:r>
            <a:endParaRPr lang="zh-CN" altLang="en-US" b="1" kern="0" dirty="0">
              <a:solidFill>
                <a:schemeClr val="bg1"/>
              </a:solidFill>
              <a:latin typeface="Arial" panose="020B0604020202020204"/>
              <a:ea typeface="黑体" panose="02010609060101010101" charset="-122"/>
            </a:endParaRPr>
          </a:p>
        </p:txBody>
      </p:sp>
      <p:cxnSp>
        <p:nvCxnSpPr>
          <p:cNvPr id="32" name="直接箭头连接符 31"/>
          <p:cNvCxnSpPr>
            <a:stCxn id="31" idx="1"/>
          </p:cNvCxnSpPr>
          <p:nvPr/>
        </p:nvCxnSpPr>
        <p:spPr bwMode="auto">
          <a:xfrm rot="10800000">
            <a:off x="9263074" y="4858395"/>
            <a:ext cx="428628" cy="4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34" name="图片 33" descr="2－1.JPG"/>
          <p:cNvPicPr>
            <a:picLocks noChangeAspect="1"/>
          </p:cNvPicPr>
          <p:nvPr/>
        </p:nvPicPr>
        <p:blipFill>
          <a:blip r:embed="rId2"/>
          <a:stretch>
            <a:fillRect/>
          </a:stretch>
        </p:blipFill>
        <p:spPr>
          <a:xfrm>
            <a:off x="2351584" y="3285792"/>
            <a:ext cx="7684358" cy="3527584"/>
          </a:xfrm>
          <a:prstGeom prst="rect">
            <a:avLst/>
          </a:prstGeom>
        </p:spPr>
      </p:pic>
      <p:sp>
        <p:nvSpPr>
          <p:cNvPr id="35" name="AutoShape 5"/>
          <p:cNvSpPr>
            <a:spLocks noChangeArrowheads="1"/>
          </p:cNvSpPr>
          <p:nvPr/>
        </p:nvSpPr>
        <p:spPr bwMode="auto">
          <a:xfrm>
            <a:off x="5231904" y="3452854"/>
            <a:ext cx="1142254"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定义列表</a:t>
            </a:r>
            <a:endParaRPr lang="zh-CN" altLang="en-US" b="1" kern="0" dirty="0">
              <a:solidFill>
                <a:schemeClr val="bg1"/>
              </a:solidFill>
              <a:latin typeface="Arial" panose="020B0604020202020204"/>
              <a:ea typeface="黑体" panose="02010609060101010101" charset="-122"/>
            </a:endParaRPr>
          </a:p>
        </p:txBody>
      </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right)">
                                      <p:cBhvr>
                                        <p:cTn id="34" dur="500"/>
                                        <p:tgtEl>
                                          <p:spTgt spid="18"/>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right)">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1" grpId="0" bldLvl="0" animBg="1"/>
      <p:bldP spid="3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23265" y="499110"/>
            <a:ext cx="4575810" cy="523240"/>
          </a:xfrm>
        </p:spPr>
        <p:txBody>
          <a:bodyPr>
            <a:normAutofit fontScale="90000"/>
          </a:bodyPr>
          <a:lstStyle/>
          <a:p>
            <a:r>
              <a:rPr lang="zh-CN" altLang="en-US" dirty="0" smtClean="0"/>
              <a:t>列表的应用</a:t>
            </a:r>
            <a:r>
              <a:rPr lang="en-US" altLang="zh-CN" dirty="0" smtClean="0"/>
              <a:t>6</a:t>
            </a:r>
            <a:r>
              <a:rPr lang="en-US" altLang="zh-CN" dirty="0" smtClean="0"/>
              <a:t>-1</a:t>
            </a:r>
            <a:endParaRPr lang="zh-CN" altLang="en-US" dirty="0" smtClean="0"/>
          </a:p>
        </p:txBody>
      </p:sp>
      <p:sp>
        <p:nvSpPr>
          <p:cNvPr id="35" name="内容占位符 2"/>
          <p:cNvSpPr>
            <a:spLocks noGrp="1"/>
          </p:cNvSpPr>
          <p:nvPr>
            <p:ph idx="1"/>
          </p:nvPr>
        </p:nvSpPr>
        <p:spPr/>
        <p:txBody>
          <a:bodyPr/>
          <a:lstStyle/>
          <a:p>
            <a:r>
              <a:rPr lang="zh-CN" altLang="en-US" dirty="0" smtClean="0"/>
              <a:t>无序列表</a:t>
            </a:r>
            <a:endParaRPr lang="en-US" altLang="zh-CN" dirty="0" smtClean="0"/>
          </a:p>
        </p:txBody>
      </p:sp>
      <p:sp>
        <p:nvSpPr>
          <p:cNvPr id="36" name="AutoShape 5"/>
          <p:cNvSpPr>
            <a:spLocks noChangeArrowheads="1"/>
          </p:cNvSpPr>
          <p:nvPr/>
        </p:nvSpPr>
        <p:spPr bwMode="auto">
          <a:xfrm>
            <a:off x="2881290" y="2285992"/>
            <a:ext cx="3429024" cy="265517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lnSpc>
                <a:spcPct val="150000"/>
              </a:lnSpc>
              <a:buClr>
                <a:schemeClr val="folHlink"/>
              </a:buClr>
              <a:buSzPct val="60000"/>
              <a:tabLst>
                <a:tab pos="444500" algn="l"/>
              </a:tabLst>
              <a:defRPr/>
            </a:pPr>
            <a:r>
              <a:rPr lang="it-IT" altLang="zh-CN" b="1" dirty="0">
                <a:solidFill>
                  <a:schemeClr val="accent5">
                    <a:lumMod val="10000"/>
                  </a:schemeClr>
                </a:solidFill>
              </a:rPr>
              <a:t>&lt;ul&gt;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范冰冰演藏族女孩</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撞死两个人后自拍</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诗隆甜蜜出游</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一线城市楼市退烧</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a:t>
            </a:r>
            <a:r>
              <a:rPr lang="it-IT" altLang="zh-CN" b="1" dirty="0" smtClean="0">
                <a:solidFill>
                  <a:schemeClr val="accent5">
                    <a:lumMod val="10000"/>
                  </a:schemeClr>
                </a:solidFill>
              </a:rPr>
              <a:t>&lt;/</a:t>
            </a:r>
            <a:r>
              <a:rPr lang="it-IT" altLang="zh-CN" b="1" dirty="0">
                <a:solidFill>
                  <a:schemeClr val="accent5">
                    <a:lumMod val="10000"/>
                  </a:schemeClr>
                </a:solidFill>
              </a:rPr>
              <a:t>ul&gt;</a:t>
            </a:r>
            <a:endParaRPr lang="it-IT" altLang="zh-CN" b="1" dirty="0">
              <a:solidFill>
                <a:schemeClr val="accent5">
                  <a:lumMod val="10000"/>
                </a:schemeClr>
              </a:solidFill>
            </a:endParaRPr>
          </a:p>
          <a:p>
            <a:pPr algn="l" defTabSz="723900">
              <a:lnSpc>
                <a:spcPct val="150000"/>
              </a:lnSpc>
              <a:buClr>
                <a:schemeClr val="folHlink"/>
              </a:buClr>
              <a:buSzPct val="60000"/>
              <a:tabLst>
                <a:tab pos="444500" algn="l"/>
              </a:tabLst>
              <a:defRPr/>
            </a:pPr>
            <a:endParaRPr lang="it-IT" altLang="zh-CN" b="1" dirty="0" smtClean="0">
              <a:solidFill>
                <a:schemeClr val="accent5">
                  <a:lumMod val="10000"/>
                </a:schemeClr>
              </a:solidFill>
            </a:endParaRPr>
          </a:p>
          <a:p>
            <a:pPr algn="l" defTabSz="723900">
              <a:lnSpc>
                <a:spcPct val="150000"/>
              </a:lnSpc>
              <a:buClr>
                <a:schemeClr val="folHlink"/>
              </a:buClr>
              <a:buSzPct val="60000"/>
              <a:tabLst>
                <a:tab pos="444500" algn="l"/>
              </a:tabLst>
              <a:defRPr/>
            </a:pPr>
            <a:endParaRPr lang="it-IT" altLang="zh-CN" b="1" dirty="0" smtClean="0">
              <a:solidFill>
                <a:schemeClr val="accent5">
                  <a:lumMod val="10000"/>
                </a:schemeClr>
              </a:solidFill>
            </a:endParaRPr>
          </a:p>
        </p:txBody>
      </p:sp>
      <p:sp>
        <p:nvSpPr>
          <p:cNvPr id="37" name="AutoShape 5"/>
          <p:cNvSpPr>
            <a:spLocks noChangeArrowheads="1"/>
          </p:cNvSpPr>
          <p:nvPr/>
        </p:nvSpPr>
        <p:spPr bwMode="auto">
          <a:xfrm>
            <a:off x="4310050" y="2000669"/>
            <a:ext cx="1601994"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声明无序列表</a:t>
            </a:r>
            <a:endParaRPr lang="zh-CN" altLang="en-US" b="1" kern="0" dirty="0">
              <a:solidFill>
                <a:schemeClr val="bg1"/>
              </a:solidFill>
              <a:latin typeface="Arial" panose="020B0604020202020204"/>
              <a:ea typeface="黑体" panose="02010609060101010101" charset="-122"/>
            </a:endParaRPr>
          </a:p>
        </p:txBody>
      </p:sp>
      <p:cxnSp>
        <p:nvCxnSpPr>
          <p:cNvPr id="38" name="直接箭头连接符 37"/>
          <p:cNvCxnSpPr>
            <a:stCxn id="37" idx="1"/>
          </p:cNvCxnSpPr>
          <p:nvPr/>
        </p:nvCxnSpPr>
        <p:spPr bwMode="auto">
          <a:xfrm rot="10800000" flipV="1">
            <a:off x="4976794" y="2205187"/>
            <a:ext cx="857256" cy="29575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3" name="AutoShape 5"/>
          <p:cNvSpPr>
            <a:spLocks noChangeArrowheads="1"/>
          </p:cNvSpPr>
          <p:nvPr/>
        </p:nvSpPr>
        <p:spPr bwMode="auto">
          <a:xfrm>
            <a:off x="4595802" y="4480994"/>
            <a:ext cx="1609826"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声明列表项</a:t>
            </a:r>
            <a:endParaRPr lang="zh-CN" altLang="en-US" b="1" kern="0" dirty="0">
              <a:solidFill>
                <a:schemeClr val="bg1"/>
              </a:solidFill>
              <a:latin typeface="Arial" panose="020B0604020202020204"/>
              <a:ea typeface="黑体" panose="02010609060101010101" charset="-122"/>
            </a:endParaRPr>
          </a:p>
        </p:txBody>
      </p:sp>
      <p:cxnSp>
        <p:nvCxnSpPr>
          <p:cNvPr id="44" name="直接箭头连接符 43"/>
          <p:cNvCxnSpPr>
            <a:stCxn id="43" idx="1"/>
          </p:cNvCxnSpPr>
          <p:nvPr/>
        </p:nvCxnSpPr>
        <p:spPr bwMode="auto">
          <a:xfrm rot="10800000">
            <a:off x="5119670" y="4266886"/>
            <a:ext cx="1000132" cy="4186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7" name="直接箭头连接符 46"/>
          <p:cNvCxnSpPr>
            <a:stCxn id="36" idx="3"/>
          </p:cNvCxnSpPr>
          <p:nvPr/>
        </p:nvCxnSpPr>
        <p:spPr bwMode="auto">
          <a:xfrm flipV="1">
            <a:off x="6310314" y="3389304"/>
            <a:ext cx="642942" cy="2242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1026" name="Picture 2" descr="C:\Users\yaling.he\Desktop\Chapter02截图\Chapter02截图\图2.4  无序列表.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9158" y="2132856"/>
            <a:ext cx="3087282" cy="292550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70"/>
          <p:cNvGrpSpPr/>
          <p:nvPr/>
        </p:nvGrpSpPr>
        <p:grpSpPr bwMode="auto">
          <a:xfrm>
            <a:off x="1752200" y="1994526"/>
            <a:ext cx="993458" cy="414337"/>
            <a:chOff x="1000100" y="2528843"/>
            <a:chExt cx="993465" cy="414475"/>
          </a:xfrm>
        </p:grpSpPr>
        <p:pic>
          <p:nvPicPr>
            <p:cNvPr id="18"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300140" y="2536625"/>
              <a:ext cx="693425" cy="39891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charset="-122"/>
                  <a:ea typeface="黑体" panose="02010609060101010101" charset="-122"/>
                </a:rPr>
                <a:t>示例</a:t>
              </a:r>
              <a:endParaRPr lang="zh-CN" altLang="en-US" sz="2000" b="1" dirty="0">
                <a:latin typeface="黑体" panose="02010609060101010101" charset="-122"/>
                <a:ea typeface="黑体" panose="02010609060101010101" charset="-122"/>
              </a:endParaRPr>
            </a:p>
          </p:txBody>
        </p:sp>
      </p:grpSp>
      <p:grpSp>
        <p:nvGrpSpPr>
          <p:cNvPr id="2" name="组合 18"/>
          <p:cNvGrpSpPr/>
          <p:nvPr/>
        </p:nvGrpSpPr>
        <p:grpSpPr bwMode="auto">
          <a:xfrm>
            <a:off x="2664482" y="6306820"/>
            <a:ext cx="5361582" cy="446042"/>
            <a:chOff x="3143240" y="5126095"/>
            <a:chExt cx="5361619" cy="446045"/>
          </a:xfrm>
          <a:solidFill>
            <a:schemeClr val="tx1"/>
          </a:solidFill>
        </p:grpSpPr>
        <p:sp>
          <p:nvSpPr>
            <p:cNvPr id="3" name="圆角矩形 2"/>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4" name="圆角矩形 3"/>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9">
              <a:hlinkClick r:id="rId4" action="ppaction://hlinkfile"/>
            </p:cNvPr>
            <p:cNvSpPr txBox="1"/>
            <p:nvPr/>
          </p:nvSpPr>
          <p:spPr bwMode="auto">
            <a:xfrm>
              <a:off x="4756324" y="5202150"/>
              <a:ext cx="2517792"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演示示例</a:t>
              </a:r>
              <a:r>
                <a:rPr lang="en-US" altLang="zh-CN" sz="1600" b="1" spc="300" dirty="0">
                  <a:solidFill>
                    <a:srgbClr val="FBFFFE"/>
                  </a:solidFill>
                  <a:latin typeface="微软雅黑" panose="020B0503020204020204" charset="-122"/>
                  <a:ea typeface="微软雅黑" panose="020B0503020204020204" charset="-122"/>
                  <a:sym typeface="+mn-ea"/>
                  <a:hlinkClick r:id="rId5" action="ppaction://hlinkfile"/>
                </a:rPr>
                <a:t>1</a:t>
              </a: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：无序列表</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7" name="灯片编号占位符 6"/>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right)">
                                      <p:cBhvr>
                                        <p:cTn id="11" dur="500"/>
                                        <p:tgtEl>
                                          <p:spTgt spid="3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500"/>
                                        <p:tgtEl>
                                          <p:spTgt spid="4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left)">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84860" y="400685"/>
            <a:ext cx="4239895" cy="523240"/>
          </a:xfrm>
        </p:spPr>
        <p:txBody>
          <a:bodyPr>
            <a:normAutofit fontScale="90000"/>
          </a:bodyPr>
          <a:lstStyle/>
          <a:p>
            <a:r>
              <a:rPr lang="zh-CN" altLang="en-US" dirty="0" smtClean="0"/>
              <a:t>列表的应用</a:t>
            </a:r>
            <a:r>
              <a:rPr lang="en-US" altLang="zh-CN" dirty="0" smtClean="0"/>
              <a:t>6</a:t>
            </a:r>
            <a:r>
              <a:rPr lang="en-US" altLang="zh-CN" dirty="0" smtClean="0"/>
              <a:t>-2</a:t>
            </a:r>
            <a:endParaRPr lang="zh-CN" altLang="en-US" dirty="0" smtClean="0"/>
          </a:p>
        </p:txBody>
      </p:sp>
      <p:sp>
        <p:nvSpPr>
          <p:cNvPr id="35" name="内容占位符 2"/>
          <p:cNvSpPr>
            <a:spLocks noGrp="1"/>
          </p:cNvSpPr>
          <p:nvPr>
            <p:ph idx="1"/>
          </p:nvPr>
        </p:nvSpPr>
        <p:spPr>
          <a:xfrm>
            <a:off x="2258060" y="1755775"/>
            <a:ext cx="7675880" cy="3913505"/>
          </a:xfrm>
        </p:spPr>
        <p:txBody>
          <a:bodyPr/>
          <a:lstStyle/>
          <a:p>
            <a:r>
              <a:rPr lang="zh-CN" altLang="en-US" dirty="0" smtClean="0"/>
              <a:t>无序列表的特性</a:t>
            </a:r>
            <a:endParaRPr lang="zh-CN" altLang="en-US" dirty="0"/>
          </a:p>
          <a:p>
            <a:pPr lvl="1"/>
            <a:r>
              <a:rPr lang="zh-CN" altLang="en-US" dirty="0" smtClean="0"/>
              <a:t>没有</a:t>
            </a:r>
            <a:r>
              <a:rPr lang="zh-CN" altLang="en-US" dirty="0"/>
              <a:t>顺序，每个</a:t>
            </a:r>
            <a:r>
              <a:rPr lang="en-US" altLang="zh-CN" dirty="0"/>
              <a:t>&lt;li&gt;</a:t>
            </a:r>
            <a:r>
              <a:rPr lang="zh-CN" altLang="en-US" dirty="0"/>
              <a:t>标签独占一行（块元素</a:t>
            </a:r>
            <a:r>
              <a:rPr lang="zh-CN" altLang="en-US" dirty="0" smtClean="0"/>
              <a:t>）</a:t>
            </a:r>
            <a:endParaRPr lang="zh-CN" altLang="en-US" dirty="0"/>
          </a:p>
          <a:p>
            <a:pPr lvl="1"/>
            <a:r>
              <a:rPr lang="zh-CN" altLang="en-US" dirty="0" smtClean="0"/>
              <a:t>默认</a:t>
            </a:r>
            <a:r>
              <a:rPr lang="en-US" altLang="zh-CN" dirty="0"/>
              <a:t>&lt;li&gt;</a:t>
            </a:r>
            <a:r>
              <a:rPr lang="zh-CN" altLang="en-US" dirty="0"/>
              <a:t>标签项前面有个实心小</a:t>
            </a:r>
            <a:r>
              <a:rPr lang="zh-CN" altLang="en-US" dirty="0" smtClean="0"/>
              <a:t>圆点</a:t>
            </a:r>
            <a:endParaRPr lang="zh-CN" altLang="en-US" dirty="0"/>
          </a:p>
          <a:p>
            <a:pPr lvl="1"/>
            <a:r>
              <a:rPr lang="zh-CN" altLang="en-US" dirty="0" smtClean="0"/>
              <a:t>一般</a:t>
            </a:r>
            <a:r>
              <a:rPr lang="zh-CN" altLang="en-US" dirty="0"/>
              <a:t>用于无序类型的列表，如导航、侧边栏新闻、有规律的图文组合模块等</a:t>
            </a:r>
            <a:endParaRPr lang="zh-CN" altLang="en-US" dirty="0"/>
          </a:p>
        </p:txBody>
      </p:sp>
      <p:sp>
        <p:nvSpPr>
          <p:cNvPr id="4" name="灯片编号占位符 3"/>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38200" y="417195"/>
            <a:ext cx="4908550" cy="523240"/>
          </a:xfrm>
        </p:spPr>
        <p:txBody>
          <a:bodyPr>
            <a:normAutofit fontScale="90000"/>
          </a:bodyPr>
          <a:lstStyle/>
          <a:p>
            <a:r>
              <a:rPr lang="zh-CN" altLang="en-US" dirty="0" smtClean="0"/>
              <a:t>列表的应用</a:t>
            </a:r>
            <a:r>
              <a:rPr lang="en-US" altLang="zh-CN" dirty="0" smtClean="0"/>
              <a:t>6</a:t>
            </a:r>
            <a:r>
              <a:rPr lang="en-US" altLang="zh-CN" dirty="0" smtClean="0"/>
              <a:t>-3</a:t>
            </a:r>
            <a:endParaRPr lang="zh-CN" altLang="en-US" dirty="0" smtClean="0"/>
          </a:p>
        </p:txBody>
      </p:sp>
      <p:sp>
        <p:nvSpPr>
          <p:cNvPr id="20483" name="内容占位符 2"/>
          <p:cNvSpPr>
            <a:spLocks noGrp="1"/>
          </p:cNvSpPr>
          <p:nvPr>
            <p:ph idx="1"/>
          </p:nvPr>
        </p:nvSpPr>
        <p:spPr/>
        <p:txBody>
          <a:bodyPr/>
          <a:lstStyle/>
          <a:p>
            <a:r>
              <a:rPr lang="zh-CN" altLang="en-US" smtClean="0"/>
              <a:t>有序列表</a:t>
            </a:r>
            <a:endParaRPr lang="zh-CN" altLang="en-US" dirty="0" smtClean="0"/>
          </a:p>
        </p:txBody>
      </p:sp>
      <p:sp>
        <p:nvSpPr>
          <p:cNvPr id="24" name="AutoShape 5"/>
          <p:cNvSpPr>
            <a:spLocks noChangeArrowheads="1"/>
          </p:cNvSpPr>
          <p:nvPr/>
        </p:nvSpPr>
        <p:spPr bwMode="auto">
          <a:xfrm>
            <a:off x="2881290" y="2285992"/>
            <a:ext cx="3571898" cy="257176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lnSpc>
                <a:spcPct val="150000"/>
              </a:lnSpc>
              <a:buClr>
                <a:schemeClr val="folHlink"/>
              </a:buClr>
              <a:buSzPct val="60000"/>
              <a:tabLst>
                <a:tab pos="444500" algn="l"/>
              </a:tabLst>
              <a:defRPr/>
            </a:pPr>
            <a:r>
              <a:rPr lang="it-IT" altLang="zh-CN" b="1" dirty="0">
                <a:solidFill>
                  <a:schemeClr val="accent5">
                    <a:lumMod val="10000"/>
                  </a:schemeClr>
                </a:solidFill>
              </a:rPr>
              <a:t>&lt;ol&gt;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范冰冰演藏族女孩</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撞死两个人后自拍</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诗隆甜蜜出游</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  &lt;li&gt;</a:t>
            </a:r>
            <a:r>
              <a:rPr lang="zh-CN" altLang="en-US" b="1" dirty="0">
                <a:solidFill>
                  <a:schemeClr val="accent5">
                    <a:lumMod val="10000"/>
                  </a:schemeClr>
                </a:solidFill>
              </a:rPr>
              <a:t>一线城市楼市退烧</a:t>
            </a:r>
            <a:r>
              <a:rPr lang="en-US" altLang="zh-CN" b="1" dirty="0">
                <a:solidFill>
                  <a:schemeClr val="accent5">
                    <a:lumMod val="10000"/>
                  </a:schemeClr>
                </a:solidFill>
              </a:rPr>
              <a:t>&lt;/</a:t>
            </a:r>
            <a:r>
              <a:rPr lang="it-IT" altLang="zh-CN" b="1" dirty="0">
                <a:solidFill>
                  <a:schemeClr val="accent5">
                    <a:lumMod val="10000"/>
                  </a:schemeClr>
                </a:solidFill>
              </a:rPr>
              <a:t>li&gt;</a:t>
            </a:r>
            <a:endParaRPr lang="it-IT" altLang="zh-CN" b="1" dirty="0">
              <a:solidFill>
                <a:schemeClr val="accent5">
                  <a:lumMod val="10000"/>
                </a:schemeClr>
              </a:solidFill>
            </a:endParaRPr>
          </a:p>
          <a:p>
            <a:pPr defTabSz="723900">
              <a:lnSpc>
                <a:spcPct val="150000"/>
              </a:lnSpc>
              <a:buClr>
                <a:schemeClr val="folHlink"/>
              </a:buClr>
              <a:buSzPct val="60000"/>
              <a:tabLst>
                <a:tab pos="444500" algn="l"/>
              </a:tabLst>
              <a:defRPr/>
            </a:pPr>
            <a:r>
              <a:rPr lang="it-IT" altLang="zh-CN" b="1" dirty="0">
                <a:solidFill>
                  <a:schemeClr val="accent5">
                    <a:lumMod val="10000"/>
                  </a:schemeClr>
                </a:solidFill>
              </a:rPr>
              <a:t>&lt;/ol&gt;</a:t>
            </a:r>
            <a:endParaRPr lang="it-IT" altLang="zh-CN" b="1" dirty="0">
              <a:solidFill>
                <a:schemeClr val="accent5">
                  <a:lumMod val="10000"/>
                </a:schemeClr>
              </a:solidFill>
            </a:endParaRPr>
          </a:p>
          <a:p>
            <a:pPr algn="l" defTabSz="723900">
              <a:lnSpc>
                <a:spcPct val="150000"/>
              </a:lnSpc>
              <a:buClr>
                <a:schemeClr val="folHlink"/>
              </a:buClr>
              <a:buSzPct val="60000"/>
              <a:tabLst>
                <a:tab pos="444500" algn="l"/>
              </a:tabLst>
              <a:defRPr/>
            </a:pPr>
            <a:endParaRPr lang="it-IT" altLang="zh-CN" b="1" dirty="0" smtClean="0">
              <a:solidFill>
                <a:schemeClr val="accent5">
                  <a:lumMod val="10000"/>
                </a:schemeClr>
              </a:solidFill>
            </a:endParaRPr>
          </a:p>
          <a:p>
            <a:pPr algn="l" defTabSz="723900">
              <a:lnSpc>
                <a:spcPct val="150000"/>
              </a:lnSpc>
              <a:buClr>
                <a:schemeClr val="folHlink"/>
              </a:buClr>
              <a:buSzPct val="60000"/>
              <a:tabLst>
                <a:tab pos="444500" algn="l"/>
              </a:tabLst>
              <a:defRPr/>
            </a:pPr>
            <a:endParaRPr lang="it-IT" altLang="zh-CN" b="1" dirty="0" smtClean="0">
              <a:solidFill>
                <a:schemeClr val="accent5">
                  <a:lumMod val="10000"/>
                </a:schemeClr>
              </a:solidFill>
            </a:endParaRPr>
          </a:p>
        </p:txBody>
      </p:sp>
      <p:cxnSp>
        <p:nvCxnSpPr>
          <p:cNvPr id="29" name="直接箭头连接符 28"/>
          <p:cNvCxnSpPr/>
          <p:nvPr/>
        </p:nvCxnSpPr>
        <p:spPr bwMode="auto">
          <a:xfrm rot="10800000" flipV="1">
            <a:off x="3452794" y="2204552"/>
            <a:ext cx="857256" cy="29575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5"/>
          <p:cNvSpPr>
            <a:spLocks noChangeArrowheads="1"/>
          </p:cNvSpPr>
          <p:nvPr/>
        </p:nvSpPr>
        <p:spPr bwMode="auto">
          <a:xfrm>
            <a:off x="4452939" y="4480994"/>
            <a:ext cx="1609826"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声明列表项</a:t>
            </a:r>
            <a:endParaRPr lang="zh-CN" altLang="en-US" b="1" kern="0" dirty="0">
              <a:solidFill>
                <a:schemeClr val="bg1"/>
              </a:solidFill>
              <a:latin typeface="Arial" panose="020B0604020202020204"/>
              <a:ea typeface="黑体" panose="02010609060101010101" charset="-122"/>
            </a:endParaRPr>
          </a:p>
        </p:txBody>
      </p:sp>
      <p:cxnSp>
        <p:nvCxnSpPr>
          <p:cNvPr id="31" name="直接箭头连接符 30"/>
          <p:cNvCxnSpPr>
            <a:stCxn id="30" idx="1"/>
          </p:cNvCxnSpPr>
          <p:nvPr/>
        </p:nvCxnSpPr>
        <p:spPr bwMode="auto">
          <a:xfrm rot="10800000">
            <a:off x="4976807" y="4266886"/>
            <a:ext cx="1000132" cy="4186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2" name="AutoShape 5"/>
          <p:cNvSpPr>
            <a:spLocks noChangeArrowheads="1"/>
          </p:cNvSpPr>
          <p:nvPr/>
        </p:nvSpPr>
        <p:spPr bwMode="auto">
          <a:xfrm>
            <a:off x="4310050" y="2000669"/>
            <a:ext cx="1601994" cy="40819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声明有序列表</a:t>
            </a:r>
            <a:endParaRPr lang="zh-CN" altLang="en-US" b="1" kern="0" dirty="0">
              <a:solidFill>
                <a:schemeClr val="bg1"/>
              </a:solidFill>
              <a:latin typeface="Arial" panose="020B0604020202020204"/>
              <a:ea typeface="黑体" panose="02010609060101010101" charset="-122"/>
            </a:endParaRPr>
          </a:p>
        </p:txBody>
      </p:sp>
      <p:cxnSp>
        <p:nvCxnSpPr>
          <p:cNvPr id="34" name="直接箭头连接符 33"/>
          <p:cNvCxnSpPr>
            <a:stCxn id="24" idx="3"/>
          </p:cNvCxnSpPr>
          <p:nvPr/>
        </p:nvCxnSpPr>
        <p:spPr bwMode="auto">
          <a:xfrm flipV="1">
            <a:off x="6453188" y="3441710"/>
            <a:ext cx="857258" cy="13016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2050" name="Picture 2" descr="C:\Users\yaling.he\Desktop\Chapter02截图\Chapter02截图\图2.5  有序列表.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3567" y="2132856"/>
            <a:ext cx="3131347" cy="296725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70"/>
          <p:cNvGrpSpPr/>
          <p:nvPr/>
        </p:nvGrpSpPr>
        <p:grpSpPr bwMode="auto">
          <a:xfrm>
            <a:off x="1752200" y="1994526"/>
            <a:ext cx="993458" cy="414337"/>
            <a:chOff x="1000100" y="2528843"/>
            <a:chExt cx="993465" cy="414475"/>
          </a:xfrm>
        </p:grpSpPr>
        <p:pic>
          <p:nvPicPr>
            <p:cNvPr id="18"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1300140" y="2536625"/>
              <a:ext cx="693425" cy="39891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charset="-122"/>
                  <a:ea typeface="黑体" panose="02010609060101010101" charset="-122"/>
                </a:rPr>
                <a:t>示例</a:t>
              </a:r>
              <a:endParaRPr lang="zh-CN" altLang="en-US" sz="2000" b="1" dirty="0">
                <a:latin typeface="黑体" panose="02010609060101010101" charset="-122"/>
                <a:ea typeface="黑体" panose="02010609060101010101" charset="-122"/>
              </a:endParaRPr>
            </a:p>
          </p:txBody>
        </p:sp>
      </p:grpSp>
      <p:grpSp>
        <p:nvGrpSpPr>
          <p:cNvPr id="2" name="组合 18"/>
          <p:cNvGrpSpPr/>
          <p:nvPr/>
        </p:nvGrpSpPr>
        <p:grpSpPr bwMode="auto">
          <a:xfrm>
            <a:off x="2664482" y="6306820"/>
            <a:ext cx="5361582" cy="446042"/>
            <a:chOff x="3143240" y="5126095"/>
            <a:chExt cx="5361619" cy="446045"/>
          </a:xfrm>
          <a:solidFill>
            <a:schemeClr val="tx1"/>
          </a:solidFill>
        </p:grpSpPr>
        <p:sp>
          <p:nvSpPr>
            <p:cNvPr id="3" name="圆角矩形 2"/>
            <p:cNvSpPr/>
            <p:nvPr/>
          </p:nvSpPr>
          <p:spPr bwMode="auto">
            <a:xfrm>
              <a:off x="3143240" y="5143512"/>
              <a:ext cx="500066"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sp>
          <p:nvSpPr>
            <p:cNvPr id="4" name="圆角矩形 3"/>
            <p:cNvSpPr/>
            <p:nvPr/>
          </p:nvSpPr>
          <p:spPr bwMode="auto">
            <a:xfrm>
              <a:off x="3714744" y="5126095"/>
              <a:ext cx="4790115" cy="428628"/>
            </a:xfrm>
            <a:prstGeom prst="roundRect">
              <a:avLst/>
            </a:prstGeom>
            <a:grp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latin typeface="微软雅黑" panose="020B0503020204020204" charset="-122"/>
                <a:ea typeface="微软雅黑" panose="020B0503020204020204" charset="-122"/>
              </a:endParaRPr>
            </a:p>
          </p:txBody>
        </p:sp>
        <p:pic>
          <p:nvPicPr>
            <p:cNvPr id="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grp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9">
              <a:hlinkClick r:id="rId4" action="ppaction://hlinkfile"/>
            </p:cNvPr>
            <p:cNvSpPr txBox="1"/>
            <p:nvPr/>
          </p:nvSpPr>
          <p:spPr bwMode="auto">
            <a:xfrm>
              <a:off x="4756324" y="5202150"/>
              <a:ext cx="2517792" cy="337187"/>
            </a:xfrm>
            <a:prstGeom prst="rect">
              <a:avLst/>
            </a:prstGeom>
            <a:grpFill/>
            <a:effectLst/>
          </p:spPr>
          <p:txBody>
            <a:bodyPr wrap="none">
              <a:spAutoFit/>
            </a:bodyPr>
            <a:p>
              <a:pPr algn="ctr">
                <a:defRPr/>
              </a:pP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演示</a:t>
              </a:r>
              <a:r>
                <a:rPr lang="zh-CN" altLang="en-US" sz="1600" b="1" spc="300" dirty="0" smtClean="0">
                  <a:solidFill>
                    <a:srgbClr val="FBFFFE"/>
                  </a:solidFill>
                  <a:latin typeface="微软雅黑" panose="020B0503020204020204" charset="-122"/>
                  <a:ea typeface="微软雅黑" panose="020B0503020204020204" charset="-122"/>
                  <a:sym typeface="+mn-ea"/>
                  <a:hlinkClick r:id="rId5" action="ppaction://hlinkfile"/>
                </a:rPr>
                <a:t>示例</a:t>
              </a:r>
              <a:r>
                <a:rPr lang="en-US" altLang="zh-CN" sz="1600" b="1" spc="300" dirty="0">
                  <a:solidFill>
                    <a:srgbClr val="FBFFFE"/>
                  </a:solidFill>
                  <a:latin typeface="微软雅黑" panose="020B0503020204020204" charset="-122"/>
                  <a:ea typeface="微软雅黑" panose="020B0503020204020204" charset="-122"/>
                  <a:sym typeface="+mn-ea"/>
                  <a:hlinkClick r:id="rId5" action="ppaction://hlinkfile"/>
                </a:rPr>
                <a:t>2</a:t>
              </a:r>
              <a:r>
                <a:rPr lang="zh-CN" altLang="en-US" sz="1600" b="1" spc="300" dirty="0" smtClean="0">
                  <a:solidFill>
                    <a:srgbClr val="FBFFFE"/>
                  </a:solidFill>
                  <a:latin typeface="微软雅黑" panose="020B0503020204020204" charset="-122"/>
                  <a:ea typeface="微软雅黑" panose="020B0503020204020204" charset="-122"/>
                  <a:sym typeface="+mn-ea"/>
                  <a:hlinkClick r:id="rId5" action="ppaction://hlinkfile"/>
                </a:rPr>
                <a:t>：</a:t>
              </a:r>
              <a:r>
                <a:rPr lang="zh-CN" altLang="en-US" sz="1600" b="1" spc="300" dirty="0">
                  <a:solidFill>
                    <a:srgbClr val="FBFFFE"/>
                  </a:solidFill>
                  <a:latin typeface="微软雅黑" panose="020B0503020204020204" charset="-122"/>
                  <a:ea typeface="微软雅黑" panose="020B0503020204020204" charset="-122"/>
                  <a:sym typeface="+mn-ea"/>
                  <a:hlinkClick r:id="rId5" action="ppaction://hlinkfile"/>
                </a:rPr>
                <a:t>有序列表</a:t>
              </a:r>
              <a:endParaRPr lang="zh-CN" altLang="en-US" sz="1600" b="1" spc="300" dirty="0">
                <a:solidFill>
                  <a:srgbClr val="FBFFFE"/>
                </a:solidFill>
                <a:latin typeface="微软雅黑" panose="020B0503020204020204" charset="-122"/>
                <a:ea typeface="微软雅黑" panose="020B0503020204020204" charset="-122"/>
              </a:endParaRPr>
            </a:p>
          </p:txBody>
        </p:sp>
      </p:grpSp>
      <p:sp>
        <p:nvSpPr>
          <p:cNvPr id="7" name="灯片编号占位符 6"/>
          <p:cNvSpPr>
            <a:spLocks noGrp="1"/>
          </p:cNvSpPr>
          <p:nvPr>
            <p:ph type="sldNum" sz="quarter" idx="12"/>
          </p:nvPr>
        </p:nvSpPr>
        <p:spPr/>
        <p:txBody>
          <a:bodyPr/>
          <a:p>
            <a:pPr>
              <a:defRPr/>
            </a:pPr>
            <a:fld id="{839828A5-CB4B-40D8-8889-74187044184F}" type="slidenum">
              <a:rPr lang="zh-CN" altLang="en-US" smtClean="0">
                <a:latin typeface="微软雅黑" panose="020B0503020204020204" charset="-122"/>
                <a:ea typeface="微软雅黑" panose="020B0503020204020204" charset="-122"/>
              </a:rPr>
            </a:fld>
            <a:r>
              <a:rPr lang="en-US" altLang="zh-CN" smtClean="0">
                <a:latin typeface="微软雅黑" panose="020B0503020204020204" charset="-122"/>
                <a:ea typeface="微软雅黑" panose="020B0503020204020204" charset="-122"/>
              </a:rPr>
              <a:t>/31</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wipe(left)">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bldLvl="0" animBg="1"/>
    </p:bldLst>
  </p:timing>
</p:sld>
</file>

<file path=ppt/tags/tag1.xml><?xml version="1.0" encoding="utf-8"?>
<p:tagLst xmlns:p="http://schemas.openxmlformats.org/presentationml/2006/main">
  <p:tag name="KSO_WM_TAG_VERSION" val="1.0"/>
  <p:tag name="KSO_WM_TEMPLATE_CATEGORY" val="custom"/>
  <p:tag name="KSO_WM_TEMPLATE_INDEX" val="2018164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1475_1*i*4"/>
  <p:tag name="KSO_WM_TEMPLATE_CATEGORY" val="diagram"/>
  <p:tag name="KSO_WM_TEMPLATE_INDEX" val="20201475"/>
  <p:tag name="KSO_WM_UNIT_LAYERLEVEL" val="1"/>
  <p:tag name="KSO_WM_TAG_VERSION" val="1.0"/>
  <p:tag name="KSO_WM_BEAUTIFY_FLAG" val="#wm#"/>
</p:tagLst>
</file>

<file path=ppt/tags/tag11.xml><?xml version="1.0" encoding="utf-8"?>
<p:tagLst xmlns:p="http://schemas.openxmlformats.org/presentationml/2006/main">
  <p:tag name="KSO_WM_BEAUTIFY_FLAG" val="#wm#"/>
  <p:tag name="KSO_WM_TEMPLATE_CATEGORY" val="diagram"/>
  <p:tag name="KSO_WM_TEMPLATE_INDEX" val="20201475"/>
  <p:tag name="KSO_WM_SLIDE_ID" val="diagram20201475_1"/>
  <p:tag name="KSO_WM_TEMPLATE_SUBCATEGORY" val="0"/>
  <p:tag name="KSO_WM_SLIDE_TYPE" val="text"/>
  <p:tag name="KSO_WM_SLIDE_SUBTYPE" val="picTxt"/>
  <p:tag name="KSO_WM_SLIDE_ITEM_CNT" val="0"/>
  <p:tag name="KSO_WM_SLIDE_INDEX" val="1"/>
  <p:tag name="KSO_WM_SLIDE_SIZE" val="961*540"/>
  <p:tag name="KSO_WM_SLIDE_POSITION" val="0*0"/>
  <p:tag name="KSO_WM_TAG_VERSION" val="1.0"/>
  <p:tag name="KSO_WM_SLIDE_LAYOUT" val="a_d"/>
  <p:tag name="KSO_WM_SLIDE_LAYOUT_CNT" val="1_1"/>
</p:tagLst>
</file>

<file path=ppt/tags/tag2.xml><?xml version="1.0" encoding="utf-8"?>
<p:tagLst xmlns:p="http://schemas.openxmlformats.org/presentationml/2006/main">
  <p:tag name="KSO_WM_TAG_VERSION" val="1.0"/>
  <p:tag name="KSO_WM_TEMPLATE_CATEGORY" val="custom"/>
  <p:tag name="KSO_WM_TEMPLATE_INDEX" val="20181648"/>
</p:tagLst>
</file>

<file path=ppt/tags/tag3.xml><?xml version="1.0" encoding="utf-8"?>
<p:tagLst xmlns:p="http://schemas.openxmlformats.org/presentationml/2006/main">
  <p:tag name="KSO_WM_TAG_VERSION" val="1.0"/>
  <p:tag name="KSO_WM_BEAUTIFY_FLAG" val="#wm#"/>
  <p:tag name="KSO_WM_COMBINE_RELATE_SLIDE_ID" val="background20180931_1"/>
  <p:tag name="KSO_WM_TEMPLATE_CATEGORY" val="custom"/>
  <p:tag name="KSO_WM_TEMPLATE_INDEX" val="20181648"/>
  <p:tag name="KSO_WM_TEMPLATE_SUBCATEGORY" val="combine"/>
  <p:tag name="KSO_WM_TEMPLATE_THUMBS_INDEX" val="1、2、3、4、9、10、13、15"/>
</p:tagLst>
</file>

<file path=ppt/tags/tag4.xml><?xml version="1.0" encoding="utf-8"?>
<p:tagLst xmlns:p="http://schemas.openxmlformats.org/presentationml/2006/main">
  <p:tag name="KSO_WM_TEMPLATE_CATEGORY" val="custom"/>
  <p:tag name="KSO_WM_TEMPLATE_INDEX" val="20181648"/>
  <p:tag name="KSO_WM_SLIDE_MODEL_TYPE" val="cover"/>
</p:tagLst>
</file>

<file path=ppt/tags/tag5.xml><?xml version="1.0" encoding="utf-8"?>
<p:tagLst xmlns:p="http://schemas.openxmlformats.org/presentationml/2006/main">
  <p:tag name="KSO_WM_UNIT_VALUE" val="1904*3390"/>
  <p:tag name="KSO_WM_UNIT_HIGHLIGHT" val="0"/>
  <p:tag name="KSO_WM_UNIT_COMPATIBLE" val="0"/>
  <p:tag name="KSO_WM_UNIT_DIAGRAM_ISNUMVISUAL" val="0"/>
  <p:tag name="KSO_WM_UNIT_DIAGRAM_ISREFERUNIT" val="0"/>
  <p:tag name="KSO_WM_UNIT_TYPE" val="d"/>
  <p:tag name="KSO_WM_UNIT_INDEX" val="1"/>
  <p:tag name="KSO_WM_UNIT_ID" val="diagram20201475_1*d*1"/>
  <p:tag name="KSO_WM_TEMPLATE_CATEGORY" val="diagram"/>
  <p:tag name="KSO_WM_TEMPLATE_INDEX" val="20201475"/>
  <p:tag name="KSO_WM_UNIT_LAYERLEVEL" val="1"/>
  <p:tag name="KSO_WM_TAG_VERSION" val="1.0"/>
  <p:tag name="KSO_WM_BEAUTIFY_FLAG" val="#wm#"/>
</p:tagLst>
</file>

<file path=ppt/tags/tag6.xml><?xml version="1.0" encoding="utf-8"?>
<p:tagLst xmlns:p="http://schemas.openxmlformats.org/presentationml/2006/main">
  <p:tag name="KSO_WM_UNIT_ISCONTENTSTITLE" val="0"/>
  <p:tag name="KSO_WM_UNIT_PRESET_TEXT" val="微不足道的积累会产生庞大的效应"/>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01475_1*a*1"/>
  <p:tag name="KSO_WM_TEMPLATE_CATEGORY" val="diagram"/>
  <p:tag name="KSO_WM_TEMPLATE_INDEX" val="2020147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475_1*i*1"/>
  <p:tag name="KSO_WM_TEMPLATE_CATEGORY" val="diagram"/>
  <p:tag name="KSO_WM_TEMPLATE_INDEX" val="2020147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475_1*i*2"/>
  <p:tag name="KSO_WM_TEMPLATE_CATEGORY" val="diagram"/>
  <p:tag name="KSO_WM_TEMPLATE_INDEX" val="2020147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475_1*i*3"/>
  <p:tag name="KSO_WM_TEMPLATE_CATEGORY" val="diagram"/>
  <p:tag name="KSO_WM_TEMPLATE_INDEX" val="20201475"/>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自定义 48">
      <a:dk1>
        <a:srgbClr val="000000"/>
      </a:dk1>
      <a:lt1>
        <a:srgbClr val="FFFFFF"/>
      </a:lt1>
      <a:dk2>
        <a:srgbClr val="44546A"/>
      </a:dk2>
      <a:lt2>
        <a:srgbClr val="E7E6E6"/>
      </a:lt2>
      <a:accent1>
        <a:srgbClr val="5B9BD5"/>
      </a:accent1>
      <a:accent2>
        <a:srgbClr val="ED7D31"/>
      </a:accent2>
      <a:accent3>
        <a:srgbClr val="FFFFFF"/>
      </a:accent3>
      <a:accent4>
        <a:srgbClr val="FFC000"/>
      </a:accent4>
      <a:accent5>
        <a:srgbClr val="000000"/>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3131</Words>
  <Application>WPS 演示</Application>
  <PresentationFormat>宽屏</PresentationFormat>
  <Paragraphs>522</Paragraphs>
  <Slides>31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宋体</vt:lpstr>
      <vt:lpstr>Wingdings</vt:lpstr>
      <vt:lpstr>微软雅黑</vt:lpstr>
      <vt:lpstr>Arial</vt:lpstr>
      <vt:lpstr>黑体</vt:lpstr>
      <vt:lpstr>Arial Unicode MS</vt:lpstr>
      <vt:lpstr>Calibri</vt:lpstr>
      <vt:lpstr>Times New Roman</vt:lpstr>
      <vt:lpstr>楷体_GB2312</vt:lpstr>
      <vt:lpstr>楷体_GB2312</vt:lpstr>
      <vt:lpstr>Times New Roman</vt:lpstr>
      <vt:lpstr>新宋体</vt:lpstr>
      <vt:lpstr>自定义设计方案</vt:lpstr>
      <vt:lpstr>CSS设置链接和列表应用</vt:lpstr>
      <vt:lpstr>    复习检查</vt:lpstr>
      <vt:lpstr>预习检查</vt:lpstr>
      <vt:lpstr>本章任务</vt:lpstr>
      <vt:lpstr>本章目标</vt:lpstr>
      <vt:lpstr>列表</vt:lpstr>
      <vt:lpstr>列表的应用6-1</vt:lpstr>
      <vt:lpstr>列表的应用6-2</vt:lpstr>
      <vt:lpstr>列表的应用6-3</vt:lpstr>
      <vt:lpstr>列表的应用6-4</vt:lpstr>
      <vt:lpstr>列表的应用6-5</vt:lpstr>
      <vt:lpstr>列表的应用6-6</vt:lpstr>
      <vt:lpstr>小结</vt:lpstr>
      <vt:lpstr>学员操作—制作音乐排行榜</vt:lpstr>
      <vt:lpstr>共性问题集中讲解</vt:lpstr>
      <vt:lpstr>超链接伪类</vt:lpstr>
      <vt:lpstr>使用CSS设置超链接</vt:lpstr>
      <vt:lpstr>学员操作—畅销书排行榜页面2-1</vt:lpstr>
      <vt:lpstr>共性问题集中讲解</vt:lpstr>
      <vt:lpstr>列表样式2-1</vt:lpstr>
      <vt:lpstr>列表样式2-2</vt:lpstr>
      <vt:lpstr>表单的初级验证</vt:lpstr>
      <vt:lpstr>表单初级验证的方法</vt:lpstr>
      <vt:lpstr>placeholder</vt:lpstr>
      <vt:lpstr>required</vt:lpstr>
      <vt:lpstr>pattern</vt:lpstr>
      <vt:lpstr>学员操作—制作QQ注册页面验证</vt:lpstr>
      <vt:lpstr>共性问题集中讲解</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wengg</dc:creator>
  <cp:lastModifiedBy>故里♛</cp:lastModifiedBy>
  <cp:revision>38</cp:revision>
  <dcterms:created xsi:type="dcterms:W3CDTF">2019-06-17T03:55:00Z</dcterms:created>
  <dcterms:modified xsi:type="dcterms:W3CDTF">2019-08-29T02:38:30Z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