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2" r:id="rId3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4" r:id="rId18"/>
    <p:sldId id="283" r:id="rId19"/>
    <p:sldId id="282" r:id="rId20"/>
    <p:sldId id="28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  <a:srgbClr val="FFCC00"/>
    <a:srgbClr val="006699"/>
    <a:srgbClr val="CCFF99"/>
    <a:srgbClr val="EAEAEA"/>
    <a:srgbClr val="00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82117" autoAdjust="0"/>
  </p:normalViewPr>
  <p:slideViewPr>
    <p:cSldViewPr>
      <p:cViewPr varScale="1">
        <p:scale>
          <a:sx n="58" d="100"/>
          <a:sy n="58" d="100"/>
        </p:scale>
        <p:origin x="-1884" y="-78"/>
      </p:cViewPr>
      <p:guideLst>
        <p:guide orient="horz" pos="799"/>
        <p:guide orient="horz" pos="2523"/>
        <p:guide orient="horz" pos="2024"/>
        <p:guide orient="horz" pos="572"/>
        <p:guide orient="horz" pos="2160"/>
        <p:guide orient="horz" pos="3838"/>
        <p:guide pos="431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CE79CA-911E-4292-9530-EFB2641E58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57036"/>
            <a:ext cx="9144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42964" y="2914654"/>
            <a:ext cx="5136356" cy="65721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单击此处编辑母版标题样式</a:t>
            </a:r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800100" y="4431949"/>
            <a:ext cx="7543800" cy="365760"/>
          </a:xfrm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单击此处编辑母版副标题样式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9361" y="2995604"/>
            <a:ext cx="1293019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835819" y="3643313"/>
            <a:ext cx="6825854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A9298-4799-4286-A701-AC366E198E3D}" type="slidenum">
              <a:rPr lang="en-US" smtClean="0"/>
            </a:fld>
            <a:endParaRPr 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65629" y="1631852"/>
            <a:ext cx="52437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矩形 10"/>
          <p:cNvSpPr/>
          <p:nvPr/>
        </p:nvSpPr>
        <p:spPr>
          <a:xfrm>
            <a:off x="5885823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90864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0" y="21629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39917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2" y="2686929"/>
            <a:ext cx="4674003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41047" y="0"/>
            <a:ext cx="861948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0" y="6257036"/>
            <a:ext cx="9144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38862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13833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76382" y="6457071"/>
            <a:ext cx="8757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由曾乐设计，使用需征得许可。</a:t>
            </a:r>
            <a:endParaRPr lang="zh-CN" altLang="en-US" sz="100" dirty="0">
              <a:solidFill>
                <a:srgbClr val="196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anose="020B0604020202020204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anose="020B0604020202020204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" y="325561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dirty="0">
                <a:solidFill>
                  <a:srgbClr val="0070C0"/>
                </a:solidFill>
              </a:rPr>
              <a:t> JavaScript</a:t>
            </a:r>
            <a:r>
              <a:rPr lang="zh-CN" altLang="en-US" sz="2800" dirty="0">
                <a:solidFill>
                  <a:srgbClr val="0070C0"/>
                </a:solidFill>
              </a:rPr>
              <a:t>对象</a:t>
            </a:r>
            <a:r>
              <a:rPr lang="en-US" altLang="zh-CN" sz="2800" dirty="0">
                <a:solidFill>
                  <a:srgbClr val="0070C0"/>
                </a:solidFill>
              </a:rPr>
              <a:t>(</a:t>
            </a:r>
            <a:r>
              <a:rPr lang="zh-CN" altLang="en-US" sz="2800" dirty="0">
                <a:solidFill>
                  <a:srgbClr val="0070C0"/>
                </a:solidFill>
              </a:rPr>
              <a:t>二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200900" cy="1143000"/>
          </a:xfrm>
        </p:spPr>
        <p:txBody>
          <a:bodyPr/>
          <a:lstStyle/>
          <a:p>
            <a:r>
              <a:rPr lang="zh-CN" altLang="en-US" dirty="0"/>
              <a:t>使用正则的必要性</a:t>
            </a:r>
            <a:endParaRPr lang="zh-CN" altLang="en-US" dirty="0"/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785813" y="2874019"/>
            <a:ext cx="3786187" cy="3138488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type="text/javascript"&gt;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这个函数判断是不是数字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isDigit(char) 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if(char&gt;= "0" &amp;&amp; char&lt;= "9")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return true;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return false 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//--&gt;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857912" y="1772816"/>
            <a:ext cx="7072313" cy="1317227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一个北京市带区号的电话号码的验证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使用字符串的验证方式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使用正则的验证方法</a:t>
            </a: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4714875" y="2874019"/>
            <a:ext cx="3786188" cy="4443413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type="text/javascript"&gt;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验证电话号码的格式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isPhoneNumber(phone) 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if (phone.length != 12)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for (var i=0; i&lt;12; i++) 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if (i == 3)   {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if (phone.charAt(i) != "-")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 false;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else  {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if (!isDigit(phone.charAt(i)))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 false;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return true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//--&gt;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7"/>
          <p:cNvGrpSpPr/>
          <p:nvPr/>
        </p:nvGrpSpPr>
        <p:grpSpPr bwMode="auto">
          <a:xfrm>
            <a:off x="785813" y="2874019"/>
            <a:ext cx="7786687" cy="4429125"/>
            <a:chOff x="785786" y="2414230"/>
            <a:chExt cx="7715304" cy="4070866"/>
          </a:xfrm>
        </p:grpSpPr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785786" y="2414230"/>
              <a:ext cx="7715304" cy="4070866"/>
            </a:xfrm>
            <a:prstGeom prst="roundRect">
              <a:avLst>
                <a:gd name="adj" fmla="val 3042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008080"/>
              </a:solidFill>
              <a:round/>
            </a:ln>
          </p:spPr>
          <p:txBody>
            <a:bodyPr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&lt;script type="text/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javascript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"&gt;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&lt;!--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这个函数可以替代示例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3-7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checkName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checkName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uname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/\W/ ; //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使用正则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return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reg.test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uname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这个函数用户替代示例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4-9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isPhoneNumber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(phone) 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=/\d{3}[-]\d{8}/;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return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reg.test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(phone);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//--&gt;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&lt;/script&gt;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15"/>
            <p:cNvSpPr>
              <a:spLocks noChangeArrowheads="1"/>
            </p:cNvSpPr>
            <p:nvPr/>
          </p:nvSpPr>
          <p:spPr bwMode="auto">
            <a:xfrm>
              <a:off x="857224" y="4974937"/>
              <a:ext cx="2571768" cy="4543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矩形 16"/>
            <p:cNvSpPr>
              <a:spLocks noChangeArrowheads="1"/>
            </p:cNvSpPr>
            <p:nvPr/>
          </p:nvSpPr>
          <p:spPr bwMode="auto">
            <a:xfrm>
              <a:off x="928662" y="3643314"/>
              <a:ext cx="2571768" cy="4123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正则表达式的使用</a:t>
            </a:r>
            <a:endParaRPr lang="zh-CN" altLang="en-US" dirty="0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071563" y="2820808"/>
            <a:ext cx="6858000" cy="400843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/>
              <a:t>1.   </a:t>
            </a:r>
            <a:r>
              <a:rPr lang="en-US" altLang="zh-CN" b="1" dirty="0" err="1"/>
              <a:t>var</a:t>
            </a:r>
            <a:r>
              <a:rPr lang="en-US" altLang="zh-CN" b="1" dirty="0"/>
              <a:t>  </a:t>
            </a:r>
            <a:r>
              <a:rPr lang="en-US" altLang="zh-CN" b="1" dirty="0" err="1"/>
              <a:t>reg</a:t>
            </a:r>
            <a:r>
              <a:rPr lang="en-US" altLang="zh-CN" b="1" dirty="0"/>
              <a:t> = /pattern/[flags]   </a:t>
            </a:r>
            <a:r>
              <a:rPr lang="zh-CN" altLang="en-US" b="1" dirty="0"/>
              <a:t>示例</a:t>
            </a:r>
            <a:r>
              <a:rPr lang="en-US" altLang="zh-CN" b="1" dirty="0"/>
              <a:t>4-10</a:t>
            </a:r>
            <a:r>
              <a:rPr lang="zh-CN" altLang="en-US" b="1" dirty="0"/>
              <a:t>使用这种方法</a:t>
            </a:r>
            <a:endParaRPr lang="zh-CN" altLang="en-US" b="1" dirty="0"/>
          </a:p>
          <a:p>
            <a:pPr marL="342900" indent="-342900">
              <a:buFontTx/>
              <a:buAutoNum type="arabicPeriod" startAt="2"/>
              <a:defRPr/>
            </a:pPr>
            <a:r>
              <a:rPr lang="zh-CN" altLang="en-US" b="1" dirty="0"/>
              <a:t>使用内置正则表达式对象</a:t>
            </a:r>
            <a:r>
              <a:rPr lang="en-US" altLang="zh-CN" b="1" dirty="0"/>
              <a:t>: </a:t>
            </a:r>
            <a:endParaRPr lang="en-US" altLang="zh-CN" b="1" dirty="0"/>
          </a:p>
          <a:p>
            <a:pPr marL="342900" indent="-342900">
              <a:defRPr/>
            </a:pPr>
            <a:r>
              <a:rPr lang="en-US" altLang="zh-CN" b="1" dirty="0"/>
              <a:t>      </a:t>
            </a:r>
            <a:r>
              <a:rPr lang="en-US" altLang="zh-CN" b="1" dirty="0" err="1"/>
              <a:t>var</a:t>
            </a:r>
            <a:r>
              <a:rPr lang="en-US" altLang="zh-CN" b="1" dirty="0"/>
              <a:t>	</a:t>
            </a:r>
            <a:r>
              <a:rPr lang="en-US" altLang="zh-CN" b="1" dirty="0" err="1"/>
              <a:t>reg</a:t>
            </a:r>
            <a:r>
              <a:rPr lang="en-US" altLang="zh-CN" b="1" dirty="0"/>
              <a:t> = new </a:t>
            </a:r>
            <a:r>
              <a:rPr lang="en-US" altLang="zh-CN" b="1" dirty="0" err="1"/>
              <a:t>RegExp</a:t>
            </a:r>
            <a:r>
              <a:rPr lang="en-US" altLang="zh-CN" b="1" dirty="0"/>
              <a:t>("pattern",["flags"])</a:t>
            </a:r>
            <a:endParaRPr lang="en-US" altLang="zh-CN" b="1" dirty="0"/>
          </a:p>
          <a:p>
            <a:pPr marL="342900" indent="-342900">
              <a:defRPr/>
            </a:pPr>
            <a:r>
              <a:rPr lang="en-US" altLang="zh-CN" b="1" dirty="0"/>
              <a:t> //</a:t>
            </a:r>
            <a:r>
              <a:rPr lang="zh-CN" altLang="en-US" b="1" dirty="0"/>
              <a:t>注意</a:t>
            </a:r>
            <a:endParaRPr lang="en-US" altLang="zh-CN" b="1" dirty="0"/>
          </a:p>
          <a:p>
            <a:pPr marL="342900" indent="-342900">
              <a:defRPr/>
            </a:pPr>
            <a:r>
              <a:rPr lang="en-US" altLang="zh-CN" b="1" dirty="0"/>
              <a:t>   pattern </a:t>
            </a:r>
            <a:r>
              <a:rPr lang="zh-CN" altLang="en-US" b="1" dirty="0"/>
              <a:t>表示要使用的正则表达式模式，也就是由的特殊字符或普通字符所组成的表达式。</a:t>
            </a:r>
            <a:endParaRPr lang="en-US" altLang="zh-CN" b="1" dirty="0"/>
          </a:p>
          <a:p>
            <a:pPr marL="342900" indent="-342900">
              <a:defRPr/>
            </a:pPr>
            <a:r>
              <a:rPr lang="en-US" altLang="zh-CN" b="1" dirty="0"/>
              <a:t>  flags </a:t>
            </a:r>
            <a:r>
              <a:rPr lang="zh-CN" altLang="en-US" b="1" dirty="0"/>
              <a:t>标志位，可选项，有</a:t>
            </a:r>
            <a:r>
              <a:rPr lang="en-US" altLang="zh-CN" b="1" dirty="0"/>
              <a:t>g</a:t>
            </a:r>
            <a:r>
              <a:rPr lang="zh-CN" altLang="en-US" b="1" dirty="0"/>
              <a:t>（全文查找）、</a:t>
            </a:r>
            <a:r>
              <a:rPr lang="en-US" altLang="zh-CN" b="1" dirty="0" err="1"/>
              <a:t>i</a:t>
            </a:r>
            <a:r>
              <a:rPr lang="zh-CN" altLang="en-US" b="1" dirty="0"/>
              <a:t>（忽略大小写）、</a:t>
            </a:r>
            <a:r>
              <a:rPr lang="en-US" altLang="zh-CN" b="1" dirty="0"/>
              <a:t>m</a:t>
            </a:r>
            <a:r>
              <a:rPr lang="zh-CN" altLang="en-US" b="1" dirty="0"/>
              <a:t>（多行查找）三种。</a:t>
            </a: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7808"/>
            <a:ext cx="6500813" cy="1071562"/>
          </a:xfrm>
        </p:spPr>
        <p:txBody>
          <a:bodyPr>
            <a:no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构造正则对象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正则对象的方法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b="1" dirty="0" err="1" smtClean="0">
                <a:solidFill>
                  <a:srgbClr val="0070C0"/>
                </a:solidFill>
              </a:rPr>
              <a:t>ecex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方法的例子</a:t>
            </a: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071563" y="2820808"/>
            <a:ext cx="6858000" cy="400843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b="1"/>
              <a:t>1.compile()</a:t>
            </a:r>
            <a:r>
              <a:rPr lang="zh-CN" altLang="en-US" b="1"/>
              <a:t>方法 把正则表达式编译为内部格式，从而执行得更快。 </a:t>
            </a:r>
            <a:endParaRPr lang="zh-CN" altLang="en-US" b="1"/>
          </a:p>
          <a:p>
            <a:r>
              <a:rPr lang="en-US" altLang="zh-CN" b="1"/>
              <a:t>2.exec()</a:t>
            </a:r>
            <a:r>
              <a:rPr lang="zh-CN" altLang="en-US" b="1"/>
              <a:t>方法 用正则表达式在字符串中查找，并返回包含结果的一个数组。 </a:t>
            </a:r>
            <a:endParaRPr lang="zh-CN" altLang="en-US" b="1"/>
          </a:p>
          <a:p>
            <a:r>
              <a:rPr lang="en-US" altLang="zh-CN" b="1"/>
              <a:t>3.test()</a:t>
            </a:r>
            <a:r>
              <a:rPr lang="zh-CN" altLang="en-US" b="1"/>
              <a:t>方法 返回一个</a:t>
            </a:r>
            <a:r>
              <a:rPr lang="en-US" altLang="zh-CN" b="1"/>
              <a:t>bool</a:t>
            </a:r>
            <a:r>
              <a:rPr lang="zh-CN" altLang="en-US" b="1"/>
              <a:t>值，它指出被查找的字符串是否匹配给定的模式。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071563" y="2820808"/>
            <a:ext cx="6858000" cy="407035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b="1"/>
              <a:t>&lt;html&gt;</a:t>
            </a:r>
            <a:endParaRPr lang="en-US" altLang="zh-CN" sz="1600" b="1"/>
          </a:p>
          <a:p>
            <a:r>
              <a:rPr lang="en-US" altLang="zh-CN" sz="1600" b="1"/>
              <a:t>&lt;head&gt;</a:t>
            </a:r>
            <a:endParaRPr lang="en-US" altLang="zh-CN" sz="1600" b="1"/>
          </a:p>
          <a:p>
            <a:r>
              <a:rPr lang="en-US" altLang="zh-CN" sz="1600" b="1"/>
              <a:t>&lt;meta http-equiv="Content-Type" content="text/html; charset=gb2312" /&gt;</a:t>
            </a:r>
            <a:endParaRPr lang="en-US" altLang="zh-CN" sz="1600" b="1"/>
          </a:p>
          <a:p>
            <a:r>
              <a:rPr lang="en-US" altLang="zh-CN" sz="1600" b="1"/>
              <a:t>&lt;title&gt;</a:t>
            </a:r>
            <a:r>
              <a:rPr lang="zh-CN" altLang="en-US" sz="1600" b="1"/>
              <a:t>正则的</a:t>
            </a:r>
            <a:r>
              <a:rPr lang="en-US" altLang="zh-CN" sz="1600" b="1"/>
              <a:t>exec</a:t>
            </a:r>
            <a:r>
              <a:rPr lang="zh-CN" altLang="en-US" sz="1600" b="1"/>
              <a:t>方法</a:t>
            </a:r>
            <a:r>
              <a:rPr lang="en-US" altLang="zh-CN" sz="1600" b="1"/>
              <a:t>&lt;/title&gt;</a:t>
            </a:r>
            <a:endParaRPr lang="en-US" altLang="zh-CN" sz="1600" b="1"/>
          </a:p>
          <a:p>
            <a:r>
              <a:rPr lang="en-US" altLang="zh-CN" sz="1600" b="1"/>
              <a:t>&lt;script type="text/javascript"&gt;</a:t>
            </a:r>
            <a:endParaRPr lang="en-US" altLang="zh-CN" sz="1600" b="1"/>
          </a:p>
          <a:p>
            <a:r>
              <a:rPr lang="en-US" altLang="zh-CN" sz="1600" b="1"/>
              <a:t>&lt;!--</a:t>
            </a:r>
            <a:endParaRPr lang="en-US" altLang="zh-CN" sz="1600" b="1"/>
          </a:p>
          <a:p>
            <a:r>
              <a:rPr lang="en-US" altLang="zh-CN" sz="1600" b="1"/>
              <a:t>var reg = /http:.*/; //</a:t>
            </a:r>
            <a:r>
              <a:rPr lang="zh-CN" altLang="en-US" sz="1600" b="1"/>
              <a:t>匹配</a:t>
            </a:r>
            <a:r>
              <a:rPr lang="en-US" altLang="zh-CN" sz="1600" b="1"/>
              <a:t>http:</a:t>
            </a:r>
            <a:r>
              <a:rPr lang="zh-CN" altLang="en-US" sz="1600" b="1"/>
              <a:t>开头的</a:t>
            </a:r>
            <a:r>
              <a:rPr lang="en-US" altLang="zh-CN" sz="1600" b="1"/>
              <a:t>URL</a:t>
            </a:r>
            <a:r>
              <a:rPr lang="zh-CN" altLang="en-US" sz="1600" b="1"/>
              <a:t>地址的正则模式</a:t>
            </a:r>
            <a:endParaRPr lang="zh-CN" altLang="en-US" sz="1600" b="1"/>
          </a:p>
          <a:p>
            <a:r>
              <a:rPr lang="en-US" altLang="zh-CN" sz="1600" b="1"/>
              <a:t>var  array = reg.exec("http://www.sina.com.cn/"); //</a:t>
            </a:r>
            <a:r>
              <a:rPr lang="zh-CN" altLang="en-US" sz="1600" b="1"/>
              <a:t>新浪的</a:t>
            </a:r>
            <a:r>
              <a:rPr lang="en-US" altLang="zh-CN" sz="1600" b="1"/>
              <a:t>URL</a:t>
            </a:r>
            <a:r>
              <a:rPr lang="zh-CN" altLang="en-US" sz="1600" b="1"/>
              <a:t>地址匹配给定的正则</a:t>
            </a:r>
            <a:endParaRPr lang="zh-CN" altLang="en-US" sz="1600" b="1"/>
          </a:p>
          <a:p>
            <a:r>
              <a:rPr lang="en-US" altLang="zh-CN" sz="1600" b="1"/>
              <a:t>alert(array); //</a:t>
            </a:r>
            <a:r>
              <a:rPr lang="zh-CN" altLang="en-US" sz="1600" b="1"/>
              <a:t>返回新浪的</a:t>
            </a:r>
            <a:r>
              <a:rPr lang="en-US" altLang="zh-CN" sz="1600" b="1"/>
              <a:t>URL</a:t>
            </a:r>
            <a:r>
              <a:rPr lang="zh-CN" altLang="en-US" sz="1600" b="1"/>
              <a:t>地址，如果写成</a:t>
            </a:r>
            <a:r>
              <a:rPr lang="en-US" altLang="zh-CN" sz="1600" b="1"/>
              <a:t>https://www.sina.com.cn</a:t>
            </a:r>
            <a:r>
              <a:rPr lang="zh-CN" altLang="en-US" sz="1600" b="1"/>
              <a:t>，返回</a:t>
            </a:r>
            <a:r>
              <a:rPr lang="en-US" altLang="zh-CN" sz="1600" b="1"/>
              <a:t>null</a:t>
            </a:r>
            <a:endParaRPr lang="en-US" altLang="zh-CN" sz="1600" b="1"/>
          </a:p>
          <a:p>
            <a:r>
              <a:rPr lang="en-US" altLang="zh-CN" sz="1600" b="1"/>
              <a:t>//--&gt;</a:t>
            </a:r>
            <a:endParaRPr lang="en-US" altLang="zh-CN" sz="1600" b="1"/>
          </a:p>
          <a:p>
            <a:r>
              <a:rPr lang="en-US" altLang="zh-CN" sz="1600" b="1"/>
              <a:t>&lt;/script&gt;</a:t>
            </a:r>
            <a:endParaRPr lang="en-US" altLang="zh-CN" sz="1600" b="1"/>
          </a:p>
          <a:p>
            <a:r>
              <a:rPr lang="en-US" altLang="zh-CN" sz="1600" b="1"/>
              <a:t>&lt;/head&gt;</a:t>
            </a:r>
            <a:endParaRPr lang="en-US" altLang="zh-CN" sz="1600" b="1"/>
          </a:p>
          <a:p>
            <a:r>
              <a:rPr lang="en-US" altLang="zh-CN" sz="1600" b="1"/>
              <a:t>&lt;body&gt;&lt;/body&gt;&lt;/html&gt;</a:t>
            </a:r>
            <a:endParaRPr lang="en-US" altLang="zh-CN" sz="1600" b="1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043608" y="2821369"/>
            <a:ext cx="6858000" cy="4568071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b="1" dirty="0" smtClean="0"/>
              <a:t>&lt;script type="text/</a:t>
            </a:r>
            <a:r>
              <a:rPr lang="en-US" altLang="zh-CN" sz="1600" b="1" dirty="0" err="1" smtClean="0"/>
              <a:t>javascript</a:t>
            </a:r>
            <a:r>
              <a:rPr lang="en-US" altLang="zh-CN" sz="1600" b="1" dirty="0" smtClean="0"/>
              <a:t>"&gt;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&lt;!--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function </a:t>
            </a:r>
            <a:r>
              <a:rPr lang="en-US" altLang="zh-CN" sz="1600" b="1" dirty="0" err="1" smtClean="0"/>
              <a:t>CompileDemo</a:t>
            </a:r>
            <a:r>
              <a:rPr lang="en-US" altLang="zh-CN" sz="1600" b="1" dirty="0" smtClean="0"/>
              <a:t>(){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var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rs</a:t>
            </a:r>
            <a:r>
              <a:rPr lang="en-US" altLang="zh-CN" sz="1600" b="1" dirty="0" smtClean="0"/>
              <a:t>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var</a:t>
            </a:r>
            <a:r>
              <a:rPr lang="en-US" altLang="zh-CN" sz="1600" b="1" dirty="0" smtClean="0"/>
              <a:t> s = "</a:t>
            </a:r>
            <a:r>
              <a:rPr lang="en-US" altLang="zh-CN" sz="1600" b="1" dirty="0" err="1" smtClean="0"/>
              <a:t>AaBbCcDdEeFfGgHhIiJjKkLlMmNnOoPp</a:t>
            </a:r>
            <a:r>
              <a:rPr lang="en-US" altLang="zh-CN" sz="1600" b="1" dirty="0" smtClean="0"/>
              <a:t>";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document.write</a:t>
            </a:r>
            <a:r>
              <a:rPr lang="en-US" altLang="zh-CN" sz="1600" b="1" dirty="0" smtClean="0"/>
              <a:t>(s+"&lt;</a:t>
            </a:r>
            <a:r>
              <a:rPr lang="en-US" altLang="zh-CN" sz="1600" b="1" dirty="0" err="1" smtClean="0"/>
              <a:t>br</a:t>
            </a:r>
            <a:r>
              <a:rPr lang="en-US" altLang="zh-CN" sz="1600" b="1" dirty="0" smtClean="0"/>
              <a:t>&gt;");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// </a:t>
            </a:r>
            <a:r>
              <a:rPr lang="zh-CN" altLang="en-US" sz="1600" b="1" dirty="0" smtClean="0"/>
              <a:t>只为大写字母创建正则表达式。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   </a:t>
            </a:r>
            <a:r>
              <a:rPr lang="en-US" altLang="zh-CN" sz="1600" b="1" dirty="0" err="1" smtClean="0"/>
              <a:t>var</a:t>
            </a:r>
            <a:r>
              <a:rPr lang="en-US" altLang="zh-CN" sz="1600" b="1" dirty="0" smtClean="0"/>
              <a:t> r = new </a:t>
            </a:r>
            <a:r>
              <a:rPr lang="en-US" altLang="zh-CN" sz="1600" b="1" dirty="0" err="1" smtClean="0"/>
              <a:t>RegExp</a:t>
            </a:r>
            <a:r>
              <a:rPr lang="en-US" altLang="zh-CN" sz="1600" b="1" dirty="0" smtClean="0"/>
              <a:t>("[A-Z]", "g");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var</a:t>
            </a:r>
            <a:r>
              <a:rPr lang="en-US" altLang="zh-CN" sz="1600" b="1" dirty="0" smtClean="0"/>
              <a:t> a1 = </a:t>
            </a:r>
            <a:r>
              <a:rPr lang="en-US" altLang="zh-CN" sz="1600" b="1" dirty="0" err="1" smtClean="0"/>
              <a:t>s.match</a:t>
            </a:r>
            <a:r>
              <a:rPr lang="en-US" altLang="zh-CN" sz="1600" b="1" dirty="0" smtClean="0"/>
              <a:t>(r);              // </a:t>
            </a:r>
            <a:r>
              <a:rPr lang="zh-CN" altLang="en-US" sz="1600" b="1" dirty="0" smtClean="0"/>
              <a:t>查找匹配。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   </a:t>
            </a:r>
            <a:r>
              <a:rPr lang="en-US" altLang="zh-CN" sz="1600" b="1" dirty="0" err="1" smtClean="0"/>
              <a:t>var</a:t>
            </a:r>
            <a:r>
              <a:rPr lang="en-US" altLang="zh-CN" sz="1600" b="1" dirty="0" smtClean="0"/>
              <a:t> l = new </a:t>
            </a:r>
            <a:r>
              <a:rPr lang="en-US" altLang="zh-CN" sz="1600" b="1" dirty="0" err="1" smtClean="0"/>
              <a:t>RegExp</a:t>
            </a:r>
            <a:r>
              <a:rPr lang="en-US" altLang="zh-CN" sz="1600" b="1" dirty="0" smtClean="0"/>
              <a:t>();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// </a:t>
            </a:r>
            <a:r>
              <a:rPr lang="zh-CN" altLang="en-US" sz="1600" b="1" dirty="0" smtClean="0"/>
              <a:t>只为小写字母编译正则表达式。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   </a:t>
            </a:r>
            <a:r>
              <a:rPr lang="en-US" altLang="zh-CN" sz="1600" b="1" dirty="0" err="1" smtClean="0"/>
              <a:t>l.compile</a:t>
            </a:r>
            <a:r>
              <a:rPr lang="en-US" altLang="zh-CN" sz="1600" b="1" dirty="0" smtClean="0"/>
              <a:t>("[a-z]", "g");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var</a:t>
            </a:r>
            <a:r>
              <a:rPr lang="en-US" altLang="zh-CN" sz="1600" b="1" dirty="0" smtClean="0"/>
              <a:t> a2 = </a:t>
            </a:r>
            <a:r>
              <a:rPr lang="en-US" altLang="zh-CN" sz="1600" b="1" dirty="0" err="1" smtClean="0"/>
              <a:t>s.match</a:t>
            </a:r>
            <a:r>
              <a:rPr lang="en-US" altLang="zh-CN" sz="1600" b="1" dirty="0" smtClean="0"/>
              <a:t>(l);              // </a:t>
            </a:r>
            <a:r>
              <a:rPr lang="zh-CN" altLang="en-US" sz="1600" b="1" dirty="0" smtClean="0"/>
              <a:t>查找匹配。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   </a:t>
            </a:r>
            <a:r>
              <a:rPr lang="en-US" altLang="zh-CN" sz="1600" b="1" dirty="0" smtClean="0"/>
              <a:t>return a1 + "&lt;</a:t>
            </a:r>
            <a:r>
              <a:rPr lang="en-US" altLang="zh-CN" sz="1600" b="1" dirty="0" err="1" smtClean="0"/>
              <a:t>br</a:t>
            </a:r>
            <a:r>
              <a:rPr lang="en-US" altLang="zh-CN" sz="1600" b="1" dirty="0" smtClean="0"/>
              <a:t>&gt;" + a2;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//--&gt;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&lt;/script&gt;</a:t>
            </a:r>
            <a:endParaRPr lang="en-US" altLang="zh-CN" sz="1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使用正则的表单数据验证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1214438" y="2356941"/>
            <a:ext cx="7358062" cy="481647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&lt;html&gt;&lt;head&gt;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 http-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="Content-Type" content="text/html; charset=gb2312" /&gt;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检查中文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checkCN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document.myform.inputText.value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 = /[\u4e00-\u9fa5]/;  //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判断中文的正则模式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re.test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(name)){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alert("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字符串中含有中文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//--&gt;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&lt;/head&gt;&lt;body&gt;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name="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&gt;&lt;input type="text" name="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type="button" value="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检查中文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checkCN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&lt;/form&gt;&lt;/body&gt;&lt;/html&gt;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>
          <a:xfrm>
            <a:off x="1210685" y="1556792"/>
            <a:ext cx="7143750" cy="1015032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sz="1800" dirty="0" smtClean="0">
                <a:solidFill>
                  <a:srgbClr val="0070C0"/>
                </a:solidFill>
              </a:rPr>
              <a:t>由于编码的问题，中文的使用在很多时候都容易导致一些奇怪的问题，因此很有必要做适当的检查。我们可以很轻松的使用正则表达式来检查用户的输入是含有中文。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endParaRPr lang="en-US" altLang="zh-CN" sz="1600" b="1" dirty="0" smtClean="0"/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14688" y="3285629"/>
            <a:ext cx="4357687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6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使用正则的表单数据验证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214438" y="3276054"/>
            <a:ext cx="7358062" cy="288925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 "text/javascript "&gt;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checkEmail(email)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验证电子邮件的正则模式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var reg = / ^[0-9a-zA-Z]+@[0-9a-zA-Z]+[\.]{1}[0-9a-zA-Z]+[\.]?[0-9a-zA-Z]+$/;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 reg.test(email);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//--&gt;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847304"/>
            <a:ext cx="7143750" cy="1214437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sz="2000" dirty="0" smtClean="0">
                <a:solidFill>
                  <a:srgbClr val="0070C0"/>
                </a:solidFill>
                <a:latin typeface="+mn-ea"/>
              </a:rPr>
              <a:t>电子邮件的格式要求里面包含“</a:t>
            </a:r>
            <a:r>
              <a:rPr lang="en-US" sz="2000" dirty="0" smtClean="0">
                <a:solidFill>
                  <a:srgbClr val="0070C0"/>
                </a:solidFill>
                <a:latin typeface="+mn-ea"/>
              </a:rPr>
              <a:t>@</a:t>
            </a:r>
            <a:r>
              <a:rPr lang="zh-CN" sz="2000" dirty="0" smtClean="0">
                <a:solidFill>
                  <a:srgbClr val="0070C0"/>
                </a:solidFill>
                <a:latin typeface="+mn-ea"/>
              </a:rPr>
              <a:t>”符号，严格上讲，还需要包含“</a:t>
            </a:r>
            <a:r>
              <a:rPr lang="en-US" sz="2000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zh-CN" sz="2000" dirty="0" smtClean="0">
                <a:solidFill>
                  <a:srgbClr val="0070C0"/>
                </a:solidFill>
                <a:latin typeface="+mn-ea"/>
              </a:rPr>
              <a:t>”，并且最后一个“</a:t>
            </a:r>
            <a:r>
              <a:rPr lang="en-US" sz="2000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zh-CN" sz="2000" dirty="0" smtClean="0">
                <a:solidFill>
                  <a:srgbClr val="0070C0"/>
                </a:solidFill>
                <a:latin typeface="+mn-ea"/>
              </a:rPr>
              <a:t>”符号的位置在“</a:t>
            </a:r>
            <a:r>
              <a:rPr lang="en-US" sz="2000" dirty="0" smtClean="0">
                <a:solidFill>
                  <a:srgbClr val="0070C0"/>
                </a:solidFill>
                <a:latin typeface="+mn-ea"/>
              </a:rPr>
              <a:t>@</a:t>
            </a:r>
            <a:r>
              <a:rPr lang="zh-CN" sz="2000" dirty="0" smtClean="0">
                <a:solidFill>
                  <a:srgbClr val="0070C0"/>
                </a:solidFill>
                <a:latin typeface="+mn-ea"/>
              </a:rPr>
              <a:t>”符号的后面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</a:rPr>
              <a:t>。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19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表单数据常用的正则模式</a:t>
            </a:r>
            <a:endParaRPr lang="zh-CN" alt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424936" cy="1254349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dirty="0" smtClean="0">
                <a:solidFill>
                  <a:srgbClr val="0070C0"/>
                </a:solidFill>
                <a:latin typeface="+mn-ea"/>
              </a:rPr>
              <a:t>使用正则，让表单的验证变得简单和简洁。正则模式的设计比较复杂，使用比较的简单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。</a:t>
            </a:r>
            <a:r>
              <a:rPr lang="zh-CN" dirty="0" smtClean="0">
                <a:solidFill>
                  <a:srgbClr val="0070C0"/>
                </a:solidFill>
                <a:latin typeface="+mn-ea"/>
              </a:rPr>
              <a:t>其实，对于表单数据的验证，我们只需要记住一些常用的正则模式就可以了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。</a:t>
            </a:r>
            <a:endParaRPr lang="en-US" altLang="zh-CN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endParaRPr lang="en-US" altLang="zh-CN" b="1" dirty="0" smtClean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214438" y="3098032"/>
          <a:ext cx="7358114" cy="364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4286280"/>
              </a:tblGrid>
              <a:tr h="45541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正则模式</a:t>
                      </a:r>
                      <a:endParaRPr lang="zh-CN" sz="105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zh-CN" sz="105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541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/^[0-9]*$/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只能输入数字</a:t>
                      </a:r>
                      <a:endParaRPr lang="zh-CN" sz="16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541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^\d{n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}$/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只能输入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位数字</a:t>
                      </a:r>
                      <a:endParaRPr lang="zh-CN" sz="16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541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^(0|[1-9][0-9]*)$ /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只能输入零和非零开头的数字</a:t>
                      </a:r>
                      <a:endParaRPr lang="zh-CN" sz="16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541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^[A-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Za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-z]+$ /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只能输入由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26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个英文字母组成的字符串</a:t>
                      </a:r>
                      <a:endParaRPr lang="zh-CN" sz="16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541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1" kern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^\d{15}|\d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{}18$ /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验证身份证号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(15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位或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18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位数字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541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^(0?[1-9]|1[0-2])$ /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验证一年的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12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个月</a:t>
                      </a:r>
                      <a:endParaRPr lang="zh-CN" sz="16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541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^((0?[1-9])|((1|2)[0-9])|30|31)$ /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验证一个月的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31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天</a:t>
                      </a:r>
                      <a:endParaRPr lang="zh-CN" sz="16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6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随堂练习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850" y="1744935"/>
            <a:ext cx="8496300" cy="492442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通过正则表达式验证用户输入的是否是一天的</a:t>
            </a:r>
            <a:r>
              <a:rPr lang="en-US" altLang="zh-CN" sz="2400" dirty="0" smtClean="0">
                <a:solidFill>
                  <a:srgbClr val="0070C0"/>
                </a:solidFill>
              </a:rPr>
              <a:t>24</a:t>
            </a:r>
            <a:r>
              <a:rPr lang="zh-CN" altLang="en-US" sz="2400" dirty="0" smtClean="0">
                <a:solidFill>
                  <a:srgbClr val="0070C0"/>
                </a:solidFill>
              </a:rPr>
              <a:t>小时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66" y="3187969"/>
            <a:ext cx="666754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字符串对象对正则的支持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214438" y="2742558"/>
            <a:ext cx="7358062" cy="282733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type="text/javascript"&gt;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trim()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var name = document.form1.userName.value;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var re = /^\s+|\s+$/g;  //\s 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表示匹配任何空白字符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//"^"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"$"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分别确定行首和行尾，中间用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"|"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"/g"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参数实现全文匹配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document.form1.userName.value = name.replace(re,"");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//--&gt;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altLang="zh-CN" sz="16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13870"/>
            <a:ext cx="8223002" cy="714375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dirty="0" smtClean="0">
                <a:solidFill>
                  <a:srgbClr val="0070C0"/>
                </a:solidFill>
              </a:rPr>
              <a:t>在表单的数据中，常常需要截取掉输入字符串的前后空白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zh-CN" dirty="0" smtClean="0">
                <a:solidFill>
                  <a:srgbClr val="0070C0"/>
                </a:solidFill>
              </a:rPr>
              <a:t>利用正则可以很轻松的实现这个功能</a:t>
            </a:r>
            <a:r>
              <a:rPr lang="zh-CN" altLang="en-US" b="1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4438" y="3171183"/>
            <a:ext cx="357187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3" y="3171183"/>
            <a:ext cx="35464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957128"/>
            <a:ext cx="624452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9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字符串对象对正则的支持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214438" y="2876947"/>
            <a:ext cx="7429500" cy="205105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ea"/>
                <a:ea typeface="+mn-ea"/>
              </a:rPr>
              <a:t>1.match() </a:t>
            </a:r>
            <a:r>
              <a:rPr lang="zh-CN" altLang="en-US" dirty="0">
                <a:latin typeface="+mn-ea"/>
                <a:ea typeface="+mn-ea"/>
              </a:rPr>
              <a:t>使用正则表达式模式对字符串执行查找，并将结果作为数组返回 。</a:t>
            </a:r>
            <a:endParaRPr lang="zh-CN" altLang="en-US" dirty="0">
              <a:latin typeface="+mn-ea"/>
              <a:ea typeface="+mn-ea"/>
            </a:endParaRPr>
          </a:p>
          <a:p>
            <a:pPr>
              <a:defRPr/>
            </a:pPr>
            <a:r>
              <a:rPr lang="en-US" dirty="0">
                <a:latin typeface="+mn-ea"/>
                <a:ea typeface="+mn-ea"/>
              </a:rPr>
              <a:t>2.replace() </a:t>
            </a:r>
            <a:r>
              <a:rPr lang="zh-CN" altLang="en-US" dirty="0">
                <a:latin typeface="+mn-ea"/>
                <a:ea typeface="+mn-ea"/>
              </a:rPr>
              <a:t>返回根据正则表达式进行文字替换后的字符串。</a:t>
            </a:r>
            <a:endParaRPr lang="zh-CN" altLang="en-US" dirty="0">
              <a:latin typeface="+mn-ea"/>
              <a:ea typeface="+mn-ea"/>
            </a:endParaRPr>
          </a:p>
          <a:p>
            <a:pPr>
              <a:defRPr/>
            </a:pPr>
            <a:r>
              <a:rPr lang="en-US" dirty="0">
                <a:latin typeface="+mn-ea"/>
                <a:ea typeface="+mn-ea"/>
              </a:rPr>
              <a:t>3.search() </a:t>
            </a:r>
            <a:r>
              <a:rPr lang="zh-CN" altLang="en-US" dirty="0">
                <a:latin typeface="+mn-ea"/>
                <a:ea typeface="+mn-ea"/>
              </a:rPr>
              <a:t>返回与正则表达式查找内容匹配的第一个子字符串的位置，不支持全局搜索。</a:t>
            </a:r>
            <a:endParaRPr lang="zh-CN" altLang="en-US" dirty="0">
              <a:latin typeface="+mn-ea"/>
              <a:ea typeface="+mn-ea"/>
            </a:endParaRPr>
          </a:p>
          <a:p>
            <a:pPr>
              <a:defRPr/>
            </a:pPr>
            <a:r>
              <a:rPr lang="en-US" dirty="0">
                <a:latin typeface="+mn-ea"/>
                <a:ea typeface="+mn-ea"/>
              </a:rPr>
              <a:t>4.split() </a:t>
            </a:r>
            <a:r>
              <a:rPr lang="zh-CN" altLang="en-US" dirty="0">
                <a:latin typeface="+mn-ea"/>
                <a:ea typeface="+mn-ea"/>
              </a:rPr>
              <a:t>使用正则表达式模式对字符串进行切割，并将结果作为数组返回。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76822"/>
            <a:ext cx="8424936" cy="714375"/>
          </a:xfrm>
        </p:spPr>
        <p:txBody>
          <a:bodyPr>
            <a:no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字符串</a:t>
            </a:r>
            <a:r>
              <a:rPr lang="zh-CN" b="1" dirty="0" smtClean="0">
                <a:solidFill>
                  <a:srgbClr val="0070C0"/>
                </a:solidFill>
                <a:latin typeface="+mn-ea"/>
              </a:rPr>
              <a:t>支持正则的方法有下面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b="1" dirty="0" smtClean="0">
                <a:solidFill>
                  <a:srgbClr val="0070C0"/>
                </a:solidFill>
                <a:latin typeface="+mn-ea"/>
              </a:rPr>
              <a:t>个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。</a:t>
            </a:r>
            <a:endParaRPr lang="en-US" altLang="zh-CN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方法举例</a:t>
            </a:r>
            <a:endParaRPr lang="en-US" altLang="zh-CN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1214438" y="2876947"/>
            <a:ext cx="7429500" cy="400843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zh-CN" altLang="en-US" dirty="0"/>
          </a:p>
          <a:p>
            <a:pPr>
              <a:defRPr/>
            </a:pPr>
            <a:r>
              <a:rPr lang="en-US" dirty="0"/>
              <a:t>&lt;!-- 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reg0 = /\d+/g;  //\d </a:t>
            </a:r>
            <a:r>
              <a:rPr lang="zh-CN" altLang="en-US" dirty="0"/>
              <a:t>表示匹配任何数字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str0 = "1 plus 2 equals 3";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arr0 = str0.match(reg0);  //</a:t>
            </a:r>
            <a:r>
              <a:rPr lang="zh-CN" altLang="en-US" dirty="0"/>
              <a:t>返回</a:t>
            </a:r>
            <a:r>
              <a:rPr lang="en-US" dirty="0"/>
              <a:t>["1" , " 2 "," 3"]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reg1 = /\s*,\s*/; 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str1 = "1, 2, 3, 4, 5";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arr1 = str1.split(reg1);  //</a:t>
            </a:r>
            <a:r>
              <a:rPr lang="zh-CN" altLang="en-US" dirty="0"/>
              <a:t>返回</a:t>
            </a:r>
            <a:r>
              <a:rPr lang="en-US" dirty="0"/>
              <a:t>["1","2","3","4","5"]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reg2 = /Script/; 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str2 = "JavaScript is very easy!" ;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var</a:t>
            </a:r>
            <a:r>
              <a:rPr lang="en-US" dirty="0"/>
              <a:t> arr2 = str2.search(reg2);  //</a:t>
            </a:r>
            <a:r>
              <a:rPr lang="zh-CN" altLang="en-US" dirty="0"/>
              <a:t>返回</a:t>
            </a:r>
            <a:r>
              <a:rPr lang="en-US" dirty="0"/>
              <a:t>4</a:t>
            </a:r>
            <a:endParaRPr lang="zh-CN" altLang="en-US" dirty="0"/>
          </a:p>
          <a:p>
            <a:pPr>
              <a:defRPr/>
            </a:pPr>
            <a:r>
              <a:rPr lang="en-US" dirty="0" err="1"/>
              <a:t>document.write</a:t>
            </a:r>
            <a:r>
              <a:rPr lang="en-US" dirty="0"/>
              <a:t>(arr0 + "&lt;</a:t>
            </a:r>
            <a:r>
              <a:rPr lang="en-US" dirty="0" err="1"/>
              <a:t>br</a:t>
            </a:r>
            <a:r>
              <a:rPr lang="en-US" dirty="0"/>
              <a:t>&gt;" + arr1 + "&lt;</a:t>
            </a:r>
            <a:r>
              <a:rPr lang="en-US" dirty="0" err="1"/>
              <a:t>br</a:t>
            </a:r>
            <a:r>
              <a:rPr lang="en-US" dirty="0"/>
              <a:t>&gt;" +arr2);</a:t>
            </a:r>
            <a:endParaRPr lang="zh-CN" altLang="en-US" dirty="0"/>
          </a:p>
          <a:p>
            <a:pPr>
              <a:defRPr/>
            </a:pPr>
            <a:r>
              <a:rPr lang="en-US" dirty="0"/>
              <a:t>//--&gt;</a:t>
            </a:r>
            <a:endParaRPr lang="zh-CN" altLang="en-US" dirty="0"/>
          </a:p>
          <a:p>
            <a:pPr>
              <a:defRPr/>
            </a:pPr>
            <a:r>
              <a:rPr lang="en-US" dirty="0"/>
              <a:t>&lt;/script&gt;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9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75456" y="1692324"/>
            <a:ext cx="8001000" cy="3896916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0070C0"/>
                </a:solidFill>
              </a:rPr>
              <a:t>熟练掌握</a:t>
            </a:r>
            <a:r>
              <a:rPr lang="en-US" altLang="zh-CN" sz="2400" dirty="0">
                <a:solidFill>
                  <a:srgbClr val="0070C0"/>
                </a:solidFill>
              </a:rPr>
              <a:t>Array</a:t>
            </a:r>
            <a:r>
              <a:rPr lang="zh-CN" altLang="zh-CN" sz="2400" dirty="0">
                <a:solidFill>
                  <a:srgbClr val="0070C0"/>
                </a:solidFill>
              </a:rPr>
              <a:t>对象的常用方法</a:t>
            </a:r>
            <a:endParaRPr lang="zh-CN" altLang="zh-CN" sz="2400" dirty="0">
              <a:solidFill>
                <a:srgbClr val="0070C0"/>
              </a:solidFill>
            </a:endParaRPr>
          </a:p>
          <a:p>
            <a:r>
              <a:rPr lang="zh-CN" altLang="zh-CN" sz="2400" dirty="0">
                <a:solidFill>
                  <a:srgbClr val="0070C0"/>
                </a:solidFill>
              </a:rPr>
              <a:t>运用正则表达式处理复杂的字符串处理问题</a:t>
            </a:r>
            <a:endParaRPr lang="zh-CN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323850" y="1816943"/>
            <a:ext cx="8496300" cy="492442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Javascript</a:t>
            </a:r>
            <a:r>
              <a:rPr lang="zh-CN" altLang="en-US" sz="2400" dirty="0">
                <a:solidFill>
                  <a:srgbClr val="0070C0"/>
                </a:solidFill>
              </a:rPr>
              <a:t>中对象的创建和使用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掌握字符串的用法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掌握</a:t>
            </a:r>
            <a:r>
              <a:rPr lang="en-US" altLang="zh-CN" sz="2400" dirty="0">
                <a:solidFill>
                  <a:srgbClr val="0070C0"/>
                </a:solidFill>
              </a:rPr>
              <a:t>Math</a:t>
            </a:r>
            <a:r>
              <a:rPr lang="zh-CN" altLang="en-US" sz="2400" dirty="0">
                <a:solidFill>
                  <a:srgbClr val="0070C0"/>
                </a:solidFill>
              </a:rPr>
              <a:t>对象的用法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掌握</a:t>
            </a:r>
            <a:r>
              <a:rPr lang="en-US" altLang="zh-CN" sz="2400" dirty="0">
                <a:solidFill>
                  <a:srgbClr val="0070C0"/>
                </a:solidFill>
              </a:rPr>
              <a:t>Date</a:t>
            </a:r>
            <a:r>
              <a:rPr lang="zh-CN" altLang="en-US" sz="2400" dirty="0">
                <a:solidFill>
                  <a:srgbClr val="0070C0"/>
                </a:solidFill>
              </a:rPr>
              <a:t>对象的用法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700808"/>
            <a:ext cx="7200900" cy="475252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掌握 </a:t>
            </a:r>
            <a:r>
              <a:rPr lang="en-US" altLang="zh-CN" sz="2400" dirty="0">
                <a:solidFill>
                  <a:srgbClr val="0070C0"/>
                </a:solidFill>
              </a:rPr>
              <a:t>JavaScript </a:t>
            </a:r>
            <a:r>
              <a:rPr lang="zh-CN" altLang="en-US" sz="2400" dirty="0">
                <a:solidFill>
                  <a:srgbClr val="0070C0"/>
                </a:solidFill>
              </a:rPr>
              <a:t>中数组对象的常用方法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了解正则表达式的基本语法和使用方法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使用正则完成表单数据的验证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中的数组</a:t>
            </a:r>
            <a:endParaRPr lang="zh-CN" altLang="en-US" dirty="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214414" y="3603693"/>
            <a:ext cx="7429528" cy="1788259"/>
          </a:xfrm>
          <a:prstGeom prst="roundRect">
            <a:avLst>
              <a:gd name="adj" fmla="val 393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2" charset="-122"/>
              </a:rPr>
              <a:t>var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 arr0 = new Array( );	 //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创建一个不含有元素的数组</a:t>
            </a:r>
            <a:endParaRPr lang="zh-CN" altLang="en-US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2" charset="-122"/>
              </a:rPr>
              <a:t>var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 arr1 = new Array(3);	//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创建一个含有三个元素的数组</a:t>
            </a:r>
            <a:endParaRPr lang="zh-CN" altLang="en-US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2" charset="-122"/>
              </a:rPr>
              <a:t>var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 arr2 = new Array(1, 2, 3, "hello");  //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创建一个含有三个数字和一个字符串的数组</a:t>
            </a:r>
            <a:endParaRPr lang="zh-CN" altLang="en-US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2" charset="-122"/>
              </a:rPr>
              <a:t>var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 arr3 = [true, 3.14159];	 //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创建一个含有两个元素的数组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746320"/>
            <a:ext cx="7643813" cy="1571625"/>
          </a:xfrm>
        </p:spPr>
        <p:txBody>
          <a:bodyPr>
            <a:norm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2000" dirty="0" smtClean="0">
                <a:solidFill>
                  <a:srgbClr val="0070C0"/>
                </a:solidFill>
              </a:rPr>
              <a:t>声明数组对象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2000" dirty="0" smtClean="0">
                <a:solidFill>
                  <a:srgbClr val="0070C0"/>
                </a:solidFill>
              </a:rPr>
              <a:t>数组元素的引用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0070C0"/>
                </a:solidFill>
              </a:rPr>
              <a:t>数组元素的</a:t>
            </a:r>
            <a:r>
              <a:rPr lang="en-US" altLang="zh-CN" sz="2000" dirty="0" smtClean="0">
                <a:solidFill>
                  <a:srgbClr val="0070C0"/>
                </a:solidFill>
              </a:rPr>
              <a:t>length</a:t>
            </a:r>
            <a:r>
              <a:rPr lang="zh-CN" altLang="en-US" sz="2000" dirty="0" smtClean="0">
                <a:solidFill>
                  <a:srgbClr val="0070C0"/>
                </a:solidFill>
              </a:rPr>
              <a:t>属性</a:t>
            </a:r>
            <a:endParaRPr lang="en-US" altLang="zh-CN" sz="2000" dirty="0" smtClean="0">
              <a:solidFill>
                <a:srgbClr val="0070C0"/>
              </a:solidFill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214414" y="3675131"/>
            <a:ext cx="7358114" cy="2352973"/>
          </a:xfrm>
          <a:prstGeom prst="roundRect">
            <a:avLst>
              <a:gd name="adj" fmla="val 393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&lt;script type="text/javascript"&gt;</a:t>
            </a:r>
            <a:endParaRPr lang="en-US" altLang="zh-CN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&lt;!--</a:t>
            </a:r>
            <a:endParaRPr lang="en-US" altLang="zh-CN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var a = new Array();	//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2" charset="-122"/>
              </a:rPr>
              <a:t>创建一个空数组</a:t>
            </a:r>
            <a:endParaRPr lang="zh-CN" altLang="en-US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a[0] = "China"; //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2" charset="-122"/>
              </a:rPr>
              <a:t>分别给数组元素赋值为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China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USA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Russia</a:t>
            </a:r>
            <a:endParaRPr lang="en-US" altLang="zh-CN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a[1] = "USA";</a:t>
            </a:r>
            <a:endParaRPr lang="en-US" altLang="zh-CN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a[2] = "Russia";</a:t>
            </a:r>
            <a:endParaRPr lang="en-US" altLang="zh-CN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//--&gt;</a:t>
            </a:r>
            <a:endParaRPr lang="en-US" altLang="zh-CN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&lt;/script&gt;</a:t>
            </a:r>
            <a:endParaRPr lang="en-US" altLang="zh-CN" b="1">
              <a:ea typeface="黑体" panose="02010609060101010101" pitchFamily="2" charset="-122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1214414" y="3818007"/>
            <a:ext cx="7429528" cy="2635329"/>
          </a:xfrm>
          <a:prstGeom prst="roundRect">
            <a:avLst>
              <a:gd name="adj" fmla="val 393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&lt;script type="text/</a:t>
            </a:r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2" charset="-122"/>
              </a:rPr>
              <a:t>javascript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"&gt;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&lt;!--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2" charset="-122"/>
              </a:rPr>
              <a:t>var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 a = new Array();	 //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创建一个空数组</a:t>
            </a:r>
            <a:endParaRPr lang="zh-CN" altLang="en-US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a[0] = "China";//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分别给数组的元素赋值为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China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USA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Russia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a[1] = "USA";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a[2] = "Russia";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alert("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数组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的长度为：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" + </a:t>
            </a:r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2" charset="-122"/>
              </a:rPr>
              <a:t>a.length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); //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显示数组的长度</a:t>
            </a:r>
            <a:endParaRPr lang="zh-CN" altLang="en-US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//--&gt;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&lt;/script&gt;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00375" y="3675132"/>
            <a:ext cx="3000375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数组元素的遍历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741760"/>
            <a:ext cx="4857750" cy="857250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使用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for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循环遍历数组元素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使用第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4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种循环 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---for-in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循环</a:t>
            </a: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928688" y="2599010"/>
            <a:ext cx="7358062" cy="3325813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b="1"/>
              <a:t>&lt;script type="text/javascript"&gt;</a:t>
            </a:r>
            <a:endParaRPr lang="en-US" altLang="zh-CN" sz="1600" b="1"/>
          </a:p>
          <a:p>
            <a:r>
              <a:rPr lang="en-US" altLang="zh-CN" sz="1600" b="1"/>
              <a:t>&lt;!--</a:t>
            </a:r>
            <a:endParaRPr lang="en-US" altLang="zh-CN" sz="1600" b="1"/>
          </a:p>
          <a:p>
            <a:r>
              <a:rPr lang="en-US" altLang="zh-CN" sz="1600" b="1"/>
              <a:t>var a = new Array();  //</a:t>
            </a:r>
            <a:r>
              <a:rPr lang="zh-CN" altLang="en-US" sz="1600" b="1"/>
              <a:t>创建一个空数组</a:t>
            </a:r>
            <a:endParaRPr lang="zh-CN" altLang="en-US" sz="1600" b="1"/>
          </a:p>
          <a:p>
            <a:r>
              <a:rPr lang="en-US" altLang="zh-CN" sz="1600" b="1"/>
              <a:t>a[0] = "China";	//</a:t>
            </a:r>
            <a:r>
              <a:rPr lang="zh-CN" altLang="en-US" sz="1600" b="1"/>
              <a:t>分别给数组的前三个元素赋值为</a:t>
            </a:r>
            <a:r>
              <a:rPr lang="en-US" altLang="zh-CN" sz="1600" b="1"/>
              <a:t>China</a:t>
            </a:r>
            <a:r>
              <a:rPr lang="zh-CN" altLang="en-US" sz="1600" b="1"/>
              <a:t>，</a:t>
            </a:r>
            <a:r>
              <a:rPr lang="en-US" altLang="zh-CN" sz="1600" b="1"/>
              <a:t>USA</a:t>
            </a:r>
            <a:r>
              <a:rPr lang="zh-CN" altLang="en-US" sz="1600" b="1"/>
              <a:t>，</a:t>
            </a:r>
            <a:r>
              <a:rPr lang="en-US" altLang="zh-CN" sz="1600" b="1"/>
              <a:t>Russia</a:t>
            </a:r>
            <a:endParaRPr lang="en-US" altLang="zh-CN" sz="1600" b="1"/>
          </a:p>
          <a:p>
            <a:r>
              <a:rPr lang="en-US" altLang="zh-CN" sz="1600" b="1"/>
              <a:t>a[1] = "USA";</a:t>
            </a:r>
            <a:endParaRPr lang="en-US" altLang="zh-CN" sz="1600" b="1"/>
          </a:p>
          <a:p>
            <a:r>
              <a:rPr lang="en-US" altLang="zh-CN" sz="1600" b="1"/>
              <a:t>a[2] = "Russia";</a:t>
            </a:r>
            <a:endParaRPr lang="en-US" altLang="zh-CN" sz="1600" b="1"/>
          </a:p>
          <a:p>
            <a:r>
              <a:rPr lang="en-US" altLang="zh-CN" sz="1600" b="1"/>
              <a:t>for(var i = 0 ; i &lt; a.length ; i ++)</a:t>
            </a:r>
            <a:endParaRPr lang="en-US" altLang="zh-CN" sz="1600" b="1"/>
          </a:p>
          <a:p>
            <a:r>
              <a:rPr lang="en-US" altLang="zh-CN" sz="1600" b="1"/>
              <a:t>{ </a:t>
            </a:r>
            <a:endParaRPr lang="en-US" altLang="zh-CN" sz="1600" b="1"/>
          </a:p>
          <a:p>
            <a:r>
              <a:rPr lang="en-US" altLang="zh-CN" sz="1600" b="1"/>
              <a:t> //</a:t>
            </a:r>
            <a:r>
              <a:rPr lang="zh-CN" altLang="en-US" sz="1600" b="1"/>
              <a:t>遍历数组的元素</a:t>
            </a:r>
            <a:endParaRPr lang="zh-CN" altLang="en-US" sz="1600" b="1"/>
          </a:p>
          <a:p>
            <a:r>
              <a:rPr lang="zh-CN" altLang="en-US" sz="1600" b="1"/>
              <a:t> </a:t>
            </a:r>
            <a:r>
              <a:rPr lang="en-US" altLang="zh-CN" sz="1600" b="1"/>
              <a:t>document.write("</a:t>
            </a:r>
            <a:r>
              <a:rPr lang="zh-CN" altLang="en-US" sz="1600" b="1"/>
              <a:t>数组</a:t>
            </a:r>
            <a:r>
              <a:rPr lang="en-US" altLang="zh-CN" sz="1600" b="1"/>
              <a:t>a</a:t>
            </a:r>
            <a:r>
              <a:rPr lang="zh-CN" altLang="en-US" sz="1600" b="1"/>
              <a:t>的第</a:t>
            </a:r>
            <a:r>
              <a:rPr lang="en-US" altLang="zh-CN" sz="1600" b="1"/>
              <a:t>"+(i+1)+ "</a:t>
            </a:r>
            <a:r>
              <a:rPr lang="zh-CN" altLang="en-US" sz="1600" b="1"/>
              <a:t>个元素的值是</a:t>
            </a:r>
            <a:r>
              <a:rPr lang="en-US" altLang="zh-CN" sz="1600" b="1"/>
              <a:t>:"+a[i]+ "&lt;br&gt;");</a:t>
            </a:r>
            <a:endParaRPr lang="en-US" altLang="zh-CN" sz="1600" b="1"/>
          </a:p>
          <a:p>
            <a:r>
              <a:rPr lang="en-US" altLang="zh-CN" sz="1600" b="1"/>
              <a:t>}</a:t>
            </a:r>
            <a:endParaRPr lang="en-US" altLang="zh-CN" sz="1600" b="1"/>
          </a:p>
          <a:p>
            <a:r>
              <a:rPr lang="en-US" altLang="zh-CN" sz="1600" b="1"/>
              <a:t>// --&gt;</a:t>
            </a:r>
            <a:endParaRPr lang="en-US" altLang="zh-CN" sz="1600" b="1"/>
          </a:p>
          <a:p>
            <a:r>
              <a:rPr lang="en-US" altLang="zh-CN" sz="1600" b="1"/>
              <a:t>&lt;/script&gt;</a:t>
            </a:r>
            <a:endParaRPr lang="en-US" altLang="zh-CN" sz="1600" b="1">
              <a:ea typeface="黑体" panose="02010609060101010101" pitchFamily="2" charset="-122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928688" y="2599010"/>
            <a:ext cx="7358062" cy="407035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b="1"/>
              <a:t>&lt;script type="text/javascript"&gt;</a:t>
            </a:r>
            <a:endParaRPr lang="en-US" altLang="zh-CN" sz="1600" b="1"/>
          </a:p>
          <a:p>
            <a:r>
              <a:rPr lang="en-US" altLang="zh-CN" sz="1600" b="1"/>
              <a:t>&lt;!--</a:t>
            </a:r>
            <a:endParaRPr lang="en-US" altLang="zh-CN" sz="1600" b="1"/>
          </a:p>
          <a:p>
            <a:r>
              <a:rPr lang="en-US" altLang="zh-CN" sz="1600" b="1"/>
              <a:t>var a = new Array(); //</a:t>
            </a:r>
            <a:r>
              <a:rPr lang="zh-CN" altLang="en-US" sz="1600" b="1"/>
              <a:t>创建一个空数组</a:t>
            </a:r>
            <a:endParaRPr lang="zh-CN" altLang="en-US" sz="1600" b="1"/>
          </a:p>
          <a:p>
            <a:r>
              <a:rPr lang="en-US" altLang="zh-CN" sz="1600" b="1"/>
              <a:t>a[0] = "China"; //</a:t>
            </a:r>
            <a:r>
              <a:rPr lang="zh-CN" altLang="en-US" sz="1600" b="1"/>
              <a:t>分别给数组的前三个元素赋值为</a:t>
            </a:r>
            <a:r>
              <a:rPr lang="en-US" altLang="zh-CN" sz="1600" b="1"/>
              <a:t>China</a:t>
            </a:r>
            <a:r>
              <a:rPr lang="zh-CN" altLang="en-US" sz="1600" b="1"/>
              <a:t>，</a:t>
            </a:r>
            <a:r>
              <a:rPr lang="en-US" altLang="zh-CN" sz="1600" b="1"/>
              <a:t>USA</a:t>
            </a:r>
            <a:r>
              <a:rPr lang="zh-CN" altLang="en-US" sz="1600" b="1"/>
              <a:t>，</a:t>
            </a:r>
            <a:r>
              <a:rPr lang="en-US" altLang="zh-CN" sz="1600" b="1"/>
              <a:t>Russia</a:t>
            </a:r>
            <a:endParaRPr lang="en-US" altLang="zh-CN" sz="1600" b="1"/>
          </a:p>
          <a:p>
            <a:r>
              <a:rPr lang="en-US" altLang="zh-CN" sz="1600" b="1"/>
              <a:t>a[1] = "USA";</a:t>
            </a:r>
            <a:endParaRPr lang="en-US" altLang="zh-CN" sz="1600" b="1"/>
          </a:p>
          <a:p>
            <a:r>
              <a:rPr lang="en-US" altLang="zh-CN" sz="1600" b="1"/>
              <a:t>a[2] = "Russia";</a:t>
            </a:r>
            <a:endParaRPr lang="en-US" altLang="zh-CN" sz="1600" b="1"/>
          </a:p>
          <a:p>
            <a:r>
              <a:rPr lang="en-US" altLang="zh-CN" sz="1600" b="1"/>
              <a:t>for(var i in a )  //for(var i = 0 ; i &lt; a.length ; i ++)</a:t>
            </a:r>
            <a:endParaRPr lang="en-US" altLang="zh-CN" sz="1600" b="1"/>
          </a:p>
          <a:p>
            <a:r>
              <a:rPr lang="en-US" altLang="zh-CN" sz="1600" b="1"/>
              <a:t>{ </a:t>
            </a:r>
            <a:endParaRPr lang="en-US" altLang="zh-CN" sz="1600" b="1"/>
          </a:p>
          <a:p>
            <a:r>
              <a:rPr lang="en-US" altLang="zh-CN" sz="1600" b="1"/>
              <a:t>/*</a:t>
            </a:r>
            <a:r>
              <a:rPr lang="zh-CN" altLang="en-US" sz="1600" b="1"/>
              <a:t>遍历数组的元素，</a:t>
            </a:r>
            <a:r>
              <a:rPr lang="en-US" altLang="zh-CN" sz="1600" b="1"/>
              <a:t>for-in</a:t>
            </a:r>
            <a:r>
              <a:rPr lang="zh-CN" altLang="en-US" sz="1600" b="1"/>
              <a:t>循环里，变量</a:t>
            </a:r>
            <a:r>
              <a:rPr lang="en-US" altLang="zh-CN" sz="1600" b="1"/>
              <a:t>i</a:t>
            </a:r>
            <a:r>
              <a:rPr lang="zh-CN" altLang="en-US" sz="1600" b="1"/>
              <a:t>如果不赋初值，数据类型是</a:t>
            </a:r>
            <a:r>
              <a:rPr lang="en-US" altLang="zh-CN" sz="1600" b="1"/>
              <a:t>string</a:t>
            </a:r>
            <a:r>
              <a:rPr lang="zh-CN" altLang="en-US" sz="1600" b="1"/>
              <a:t>，需要转成</a:t>
            </a:r>
            <a:r>
              <a:rPr lang="en-US" altLang="zh-CN" sz="1600" b="1"/>
              <a:t>number</a:t>
            </a:r>
            <a:r>
              <a:rPr lang="zh-CN" altLang="en-US" sz="1600" b="1"/>
              <a:t>类型的，可以使用</a:t>
            </a:r>
            <a:r>
              <a:rPr lang="en-US" altLang="zh-CN" sz="1600" b="1"/>
              <a:t>Number(i)</a:t>
            </a:r>
            <a:r>
              <a:rPr lang="zh-CN" altLang="en-US" sz="1600" b="1"/>
              <a:t>或是</a:t>
            </a:r>
            <a:r>
              <a:rPr lang="en-US" altLang="zh-CN" sz="1600" b="1"/>
              <a:t>parseInt(i)</a:t>
            </a:r>
            <a:r>
              <a:rPr lang="zh-CN" altLang="en-US" sz="1600" b="1"/>
              <a:t>方法；也可以给初值</a:t>
            </a:r>
            <a:r>
              <a:rPr lang="en-US" altLang="zh-CN" sz="1600" b="1"/>
              <a:t>var i = 0</a:t>
            </a:r>
            <a:r>
              <a:rPr lang="zh-CN" altLang="en-US" sz="1600" b="1"/>
              <a:t>，就不用转成</a:t>
            </a:r>
            <a:r>
              <a:rPr lang="en-US" altLang="zh-CN" sz="1600" b="1"/>
              <a:t>number</a:t>
            </a:r>
            <a:r>
              <a:rPr lang="zh-CN" altLang="en-US" sz="1600" b="1"/>
              <a:t>类型了。*</a:t>
            </a:r>
            <a:r>
              <a:rPr lang="en-US" altLang="zh-CN" sz="1600" b="1"/>
              <a:t>/</a:t>
            </a:r>
            <a:endParaRPr lang="en-US" altLang="zh-CN" sz="1600" b="1"/>
          </a:p>
          <a:p>
            <a:r>
              <a:rPr lang="en-US" altLang="zh-CN" sz="1600" b="1"/>
              <a:t> document.write("</a:t>
            </a:r>
            <a:r>
              <a:rPr lang="zh-CN" altLang="en-US" sz="1600" b="1"/>
              <a:t>数组</a:t>
            </a:r>
            <a:r>
              <a:rPr lang="en-US" altLang="zh-CN" sz="1600" b="1"/>
              <a:t>a</a:t>
            </a:r>
            <a:r>
              <a:rPr lang="zh-CN" altLang="en-US" sz="1600" b="1"/>
              <a:t>的第</a:t>
            </a:r>
            <a:r>
              <a:rPr lang="en-US" altLang="zh-CN" sz="1600" b="1"/>
              <a:t>"+(Number(i)+1)+ "</a:t>
            </a:r>
            <a:r>
              <a:rPr lang="zh-CN" altLang="en-US" sz="1600" b="1"/>
              <a:t>个元素的值是</a:t>
            </a:r>
            <a:r>
              <a:rPr lang="en-US" altLang="zh-CN" sz="1600" b="1"/>
              <a:t>:"+a[i]+ "&lt;br&gt;");</a:t>
            </a:r>
            <a:endParaRPr lang="en-US" altLang="zh-CN" sz="1600" b="1"/>
          </a:p>
          <a:p>
            <a:r>
              <a:rPr lang="en-US" altLang="zh-CN" sz="1600" b="1"/>
              <a:t>}</a:t>
            </a:r>
            <a:endParaRPr lang="en-US" altLang="zh-CN" sz="1600" b="1"/>
          </a:p>
          <a:p>
            <a:r>
              <a:rPr lang="en-US" altLang="zh-CN" sz="1600" b="1"/>
              <a:t>//-- &gt;</a:t>
            </a:r>
            <a:endParaRPr lang="en-US" altLang="zh-CN" sz="1600" b="1"/>
          </a:p>
          <a:p>
            <a:r>
              <a:rPr lang="en-US" altLang="zh-CN" sz="1600" b="1"/>
              <a:t>&lt;/script&gt;</a:t>
            </a:r>
            <a:endParaRPr lang="en-US" altLang="zh-CN" sz="16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二维数组的实现</a:t>
            </a:r>
            <a:endParaRPr lang="zh-CN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51521"/>
            <a:ext cx="4857750" cy="500062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 sz="2400" b="1" dirty="0" smtClean="0">
                <a:solidFill>
                  <a:srgbClr val="0070C0"/>
                </a:solidFill>
              </a:rPr>
              <a:t>JavaScript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不支持多维数组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928688" y="2223021"/>
            <a:ext cx="7572375" cy="487838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&lt;head&gt;&lt;meta http-equiv="Content-Type" content="text/html; charset=gb2312" /&gt;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数组的使用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&lt;/title&gt;&lt;/head&gt;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type="text/javascript"&gt;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 citys= new Array();	 //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创建一个空数组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citys[0] = ["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武汉市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天门市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黄石市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赤壁市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 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襄樊市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citys[1] = ["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长沙市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衡阳市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岳阳市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郴州市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citys[2] =["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郑州市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漯河市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驻马店市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信阳市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开封市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南阳市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for(var i in citys ) 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document.write("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citys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"+(Number(i)+1)+ "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个元素的城市有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for(var j in citys[i]) //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in 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循环遍历每个元素的值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document.write(citys[i][j]+ " "); //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输出每个元素里的值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document.write("&lt;hr&gt;"); //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打印水平线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//-- &gt;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&lt;/script&gt;&lt;/body&gt;&lt;/html&gt;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813" y="3008833"/>
            <a:ext cx="589438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数组常用方法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57250" y="2946027"/>
          <a:ext cx="7572428" cy="422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184"/>
                <a:gridCol w="5345244"/>
              </a:tblGrid>
              <a:tr h="3470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05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zh-CN" sz="105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说明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3470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concat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返回一个新数组，这个新数组是由两个或更多数组组合而成的。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52646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join()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返回字符串值，其中包含了连接到一起的数组的所有元素，元素由指定的分隔符分隔开来。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3470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pop()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移除数组中的最后一个元素并返回该元素。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3470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push()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将新元素添加到一个数组中，并返回数组的新长度值。</a:t>
                      </a:r>
                      <a:r>
                        <a:rPr lang="zh-CN" sz="12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 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44340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reverse()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返回一个元素顺序被反转的 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Array 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对象。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44340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shift()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移除数组中的第一个元素并返回该元素。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44340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slice()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返回一个数组的一段。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52646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splice()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从一个数组中移除一个或多个元素，如果必要，在所移除元素的位置上插入新元素，返回所移除的元素。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  <a:tr h="44340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sort()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返回一个元素已经进行了排序的 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Array 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对象。</a:t>
                      </a:r>
                      <a:endParaRPr lang="zh-CN" sz="12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1357313" y="1700808"/>
            <a:ext cx="6929437" cy="1368151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对象常用的方法的语法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字符串的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857250" y="2946027"/>
            <a:ext cx="7572375" cy="4443413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type="text/javascript"&gt;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 a = new Array();	   //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创建一个空数组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a[0] = "China";		//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分别给数组的前三个元素赋值为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Russia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a[1] = "USA";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a[2] = "Russia";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alert("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届奥运会金牌前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甲国家是：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" + a.join(" "));//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对数组进行字符串连接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//--&gt;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3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00250" y="4089027"/>
            <a:ext cx="481171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857250" y="2946027"/>
            <a:ext cx="7572375" cy="4132263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"China  USA  Russia";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str.split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 ") ; //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使用空格来切割字符串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("a["+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+"] =" +a[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 "&lt;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&gt;");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//--&gt;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3588965"/>
            <a:ext cx="3929062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数组的排序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3850" y="1844824"/>
            <a:ext cx="8496300" cy="1250927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70C0"/>
                </a:solidFill>
              </a:rPr>
              <a:t>Sort ()</a:t>
            </a:r>
            <a:r>
              <a:rPr lang="zh-CN" altLang="en-US" sz="1800" dirty="0" smtClean="0">
                <a:solidFill>
                  <a:srgbClr val="0070C0"/>
                </a:solidFill>
              </a:rPr>
              <a:t>方法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Reverse()</a:t>
            </a:r>
            <a:r>
              <a:rPr lang="zh-CN" altLang="en-US" sz="1800" dirty="0" smtClean="0">
                <a:solidFill>
                  <a:srgbClr val="0070C0"/>
                </a:solidFill>
              </a:rPr>
              <a:t>方法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4414" y="2952874"/>
            <a:ext cx="622939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81436"/>
            <a:ext cx="6000792" cy="353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正则概念的引入</a:t>
            </a:r>
            <a:endParaRPr lang="zh-CN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812180"/>
            <a:ext cx="7286625" cy="2071687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正则表达式英文为 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regular expression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，意思是符合某种规则的表达式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String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对象的字符串截取方法。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我们要显示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winxp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中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windows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目录下面的所有可执行文件的名字，可以在控制台使用命令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dir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 *.exe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。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b="1" dirty="0" smtClean="0">
                <a:solidFill>
                  <a:srgbClr val="0070C0"/>
                </a:solidFill>
              </a:rPr>
              <a:t>在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SQL Base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里，我们在学生表中查找所有“李姓”的学生信息，使用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SQL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脚本“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select * from student where name like ‘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李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%’”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就可以完成。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500" y="3883868"/>
            <a:ext cx="617378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软件测试专业简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软件测试专业简介</Template>
  <TotalTime>0</TotalTime>
  <Words>6910</Words>
  <Application>WPS 演示</Application>
  <PresentationFormat>全屏显示(4:3)</PresentationFormat>
  <Paragraphs>446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Microsoft YaHei UI</vt:lpstr>
      <vt:lpstr>微软雅黑</vt:lpstr>
      <vt:lpstr>黑体</vt:lpstr>
      <vt:lpstr>Times New Roman</vt:lpstr>
      <vt:lpstr>Times New Roman</vt:lpstr>
      <vt:lpstr>Calibri</vt:lpstr>
      <vt:lpstr>楷体_GB2312</vt:lpstr>
      <vt:lpstr>Cambria</vt:lpstr>
      <vt:lpstr>Arial Unicode MS</vt:lpstr>
      <vt:lpstr>幼圆</vt:lpstr>
      <vt:lpstr>新宋体</vt:lpstr>
      <vt:lpstr>软件测试专业简介</vt:lpstr>
      <vt:lpstr>第三章</vt:lpstr>
      <vt:lpstr>回顾</vt:lpstr>
      <vt:lpstr> 本章目标</vt:lpstr>
      <vt:lpstr>JavaScript中的数组</vt:lpstr>
      <vt:lpstr>数组元素的遍历</vt:lpstr>
      <vt:lpstr>二维数组的实现</vt:lpstr>
      <vt:lpstr>数组常用方法</vt:lpstr>
      <vt:lpstr>数组的排序</vt:lpstr>
      <vt:lpstr>正则概念的引入</vt:lpstr>
      <vt:lpstr>使用正则的必要性</vt:lpstr>
      <vt:lpstr>正则表达式的使用</vt:lpstr>
      <vt:lpstr>使用正则的表单数据验证1</vt:lpstr>
      <vt:lpstr>使用正则的表单数据验证2</vt:lpstr>
      <vt:lpstr>表单数据常用的正则模式</vt:lpstr>
      <vt:lpstr>随堂练习</vt:lpstr>
      <vt:lpstr>字符串对象对正则的支持1</vt:lpstr>
      <vt:lpstr>字符串对象对正则的支持2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61</cp:revision>
  <dcterms:created xsi:type="dcterms:W3CDTF">2015-08-31T20:34:00Z</dcterms:created>
  <dcterms:modified xsi:type="dcterms:W3CDTF">2020-03-04T01:27:00Z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