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62" r:id="rId3"/>
    <p:sldId id="263" r:id="rId5"/>
    <p:sldId id="264" r:id="rId6"/>
    <p:sldId id="265" r:id="rId7"/>
    <p:sldId id="266" r:id="rId8"/>
    <p:sldId id="267" r:id="rId9"/>
    <p:sldId id="26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9" r:id="rId19"/>
    <p:sldId id="300" r:id="rId20"/>
    <p:sldId id="301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84" r:id="rId29"/>
    <p:sldId id="283" r:id="rId30"/>
    <p:sldId id="282" r:id="rId31"/>
    <p:sldId id="285" r:id="rId32"/>
    <p:sldId id="286" r:id="rId33"/>
    <p:sldId id="281" r:id="rId34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3300"/>
    <a:srgbClr val="FFCC00"/>
    <a:srgbClr val="006699"/>
    <a:srgbClr val="CCFF99"/>
    <a:srgbClr val="EAEAEA"/>
    <a:srgbClr val="00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8527" autoAdjust="0"/>
  </p:normalViewPr>
  <p:slideViewPr>
    <p:cSldViewPr>
      <p:cViewPr varScale="1">
        <p:scale>
          <a:sx n="70" d="100"/>
          <a:sy n="70" d="100"/>
        </p:scale>
        <p:origin x="-1554" y="-96"/>
      </p:cViewPr>
      <p:guideLst>
        <p:guide orient="horz" pos="799"/>
        <p:guide orient="horz" pos="2519"/>
        <p:guide orient="horz" pos="2024"/>
        <p:guide orient="horz" pos="600"/>
        <p:guide orient="horz" pos="2159"/>
        <p:guide orient="horz" pos="3876"/>
        <p:guide pos="430"/>
        <p:guide pos="2880"/>
        <p:guide pos="884"/>
        <p:guide pos="1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CE79CA-911E-4292-9530-EFB2641E58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E79CA-911E-4292-9530-EFB2641E585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57036"/>
            <a:ext cx="9144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42964" y="2914654"/>
            <a:ext cx="5136356" cy="65721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单击此处编辑母版标题样式</a:t>
            </a:r>
            <a:endParaRPr lang="zh-CN" sz="4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800100" y="4431949"/>
            <a:ext cx="7543800" cy="365760"/>
          </a:xfrm>
        </p:spPr>
        <p:txBody>
          <a:bodyPr/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单击此处编辑母版副标题样式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3" descr="C:\Users\doalp_000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9361" y="2995604"/>
            <a:ext cx="1293019" cy="504825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>
            <a:off x="835819" y="3643313"/>
            <a:ext cx="6825854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50" y="382231"/>
            <a:ext cx="1028700" cy="55613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82230"/>
            <a:ext cx="5897880" cy="55613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A9298-4799-4286-A701-AC366E198E3D}" type="slidenum">
              <a:rPr lang="en-US" smtClean="0"/>
            </a:fld>
            <a:endParaRPr lang="en-US" sz="1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65629" y="1631852"/>
            <a:ext cx="52437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1565829"/>
            <a:ext cx="44577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101" y="5682344"/>
            <a:ext cx="44577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矩形 10"/>
          <p:cNvSpPr/>
          <p:nvPr/>
        </p:nvSpPr>
        <p:spPr>
          <a:xfrm>
            <a:off x="5885823" y="0"/>
            <a:ext cx="41148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825626"/>
            <a:ext cx="35433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49" y="1825626"/>
            <a:ext cx="35433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545586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1550" y="2470151"/>
            <a:ext cx="3545586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5721" y="1828800"/>
            <a:ext cx="3545586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6864" y="2470151"/>
            <a:ext cx="3545586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1" y="2514600"/>
            <a:ext cx="260604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727" y="685800"/>
            <a:ext cx="459486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09A255-26F4-4EC5-8168-03386CE9AE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90864" y="0"/>
            <a:ext cx="41148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0" y="2162900"/>
            <a:ext cx="260604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72200" y="3991700"/>
            <a:ext cx="260604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12" y="2686929"/>
            <a:ext cx="4674003" cy="1814733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LOGO整体终稿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41047" y="0"/>
            <a:ext cx="861948" cy="115355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0" y="6257036"/>
            <a:ext cx="9144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71550" y="6419462"/>
            <a:ext cx="38862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13833" y="6419462"/>
            <a:ext cx="52368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C7AAED4-6387-4050-B9E5-471F2BB3BBE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76382" y="6457071"/>
            <a:ext cx="8757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由曾乐设计，使用需征得许可。</a:t>
            </a:r>
            <a:endParaRPr lang="zh-CN" altLang="en-US" sz="100" dirty="0">
              <a:solidFill>
                <a:srgbClr val="1962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rgbClr val="1962AC"/>
          </a:solidFill>
          <a:effectLst/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1962AC"/>
        </a:buClr>
        <a:buFont typeface="Arial" panose="020B0604020202020204" pitchFamily="34" charset="0"/>
        <a:buChar char="•"/>
        <a:defRPr lang="zh-CN" sz="20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962AC"/>
        </a:buClr>
        <a:buFont typeface="Arial" panose="020B0604020202020204" pitchFamily="34" charset="0"/>
        <a:buChar char="•"/>
        <a:defRPr lang="zh-CN" sz="18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" y="325561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文档对象模型 </a:t>
            </a:r>
            <a:r>
              <a:rPr lang="en-US" altLang="zh-CN" sz="2800" dirty="0">
                <a:solidFill>
                  <a:srgbClr val="0070C0"/>
                </a:solidFill>
              </a:rPr>
              <a:t>(</a:t>
            </a:r>
            <a:r>
              <a:rPr lang="zh-CN" altLang="en-US" sz="2800" dirty="0">
                <a:solidFill>
                  <a:srgbClr val="0070C0"/>
                </a:solidFill>
              </a:rPr>
              <a:t>一</a:t>
            </a:r>
            <a:r>
              <a:rPr lang="en-US" altLang="zh-CN" sz="2800" dirty="0">
                <a:solidFill>
                  <a:srgbClr val="0070C0"/>
                </a:solidFill>
              </a:rPr>
              <a:t>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310" y="1993265"/>
            <a:ext cx="5800725" cy="40195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724025"/>
            <a:ext cx="7162800" cy="34099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004695"/>
            <a:ext cx="7010400" cy="28479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1700530"/>
            <a:ext cx="7372350" cy="27241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628775"/>
            <a:ext cx="6953250" cy="32099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132965"/>
            <a:ext cx="7019925" cy="30384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2060575"/>
            <a:ext cx="6905625" cy="1800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920240"/>
            <a:ext cx="7305675" cy="34480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060575"/>
            <a:ext cx="6848475" cy="15906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浏览器对</a:t>
            </a:r>
            <a:r>
              <a:rPr lang="en-US" altLang="zh-CN" dirty="0"/>
              <a:t>DOM</a:t>
            </a:r>
            <a:r>
              <a:rPr lang="zh-CN" altLang="en-US" dirty="0"/>
              <a:t>的支持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767036"/>
            <a:ext cx="5000625" cy="714375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MS IE</a:t>
            </a:r>
            <a:r>
              <a:rPr lang="zh-CN" altLang="en-US" sz="1600" dirty="0" smtClean="0">
                <a:solidFill>
                  <a:srgbClr val="0070C0"/>
                </a:solidFill>
              </a:rPr>
              <a:t>从</a:t>
            </a:r>
            <a:r>
              <a:rPr lang="en-US" altLang="zh-CN" sz="1600" dirty="0" smtClean="0">
                <a:solidFill>
                  <a:srgbClr val="0070C0"/>
                </a:solidFill>
              </a:rPr>
              <a:t>4.0</a:t>
            </a:r>
            <a:r>
              <a:rPr lang="zh-CN" altLang="en-US" sz="1600" dirty="0" smtClean="0">
                <a:solidFill>
                  <a:srgbClr val="0070C0"/>
                </a:solidFill>
              </a:rPr>
              <a:t>以后的版本开始全面支持</a:t>
            </a:r>
            <a:r>
              <a:rPr lang="en-US" altLang="zh-CN" sz="1600" dirty="0" smtClean="0">
                <a:solidFill>
                  <a:srgbClr val="0070C0"/>
                </a:solidFill>
              </a:rPr>
              <a:t>DOM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IE</a:t>
            </a:r>
            <a:r>
              <a:rPr lang="zh-CN" altLang="en-US" sz="1600" dirty="0" smtClean="0">
                <a:solidFill>
                  <a:srgbClr val="0070C0"/>
                </a:solidFill>
              </a:rPr>
              <a:t>浏览器对象的分层模型</a:t>
            </a:r>
            <a:endParaRPr lang="en-US" altLang="zh-CN" sz="1600" b="1" dirty="0" smtClean="0">
              <a:solidFill>
                <a:srgbClr val="0070C0"/>
              </a:solidFill>
            </a:endParaRPr>
          </a:p>
        </p:txBody>
      </p:sp>
      <p:pic>
        <p:nvPicPr>
          <p:cNvPr id="8" name="图片 2" descr="Snap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75" y="2552848"/>
            <a:ext cx="6481763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481411"/>
            <a:ext cx="7485063" cy="3971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endParaRPr lang="zh-CN" altLang="en-US" dirty="0"/>
          </a:p>
        </p:txBody>
      </p:sp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323850" y="1816943"/>
            <a:ext cx="8496300" cy="49244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熟练掌握</a:t>
            </a:r>
            <a:r>
              <a:rPr lang="en-US" altLang="zh-CN" sz="2400" dirty="0">
                <a:solidFill>
                  <a:srgbClr val="0070C0"/>
                </a:solidFill>
              </a:rPr>
              <a:t>Array</a:t>
            </a:r>
            <a:r>
              <a:rPr lang="zh-CN" altLang="en-US" sz="2400" dirty="0">
                <a:solidFill>
                  <a:srgbClr val="0070C0"/>
                </a:solidFill>
              </a:rPr>
              <a:t>对象的常用方法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运用正则表达式处理复杂的字符串处理问题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643427"/>
            <a:ext cx="7143750" cy="9286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Window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对象是客户端</a:t>
            </a:r>
            <a:r>
              <a:rPr lang="en-US" altLang="zh-CN" sz="1800" dirty="0" smtClean="0">
                <a:solidFill>
                  <a:srgbClr val="0070C0"/>
                </a:solidFill>
              </a:rPr>
              <a:t>JavaScript </a:t>
            </a:r>
            <a:r>
              <a:rPr lang="zh-CN" altLang="en-US" sz="1800" dirty="0" smtClean="0">
                <a:solidFill>
                  <a:srgbClr val="0070C0"/>
                </a:solidFill>
              </a:rPr>
              <a:t>程序的全局对象，每打开一个浏览器窗口，实际上在内存中就创建了一个</a:t>
            </a:r>
            <a:r>
              <a:rPr lang="en-US" altLang="zh-CN" sz="1800" dirty="0" smtClean="0">
                <a:solidFill>
                  <a:srgbClr val="0070C0"/>
                </a:solidFill>
              </a:rPr>
              <a:t>Window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Window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对象的属性和常用方法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endParaRPr lang="en-US" altLang="zh-CN" sz="16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71563" y="2643552"/>
          <a:ext cx="6786610" cy="424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34"/>
                <a:gridCol w="6013776"/>
              </a:tblGrid>
              <a:tr h="270564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smtClean="0">
                          <a:latin typeface="Times New Roman" panose="02020603050405020304"/>
                          <a:ea typeface="宋体" panose="02010600030101010101" pitchFamily="2" charset="-122"/>
                        </a:rPr>
                        <a:t>属性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closed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一个布尔值，只有当窗口被关闭时，它才为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status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在浏览器状态栏中显示的文本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document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Document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对象的引用，该对象代表在窗口中显示的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HTML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文档。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frames[]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对象的数组，代表窗口中的各个框架（如果存在）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history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History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对象的引用，该对象代表用户浏览窗口的历史。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5003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location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Location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对象的引用。该对象代表在窗口中显示的文档的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。设置这个属性会引发浏览器装载一个新文档。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name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窗口的名称。可被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HTML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标记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&lt;a&gt;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target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性质使用。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opener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对打开当前窗口的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对象的引用。如果当前窗口被用户打开，则它的值为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null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parent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如果当前的窗口时框架，它就是对窗口中包含这个框架的引用。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self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自引用属性，是对当前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对象的引用，与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属性同义。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5003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top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如果当前窗口是框架，它就是对包含这个框架的顶级窗口的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对象的引用。注意，对于嵌套在其他框架中的框架，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top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不等于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parent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705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自引用属性，是对当前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对象的引用，与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self 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属性同义。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1563" y="2643552"/>
          <a:ext cx="6786610" cy="4236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  <a:gridCol w="4000528"/>
              </a:tblGrid>
              <a:tr h="32731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方法名称</a:t>
                      </a:r>
                      <a:endParaRPr lang="zh-CN" sz="12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7315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alert("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提示信息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显示一个带有提示信息和确定按钮的模态对话框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22077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confirm("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提示信息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显示一个带有提示信息、【确定】和【取消】按钮的对话框，按【确定】返回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，按【取消】返回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false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2036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prompt("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提示信息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","")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显示一个带有提示信息和默认值输入对话框，输入的内容作为返回值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7315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close()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关闭当前窗口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14718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open("url","name","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窗口特征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打开新的非模态窗口，用指定的特性显示指定的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89952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showModalDialog("url","name","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窗口特征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 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打开新的模态窗口，用指定的特性显示指定的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。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2036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setInterval("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","</a:t>
                      </a: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")</a:t>
                      </a:r>
                      <a:b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</a:b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clearInterval()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在指定的时间间隔内，重复调用的函数</a:t>
                      </a:r>
                      <a:b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</a:b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清除该函数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22077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setTimeout</a:t>
                      </a:r>
                      <a:r>
                        <a:rPr lang="en-US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("</a:t>
                      </a:r>
                      <a:r>
                        <a:rPr lang="zh-CN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lang="en-US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","</a:t>
                      </a:r>
                      <a:r>
                        <a:rPr lang="zh-CN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") </a:t>
                      </a:r>
                      <a:endParaRPr lang="zh-CN" sz="12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clearTimeout</a:t>
                      </a:r>
                      <a:r>
                        <a:rPr lang="en-US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()</a:t>
                      </a:r>
                      <a:endParaRPr lang="zh-CN" sz="12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设置定时器，在指定的若干毫秒后要调用一次的函数。</a:t>
                      </a:r>
                      <a:b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</a:b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清除定时器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200900" cy="1143000"/>
          </a:xfrm>
        </p:spPr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对象综合实例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14375" y="2519196"/>
          <a:ext cx="6786610" cy="3460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193"/>
                <a:gridCol w="4865417"/>
              </a:tblGrid>
              <a:tr h="2883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特征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height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窗口高度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width</a:t>
                      </a:r>
                      <a:r>
                        <a:rPr lang="en-US" sz="1400" b="1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窗口宽度</a:t>
                      </a:r>
                      <a:r>
                        <a:rPr lang="en-US" sz="1400" b="1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top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窗口距离屏幕上方的象素值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left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窗口距离屏幕左侧的象素值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toolbar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是否显示工具栏，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为显示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menubar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是否显示菜单栏，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为显示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scrollbars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是否显示滚动条，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为显示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resizable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是否允许改变窗口大小，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为是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location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是否显示地址栏，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为是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status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是否显示状态栏内的信息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, 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为是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fullscreen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是否显示为全屏，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yes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1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为是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85786" y="2519186"/>
            <a:ext cx="6786562" cy="4008438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 dirty="0"/>
              <a:t>&lt;html&gt;</a:t>
            </a:r>
            <a:endParaRPr lang="zh-CN" altLang="en-US" sz="1400" dirty="0"/>
          </a:p>
          <a:p>
            <a:r>
              <a:rPr lang="en-US" altLang="zh-CN" sz="1400" dirty="0"/>
              <a:t>&lt;head&gt;</a:t>
            </a:r>
            <a:endParaRPr lang="zh-CN" altLang="en-US" sz="1400" dirty="0"/>
          </a:p>
          <a:p>
            <a:r>
              <a:rPr lang="en-US" altLang="zh-CN" sz="1400" dirty="0"/>
              <a:t>&lt;meta http-equiv="Content-Type" content="text/html;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=gb2312" /&gt;</a:t>
            </a:r>
            <a:endParaRPr lang="zh-CN" altLang="en-US" sz="1400" dirty="0"/>
          </a:p>
          <a:p>
            <a:r>
              <a:rPr lang="en-US" altLang="zh-CN" sz="1400" dirty="0"/>
              <a:t>&lt;title&gt;</a:t>
            </a:r>
            <a:r>
              <a:rPr lang="zh-CN" altLang="en-US" sz="1400" dirty="0"/>
              <a:t>打开定制的窗口</a:t>
            </a:r>
            <a:r>
              <a:rPr lang="en-US" altLang="zh-CN" sz="1400" dirty="0"/>
              <a:t>&lt;/title&gt;</a:t>
            </a:r>
            <a:endParaRPr lang="zh-CN" altLang="en-US" sz="1400" dirty="0"/>
          </a:p>
          <a:p>
            <a:r>
              <a:rPr lang="en-US" altLang="zh-CN" sz="1400" dirty="0"/>
              <a:t>&lt;script 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  <a:endParaRPr lang="zh-CN" altLang="en-US" sz="1400" dirty="0"/>
          </a:p>
          <a:p>
            <a:r>
              <a:rPr lang="en-US" altLang="zh-CN" sz="1400" dirty="0"/>
              <a:t>&lt;!--</a:t>
            </a:r>
            <a:endParaRPr lang="zh-CN" altLang="en-US" sz="1400" dirty="0"/>
          </a:p>
          <a:p>
            <a:r>
              <a:rPr lang="en-US" altLang="zh-CN" sz="1400" dirty="0"/>
              <a:t>   function fun()</a:t>
            </a:r>
            <a:endParaRPr lang="zh-CN" altLang="en-US" sz="1400" dirty="0"/>
          </a:p>
          <a:p>
            <a:r>
              <a:rPr lang="en-US" altLang="zh-CN" sz="1400" dirty="0"/>
              <a:t>   {</a:t>
            </a:r>
            <a:endParaRPr lang="zh-CN" altLang="en-US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w =  document.myform.width0.value;</a:t>
            </a:r>
            <a:endParaRPr lang="zh-CN" altLang="en-US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h =  document.myform.height0.value;</a:t>
            </a:r>
            <a:endParaRPr lang="zh-CN" altLang="en-US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menu = 0;</a:t>
            </a:r>
            <a:endParaRPr lang="zh-CN" altLang="en-US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tool= 0 ;</a:t>
            </a:r>
            <a:endParaRPr lang="zh-CN" altLang="en-US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sc  = 0;</a:t>
            </a:r>
            <a:endParaRPr lang="zh-CN" altLang="en-US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</a:t>
            </a:r>
            <a:r>
              <a:rPr lang="en-US" altLang="zh-CN" sz="1400" dirty="0"/>
              <a:t> = 0 ;</a:t>
            </a:r>
            <a:endParaRPr lang="zh-CN" altLang="en-US" sz="1400" dirty="0"/>
          </a:p>
          <a:p>
            <a:r>
              <a:rPr lang="en-US" altLang="zh-CN" sz="1400" dirty="0"/>
              <a:t>	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mes</a:t>
            </a:r>
            <a:r>
              <a:rPr lang="en-US" altLang="zh-CN" sz="1400" dirty="0"/>
              <a:t> = "";</a:t>
            </a:r>
            <a:endParaRPr lang="zh-CN" altLang="en-US" sz="1400" dirty="0"/>
          </a:p>
          <a:p>
            <a:r>
              <a:rPr lang="en-US" altLang="zh-CN" sz="1400" dirty="0"/>
              <a:t>	if(document.myform.ck[0].checked){</a:t>
            </a:r>
            <a:endParaRPr lang="zh-CN" altLang="en-US" sz="1400" dirty="0"/>
          </a:p>
          <a:p>
            <a:r>
              <a:rPr lang="en-US" altLang="zh-CN" sz="1400" dirty="0"/>
              <a:t>	  menu = 1 ;</a:t>
            </a:r>
            <a:endParaRPr lang="zh-CN" altLang="en-US" sz="1400" dirty="0"/>
          </a:p>
          <a:p>
            <a:r>
              <a:rPr lang="en-US" altLang="zh-CN" sz="1400" dirty="0"/>
              <a:t>	 }	</a:t>
            </a:r>
            <a:endParaRPr lang="zh-CN" altLang="en-US" sz="1400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1285875" y="1733384"/>
            <a:ext cx="3286125" cy="785812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dirty="0" smtClean="0">
                <a:solidFill>
                  <a:srgbClr val="0070C0"/>
                </a:solidFill>
              </a:rPr>
              <a:t>窗口的特征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dirty="0" smtClean="0">
                <a:solidFill>
                  <a:srgbClr val="0070C0"/>
                </a:solidFill>
              </a:rPr>
              <a:t>打开用户定制的窗口</a:t>
            </a:r>
            <a:endParaRPr lang="en-US" altLang="zh-CN" sz="1800" dirty="0" smtClean="0">
              <a:solidFill>
                <a:srgbClr val="0070C0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785786" y="2662062"/>
            <a:ext cx="6786562" cy="4008437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 dirty="0"/>
              <a:t>            if(document.myform.ck[1].checked){</a:t>
            </a:r>
            <a:endParaRPr lang="zh-CN" altLang="en-US" sz="1400" dirty="0"/>
          </a:p>
          <a:p>
            <a:r>
              <a:rPr lang="en-US" altLang="zh-CN" sz="1400" dirty="0"/>
              <a:t>	  tool = 1 ;</a:t>
            </a:r>
            <a:endParaRPr lang="zh-CN" altLang="en-US" sz="1400" dirty="0"/>
          </a:p>
          <a:p>
            <a:r>
              <a:rPr lang="en-US" altLang="zh-CN" sz="1400" dirty="0"/>
              <a:t>	 }</a:t>
            </a:r>
            <a:endParaRPr lang="zh-CN" altLang="en-US" sz="1400" dirty="0"/>
          </a:p>
          <a:p>
            <a:r>
              <a:rPr lang="en-US" altLang="zh-CN" sz="1400" dirty="0"/>
              <a:t>	 if(document.myform.ck[2].checked){</a:t>
            </a:r>
            <a:endParaRPr lang="zh-CN" altLang="en-US" sz="1400" dirty="0"/>
          </a:p>
          <a:p>
            <a:r>
              <a:rPr lang="en-US" altLang="zh-CN" sz="1400" dirty="0"/>
              <a:t>  sc  = 1 ;</a:t>
            </a:r>
            <a:endParaRPr lang="zh-CN" altLang="en-US" sz="1400" dirty="0"/>
          </a:p>
          <a:p>
            <a:r>
              <a:rPr lang="en-US" altLang="zh-CN" sz="1400" dirty="0"/>
              <a:t>	 }</a:t>
            </a:r>
            <a:endParaRPr lang="zh-CN" altLang="en-US" sz="1400" dirty="0"/>
          </a:p>
          <a:p>
            <a:r>
              <a:rPr lang="en-US" altLang="zh-CN" sz="1400" dirty="0"/>
              <a:t>	  if(document.myform.ck[3].checked){</a:t>
            </a:r>
            <a:endParaRPr lang="zh-CN" altLang="en-US" sz="1400" dirty="0"/>
          </a:p>
          <a:p>
            <a:r>
              <a:rPr lang="en-US" altLang="zh-CN" sz="1400" dirty="0"/>
              <a:t>	   </a:t>
            </a:r>
            <a:r>
              <a:rPr lang="en-US" altLang="zh-CN" sz="1400" dirty="0" err="1"/>
              <a:t>st</a:t>
            </a:r>
            <a:r>
              <a:rPr lang="en-US" altLang="zh-CN" sz="1400" dirty="0"/>
              <a:t>  = 1 ;</a:t>
            </a:r>
            <a:endParaRPr lang="zh-CN" altLang="en-US" sz="1400" dirty="0"/>
          </a:p>
          <a:p>
            <a:r>
              <a:rPr lang="en-US" altLang="zh-CN" sz="1400" dirty="0"/>
              <a:t>	 }</a:t>
            </a:r>
            <a:endParaRPr lang="zh-CN" altLang="en-US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mes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document.myform.message.value</a:t>
            </a:r>
            <a:r>
              <a:rPr lang="en-US" altLang="zh-CN" sz="1400" dirty="0"/>
              <a:t>;</a:t>
            </a:r>
            <a:endParaRPr lang="zh-CN" altLang="en-US" sz="1400" dirty="0"/>
          </a:p>
          <a:p>
            <a:r>
              <a:rPr lang="en-US" altLang="zh-CN" sz="1400" dirty="0"/>
              <a:t>	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con = "width="+w+",height= "+h+",</a:t>
            </a:r>
            <a:r>
              <a:rPr lang="en-US" altLang="zh-CN" sz="1400" dirty="0" err="1"/>
              <a:t>menuBar</a:t>
            </a:r>
            <a:r>
              <a:rPr lang="en-US" altLang="zh-CN" sz="1400" dirty="0"/>
              <a:t>="+menu+",</a:t>
            </a:r>
            <a:r>
              <a:rPr lang="en-US" altLang="zh-CN" sz="1400" dirty="0" err="1"/>
              <a:t>toolBar</a:t>
            </a:r>
            <a:r>
              <a:rPr lang="en-US" altLang="zh-CN" sz="1400" dirty="0"/>
              <a:t> = "+tool+",</a:t>
            </a:r>
            <a:br>
              <a:rPr lang="en-US" altLang="zh-CN" sz="1400" dirty="0"/>
            </a:br>
            <a:r>
              <a:rPr lang="en-US" altLang="zh-CN" sz="1400" dirty="0" err="1"/>
              <a:t>scrollBars</a:t>
            </a:r>
            <a:r>
              <a:rPr lang="en-US" altLang="zh-CN" sz="1400" dirty="0"/>
              <a:t> = "+sc+ ",status = " + </a:t>
            </a:r>
            <a:r>
              <a:rPr lang="en-US" altLang="zh-CN" sz="1400" dirty="0" err="1"/>
              <a:t>st</a:t>
            </a:r>
            <a:r>
              <a:rPr lang="en-US" altLang="zh-CN" sz="1400" dirty="0"/>
              <a:t>;</a:t>
            </a:r>
            <a:endParaRPr lang="zh-CN" altLang="en-US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newWin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window.open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newWindow.html","new",con</a:t>
            </a:r>
            <a:r>
              <a:rPr lang="en-US" altLang="zh-CN" sz="1400" dirty="0"/>
              <a:t>);</a:t>
            </a:r>
            <a:endParaRPr lang="zh-CN" altLang="en-US" sz="1400" dirty="0"/>
          </a:p>
          <a:p>
            <a:r>
              <a:rPr lang="en-US" altLang="zh-CN" sz="1400" dirty="0" err="1"/>
              <a:t>newWin.status</a:t>
            </a:r>
            <a:r>
              <a:rPr lang="en-US" altLang="zh-CN" sz="1400" dirty="0"/>
              <a:t>  = </a:t>
            </a:r>
            <a:r>
              <a:rPr lang="en-US" altLang="zh-CN" sz="1400" dirty="0" err="1"/>
              <a:t>mes</a:t>
            </a:r>
            <a:r>
              <a:rPr lang="en-US" altLang="zh-CN" sz="1400" dirty="0"/>
              <a:t>;</a:t>
            </a:r>
            <a:endParaRPr lang="zh-CN" altLang="en-US" sz="1400" dirty="0"/>
          </a:p>
          <a:p>
            <a:r>
              <a:rPr lang="en-US" altLang="zh-CN" sz="1400" dirty="0"/>
              <a:t>  }</a:t>
            </a:r>
            <a:endParaRPr lang="zh-CN" altLang="en-US" sz="1400" dirty="0"/>
          </a:p>
          <a:p>
            <a:r>
              <a:rPr lang="en-US" altLang="zh-CN" sz="1400" dirty="0"/>
              <a:t> //--&gt;</a:t>
            </a:r>
            <a:endParaRPr lang="zh-CN" altLang="en-US" sz="1400" dirty="0"/>
          </a:p>
          <a:p>
            <a:r>
              <a:rPr lang="en-US" altLang="zh-CN" sz="1400" dirty="0"/>
              <a:t>&lt;/script&gt;</a:t>
            </a:r>
            <a:endParaRPr lang="zh-CN" altLang="en-US" sz="1400" dirty="0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785786" y="2804938"/>
            <a:ext cx="6786562" cy="4008438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 dirty="0"/>
              <a:t>&lt;/head&gt;</a:t>
            </a:r>
            <a:endParaRPr lang="zh-CN" altLang="en-US" sz="1400" dirty="0"/>
          </a:p>
          <a:p>
            <a:r>
              <a:rPr lang="en-US" altLang="zh-CN" sz="1400" dirty="0"/>
              <a:t>&lt;body &gt;</a:t>
            </a:r>
            <a:endParaRPr lang="zh-CN" altLang="en-US" sz="1400" dirty="0"/>
          </a:p>
          <a:p>
            <a:r>
              <a:rPr lang="en-US" altLang="zh-CN" sz="1400" dirty="0"/>
              <a:t>&lt;form name="</a:t>
            </a:r>
            <a:r>
              <a:rPr lang="en-US" altLang="zh-CN" sz="1400" dirty="0" err="1"/>
              <a:t>myform</a:t>
            </a:r>
            <a:r>
              <a:rPr lang="en-US" altLang="zh-CN" sz="1400" dirty="0"/>
              <a:t>"&gt;</a:t>
            </a:r>
            <a:endParaRPr lang="zh-CN" altLang="en-US" sz="1400" dirty="0"/>
          </a:p>
          <a:p>
            <a:r>
              <a:rPr lang="zh-CN" altLang="en-US" sz="1400" dirty="0"/>
              <a:t>请定制你要显示的窗口</a:t>
            </a:r>
            <a:r>
              <a:rPr lang="en-US" altLang="zh-CN" sz="1400" dirty="0"/>
              <a:t>:&lt;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r>
              <a:rPr lang="zh-CN" altLang="en-US" sz="1400" dirty="0"/>
              <a:t>窗口的大小：</a:t>
            </a:r>
            <a:r>
              <a:rPr lang="en-US" altLang="zh-CN" sz="1400" dirty="0"/>
              <a:t>&lt;input  type="text" name="width0" size="5"&gt;</a:t>
            </a:r>
            <a:r>
              <a:rPr lang="zh-CN" altLang="en-US" sz="1400" dirty="0"/>
              <a:t>宽度</a:t>
            </a:r>
            <a:endParaRPr lang="zh-CN" altLang="en-US" sz="1400" dirty="0"/>
          </a:p>
          <a:p>
            <a:r>
              <a:rPr lang="en-US" altLang="zh-CN" sz="1400" dirty="0"/>
              <a:t>&lt;input  type="text" name="height0"  size="5"&gt;</a:t>
            </a:r>
            <a:r>
              <a:rPr lang="zh-CN" altLang="en-US" sz="1400" dirty="0"/>
              <a:t>高度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r>
              <a:rPr lang="zh-CN" altLang="en-US" sz="1400" dirty="0"/>
              <a:t>是否需要：</a:t>
            </a:r>
            <a:endParaRPr lang="zh-CN" altLang="en-US" sz="1400" dirty="0"/>
          </a:p>
          <a:p>
            <a:r>
              <a:rPr lang="en-US" altLang="zh-CN" sz="1400" dirty="0"/>
              <a:t>&lt;input  type=“checkbox” name=“ck” value=“0”&gt;</a:t>
            </a:r>
            <a:r>
              <a:rPr lang="zh-CN" altLang="en-US" sz="1400" dirty="0"/>
              <a:t>菜单栏</a:t>
            </a:r>
            <a:r>
              <a:rPr lang="en-US" altLang="zh-CN" sz="1400" dirty="0"/>
              <a:t>&lt;input  type="checkbox" name="ck" value="1"&gt;</a:t>
            </a:r>
            <a:r>
              <a:rPr lang="zh-CN" altLang="en-US" sz="1400" dirty="0"/>
              <a:t>工具栏</a:t>
            </a:r>
            <a:endParaRPr lang="zh-CN" altLang="en-US" sz="1400" dirty="0"/>
          </a:p>
          <a:p>
            <a:r>
              <a:rPr lang="en-US" altLang="zh-CN" sz="1400" dirty="0"/>
              <a:t>&lt;input  type="checkbox" name="ck" value="2"&gt;</a:t>
            </a:r>
            <a:r>
              <a:rPr lang="zh-CN" altLang="en-US" sz="1400" dirty="0"/>
              <a:t>滚动条</a:t>
            </a:r>
            <a:endParaRPr lang="zh-CN" altLang="en-US" sz="1400" dirty="0"/>
          </a:p>
          <a:p>
            <a:r>
              <a:rPr lang="en-US" altLang="zh-CN" sz="1400" dirty="0"/>
              <a:t>&lt;input  type="checkbox" name="ck" value="3"&gt;</a:t>
            </a:r>
            <a:r>
              <a:rPr lang="zh-CN" altLang="en-US" sz="1400" dirty="0"/>
              <a:t>状态栏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r>
              <a:rPr lang="zh-CN" altLang="en-US" sz="1400" dirty="0"/>
              <a:t>状态栏的文本：</a:t>
            </a:r>
            <a:endParaRPr lang="zh-CN" altLang="en-US" sz="1400" dirty="0"/>
          </a:p>
          <a:p>
            <a:r>
              <a:rPr lang="en-US" altLang="zh-CN" sz="1400" dirty="0"/>
              <a:t>&lt;input type="text" name="message"&gt;&lt;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r>
              <a:rPr lang="en-US" altLang="zh-CN" sz="1400" dirty="0"/>
              <a:t>&lt;input type="button" value="</a:t>
            </a:r>
            <a:r>
              <a:rPr lang="zh-CN" altLang="en-US" sz="1400" dirty="0"/>
              <a:t>打开定制新窗口</a:t>
            </a:r>
            <a:r>
              <a:rPr lang="en-US" altLang="zh-CN" sz="1400" dirty="0"/>
              <a:t>" 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="fun()"&gt; </a:t>
            </a:r>
            <a:endParaRPr lang="zh-CN" altLang="en-US" sz="1400" dirty="0"/>
          </a:p>
          <a:p>
            <a:r>
              <a:rPr lang="en-US" altLang="zh-CN" sz="1400" dirty="0"/>
              <a:t>&lt;/form&gt;</a:t>
            </a:r>
            <a:endParaRPr lang="zh-CN" altLang="en-US" sz="1400" dirty="0"/>
          </a:p>
          <a:p>
            <a:r>
              <a:rPr lang="en-US" altLang="zh-CN" sz="1400" dirty="0"/>
              <a:t>&lt;/body&gt;</a:t>
            </a:r>
            <a:endParaRPr lang="zh-CN" altLang="en-US" sz="1400" dirty="0"/>
          </a:p>
          <a:p>
            <a:r>
              <a:rPr lang="en-US" altLang="zh-CN" sz="1400" dirty="0"/>
              <a:t>&lt;/html&gt;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对象综合实例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642938" y="2228254"/>
            <a:ext cx="6929437" cy="264160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600"/>
              <a:t>&lt;html&gt;</a:t>
            </a:r>
            <a:endParaRPr lang="zh-CN" altLang="en-US" sz="1600"/>
          </a:p>
          <a:p>
            <a:r>
              <a:rPr lang="en-US" altLang="zh-CN" sz="1600"/>
              <a:t>&lt;head&gt;</a:t>
            </a:r>
            <a:endParaRPr lang="zh-CN" altLang="en-US" sz="1600"/>
          </a:p>
          <a:p>
            <a:r>
              <a:rPr lang="en-US" altLang="zh-CN" sz="1600"/>
              <a:t>&lt;meta http-equiv="Content-Type" content="text/html; charset=gb2312" /&gt;</a:t>
            </a:r>
            <a:endParaRPr lang="zh-CN" altLang="en-US" sz="1600"/>
          </a:p>
          <a:p>
            <a:r>
              <a:rPr lang="en-US" altLang="zh-CN" sz="1600"/>
              <a:t>&lt;title&gt;</a:t>
            </a:r>
            <a:r>
              <a:rPr lang="zh-CN" altLang="en-US" sz="1600"/>
              <a:t>新窗口</a:t>
            </a:r>
            <a:r>
              <a:rPr lang="en-US" altLang="zh-CN" sz="1600"/>
              <a:t>&lt;/title&gt;</a:t>
            </a:r>
            <a:endParaRPr lang="zh-CN" altLang="en-US" sz="1600"/>
          </a:p>
          <a:p>
            <a:r>
              <a:rPr lang="en-US" altLang="zh-CN" sz="1600"/>
              <a:t>&lt;/head&gt;</a:t>
            </a:r>
            <a:endParaRPr lang="zh-CN" altLang="en-US" sz="1600"/>
          </a:p>
          <a:p>
            <a:r>
              <a:rPr lang="en-US" altLang="zh-CN" sz="1600"/>
              <a:t>&lt;body&gt;</a:t>
            </a:r>
            <a:endParaRPr lang="zh-CN" altLang="en-US" sz="1600"/>
          </a:p>
          <a:p>
            <a:r>
              <a:rPr lang="en-US" altLang="zh-CN" sz="1600"/>
              <a:t>&lt;p&gt;</a:t>
            </a:r>
            <a:r>
              <a:rPr lang="zh-CN" altLang="en-US" sz="1600"/>
              <a:t>同</a:t>
            </a:r>
            <a:r>
              <a:rPr lang="en-US" altLang="zh-CN" sz="1600"/>
              <a:t>&lt;/p&gt;&lt;p&gt;</a:t>
            </a:r>
            <a:r>
              <a:rPr lang="zh-CN" altLang="en-US" sz="1600"/>
              <a:t>一</a:t>
            </a:r>
            <a:r>
              <a:rPr lang="en-US" altLang="zh-CN" sz="1600"/>
              <a:t>&lt;/p&gt;&lt;p&gt;</a:t>
            </a:r>
            <a:r>
              <a:rPr lang="zh-CN" altLang="en-US" sz="1600"/>
              <a:t>个</a:t>
            </a:r>
            <a:r>
              <a:rPr lang="en-US" altLang="zh-CN" sz="1600"/>
              <a:t>&lt;/p&gt;&lt;p&gt;</a:t>
            </a:r>
            <a:r>
              <a:rPr lang="zh-CN" altLang="en-US" sz="1600"/>
              <a:t>世</a:t>
            </a:r>
            <a:r>
              <a:rPr lang="en-US" altLang="zh-CN" sz="1600"/>
              <a:t>&lt;/p&gt;&lt;p&gt;</a:t>
            </a:r>
            <a:r>
              <a:rPr lang="zh-CN" altLang="en-US" sz="1600"/>
              <a:t>界</a:t>
            </a:r>
            <a:r>
              <a:rPr lang="en-US" altLang="zh-CN" sz="1600"/>
              <a:t>&lt;/p&gt;&lt;p&gt;!&lt;/p&gt;</a:t>
            </a:r>
            <a:endParaRPr lang="zh-CN" altLang="en-US" sz="1600"/>
          </a:p>
          <a:p>
            <a:r>
              <a:rPr lang="en-US" altLang="zh-CN" sz="1600"/>
              <a:t>&lt;p&gt;</a:t>
            </a:r>
            <a:r>
              <a:rPr lang="zh-CN" altLang="en-US" sz="1600"/>
              <a:t>同</a:t>
            </a:r>
            <a:r>
              <a:rPr lang="en-US" altLang="zh-CN" sz="1600"/>
              <a:t>&lt;/p&gt;&lt;p&gt;</a:t>
            </a:r>
            <a:r>
              <a:rPr lang="zh-CN" altLang="en-US" sz="1600"/>
              <a:t>一</a:t>
            </a:r>
            <a:r>
              <a:rPr lang="en-US" altLang="zh-CN" sz="1600"/>
              <a:t>&lt;/p&gt;&lt;p&gt;</a:t>
            </a:r>
            <a:r>
              <a:rPr lang="zh-CN" altLang="en-US" sz="1600"/>
              <a:t>个</a:t>
            </a:r>
            <a:r>
              <a:rPr lang="en-US" altLang="zh-CN" sz="1600"/>
              <a:t>&lt;/p&gt;&lt;p&gt;</a:t>
            </a:r>
            <a:r>
              <a:rPr lang="zh-CN" altLang="en-US" sz="1600"/>
              <a:t>梦</a:t>
            </a:r>
            <a:r>
              <a:rPr lang="en-US" altLang="zh-CN" sz="1600"/>
              <a:t>&lt;/p&gt;&lt;p&gt;</a:t>
            </a:r>
            <a:r>
              <a:rPr lang="zh-CN" altLang="en-US" sz="1600"/>
              <a:t>想</a:t>
            </a:r>
            <a:r>
              <a:rPr lang="en-US" altLang="zh-CN" sz="1600"/>
              <a:t>&lt;/p&gt;&lt;p&gt;!&lt;/p&gt;</a:t>
            </a:r>
            <a:endParaRPr lang="zh-CN" altLang="en-US" sz="1600"/>
          </a:p>
          <a:p>
            <a:r>
              <a:rPr lang="en-US" altLang="zh-CN" sz="1600"/>
              <a:t>&lt;/body&gt;</a:t>
            </a:r>
            <a:endParaRPr lang="zh-CN" altLang="en-US" sz="1600"/>
          </a:p>
          <a:p>
            <a:r>
              <a:rPr lang="en-US" altLang="zh-CN" sz="1600"/>
              <a:t>&lt;/html&gt;</a:t>
            </a:r>
            <a:endParaRPr lang="en-US" altLang="zh-CN" sz="16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799629"/>
            <a:ext cx="3357563" cy="428625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dirty="0" smtClean="0">
                <a:solidFill>
                  <a:srgbClr val="0070C0"/>
                </a:solidFill>
              </a:rPr>
              <a:t>打开用户定制的窗口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endParaRPr lang="en-US" altLang="zh-CN" sz="1800" b="1" dirty="0" smtClean="0">
              <a:solidFill>
                <a:srgbClr val="0070C0"/>
              </a:solidFill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4438" y="2228254"/>
            <a:ext cx="538162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2299692"/>
            <a:ext cx="4202112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99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对象综合实例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285875" y="1720354"/>
            <a:ext cx="3214688" cy="3571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800" dirty="0" smtClean="0">
                <a:solidFill>
                  <a:srgbClr val="0070C0"/>
                </a:solidFill>
              </a:rPr>
              <a:t>把子窗口的值传回到父窗口</a:t>
            </a:r>
            <a:endParaRPr lang="en-US" altLang="zh-CN" sz="1800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313" y="2077541"/>
            <a:ext cx="5005387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1000125" y="2050554"/>
            <a:ext cx="6715125" cy="5095875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/>
              <a:t>&lt;html &gt;&lt;head&gt;</a:t>
            </a:r>
            <a:endParaRPr lang="zh-CN" altLang="en-US" sz="1400"/>
          </a:p>
          <a:p>
            <a:r>
              <a:rPr lang="en-US" altLang="zh-CN" sz="1400"/>
              <a:t>&lt;meta http-equiv="Content-Type" content="text/html; charset=gb2312" /&gt;</a:t>
            </a:r>
            <a:endParaRPr lang="zh-CN" altLang="en-US" sz="1400"/>
          </a:p>
          <a:p>
            <a:r>
              <a:rPr lang="en-US" altLang="zh-CN" sz="1400"/>
              <a:t>&lt;title&gt;</a:t>
            </a:r>
            <a:r>
              <a:rPr lang="zh-CN" altLang="en-US" sz="1400"/>
              <a:t>订单信息</a:t>
            </a:r>
            <a:r>
              <a:rPr lang="en-US" altLang="zh-CN" sz="1400"/>
              <a:t>&lt;/title&gt;&lt;/head&gt;</a:t>
            </a:r>
            <a:endParaRPr lang="zh-CN" altLang="en-US" sz="1400"/>
          </a:p>
          <a:p>
            <a:r>
              <a:rPr lang="en-US" altLang="zh-CN" sz="1400"/>
              <a:t>&lt;script type="text/javascript"&gt;</a:t>
            </a:r>
            <a:endParaRPr lang="zh-CN" altLang="en-US" sz="1400"/>
          </a:p>
          <a:p>
            <a:r>
              <a:rPr lang="en-US" altLang="zh-CN" sz="1400"/>
              <a:t>&lt;!--</a:t>
            </a:r>
            <a:endParaRPr lang="zh-CN" altLang="en-US" sz="1400"/>
          </a:p>
          <a:p>
            <a:r>
              <a:rPr lang="en-US" altLang="zh-CN" sz="1400"/>
              <a:t>function openWindow()</a:t>
            </a:r>
            <a:endParaRPr lang="zh-CN" altLang="en-US" sz="1400"/>
          </a:p>
          <a:p>
            <a:r>
              <a:rPr lang="en-US" altLang="zh-CN" sz="1400"/>
              <a:t>{</a:t>
            </a:r>
            <a:endParaRPr lang="zh-CN" altLang="en-US" sz="1400"/>
          </a:p>
          <a:p>
            <a:r>
              <a:rPr lang="en-US" altLang="zh-CN" sz="1400"/>
              <a:t> var val  = window.showModalDialog("showAdd.html","","diaLogHeight=180px;</a:t>
            </a:r>
            <a:br>
              <a:rPr lang="en-US" altLang="zh-CN" sz="1400"/>
            </a:br>
            <a:r>
              <a:rPr lang="en-US" altLang="zh-CN" sz="1400"/>
              <a:t>diaLogWidth=300px, resizable=no"); //</a:t>
            </a:r>
            <a:r>
              <a:rPr lang="zh-CN" altLang="en-US" sz="1400"/>
              <a:t>注意和非模态窗口的区别</a:t>
            </a:r>
            <a:endParaRPr lang="zh-CN" altLang="en-US" sz="1400"/>
          </a:p>
          <a:p>
            <a:r>
              <a:rPr lang="en-US" altLang="zh-CN" sz="1400"/>
              <a:t> document.form1.add.value = val ;</a:t>
            </a:r>
            <a:endParaRPr lang="zh-CN" altLang="en-US" sz="1400"/>
          </a:p>
          <a:p>
            <a:r>
              <a:rPr lang="en-US" altLang="zh-CN" sz="1400"/>
              <a:t>}</a:t>
            </a:r>
            <a:endParaRPr lang="zh-CN" altLang="en-US" sz="1400"/>
          </a:p>
          <a:p>
            <a:r>
              <a:rPr lang="en-US" altLang="zh-CN" sz="1400"/>
              <a:t>//-&gt;</a:t>
            </a:r>
            <a:endParaRPr lang="zh-CN" altLang="en-US" sz="1400"/>
          </a:p>
          <a:p>
            <a:r>
              <a:rPr lang="en-US" altLang="zh-CN" sz="1400"/>
              <a:t>&lt;/script&gt;</a:t>
            </a:r>
            <a:endParaRPr lang="zh-CN" altLang="en-US" sz="1400"/>
          </a:p>
          <a:p>
            <a:r>
              <a:rPr lang="en-US" altLang="zh-CN" sz="1400"/>
              <a:t>&lt;body&gt;&lt;form name="form1"&gt;</a:t>
            </a:r>
            <a:endParaRPr lang="zh-CN" altLang="en-US" sz="1400"/>
          </a:p>
          <a:p>
            <a:r>
              <a:rPr lang="zh-CN" altLang="en-US" sz="1400"/>
              <a:t>您的本次订单号码是：</a:t>
            </a:r>
            <a:r>
              <a:rPr lang="en-US" altLang="zh-CN" sz="1400"/>
              <a:t>2008081400&lt;br&gt;</a:t>
            </a:r>
            <a:r>
              <a:rPr lang="zh-CN" altLang="en-US" sz="1400"/>
              <a:t>订购了以下商品：</a:t>
            </a:r>
            <a:endParaRPr lang="zh-CN" altLang="en-US" sz="1400"/>
          </a:p>
          <a:p>
            <a:r>
              <a:rPr lang="en-US" altLang="zh-CN" sz="1400"/>
              <a:t>&lt;li&gt;</a:t>
            </a:r>
            <a:r>
              <a:rPr lang="zh-CN" altLang="en-US" sz="1400"/>
              <a:t>小天鹅洗衣机</a:t>
            </a:r>
            <a:r>
              <a:rPr lang="en-US" sz="1400"/>
              <a:t> </a:t>
            </a:r>
            <a:r>
              <a:rPr lang="en-US" altLang="zh-CN" sz="1400"/>
              <a:t>1</a:t>
            </a:r>
            <a:r>
              <a:rPr lang="zh-CN" altLang="en-US" sz="1400"/>
              <a:t>台</a:t>
            </a:r>
            <a:r>
              <a:rPr lang="en-US" sz="1400"/>
              <a:t> </a:t>
            </a:r>
            <a:r>
              <a:rPr lang="en-US" altLang="zh-CN" sz="1400"/>
              <a:t>800</a:t>
            </a:r>
            <a:r>
              <a:rPr lang="zh-CN" altLang="en-US" sz="1400"/>
              <a:t>元</a:t>
            </a:r>
            <a:endParaRPr lang="zh-CN" altLang="en-US" sz="1400"/>
          </a:p>
          <a:p>
            <a:r>
              <a:rPr lang="en-US" altLang="zh-CN" sz="1400"/>
              <a:t>&lt;li&gt;TCL 32</a:t>
            </a:r>
            <a:r>
              <a:rPr lang="zh-CN" altLang="en-US" sz="1400"/>
              <a:t>寸液晶电视</a:t>
            </a:r>
            <a:r>
              <a:rPr lang="en-US" altLang="zh-CN" sz="1400"/>
              <a:t>1</a:t>
            </a:r>
            <a:r>
              <a:rPr lang="zh-CN" altLang="en-US" sz="1400"/>
              <a:t>台</a:t>
            </a:r>
            <a:r>
              <a:rPr lang="en-US" sz="1400"/>
              <a:t> </a:t>
            </a:r>
            <a:r>
              <a:rPr lang="en-US" altLang="zh-CN" sz="1400"/>
              <a:t>5000 </a:t>
            </a:r>
            <a:r>
              <a:rPr lang="zh-CN" altLang="en-US" sz="1400"/>
              <a:t>元</a:t>
            </a:r>
            <a:endParaRPr lang="zh-CN" altLang="en-US" sz="1400"/>
          </a:p>
          <a:p>
            <a:r>
              <a:rPr lang="en-US" altLang="zh-CN" sz="1400"/>
              <a:t>&lt;li&gt;</a:t>
            </a:r>
            <a:r>
              <a:rPr lang="zh-CN" altLang="en-US" sz="1400"/>
              <a:t>步步高</a:t>
            </a:r>
            <a:r>
              <a:rPr lang="en-US" altLang="zh-CN" sz="1400"/>
              <a:t>DVD 1</a:t>
            </a:r>
            <a:r>
              <a:rPr lang="zh-CN" altLang="en-US" sz="1400"/>
              <a:t>台</a:t>
            </a:r>
            <a:r>
              <a:rPr lang="en-US" sz="1400"/>
              <a:t>   </a:t>
            </a:r>
            <a:r>
              <a:rPr lang="en-US" altLang="zh-CN" sz="1400"/>
              <a:t>400 </a:t>
            </a:r>
            <a:r>
              <a:rPr lang="zh-CN" altLang="en-US" sz="1400"/>
              <a:t>元</a:t>
            </a:r>
            <a:r>
              <a:rPr lang="en-US" altLang="zh-CN" sz="1400"/>
              <a:t>&lt;br&gt;&lt;br&gt;</a:t>
            </a:r>
            <a:endParaRPr lang="zh-CN" altLang="en-US" sz="1400"/>
          </a:p>
          <a:p>
            <a:r>
              <a:rPr lang="zh-CN" altLang="en-US" sz="1400"/>
              <a:t>请输入你的送货地址</a:t>
            </a:r>
            <a:r>
              <a:rPr lang="en-US" altLang="zh-CN" sz="1400"/>
              <a:t>&lt;br&gt;</a:t>
            </a:r>
            <a:endParaRPr lang="zh-CN" altLang="en-US" sz="1400"/>
          </a:p>
          <a:p>
            <a:r>
              <a:rPr lang="en-US" altLang="zh-CN" sz="1400"/>
              <a:t>&lt;input type="text"  name="add"/&gt;</a:t>
            </a:r>
            <a:endParaRPr lang="zh-CN" altLang="en-US" sz="1400"/>
          </a:p>
          <a:p>
            <a:r>
              <a:rPr lang="en-US" altLang="zh-CN" sz="1400"/>
              <a:t>&lt;a  href="javascript:openWindow();"&gt;</a:t>
            </a:r>
            <a:r>
              <a:rPr lang="zh-CN" altLang="en-US" sz="1400"/>
              <a:t>选择送货地址</a:t>
            </a:r>
            <a:r>
              <a:rPr lang="en-US" altLang="zh-CN" sz="1400"/>
              <a:t>&lt;/a&gt;&lt;br&gt;&lt;br&gt;</a:t>
            </a:r>
            <a:endParaRPr lang="zh-CN" altLang="en-US" sz="1400"/>
          </a:p>
          <a:p>
            <a:r>
              <a:rPr lang="en-US" altLang="zh-CN" sz="1400"/>
              <a:t>&lt;input type="button" value="</a:t>
            </a:r>
            <a:r>
              <a:rPr lang="zh-CN" altLang="en-US" sz="1400"/>
              <a:t>确认订单</a:t>
            </a:r>
            <a:r>
              <a:rPr lang="en-US" altLang="zh-CN" sz="1400"/>
              <a:t>" &gt;</a:t>
            </a:r>
            <a:endParaRPr lang="zh-CN" altLang="en-US" sz="1400"/>
          </a:p>
          <a:p>
            <a:r>
              <a:rPr lang="en-US" altLang="zh-CN" sz="1400"/>
              <a:t>&lt;/form&gt;&lt;/body&gt;&lt;/html&gt;</a:t>
            </a:r>
            <a:endParaRPr lang="zh-CN" altLang="en-US" sz="140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434854"/>
            <a:ext cx="385762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000125" y="2077541"/>
            <a:ext cx="6715125" cy="5095875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/>
              <a:t>&lt;html&gt;</a:t>
            </a:r>
            <a:endParaRPr lang="zh-CN" altLang="en-US" sz="1400"/>
          </a:p>
          <a:p>
            <a:r>
              <a:rPr lang="en-US" altLang="zh-CN" sz="1400"/>
              <a:t>&lt;head&gt;</a:t>
            </a:r>
            <a:endParaRPr lang="zh-CN" altLang="en-US" sz="1400"/>
          </a:p>
          <a:p>
            <a:r>
              <a:rPr lang="en-US" altLang="zh-CN" sz="1400"/>
              <a:t>&lt;meta http-equiv="Content-Type" content="text/html; charset=gb2312" /&gt;</a:t>
            </a:r>
            <a:endParaRPr lang="zh-CN" altLang="en-US" sz="1400"/>
          </a:p>
          <a:p>
            <a:r>
              <a:rPr lang="en-US" altLang="zh-CN" sz="1400"/>
              <a:t>&lt;title&gt;</a:t>
            </a:r>
            <a:r>
              <a:rPr lang="zh-CN" altLang="en-US" sz="1400"/>
              <a:t>子窗口</a:t>
            </a:r>
            <a:r>
              <a:rPr lang="en-US" altLang="zh-CN" sz="1400"/>
              <a:t>&lt;/title&gt;</a:t>
            </a:r>
            <a:endParaRPr lang="zh-CN" altLang="en-US" sz="1400"/>
          </a:p>
          <a:p>
            <a:r>
              <a:rPr lang="en-US" altLang="zh-CN" sz="1400"/>
              <a:t>&lt;/head&gt;</a:t>
            </a:r>
            <a:endParaRPr lang="zh-CN" altLang="en-US" sz="1400"/>
          </a:p>
          <a:p>
            <a:r>
              <a:rPr lang="en-US" altLang="zh-CN" sz="1400"/>
              <a:t>&lt;script type="text/javascript"&gt;</a:t>
            </a:r>
            <a:endParaRPr lang="zh-CN" altLang="en-US" sz="1400"/>
          </a:p>
          <a:p>
            <a:r>
              <a:rPr lang="en-US" altLang="zh-CN" sz="1400"/>
              <a:t>&lt;!--</a:t>
            </a:r>
            <a:endParaRPr lang="zh-CN" altLang="en-US" sz="1400"/>
          </a:p>
          <a:p>
            <a:r>
              <a:rPr lang="en-US" altLang="zh-CN" sz="1400"/>
              <a:t>function closeWindow()</a:t>
            </a:r>
            <a:endParaRPr lang="zh-CN" altLang="en-US" sz="1400"/>
          </a:p>
          <a:p>
            <a:r>
              <a:rPr lang="en-US" altLang="zh-CN" sz="1400"/>
              <a:t>{  </a:t>
            </a:r>
            <a:endParaRPr lang="zh-CN" altLang="en-US" sz="1400"/>
          </a:p>
          <a:p>
            <a:r>
              <a:rPr lang="en-US" altLang="zh-CN" sz="1400"/>
              <a:t>    var pro =  document.myform.provice.value ;</a:t>
            </a:r>
            <a:endParaRPr lang="zh-CN" altLang="en-US" sz="1400"/>
          </a:p>
          <a:p>
            <a:r>
              <a:rPr lang="en-US" altLang="zh-CN" sz="1400"/>
              <a:t>	var ci = document.myform.city.value ;</a:t>
            </a:r>
            <a:endParaRPr lang="zh-CN" altLang="en-US" sz="1400"/>
          </a:p>
          <a:p>
            <a:r>
              <a:rPr lang="en-US" altLang="zh-CN" sz="1400"/>
              <a:t>	var st  = document.myform.street.value ;</a:t>
            </a:r>
            <a:endParaRPr lang="zh-CN" altLang="en-US" sz="1400"/>
          </a:p>
          <a:p>
            <a:r>
              <a:rPr lang="en-US" altLang="zh-CN" sz="1400"/>
              <a:t>	var doo = document.myform.door.value ;</a:t>
            </a:r>
            <a:endParaRPr lang="zh-CN" altLang="en-US" sz="1400"/>
          </a:p>
          <a:p>
            <a:r>
              <a:rPr lang="en-US" altLang="zh-CN" sz="1400"/>
              <a:t>	window.close();</a:t>
            </a:r>
            <a:endParaRPr lang="zh-CN" altLang="en-US" sz="1400"/>
          </a:p>
          <a:p>
            <a:r>
              <a:rPr lang="en-US" altLang="zh-CN" sz="1400"/>
              <a:t>	window.returnValue =  pro + ci +st + doo;</a:t>
            </a:r>
            <a:endParaRPr lang="zh-CN" altLang="en-US" sz="1400"/>
          </a:p>
          <a:p>
            <a:r>
              <a:rPr lang="en-US" altLang="zh-CN" sz="1400"/>
              <a:t>}</a:t>
            </a:r>
            <a:endParaRPr lang="zh-CN" altLang="en-US" sz="1400"/>
          </a:p>
          <a:p>
            <a:r>
              <a:rPr lang="en-US" altLang="zh-CN" sz="1400"/>
              <a:t>//--&gt;</a:t>
            </a:r>
            <a:endParaRPr lang="zh-CN" altLang="en-US" sz="1400"/>
          </a:p>
          <a:p>
            <a:r>
              <a:rPr lang="en-US" altLang="zh-CN" sz="1400"/>
              <a:t>&lt;/script&gt;</a:t>
            </a:r>
            <a:endParaRPr lang="zh-CN" altLang="en-US" sz="1400"/>
          </a:p>
          <a:p>
            <a:r>
              <a:rPr lang="en-US" altLang="zh-CN" sz="1400"/>
              <a:t>&lt;body&gt;</a:t>
            </a:r>
            <a:endParaRPr lang="zh-CN" altLang="en-US" sz="1400"/>
          </a:p>
          <a:p>
            <a:r>
              <a:rPr lang="en-US" altLang="zh-CN" sz="1400"/>
              <a:t>&lt;form name="myform" &gt;</a:t>
            </a:r>
            <a:r>
              <a:rPr lang="zh-CN" altLang="en-US" sz="1400"/>
              <a:t>请选择省份</a:t>
            </a:r>
            <a:r>
              <a:rPr lang="en-US" altLang="zh-CN" sz="1400"/>
              <a:t>:&lt;select name="provice"&gt;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湖北省</a:t>
            </a:r>
            <a:r>
              <a:rPr lang="en-US" altLang="zh-CN" sz="1400"/>
              <a:t>"&gt;</a:t>
            </a:r>
            <a:r>
              <a:rPr lang="zh-CN" altLang="en-US" sz="1400"/>
              <a:t>湖北省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湖北省</a:t>
            </a:r>
            <a:r>
              <a:rPr lang="en-US" altLang="zh-CN" sz="1400"/>
              <a:t>"&gt;</a:t>
            </a:r>
            <a:r>
              <a:rPr lang="zh-CN" altLang="en-US" sz="1400"/>
              <a:t>湖南省</a:t>
            </a:r>
            <a:r>
              <a:rPr lang="en-US" altLang="zh-CN" sz="1400"/>
              <a:t>&lt;/option&gt;</a:t>
            </a:r>
            <a:endParaRPr lang="en-US" altLang="zh-CN" sz="1400"/>
          </a:p>
          <a:p>
            <a:r>
              <a:rPr lang="en-US" altLang="zh-CN" sz="1400"/>
              <a:t>&lt;option value=“</a:t>
            </a:r>
            <a:r>
              <a:rPr lang="zh-CN" altLang="en-US" sz="1400"/>
              <a:t>湖北省</a:t>
            </a:r>
            <a:r>
              <a:rPr lang="en-US" sz="1400"/>
              <a:t>”</a:t>
            </a:r>
            <a:r>
              <a:rPr lang="en-US" altLang="zh-CN" sz="1400"/>
              <a:t>&gt;</a:t>
            </a:r>
            <a:r>
              <a:rPr lang="zh-CN" altLang="en-US" sz="1400"/>
              <a:t>河南省</a:t>
            </a:r>
            <a:r>
              <a:rPr lang="en-US" altLang="zh-CN" sz="1400"/>
              <a:t>&lt;/option&gt;</a:t>
            </a:r>
            <a:endParaRPr lang="zh-CN" altLang="en-US" sz="1400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000100" y="2077541"/>
            <a:ext cx="6715125" cy="5095875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/>
              <a:t>&lt;/select&gt;&lt;br&gt;</a:t>
            </a:r>
            <a:endParaRPr lang="zh-CN" altLang="en-US" sz="1400"/>
          </a:p>
          <a:p>
            <a:r>
              <a:rPr lang="zh-CN" altLang="en-US" sz="1400"/>
              <a:t>请选择城市</a:t>
            </a:r>
            <a:r>
              <a:rPr lang="en-US" altLang="zh-CN" sz="1400"/>
              <a:t>:&lt;select name="city"&gt;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武汉市</a:t>
            </a:r>
            <a:r>
              <a:rPr lang="en-US" altLang="zh-CN" sz="1400"/>
              <a:t>"&gt;</a:t>
            </a:r>
            <a:r>
              <a:rPr lang="zh-CN" altLang="en-US" sz="1400"/>
              <a:t>武汉市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天门市</a:t>
            </a:r>
            <a:r>
              <a:rPr lang="en-US" altLang="zh-CN" sz="1400"/>
              <a:t>"&gt;</a:t>
            </a:r>
            <a:r>
              <a:rPr lang="zh-CN" altLang="en-US" sz="1400"/>
              <a:t>天门市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郑州市</a:t>
            </a:r>
            <a:r>
              <a:rPr lang="en-US" altLang="zh-CN" sz="1400"/>
              <a:t>"&gt;</a:t>
            </a:r>
            <a:r>
              <a:rPr lang="zh-CN" altLang="en-US" sz="1400"/>
              <a:t>郑州市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开封市</a:t>
            </a:r>
            <a:r>
              <a:rPr lang="en-US" altLang="zh-CN" sz="1400"/>
              <a:t>"&gt;</a:t>
            </a:r>
            <a:r>
              <a:rPr lang="zh-CN" altLang="en-US" sz="1400"/>
              <a:t>开封市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长沙市</a:t>
            </a:r>
            <a:r>
              <a:rPr lang="en-US" altLang="zh-CN" sz="1400"/>
              <a:t>"&gt;</a:t>
            </a:r>
            <a:r>
              <a:rPr lang="zh-CN" altLang="en-US" sz="1400"/>
              <a:t>长沙市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&lt;option value="</a:t>
            </a:r>
            <a:r>
              <a:rPr lang="zh-CN" altLang="en-US" sz="1400"/>
              <a:t>衡阳市</a:t>
            </a:r>
            <a:r>
              <a:rPr lang="en-US" altLang="zh-CN" sz="1400"/>
              <a:t>"&gt;</a:t>
            </a:r>
            <a:r>
              <a:rPr lang="zh-CN" altLang="en-US" sz="1400"/>
              <a:t>衡阳市</a:t>
            </a:r>
            <a:r>
              <a:rPr lang="en-US" altLang="zh-CN" sz="1400"/>
              <a:t>&lt;/option&gt;</a:t>
            </a:r>
            <a:endParaRPr lang="zh-CN" altLang="en-US" sz="1400"/>
          </a:p>
          <a:p>
            <a:r>
              <a:rPr lang="en-US" altLang="zh-CN" sz="1400"/>
              <a:t>&lt;/select&gt;&lt;br&gt;</a:t>
            </a:r>
            <a:endParaRPr lang="zh-CN" altLang="en-US" sz="1400"/>
          </a:p>
          <a:p>
            <a:r>
              <a:rPr lang="zh-CN" altLang="en-US" sz="1400"/>
              <a:t>街</a:t>
            </a:r>
            <a:r>
              <a:rPr lang="en-US" sz="1400"/>
              <a:t>  </a:t>
            </a:r>
            <a:r>
              <a:rPr lang="zh-CN" altLang="en-US" sz="1400"/>
              <a:t>道：</a:t>
            </a:r>
            <a:r>
              <a:rPr lang="en-US" altLang="zh-CN" sz="1400"/>
              <a:t>&lt;input name="street" type="text" &gt;&lt;br&gt;</a:t>
            </a:r>
            <a:endParaRPr lang="zh-CN" altLang="en-US" sz="1400"/>
          </a:p>
          <a:p>
            <a:r>
              <a:rPr lang="zh-CN" altLang="en-US" sz="1400"/>
              <a:t>门牌号</a:t>
            </a:r>
            <a:r>
              <a:rPr lang="en-US" altLang="zh-CN" sz="1400"/>
              <a:t>:&lt;input name="door" type="text" &gt;&lt;br&gt;</a:t>
            </a:r>
            <a:endParaRPr lang="zh-CN" altLang="en-US" sz="1400"/>
          </a:p>
          <a:p>
            <a:r>
              <a:rPr lang="en-US" altLang="zh-CN" sz="1400"/>
              <a:t>&lt;input type="button" value="</a:t>
            </a:r>
            <a:r>
              <a:rPr lang="zh-CN" altLang="en-US" sz="1400"/>
              <a:t>选择</a:t>
            </a:r>
            <a:r>
              <a:rPr lang="en-US" altLang="zh-CN" sz="1400"/>
              <a:t>" onclick="closeWindow()"/&gt;</a:t>
            </a:r>
            <a:endParaRPr lang="zh-CN" altLang="en-US" sz="1400"/>
          </a:p>
          <a:p>
            <a:r>
              <a:rPr lang="en-US" altLang="zh-CN" sz="1400"/>
              <a:t>&lt;/form&gt;</a:t>
            </a:r>
            <a:endParaRPr lang="zh-CN" altLang="en-US" sz="1400"/>
          </a:p>
          <a:p>
            <a:r>
              <a:rPr lang="en-US" altLang="zh-CN" sz="1400"/>
              <a:t>&lt;br /&gt;</a:t>
            </a:r>
            <a:endParaRPr lang="zh-CN" altLang="en-US" sz="1400"/>
          </a:p>
          <a:p>
            <a:r>
              <a:rPr lang="en-US" altLang="zh-CN" sz="1400"/>
              <a:t>&lt;/body&gt;</a:t>
            </a:r>
            <a:endParaRPr lang="zh-CN" altLang="en-US" sz="1400"/>
          </a:p>
          <a:p>
            <a:r>
              <a:rPr lang="en-US" altLang="zh-CN" sz="1400"/>
              <a:t>&lt;/html&gt;</a:t>
            </a:r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2506166"/>
            <a:ext cx="4700587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711223"/>
            <a:ext cx="5000625" cy="9286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zh-CN" altLang="en-US" sz="1800" dirty="0" smtClean="0">
                <a:solidFill>
                  <a:srgbClr val="0070C0"/>
                </a:solidFill>
              </a:rPr>
              <a:t>每个</a:t>
            </a:r>
            <a:r>
              <a:rPr lang="en-US" sz="1800" dirty="0" smtClean="0">
                <a:solidFill>
                  <a:srgbClr val="0070C0"/>
                </a:solidFill>
              </a:rPr>
              <a:t>Window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对象都有</a:t>
            </a:r>
            <a:r>
              <a:rPr lang="en-US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属性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对象的属性和方法</a:t>
            </a:r>
            <a:endParaRPr lang="en-US" altLang="zh-CN" sz="1800" b="1" dirty="0" smtClean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00125" y="2498176"/>
          <a:ext cx="6715172" cy="388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20"/>
                <a:gridCol w="5255352"/>
              </a:tblGrid>
              <a:tr h="250884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属性名称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alinkColor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用户点击了该链接的颜色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对应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&lt;body&gt;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alink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属性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linkColor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未被访问过的链接的颜色，对应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&lt;body&gt;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link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属性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vlinkColor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被访问过的链接的颜色，对应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&lt;body&gt;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vlink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属性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bgColor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文档的背景颜色，对应于标记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&lt;body&gt;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标签的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bgcolor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属性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fgColor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前景即文本颜色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title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位于文档的标记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&lt;title&gt;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&lt;/title&gt;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之间的文本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cookie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记录访问站点的文本文件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文档的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地址，与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window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对象的属性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location.href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相同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anchors[]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所有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anchor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对象的数组，数组元素代表文档中的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&lt;a  name&gt;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标签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forms[]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所有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form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对象的数组，数组元素代表文档中的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&lt;form&gt;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标签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images[]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所有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image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对象的数组，数组元素代表文档中的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&lt;img&gt; 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标签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links[]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所有超链接对象的数组，数组元素代表文档中的</a:t>
                      </a: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&lt;a&gt;</a:t>
                      </a: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标签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3663672"/>
          <a:ext cx="671517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4929222"/>
              </a:tblGrid>
              <a:tr h="250884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方法名称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open()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产生一个新文档，擦掉已有的文档内容。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close()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关闭或结束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open()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方法打开的文档。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write("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文本信息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")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把文本信息输出到当前打开的文档。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5293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writeln("</a:t>
                      </a: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文本信息</a:t>
                      </a:r>
                      <a:r>
                        <a:rPr lang="en-US" sz="14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")</a:t>
                      </a:r>
                      <a:endParaRPr lang="zh-CN" sz="14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把文本输出到当前打开的文档，并附加一个换行符。</a:t>
                      </a:r>
                      <a:endParaRPr lang="zh-CN" sz="14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对象的颜色属性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71563" y="1857946"/>
            <a:ext cx="6643687" cy="1643062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bgColor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zh-CN" altLang="en-US" sz="1800" dirty="0" smtClean="0">
                <a:solidFill>
                  <a:srgbClr val="0070C0"/>
                </a:solidFill>
              </a:rPr>
              <a:t>属性用来指定文档的前景颜色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fgColor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zh-CN" altLang="en-US" sz="1800" dirty="0" smtClean="0">
                <a:solidFill>
                  <a:srgbClr val="0070C0"/>
                </a:solidFill>
              </a:rPr>
              <a:t>属性用来指定文档的背景颜色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linkColor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zh-CN" altLang="en-US" sz="1800" dirty="0" smtClean="0">
                <a:solidFill>
                  <a:srgbClr val="0070C0"/>
                </a:solidFill>
              </a:rPr>
              <a:t>属性、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alinkColor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zh-CN" altLang="en-US" sz="1800" dirty="0" smtClean="0">
                <a:solidFill>
                  <a:srgbClr val="0070C0"/>
                </a:solidFill>
              </a:rPr>
              <a:t>属性和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vlinkColor</a:t>
            </a:r>
            <a:r>
              <a:rPr lang="zh-CN" altLang="en-US" sz="1800" dirty="0" smtClean="0">
                <a:solidFill>
                  <a:srgbClr val="0070C0"/>
                </a:solidFill>
              </a:rPr>
              <a:t>分别用来指定文档的链接颜色</a:t>
            </a:r>
            <a:endParaRPr lang="en-US" altLang="zh-CN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6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2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对象的集合属性</a:t>
            </a:r>
            <a:r>
              <a:rPr lang="zh-CN" altLang="en-US" sz="2800" dirty="0"/>
              <a:t>之表单数组 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725562"/>
            <a:ext cx="6286500" cy="642938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800" dirty="0" smtClean="0">
                <a:solidFill>
                  <a:srgbClr val="0070C0"/>
                </a:solidFill>
              </a:rPr>
              <a:t>forms[] </a:t>
            </a:r>
            <a:r>
              <a:rPr lang="zh-CN" altLang="en-US" sz="1800" dirty="0" smtClean="0">
                <a:solidFill>
                  <a:srgbClr val="0070C0"/>
                </a:solidFill>
              </a:rPr>
              <a:t>数组包含文档中的所有</a:t>
            </a:r>
            <a:r>
              <a:rPr lang="en-US" altLang="zh-CN" sz="1800" dirty="0" smtClean="0">
                <a:solidFill>
                  <a:srgbClr val="0070C0"/>
                </a:solidFill>
              </a:rPr>
              <a:t>form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对象，数组里每个元素代表文档中的一个</a:t>
            </a:r>
            <a:r>
              <a:rPr lang="en-US" altLang="zh-CN" sz="1800" dirty="0" smtClean="0">
                <a:solidFill>
                  <a:srgbClr val="0070C0"/>
                </a:solidFill>
              </a:rPr>
              <a:t>&lt;form&gt;</a:t>
            </a:r>
            <a:r>
              <a:rPr lang="zh-CN" altLang="en-US" sz="1800" dirty="0" smtClean="0">
                <a:solidFill>
                  <a:srgbClr val="0070C0"/>
                </a:solidFill>
              </a:rPr>
              <a:t>标签。</a:t>
            </a:r>
            <a:endParaRPr lang="en-US" altLang="zh-CN" sz="1800" dirty="0" smtClean="0">
              <a:solidFill>
                <a:srgbClr val="0070C0"/>
              </a:solidFill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1285875" y="2368500"/>
            <a:ext cx="6286500" cy="466090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 dirty="0"/>
              <a:t>&lt;html&gt;&lt;head&gt;</a:t>
            </a:r>
            <a:endParaRPr lang="zh-CN" altLang="en-US" sz="1400" dirty="0"/>
          </a:p>
          <a:p>
            <a:r>
              <a:rPr lang="en-US" altLang="zh-CN" sz="1400" dirty="0"/>
              <a:t>&lt;meta http-</a:t>
            </a:r>
            <a:r>
              <a:rPr lang="en-US" altLang="zh-CN" sz="1400" dirty="0" err="1"/>
              <a:t>equiv</a:t>
            </a:r>
            <a:r>
              <a:rPr lang="en-US" altLang="zh-CN" sz="1400" dirty="0"/>
              <a:t>="Content-Type" content="text/html; charset=gb2312" /&gt;</a:t>
            </a:r>
            <a:endParaRPr lang="zh-CN" altLang="en-US" sz="1400" dirty="0"/>
          </a:p>
          <a:p>
            <a:r>
              <a:rPr lang="en-US" altLang="zh-CN" sz="1400" dirty="0"/>
              <a:t>&lt;title&gt;form</a:t>
            </a:r>
            <a:r>
              <a:rPr lang="zh-CN" altLang="en-US" sz="1400" dirty="0"/>
              <a:t>表单的使用</a:t>
            </a:r>
            <a:r>
              <a:rPr lang="en-US" altLang="zh-CN" sz="1400" dirty="0"/>
              <a:t>&lt;/title&gt;&lt;/head&gt;</a:t>
            </a:r>
            <a:endParaRPr lang="zh-CN" altLang="en-US" sz="1400" dirty="0"/>
          </a:p>
          <a:p>
            <a:r>
              <a:rPr lang="en-US" altLang="zh-CN" sz="1400" dirty="0"/>
              <a:t>&lt;script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  <a:endParaRPr lang="zh-CN" altLang="en-US" sz="1400" dirty="0"/>
          </a:p>
          <a:p>
            <a:r>
              <a:rPr lang="en-US" altLang="zh-CN" sz="1400" dirty="0"/>
              <a:t>&lt;!--</a:t>
            </a:r>
            <a:endParaRPr lang="zh-CN" altLang="en-US" sz="1400" dirty="0"/>
          </a:p>
          <a:p>
            <a:r>
              <a:rPr lang="en-US" altLang="zh-CN" sz="1400" dirty="0"/>
              <a:t>function </a:t>
            </a:r>
            <a:r>
              <a:rPr lang="en-US" altLang="zh-CN" sz="1400" dirty="0" err="1"/>
              <a:t>pressMe</a:t>
            </a:r>
            <a:r>
              <a:rPr lang="en-US" altLang="zh-CN" sz="1400" dirty="0"/>
              <a:t> ()</a:t>
            </a:r>
            <a:endParaRPr lang="zh-CN" altLang="en-US" sz="1400" dirty="0"/>
          </a:p>
          <a:p>
            <a:r>
              <a:rPr lang="en-US" altLang="zh-CN" sz="1400" dirty="0"/>
              <a:t>{</a:t>
            </a:r>
            <a:endParaRPr lang="zh-CN" altLang="en-US" sz="1400" dirty="0"/>
          </a:p>
          <a:p>
            <a:r>
              <a:rPr lang="en-US" altLang="zh-CN" sz="1400" dirty="0"/>
              <a:t>	 //</a:t>
            </a:r>
            <a:r>
              <a:rPr lang="zh-CN" altLang="en-US" sz="1400" dirty="0"/>
              <a:t>取</a:t>
            </a:r>
            <a:r>
              <a:rPr lang="en-US" altLang="zh-CN" sz="1400" dirty="0"/>
              <a:t>f1</a:t>
            </a:r>
            <a:r>
              <a:rPr lang="zh-CN" altLang="en-US" sz="1400" dirty="0"/>
              <a:t>表单中</a:t>
            </a:r>
            <a:r>
              <a:rPr lang="en-US" altLang="zh-CN" sz="1400" dirty="0"/>
              <a:t>message</a:t>
            </a:r>
            <a:r>
              <a:rPr lang="zh-CN" altLang="en-US" sz="1400" dirty="0"/>
              <a:t>输入框的值，前面我们使用</a:t>
            </a:r>
            <a:r>
              <a:rPr lang="en-US" altLang="zh-CN" sz="1400" dirty="0"/>
              <a:t>document.f1. </a:t>
            </a:r>
            <a:r>
              <a:rPr lang="en-US" altLang="zh-CN" sz="1400" dirty="0" err="1"/>
              <a:t>message.value</a:t>
            </a:r>
            <a:endParaRPr lang="zh-CN" altLang="en-US" sz="1400" dirty="0"/>
          </a:p>
          <a:p>
            <a:r>
              <a:rPr lang="en-US" altLang="zh-CN" sz="1400" dirty="0"/>
              <a:t>     //</a:t>
            </a:r>
            <a:r>
              <a:rPr lang="zh-CN" altLang="en-US" sz="1400" dirty="0"/>
              <a:t>也可以使用</a:t>
            </a:r>
            <a:r>
              <a:rPr lang="en-US" altLang="zh-CN" sz="1400" dirty="0" err="1"/>
              <a:t>document.forms</a:t>
            </a:r>
            <a:r>
              <a:rPr lang="en-US" altLang="zh-CN" sz="1400" dirty="0"/>
              <a:t>["f1"]. elements[0].value</a:t>
            </a:r>
            <a:endParaRPr lang="zh-CN" altLang="en-US" sz="1400" dirty="0"/>
          </a:p>
          <a:p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 = </a:t>
            </a:r>
            <a:r>
              <a:rPr lang="en-US" altLang="zh-CN" sz="1400" dirty="0" err="1"/>
              <a:t>document.forms</a:t>
            </a:r>
            <a:r>
              <a:rPr lang="en-US" altLang="zh-CN" sz="1400" dirty="0"/>
              <a:t>[0]. elements[0].value;</a:t>
            </a:r>
            <a:endParaRPr lang="zh-CN" altLang="en-US" sz="1400" dirty="0"/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设置</a:t>
            </a:r>
            <a:r>
              <a:rPr lang="en-US" altLang="zh-CN" sz="1400" dirty="0"/>
              <a:t>f2</a:t>
            </a:r>
            <a:r>
              <a:rPr lang="zh-CN" altLang="en-US" sz="1400" dirty="0"/>
              <a:t>表单中</a:t>
            </a:r>
            <a:r>
              <a:rPr lang="en-US" altLang="zh-CN" sz="1400" dirty="0"/>
              <a:t>show</a:t>
            </a:r>
            <a:r>
              <a:rPr lang="zh-CN" altLang="en-US" sz="1400" dirty="0"/>
              <a:t>输入框的值，前面我们使用</a:t>
            </a:r>
            <a:r>
              <a:rPr lang="en-US" altLang="zh-CN" sz="1400" dirty="0"/>
              <a:t>document.f2. </a:t>
            </a:r>
            <a:r>
              <a:rPr lang="en-US" altLang="zh-CN" sz="1400" dirty="0" err="1"/>
              <a:t>show.value</a:t>
            </a:r>
            <a:endParaRPr lang="zh-CN" altLang="en-US" sz="1400" dirty="0"/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document.forms</a:t>
            </a:r>
            <a:r>
              <a:rPr lang="en-US" altLang="zh-CN" sz="1400" dirty="0"/>
              <a:t>[1]. elements[0].value =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;</a:t>
            </a:r>
            <a:endParaRPr lang="zh-CN" altLang="en-US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  <a:p>
            <a:r>
              <a:rPr lang="en-US" altLang="zh-CN" sz="1400" dirty="0"/>
              <a:t>//--&gt;</a:t>
            </a:r>
            <a:endParaRPr lang="zh-CN" altLang="en-US" sz="1400" dirty="0"/>
          </a:p>
          <a:p>
            <a:r>
              <a:rPr lang="en-US" altLang="zh-CN" sz="1400" dirty="0"/>
              <a:t>&lt;/script&gt;</a:t>
            </a:r>
            <a:endParaRPr lang="zh-CN" altLang="en-US" sz="1400" dirty="0"/>
          </a:p>
          <a:p>
            <a:r>
              <a:rPr lang="en-US" altLang="zh-CN" sz="1400" dirty="0"/>
              <a:t>&lt;body&gt;&lt;form name = "f1"&gt;</a:t>
            </a:r>
            <a:endParaRPr lang="zh-CN" altLang="en-US" sz="1400" dirty="0"/>
          </a:p>
          <a:p>
            <a:r>
              <a:rPr lang="en-US" altLang="zh-CN" sz="1400" dirty="0"/>
              <a:t>&lt;input type= "text" name= "message"&gt;</a:t>
            </a:r>
            <a:endParaRPr lang="zh-CN" altLang="en-US" sz="1400" dirty="0"/>
          </a:p>
          <a:p>
            <a:r>
              <a:rPr lang="en-US" altLang="zh-CN" sz="1400" dirty="0"/>
              <a:t>&lt;input type= "button" value= "</a:t>
            </a:r>
            <a:r>
              <a:rPr lang="zh-CN" altLang="en-US" sz="1400" dirty="0"/>
              <a:t>按下我传递值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 "</a:t>
            </a:r>
            <a:r>
              <a:rPr lang="en-US" altLang="zh-CN" sz="1400" dirty="0" err="1"/>
              <a:t>pressMe</a:t>
            </a:r>
            <a:r>
              <a:rPr lang="en-US" altLang="zh-CN" sz="1400" dirty="0"/>
              <a:t>()"&gt;&lt;/form&gt;</a:t>
            </a:r>
            <a:endParaRPr lang="zh-CN" altLang="en-US" sz="1400" dirty="0"/>
          </a:p>
          <a:p>
            <a:r>
              <a:rPr lang="en-US" altLang="zh-CN" sz="1400" dirty="0"/>
              <a:t>&lt;form name = "f2"&gt;&lt;input type= "text" name= "show"&gt;</a:t>
            </a:r>
            <a:endParaRPr lang="zh-CN" altLang="en-US" sz="1400" dirty="0"/>
          </a:p>
          <a:p>
            <a:r>
              <a:rPr lang="en-US" altLang="zh-CN" sz="1400" dirty="0"/>
              <a:t>&lt;/form&gt;&lt;/body&gt;&lt;/html&gt;</a:t>
            </a:r>
            <a:endParaRPr lang="zh-CN" alt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19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对象的集合属性</a:t>
            </a:r>
            <a:r>
              <a:rPr lang="zh-CN" altLang="en-US" sz="2800" dirty="0"/>
              <a:t>之图像数组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723528"/>
            <a:ext cx="6286500" cy="5715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imges</a:t>
            </a:r>
            <a:r>
              <a:rPr lang="en-US" altLang="zh-CN" sz="1600" dirty="0" smtClean="0">
                <a:solidFill>
                  <a:srgbClr val="0070C0"/>
                </a:solidFill>
              </a:rPr>
              <a:t>[] </a:t>
            </a:r>
            <a:r>
              <a:rPr lang="zh-CN" altLang="en-US" sz="1600" dirty="0" smtClean="0">
                <a:solidFill>
                  <a:srgbClr val="0070C0"/>
                </a:solidFill>
              </a:rPr>
              <a:t>属性是一个</a:t>
            </a:r>
            <a:r>
              <a:rPr lang="en-US" altLang="zh-CN" sz="1600" dirty="0" smtClean="0">
                <a:solidFill>
                  <a:srgbClr val="0070C0"/>
                </a:solidFill>
              </a:rPr>
              <a:t>Image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对象的数组，数组中的每个元素代表文档中每个</a:t>
            </a:r>
            <a:r>
              <a:rPr lang="en-US" altLang="zh-CN" sz="1600" dirty="0" smtClean="0">
                <a:solidFill>
                  <a:srgbClr val="0070C0"/>
                </a:solidFill>
              </a:rPr>
              <a:t>&lt;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img</a:t>
            </a:r>
            <a:r>
              <a:rPr lang="en-US" altLang="zh-CN" sz="1600" dirty="0" smtClean="0">
                <a:solidFill>
                  <a:srgbClr val="0070C0"/>
                </a:solidFill>
              </a:rPr>
              <a:t>&gt;</a:t>
            </a:r>
            <a:r>
              <a:rPr lang="zh-CN" altLang="en-US" sz="1600" dirty="0" smtClean="0">
                <a:solidFill>
                  <a:srgbClr val="0070C0"/>
                </a:solidFill>
              </a:rPr>
              <a:t>标签。</a:t>
            </a:r>
            <a:endParaRPr lang="en-US" altLang="zh-CN" sz="1600" dirty="0" smtClean="0">
              <a:solidFill>
                <a:srgbClr val="0070C0"/>
              </a:solidFill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071563" y="2295028"/>
            <a:ext cx="6286500" cy="466090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/>
              <a:t>&lt;html&gt;</a:t>
            </a:r>
            <a:endParaRPr lang="zh-CN" altLang="en-US" sz="1400"/>
          </a:p>
          <a:p>
            <a:r>
              <a:rPr lang="en-US" altLang="zh-CN" sz="1400"/>
              <a:t>&lt;head&gt;</a:t>
            </a:r>
            <a:endParaRPr lang="zh-CN" altLang="en-US" sz="1400"/>
          </a:p>
          <a:p>
            <a:r>
              <a:rPr lang="en-US" altLang="zh-CN" sz="1400"/>
              <a:t>&lt;meta http-equiv="Content-Type" content="text/html; charset=gb2312" /&gt;</a:t>
            </a:r>
            <a:endParaRPr lang="zh-CN" altLang="en-US" sz="1400"/>
          </a:p>
          <a:p>
            <a:r>
              <a:rPr lang="en-US" altLang="zh-CN" sz="1400"/>
              <a:t>&lt;title&gt;</a:t>
            </a:r>
            <a:r>
              <a:rPr lang="zh-CN" altLang="en-US" sz="1400"/>
              <a:t>数码显示时钟</a:t>
            </a:r>
            <a:r>
              <a:rPr lang="en-US" altLang="zh-CN" sz="1400"/>
              <a:t>&lt;/title&gt;</a:t>
            </a:r>
            <a:endParaRPr lang="zh-CN" altLang="en-US" sz="1400"/>
          </a:p>
          <a:p>
            <a:r>
              <a:rPr lang="en-US" altLang="zh-CN" sz="1400"/>
              <a:t>&lt;script type="text/javascript"&gt;</a:t>
            </a:r>
            <a:endParaRPr lang="zh-CN" altLang="en-US" sz="1400"/>
          </a:p>
          <a:p>
            <a:r>
              <a:rPr lang="en-US" altLang="zh-CN" sz="1400"/>
              <a:t>&lt;!--</a:t>
            </a:r>
            <a:endParaRPr lang="zh-CN" altLang="en-US" sz="1400"/>
          </a:p>
          <a:p>
            <a:r>
              <a:rPr lang="en-US" altLang="zh-CN" sz="1400"/>
              <a:t>function clock()</a:t>
            </a:r>
            <a:endParaRPr lang="zh-CN" altLang="en-US" sz="1400"/>
          </a:p>
          <a:p>
            <a:r>
              <a:rPr lang="en-US" altLang="zh-CN" sz="1400"/>
              <a:t>{</a:t>
            </a:r>
            <a:endParaRPr lang="zh-CN" altLang="en-US" sz="1400"/>
          </a:p>
          <a:p>
            <a:r>
              <a:rPr lang="en-US" altLang="zh-CN" sz="1400"/>
              <a:t>	var time = new Date();</a:t>
            </a:r>
            <a:endParaRPr lang="zh-CN" altLang="en-US" sz="1400"/>
          </a:p>
          <a:p>
            <a:r>
              <a:rPr lang="en-US" altLang="zh-CN" sz="1400"/>
              <a:t>	var hour = time.getHours();</a:t>
            </a:r>
            <a:endParaRPr lang="zh-CN" altLang="en-US" sz="1400"/>
          </a:p>
          <a:p>
            <a:r>
              <a:rPr lang="en-US" altLang="zh-CN" sz="1400"/>
              <a:t>	var minute = time.getMinutes();</a:t>
            </a:r>
            <a:endParaRPr lang="zh-CN" altLang="en-US" sz="1400"/>
          </a:p>
          <a:p>
            <a:r>
              <a:rPr lang="en-US" altLang="zh-CN" sz="1400"/>
              <a:t>	var second = time.getSeconds();</a:t>
            </a:r>
            <a:endParaRPr lang="zh-CN" altLang="en-US" sz="1400"/>
          </a:p>
          <a:p>
            <a:r>
              <a:rPr lang="en-US" altLang="zh-CN" sz="1400"/>
              <a:t>//</a:t>
            </a:r>
            <a:r>
              <a:rPr lang="zh-CN" altLang="en-US" sz="1400"/>
              <a:t>小时、分、秒小于</a:t>
            </a:r>
            <a:r>
              <a:rPr lang="en-US" altLang="zh-CN" sz="1400"/>
              <a:t>10</a:t>
            </a:r>
            <a:r>
              <a:rPr lang="zh-CN" altLang="en-US" sz="1400"/>
              <a:t>时，在前面补</a:t>
            </a:r>
            <a:r>
              <a:rPr lang="en-US" altLang="zh-CN" sz="1400"/>
              <a:t>0</a:t>
            </a:r>
            <a:endParaRPr lang="zh-CN" altLang="en-US" sz="1400"/>
          </a:p>
          <a:p>
            <a:r>
              <a:rPr lang="en-US" altLang="zh-CN" sz="1400"/>
              <a:t>	hour = hour&gt;=10?hour:("0"+hour);</a:t>
            </a:r>
            <a:endParaRPr lang="zh-CN" altLang="en-US" sz="1400"/>
          </a:p>
          <a:p>
            <a:r>
              <a:rPr lang="en-US" altLang="zh-CN" sz="1400"/>
              <a:t>    minute  = minute &gt;=10 ?minute :("0"+minute);</a:t>
            </a:r>
            <a:endParaRPr lang="zh-CN" altLang="en-US" sz="1400"/>
          </a:p>
          <a:p>
            <a:r>
              <a:rPr lang="en-US" altLang="zh-CN" sz="1400"/>
              <a:t>second = second &gt;=10 ?second :("0"+second) ;</a:t>
            </a:r>
            <a:endParaRPr lang="zh-CN" altLang="en-US" sz="1400"/>
          </a:p>
          <a:p>
            <a:r>
              <a:rPr lang="en-US" altLang="zh-CN" sz="1400"/>
              <a:t>//hour</a:t>
            </a:r>
            <a:r>
              <a:rPr lang="zh-CN" altLang="en-US" sz="1400"/>
              <a:t>、</a:t>
            </a:r>
            <a:r>
              <a:rPr lang="en-US" altLang="zh-CN" sz="1400"/>
              <a:t>minute</a:t>
            </a:r>
            <a:r>
              <a:rPr lang="zh-CN" altLang="en-US" sz="1400"/>
              <a:t>、</a:t>
            </a:r>
            <a:r>
              <a:rPr lang="en-US" altLang="zh-CN" sz="1400"/>
              <a:t>second</a:t>
            </a:r>
            <a:r>
              <a:rPr lang="zh-CN" altLang="en-US" sz="1400"/>
              <a:t>都是</a:t>
            </a:r>
            <a:r>
              <a:rPr lang="en-US" altLang="zh-CN" sz="1400"/>
              <a:t>number</a:t>
            </a:r>
            <a:r>
              <a:rPr lang="zh-CN" altLang="en-US" sz="1400"/>
              <a:t>类型，要转成</a:t>
            </a:r>
            <a:r>
              <a:rPr lang="en-US" altLang="zh-CN" sz="1400"/>
              <a:t>string</a:t>
            </a:r>
            <a:r>
              <a:rPr lang="zh-CN" altLang="en-US" sz="1400"/>
              <a:t>类型的</a:t>
            </a:r>
            <a:endParaRPr lang="zh-CN" altLang="en-US" sz="1400"/>
          </a:p>
          <a:p>
            <a:r>
              <a:rPr lang="en-US" altLang="zh-CN" sz="1400"/>
              <a:t>	var hou = new String(hour);</a:t>
            </a:r>
            <a:endParaRPr lang="zh-CN" altLang="en-US" sz="1400"/>
          </a:p>
          <a:p>
            <a:r>
              <a:rPr lang="en-US" altLang="zh-CN" sz="1400"/>
              <a:t>	var n11 = hou.substr(0,1); //</a:t>
            </a:r>
            <a:r>
              <a:rPr lang="zh-CN" altLang="en-US" sz="1400"/>
              <a:t>取小时的第</a:t>
            </a:r>
            <a:r>
              <a:rPr lang="en-US" altLang="zh-CN" sz="1400"/>
              <a:t>1</a:t>
            </a:r>
            <a:r>
              <a:rPr lang="zh-CN" altLang="en-US" sz="1400"/>
              <a:t>位数字</a:t>
            </a:r>
            <a:endParaRPr lang="zh-CN" altLang="en-US" sz="1400"/>
          </a:p>
          <a:p>
            <a:r>
              <a:rPr lang="en-US" altLang="zh-CN" sz="1400"/>
              <a:t>	var n21 = hou.substr(1,1); //</a:t>
            </a:r>
            <a:r>
              <a:rPr lang="zh-CN" altLang="en-US" sz="1400"/>
              <a:t>取小时的第</a:t>
            </a:r>
            <a:r>
              <a:rPr lang="en-US" altLang="zh-CN" sz="1400"/>
              <a:t>2</a:t>
            </a:r>
            <a:r>
              <a:rPr lang="zh-CN" altLang="en-US" sz="1400"/>
              <a:t>位数字</a:t>
            </a:r>
            <a:endParaRPr lang="en-US" altLang="zh-CN" sz="1400"/>
          </a:p>
          <a:p>
            <a:r>
              <a:rPr lang="en-US" altLang="zh-CN" sz="1400"/>
              <a:t>var minu = new String(minute);</a:t>
            </a:r>
            <a:endParaRPr lang="zh-CN" altLang="en-US" sz="1400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071563" y="2295028"/>
            <a:ext cx="6286500" cy="4878388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400"/>
              <a:t>	var n31 = minu.substr(0,1); //</a:t>
            </a:r>
            <a:r>
              <a:rPr lang="zh-CN" altLang="en-US" sz="1400"/>
              <a:t>取分钟的第</a:t>
            </a:r>
            <a:r>
              <a:rPr lang="en-US" altLang="zh-CN" sz="1400"/>
              <a:t>1</a:t>
            </a:r>
            <a:r>
              <a:rPr lang="zh-CN" altLang="en-US" sz="1400"/>
              <a:t>位数字</a:t>
            </a:r>
            <a:endParaRPr lang="zh-CN" altLang="en-US" sz="1400"/>
          </a:p>
          <a:p>
            <a:r>
              <a:rPr lang="en-US" altLang="zh-CN" sz="1400"/>
              <a:t>	var n41 = minu.substr(1,1); //</a:t>
            </a:r>
            <a:r>
              <a:rPr lang="zh-CN" altLang="en-US" sz="1400"/>
              <a:t>取分钟的第</a:t>
            </a:r>
            <a:r>
              <a:rPr lang="en-US" altLang="zh-CN" sz="1400"/>
              <a:t>2</a:t>
            </a:r>
            <a:r>
              <a:rPr lang="zh-CN" altLang="en-US" sz="1400"/>
              <a:t>位数字</a:t>
            </a:r>
            <a:endParaRPr lang="zh-CN" altLang="en-US" sz="1400"/>
          </a:p>
          <a:p>
            <a:r>
              <a:rPr lang="en-US" altLang="zh-CN" sz="1400"/>
              <a:t>	var sec  =  new String(second);</a:t>
            </a:r>
            <a:endParaRPr lang="zh-CN" altLang="en-US" sz="1400"/>
          </a:p>
          <a:p>
            <a:r>
              <a:rPr lang="en-US" altLang="zh-CN" sz="1400"/>
              <a:t>	var n51 = sec.substr(0,1); //</a:t>
            </a:r>
            <a:r>
              <a:rPr lang="zh-CN" altLang="en-US" sz="1400"/>
              <a:t>取秒的第</a:t>
            </a:r>
            <a:r>
              <a:rPr lang="en-US" altLang="zh-CN" sz="1400"/>
              <a:t>1</a:t>
            </a:r>
            <a:r>
              <a:rPr lang="zh-CN" altLang="en-US" sz="1400"/>
              <a:t>位数字</a:t>
            </a:r>
            <a:endParaRPr lang="zh-CN" altLang="en-US" sz="1400"/>
          </a:p>
          <a:p>
            <a:r>
              <a:rPr lang="en-US" altLang="zh-CN" sz="1400"/>
              <a:t>	var n61 = sec.substr(1,1); //</a:t>
            </a:r>
            <a:r>
              <a:rPr lang="zh-CN" altLang="en-US" sz="1400"/>
              <a:t>取秒的第</a:t>
            </a:r>
            <a:r>
              <a:rPr lang="en-US" altLang="zh-CN" sz="1400"/>
              <a:t>2</a:t>
            </a:r>
            <a:r>
              <a:rPr lang="zh-CN" altLang="en-US" sz="1400"/>
              <a:t>位数字</a:t>
            </a:r>
            <a:endParaRPr lang="zh-CN" altLang="en-US" sz="1400"/>
          </a:p>
          <a:p>
            <a:r>
              <a:rPr lang="en-US" altLang="zh-CN" sz="1400"/>
              <a:t>    //</a:t>
            </a:r>
            <a:r>
              <a:rPr lang="zh-CN" altLang="en-US" sz="1400"/>
              <a:t>根据时分秒的数字分别取对应的图像</a:t>
            </a:r>
            <a:endParaRPr lang="zh-CN" altLang="en-US" sz="1400"/>
          </a:p>
          <a:p>
            <a:r>
              <a:rPr lang="en-US" altLang="zh-CN" sz="1400"/>
              <a:t>	document.images[0].src="lcd/"+n11+".gif";</a:t>
            </a:r>
            <a:endParaRPr lang="zh-CN" altLang="en-US" sz="1400"/>
          </a:p>
          <a:p>
            <a:r>
              <a:rPr lang="en-US" altLang="zh-CN" sz="1400"/>
              <a:t>	document.images[1].src="lcd/"+n21+".gif";</a:t>
            </a:r>
            <a:endParaRPr lang="zh-CN" altLang="en-US" sz="1400"/>
          </a:p>
          <a:p>
            <a:r>
              <a:rPr lang="en-US" altLang="zh-CN" sz="1400"/>
              <a:t>                  document.images[3].src="lcd/"+n31+".gif"; // </a:t>
            </a:r>
            <a:r>
              <a:rPr lang="zh-CN" altLang="en-US" sz="1400"/>
              <a:t>第</a:t>
            </a:r>
            <a:r>
              <a:rPr lang="en-US" altLang="zh-CN" sz="1400"/>
              <a:t>3</a:t>
            </a:r>
            <a:r>
              <a:rPr lang="zh-CN" altLang="en-US" sz="1400"/>
              <a:t>幅图像不变</a:t>
            </a:r>
            <a:endParaRPr lang="zh-CN" altLang="en-US" sz="1400"/>
          </a:p>
          <a:p>
            <a:r>
              <a:rPr lang="en-US" altLang="zh-CN" sz="1400"/>
              <a:t>	document.images[4].src="lcd/"+n41+".gif";</a:t>
            </a:r>
            <a:endParaRPr lang="zh-CN" altLang="en-US" sz="1400"/>
          </a:p>
          <a:p>
            <a:r>
              <a:rPr lang="en-US" altLang="zh-CN" sz="1400"/>
              <a:t>	document.images[6].src="lcd/"+n51+".gif"; // </a:t>
            </a:r>
            <a:r>
              <a:rPr lang="zh-CN" altLang="en-US" sz="1400"/>
              <a:t>第</a:t>
            </a:r>
            <a:r>
              <a:rPr lang="en-US" altLang="zh-CN" sz="1400"/>
              <a:t>5</a:t>
            </a:r>
            <a:r>
              <a:rPr lang="zh-CN" altLang="en-US" sz="1400"/>
              <a:t>幅图像不变</a:t>
            </a:r>
            <a:endParaRPr lang="zh-CN" altLang="en-US" sz="1400"/>
          </a:p>
          <a:p>
            <a:r>
              <a:rPr lang="en-US" altLang="zh-CN" sz="1400"/>
              <a:t>	document.images[7].src="lcd/"+n61+".gif";</a:t>
            </a:r>
            <a:endParaRPr lang="zh-CN" altLang="en-US" sz="1400"/>
          </a:p>
          <a:p>
            <a:r>
              <a:rPr lang="en-US" altLang="zh-CN" sz="1400"/>
              <a:t>	setTimeout("clock()",1000);//</a:t>
            </a:r>
            <a:r>
              <a:rPr lang="zh-CN" altLang="en-US" sz="1400"/>
              <a:t>定时反复的执行</a:t>
            </a:r>
            <a:endParaRPr lang="zh-CN" altLang="en-US" sz="1400"/>
          </a:p>
          <a:p>
            <a:r>
              <a:rPr lang="en-US" altLang="zh-CN" sz="1400"/>
              <a:t>}</a:t>
            </a:r>
            <a:endParaRPr lang="zh-CN" altLang="en-US" sz="1400"/>
          </a:p>
          <a:p>
            <a:r>
              <a:rPr lang="en-US" altLang="zh-CN" sz="1400"/>
              <a:t>//--&gt;</a:t>
            </a:r>
            <a:endParaRPr lang="zh-CN" altLang="en-US" sz="1400"/>
          </a:p>
          <a:p>
            <a:r>
              <a:rPr lang="en-US" altLang="zh-CN" sz="1400"/>
              <a:t>&lt;/script&gt;&lt;/head&gt;</a:t>
            </a:r>
            <a:endParaRPr lang="zh-CN" altLang="en-US" sz="1400"/>
          </a:p>
          <a:p>
            <a:r>
              <a:rPr lang="en-US" altLang="zh-CN" sz="1400"/>
              <a:t>&lt;body onLoad="clock()"&gt;</a:t>
            </a:r>
            <a:endParaRPr lang="zh-CN" altLang="en-US" sz="1400"/>
          </a:p>
          <a:p>
            <a:r>
              <a:rPr lang="en-US" altLang="zh-CN" sz="1400"/>
              <a:t>&lt;!--  8</a:t>
            </a:r>
            <a:r>
              <a:rPr lang="zh-CN" altLang="en-US" sz="1400"/>
              <a:t>个图像分别显示小时、分钟和秒及它们之间的分隔</a:t>
            </a:r>
            <a:r>
              <a:rPr lang="en-US" sz="1400"/>
              <a:t> </a:t>
            </a:r>
            <a:r>
              <a:rPr lang="en-US" altLang="zh-CN" sz="1400"/>
              <a:t>--&gt;</a:t>
            </a:r>
            <a:endParaRPr lang="zh-CN" altLang="en-US" sz="1400"/>
          </a:p>
          <a:p>
            <a:r>
              <a:rPr lang="en-US" altLang="zh-CN" sz="1400"/>
              <a:t>&lt;img src="lcd/0.gif"/&gt;&lt;img src="lcd/0.gif"/&gt;&lt;img src="lcd/dot.gif"/&gt;</a:t>
            </a:r>
            <a:endParaRPr lang="zh-CN" altLang="en-US" sz="1400"/>
          </a:p>
          <a:p>
            <a:r>
              <a:rPr lang="en-US" altLang="zh-CN" sz="1400"/>
              <a:t>&lt;img src="lcd/0.gif"/&gt;&lt;img src="lcd/0.gif"/&gt;&lt;img src="lcd/dot.gif"/&gt;</a:t>
            </a:r>
            <a:endParaRPr lang="zh-CN" altLang="en-US" sz="1400"/>
          </a:p>
          <a:p>
            <a:r>
              <a:rPr lang="en-US" altLang="zh-CN" sz="1400"/>
              <a:t>&lt;img src="lcd/0.gif"/&gt;&lt;img src="lcd/0.gif"/&gt;</a:t>
            </a:r>
            <a:endParaRPr lang="zh-CN" altLang="en-US" sz="1400"/>
          </a:p>
          <a:p>
            <a:r>
              <a:rPr lang="en-US" altLang="zh-CN" sz="1400"/>
              <a:t>&lt;/body&gt;&lt;/html&gt;</a:t>
            </a:r>
            <a:endParaRPr lang="zh-CN" altLang="en-US" sz="140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3009403"/>
            <a:ext cx="44069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99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899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对象的集合属性</a:t>
            </a:r>
            <a:r>
              <a:rPr lang="zh-CN" altLang="en-US" dirty="0" smtClean="0"/>
              <a:t>之</a:t>
            </a:r>
            <a:br>
              <a:rPr lang="en-US" altLang="zh-CN" dirty="0" smtClean="0"/>
            </a:br>
            <a:r>
              <a:rPr lang="zh-CN" altLang="en-US" dirty="0" smtClean="0"/>
              <a:t>超</a:t>
            </a:r>
            <a:r>
              <a:rPr lang="zh-CN" altLang="en-US" dirty="0"/>
              <a:t>链接数组和锚数组</a:t>
            </a:r>
            <a:endParaRPr lang="zh-CN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670876"/>
            <a:ext cx="6429375" cy="1071563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4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4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400" dirty="0" smtClean="0">
                <a:solidFill>
                  <a:srgbClr val="0070C0"/>
                </a:solidFill>
              </a:rPr>
              <a:t>links[] </a:t>
            </a:r>
            <a:r>
              <a:rPr lang="zh-CN" altLang="en-US" sz="1400" dirty="0" smtClean="0">
                <a:solidFill>
                  <a:srgbClr val="0070C0"/>
                </a:solidFill>
              </a:rPr>
              <a:t>属性是一个</a:t>
            </a:r>
            <a:r>
              <a:rPr lang="en-US" altLang="zh-CN" sz="1400" dirty="0" smtClean="0">
                <a:solidFill>
                  <a:srgbClr val="0070C0"/>
                </a:solidFill>
              </a:rPr>
              <a:t>Link</a:t>
            </a:r>
            <a:r>
              <a:rPr lang="zh-CN" altLang="en-US" sz="1400" dirty="0" smtClean="0">
                <a:solidFill>
                  <a:srgbClr val="0070C0"/>
                </a:solidFill>
              </a:rPr>
              <a:t>对象的数组，数组中的每个元素代表文档中每个</a:t>
            </a:r>
            <a:r>
              <a:rPr lang="en-US" altLang="zh-CN" sz="1400" dirty="0" smtClean="0">
                <a:solidFill>
                  <a:srgbClr val="0070C0"/>
                </a:solidFill>
              </a:rPr>
              <a:t>&lt;a 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href</a:t>
            </a:r>
            <a:r>
              <a:rPr lang="en-US" altLang="zh-CN" sz="1400" dirty="0" smtClean="0">
                <a:solidFill>
                  <a:srgbClr val="0070C0"/>
                </a:solidFill>
              </a:rPr>
              <a:t>=""&gt;</a:t>
            </a:r>
            <a:r>
              <a:rPr lang="zh-CN" altLang="en-US" sz="1400" dirty="0" smtClean="0">
                <a:solidFill>
                  <a:srgbClr val="0070C0"/>
                </a:solidFill>
              </a:rPr>
              <a:t>标签。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400" dirty="0" smtClean="0">
                <a:solidFill>
                  <a:srgbClr val="0070C0"/>
                </a:solidFill>
              </a:rPr>
              <a:t>anchors[] </a:t>
            </a:r>
            <a:r>
              <a:rPr lang="zh-CN" altLang="en-US" sz="1400" dirty="0" smtClean="0">
                <a:solidFill>
                  <a:srgbClr val="0070C0"/>
                </a:solidFill>
              </a:rPr>
              <a:t>属性是一个</a:t>
            </a:r>
            <a:r>
              <a:rPr lang="en-US" altLang="zh-CN" sz="1400" dirty="0" smtClean="0">
                <a:solidFill>
                  <a:srgbClr val="0070C0"/>
                </a:solidFill>
              </a:rPr>
              <a:t>Anchor</a:t>
            </a:r>
            <a:r>
              <a:rPr lang="zh-CN" altLang="en-US" sz="1400" dirty="0" smtClean="0">
                <a:solidFill>
                  <a:srgbClr val="0070C0"/>
                </a:solidFill>
              </a:rPr>
              <a:t>对象的数组，数组中的每个元素代表文档中每个</a:t>
            </a:r>
            <a:r>
              <a:rPr lang="en-US" altLang="zh-CN" sz="1400" dirty="0" smtClean="0">
                <a:solidFill>
                  <a:srgbClr val="0070C0"/>
                </a:solidFill>
              </a:rPr>
              <a:t>&lt;a name=""&gt;</a:t>
            </a:r>
            <a:r>
              <a:rPr lang="zh-CN" altLang="en-US" sz="1400" dirty="0" smtClean="0">
                <a:solidFill>
                  <a:srgbClr val="0070C0"/>
                </a:solidFill>
              </a:rPr>
              <a:t>标签。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000100" y="2813869"/>
            <a:ext cx="6286500" cy="3822700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200" dirty="0"/>
              <a:t>&lt;html&gt;</a:t>
            </a:r>
            <a:endParaRPr lang="zh-CN" altLang="en-US" sz="1200" dirty="0"/>
          </a:p>
          <a:p>
            <a:r>
              <a:rPr lang="en-US" altLang="zh-CN" sz="1200" dirty="0"/>
              <a:t>&lt;head&gt;</a:t>
            </a:r>
            <a:endParaRPr lang="zh-CN" altLang="en-US" sz="1200" dirty="0"/>
          </a:p>
          <a:p>
            <a:r>
              <a:rPr lang="en-US" altLang="zh-CN" sz="1200" dirty="0"/>
              <a:t>&lt;meta http-equiv="Content-Type" content="text/html; </a:t>
            </a:r>
            <a:r>
              <a:rPr lang="en-US" altLang="zh-CN" sz="1200" dirty="0" err="1"/>
              <a:t>charset</a:t>
            </a:r>
            <a:r>
              <a:rPr lang="en-US" altLang="zh-CN" sz="1200" dirty="0"/>
              <a:t>=gb2312" /&gt;</a:t>
            </a:r>
            <a:endParaRPr lang="zh-CN" altLang="en-US" sz="1200" dirty="0"/>
          </a:p>
          <a:p>
            <a:r>
              <a:rPr lang="en-US" altLang="zh-CN" sz="1200" dirty="0"/>
              <a:t>&lt;title&gt;</a:t>
            </a:r>
            <a:r>
              <a:rPr lang="zh-CN" altLang="en-US" sz="1200" dirty="0"/>
              <a:t>显示所有超链接和锚点</a:t>
            </a:r>
            <a:r>
              <a:rPr lang="en-US" altLang="zh-CN" sz="1200" dirty="0"/>
              <a:t>&lt;/title&gt;</a:t>
            </a:r>
            <a:endParaRPr lang="zh-CN" altLang="en-US" sz="1200" dirty="0"/>
          </a:p>
          <a:p>
            <a:r>
              <a:rPr lang="en-US" altLang="zh-CN" sz="1200" dirty="0"/>
              <a:t>&lt;/head&gt;</a:t>
            </a:r>
            <a:endParaRPr lang="zh-CN" altLang="en-US" sz="1200" dirty="0"/>
          </a:p>
          <a:p>
            <a:r>
              <a:rPr lang="en-US" altLang="zh-CN" sz="1200" dirty="0"/>
              <a:t>&lt;body&gt;</a:t>
            </a:r>
            <a:endParaRPr lang="zh-CN" altLang="en-US" sz="1200" dirty="0"/>
          </a:p>
          <a:p>
            <a:r>
              <a:rPr lang="en-US" altLang="zh-CN" sz="1200" dirty="0"/>
              <a:t>&lt;h1&gt;Document Object Model (DOM)&lt;/h1&gt;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</a:t>
            </a:r>
            <a:r>
              <a:rPr lang="en-US" altLang="zh-CN" sz="1200" b="1" dirty="0"/>
              <a:t>&lt;a </a:t>
            </a:r>
            <a:r>
              <a:rPr lang="en-US" altLang="zh-CN" sz="1200" b="1" dirty="0" err="1"/>
              <a:t>href</a:t>
            </a:r>
            <a:r>
              <a:rPr lang="en-US" altLang="zh-CN" sz="1200" b="1" dirty="0"/>
              <a:t>="#new" &gt;What's new?&lt;/a&gt;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</a:t>
            </a:r>
            <a:r>
              <a:rPr lang="en-US" altLang="zh-CN" sz="1200" b="1" dirty="0"/>
              <a:t>&lt;a </a:t>
            </a:r>
            <a:r>
              <a:rPr lang="en-US" altLang="zh-CN" sz="1200" b="1" dirty="0" err="1"/>
              <a:t>href</a:t>
            </a:r>
            <a:r>
              <a:rPr lang="en-US" altLang="zh-CN" sz="1200" b="1" dirty="0"/>
              <a:t> ="#what"&gt;What is the Document Object Model?&lt;/a&gt;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</a:t>
            </a:r>
            <a:r>
              <a:rPr lang="en-US" altLang="zh-CN" sz="1200" b="1" dirty="0"/>
              <a:t>&lt;a </a:t>
            </a:r>
            <a:r>
              <a:rPr lang="en-US" altLang="zh-CN" sz="1200" b="1" dirty="0" err="1"/>
              <a:t>href</a:t>
            </a:r>
            <a:r>
              <a:rPr lang="en-US" altLang="zh-CN" sz="1200" b="1" dirty="0"/>
              <a:t> ="#why"&gt;Why the Document Object Model?&lt;/a&gt;</a:t>
            </a:r>
            <a:endParaRPr lang="zh-CN" altLang="en-US" sz="1200" dirty="0"/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</a:t>
            </a:r>
            <a:endParaRPr lang="zh-CN" altLang="en-US" sz="1200" dirty="0"/>
          </a:p>
          <a:p>
            <a:r>
              <a:rPr lang="en-US" altLang="zh-CN" sz="1200" b="1" dirty="0"/>
              <a:t>&lt;a name="new" &gt;</a:t>
            </a:r>
            <a:r>
              <a:rPr lang="en-US" altLang="zh-CN" sz="1200" dirty="0"/>
              <a:t>&lt;h2&gt;What's new?&lt;/h2&gt;&lt;/a&gt;</a:t>
            </a:r>
            <a:endParaRPr lang="zh-CN" altLang="en-US" sz="1200" dirty="0"/>
          </a:p>
          <a:p>
            <a:r>
              <a:rPr lang="en-US" altLang="zh-CN" sz="1200" dirty="0"/>
              <a:t>20080122: The Document Object Model Activity is closed. The Document Object Model Working Group was closed in the Spring of 2004, after the completion of the DOM Level 3 Recommendations...&lt;</a:t>
            </a:r>
            <a:r>
              <a:rPr lang="en-US" altLang="zh-CN" sz="1200" dirty="0" err="1"/>
              <a:t>br</a:t>
            </a:r>
            <a:r>
              <a:rPr lang="en-US" altLang="zh-CN" sz="1200" dirty="0"/>
              <a:t> /&gt;</a:t>
            </a:r>
            <a:endParaRPr lang="zh-CN" altLang="en-US" sz="1200" dirty="0"/>
          </a:p>
          <a:p>
            <a:r>
              <a:rPr lang="en-US" altLang="zh-CN" sz="1200" b="1" dirty="0"/>
              <a:t>&lt;a name="what"&gt;</a:t>
            </a:r>
            <a:r>
              <a:rPr lang="en-US" altLang="zh-CN" sz="1200" dirty="0"/>
              <a:t>&lt;h2&gt;What is the Document Object Model?&lt;/h2&gt;&lt;/a&gt;</a:t>
            </a:r>
            <a:endParaRPr lang="zh-CN" altLang="en-US" sz="1200" dirty="0"/>
          </a:p>
          <a:p>
            <a:r>
              <a:rPr lang="en-US" altLang="zh-CN" sz="1200" dirty="0"/>
              <a:t>The Document Object Model is a platform- and language-neutral interface that will allow programs and scripts to dynamically access and update the content, structure and style of documents...&lt;</a:t>
            </a:r>
            <a:r>
              <a:rPr lang="en-US" altLang="zh-CN" sz="1200" dirty="0" err="1"/>
              <a:t>br</a:t>
            </a:r>
            <a:r>
              <a:rPr lang="en-US" altLang="zh-CN" sz="1200" dirty="0"/>
              <a:t> /&gt;</a:t>
            </a:r>
            <a:endParaRPr lang="zh-CN" altLang="en-US" sz="1200" dirty="0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071538" y="2575773"/>
            <a:ext cx="6429420" cy="4381619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altLang="zh-CN" sz="1200" b="1" dirty="0"/>
              <a:t>&lt;a name= "why"&gt;</a:t>
            </a:r>
            <a:r>
              <a:rPr lang="en-US" altLang="zh-CN" sz="1200" dirty="0"/>
              <a:t>&lt;h2&gt;Why the Document Object Model?&lt;/h2&gt;&lt;/a&gt;</a:t>
            </a:r>
            <a:endParaRPr lang="zh-CN" altLang="en-US" sz="1200" dirty="0"/>
          </a:p>
          <a:p>
            <a:r>
              <a:rPr lang="en-US" altLang="zh-CN" sz="1200" dirty="0"/>
              <a:t>"Dynamic HTML" is a term used by some vendors to describe the combination of HTML, style sheets and scripts that allows documents to be animated…&lt;</a:t>
            </a:r>
            <a:r>
              <a:rPr lang="en-US" altLang="zh-CN" sz="1200" dirty="0" err="1"/>
              <a:t>br</a:t>
            </a:r>
            <a:r>
              <a:rPr lang="en-US" altLang="zh-CN" sz="1200" dirty="0"/>
              <a:t>&gt;</a:t>
            </a:r>
            <a:endParaRPr lang="zh-CN" altLang="en-US" sz="1200" dirty="0"/>
          </a:p>
          <a:p>
            <a:r>
              <a:rPr lang="en-US" altLang="zh-CN" sz="1200" dirty="0"/>
              <a:t>&lt;h2&gt;</a:t>
            </a:r>
            <a:r>
              <a:rPr lang="zh-CN" altLang="en-US" sz="1200" dirty="0"/>
              <a:t>友情链接</a:t>
            </a:r>
            <a:r>
              <a:rPr lang="en-US" altLang="zh-CN" sz="1200" dirty="0"/>
              <a:t>&lt;/h2&gt;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</a:t>
            </a:r>
            <a:r>
              <a:rPr lang="en-US" altLang="zh-CN" sz="1200" b="1" dirty="0"/>
              <a:t>&lt;a </a:t>
            </a:r>
            <a:r>
              <a:rPr lang="en-US" altLang="zh-CN" sz="1200" b="1" dirty="0" err="1"/>
              <a:t>href</a:t>
            </a:r>
            <a:r>
              <a:rPr lang="en-US" altLang="zh-CN" sz="1200" b="1" dirty="0"/>
              <a:t>="http://www.sina.com.cn"&gt;</a:t>
            </a:r>
            <a:r>
              <a:rPr lang="zh-CN" altLang="en-US" sz="1200" b="1" dirty="0"/>
              <a:t>新浪</a:t>
            </a:r>
            <a:r>
              <a:rPr lang="en-US" altLang="zh-CN" sz="1200" b="1" dirty="0"/>
              <a:t>&lt;/a&gt;</a:t>
            </a:r>
            <a:endParaRPr lang="zh-CN" altLang="en-US" sz="1200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</a:t>
            </a:r>
            <a:r>
              <a:rPr lang="en-US" altLang="zh-CN" sz="1200" b="1" dirty="0"/>
              <a:t>&lt;a </a:t>
            </a:r>
            <a:r>
              <a:rPr lang="en-US" altLang="zh-CN" sz="1200" b="1" dirty="0" err="1"/>
              <a:t>href</a:t>
            </a:r>
            <a:r>
              <a:rPr lang="en-US" altLang="zh-CN" sz="1200" b="1" dirty="0"/>
              <a:t>="http://www.sohu.com"&gt;</a:t>
            </a:r>
            <a:r>
              <a:rPr lang="zh-CN" altLang="en-US" sz="1200" b="1" dirty="0"/>
              <a:t>搜狐</a:t>
            </a:r>
            <a:r>
              <a:rPr lang="en-US" altLang="zh-CN" sz="1200" b="1" dirty="0"/>
              <a:t>&lt;/a&gt;</a:t>
            </a:r>
            <a:endParaRPr lang="zh-CN" altLang="en-US" sz="1200" dirty="0"/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</a:t>
            </a:r>
            <a:endParaRPr lang="zh-CN" altLang="en-US" sz="1200" dirty="0"/>
          </a:p>
          <a:p>
            <a:r>
              <a:rPr lang="en-US" altLang="zh-CN" sz="1200" dirty="0"/>
              <a:t>&lt;script type="text/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"&gt;</a:t>
            </a:r>
            <a:endParaRPr lang="zh-CN" altLang="en-US" sz="1200" dirty="0"/>
          </a:p>
          <a:p>
            <a:r>
              <a:rPr lang="en-US" altLang="zh-CN" sz="1200" dirty="0"/>
              <a:t>&lt;!--   </a:t>
            </a:r>
            <a:endParaRPr lang="zh-CN" altLang="en-US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</a:t>
            </a:r>
            <a:r>
              <a:rPr lang="zh-CN" altLang="en-US" sz="1200" dirty="0"/>
              <a:t>页面中定义了</a:t>
            </a:r>
            <a:r>
              <a:rPr lang="en-US" altLang="zh-CN" sz="1200" dirty="0"/>
              <a:t>"+ </a:t>
            </a:r>
            <a:r>
              <a:rPr lang="en-US" altLang="zh-CN" sz="1200" dirty="0" err="1"/>
              <a:t>document.links.length</a:t>
            </a:r>
            <a:r>
              <a:rPr lang="en-US" altLang="zh-CN" sz="1200" dirty="0"/>
              <a:t> +"</a:t>
            </a:r>
            <a:r>
              <a:rPr lang="zh-CN" altLang="en-US" sz="1200" dirty="0"/>
              <a:t>个超链接：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&gt;");</a:t>
            </a:r>
            <a:endParaRPr lang="zh-CN" altLang="en-US" sz="1200" dirty="0"/>
          </a:p>
          <a:p>
            <a:r>
              <a:rPr lang="en-US" altLang="zh-CN" sz="1200" dirty="0"/>
              <a:t>	for (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= 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&lt; </a:t>
            </a:r>
            <a:r>
              <a:rPr lang="en-US" altLang="zh-CN" sz="1200" dirty="0" err="1"/>
              <a:t>document.links.length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</a:t>
            </a:r>
            <a:endParaRPr lang="zh-CN" altLang="en-US" sz="1200" dirty="0"/>
          </a:p>
          <a:p>
            <a:r>
              <a:rPr lang="en-US" altLang="zh-CN" sz="1200" dirty="0"/>
              <a:t>	{</a:t>
            </a:r>
            <a:endParaRPr lang="zh-CN" altLang="en-US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&gt;"+</a:t>
            </a:r>
            <a:r>
              <a:rPr lang="en-US" altLang="zh-CN" sz="1200" dirty="0" err="1"/>
              <a:t>document.links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].</a:t>
            </a:r>
            <a:r>
              <a:rPr lang="en-US" altLang="zh-CN" sz="1200" dirty="0" err="1"/>
              <a:t>href</a:t>
            </a:r>
            <a:r>
              <a:rPr lang="en-US" altLang="zh-CN" sz="1200" dirty="0"/>
              <a:t>);</a:t>
            </a:r>
            <a:endParaRPr lang="zh-CN" altLang="en-US" sz="1200" dirty="0"/>
          </a:p>
          <a:p>
            <a:r>
              <a:rPr lang="en-US" altLang="zh-CN" sz="1200" dirty="0"/>
              <a:t>	}</a:t>
            </a:r>
            <a:endParaRPr lang="zh-CN" altLang="en-US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("&lt;/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</a:t>
            </a:r>
            <a:r>
              <a:rPr lang="zh-CN" altLang="en-US" sz="1200" dirty="0"/>
              <a:t>页面中定义了</a:t>
            </a:r>
            <a:r>
              <a:rPr lang="en-US" altLang="zh-CN" sz="1200" dirty="0"/>
              <a:t>"+</a:t>
            </a:r>
            <a:r>
              <a:rPr lang="en-US" altLang="zh-CN" sz="1200" dirty="0" err="1"/>
              <a:t>document.anchors.length</a:t>
            </a:r>
            <a:r>
              <a:rPr lang="en-US" altLang="zh-CN" sz="1200" dirty="0"/>
              <a:t>+"</a:t>
            </a:r>
            <a:r>
              <a:rPr lang="zh-CN" altLang="en-US" sz="1200" dirty="0"/>
              <a:t>个锚点：</a:t>
            </a:r>
            <a:r>
              <a:rPr lang="en-US" altLang="zh-CN" sz="1200" dirty="0"/>
              <a:t>&lt;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&gt;");</a:t>
            </a:r>
            <a:endParaRPr lang="zh-CN" altLang="en-US" sz="1200" dirty="0"/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k = 0 ; k&lt;</a:t>
            </a:r>
            <a:r>
              <a:rPr lang="en-US" altLang="zh-CN" sz="1200" dirty="0" err="1"/>
              <a:t>document.anchors.length</a:t>
            </a:r>
            <a:r>
              <a:rPr lang="en-US" altLang="zh-CN" sz="1200" dirty="0"/>
              <a:t> ; k++)</a:t>
            </a:r>
            <a:endParaRPr lang="zh-CN" altLang="en-US" sz="1200" dirty="0"/>
          </a:p>
          <a:p>
            <a:r>
              <a:rPr lang="en-US" altLang="zh-CN" sz="1200" dirty="0"/>
              <a:t>	{</a:t>
            </a:r>
            <a:endParaRPr lang="zh-CN" altLang="en-US" sz="1200" dirty="0"/>
          </a:p>
          <a:p>
            <a:r>
              <a:rPr lang="en-US" altLang="zh-CN" sz="1200" dirty="0"/>
              <a:t>	   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("&lt;</a:t>
            </a:r>
            <a:r>
              <a:rPr lang="en-US" altLang="zh-CN" sz="1200" dirty="0" err="1"/>
              <a:t>li</a:t>
            </a:r>
            <a:r>
              <a:rPr lang="en-US" altLang="zh-CN" sz="1200" dirty="0"/>
              <a:t>&gt;"+</a:t>
            </a:r>
            <a:r>
              <a:rPr lang="en-US" altLang="zh-CN" sz="1200" dirty="0" err="1"/>
              <a:t>document.anchors</a:t>
            </a:r>
            <a:r>
              <a:rPr lang="en-US" altLang="zh-CN" sz="1200" dirty="0"/>
              <a:t>[k].name);</a:t>
            </a:r>
            <a:endParaRPr lang="zh-CN" altLang="en-US" sz="1200" dirty="0"/>
          </a:p>
          <a:p>
            <a:r>
              <a:rPr lang="en-US" altLang="zh-CN" sz="1200" dirty="0"/>
              <a:t>	}</a:t>
            </a:r>
            <a:endParaRPr lang="zh-CN" altLang="en-US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document.write</a:t>
            </a:r>
            <a:r>
              <a:rPr lang="en-US" altLang="zh-CN" sz="1200" dirty="0"/>
              <a:t>("&lt;/</a:t>
            </a:r>
            <a:r>
              <a:rPr lang="en-US" altLang="zh-CN" sz="1200" dirty="0" err="1"/>
              <a:t>ol</a:t>
            </a:r>
            <a:r>
              <a:rPr lang="en-US" altLang="zh-CN" sz="1200" dirty="0"/>
              <a:t>&gt;");</a:t>
            </a:r>
            <a:endParaRPr lang="zh-CN" altLang="en-US" sz="1200" dirty="0"/>
          </a:p>
          <a:p>
            <a:r>
              <a:rPr lang="en-US" altLang="zh-CN" sz="1200" dirty="0"/>
              <a:t>//--&gt; &lt;/script&gt;&lt;/body&gt;&lt;/html&gt;</a:t>
            </a:r>
            <a:endParaRPr lang="zh-CN" altLang="en-US" sz="1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290" y="2885307"/>
            <a:ext cx="641191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Location 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747341"/>
            <a:ext cx="6357937" cy="857250"/>
          </a:xfrm>
        </p:spPr>
        <p:txBody>
          <a:bodyPr>
            <a:no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Window</a:t>
            </a:r>
            <a:r>
              <a:rPr lang="zh-CN" altLang="en-US" sz="1600" dirty="0" smtClean="0">
                <a:solidFill>
                  <a:srgbClr val="0070C0"/>
                </a:solidFill>
              </a:rPr>
              <a:t>的</a:t>
            </a:r>
            <a:r>
              <a:rPr lang="en-US" altLang="zh-CN" sz="1600" dirty="0" smtClean="0">
                <a:solidFill>
                  <a:srgbClr val="0070C0"/>
                </a:solidFill>
              </a:rPr>
              <a:t>location </a:t>
            </a:r>
            <a:r>
              <a:rPr lang="zh-CN" altLang="en-US" sz="1600" dirty="0" smtClean="0">
                <a:solidFill>
                  <a:srgbClr val="0070C0"/>
                </a:solidFill>
              </a:rPr>
              <a:t>属性引用的文档的</a:t>
            </a:r>
            <a:r>
              <a:rPr lang="en-US" altLang="zh-CN" sz="1600" dirty="0" smtClean="0">
                <a:solidFill>
                  <a:srgbClr val="0070C0"/>
                </a:solidFill>
              </a:rPr>
              <a:t>Location 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对象，它代表该窗口中当前显示的文档的</a:t>
            </a:r>
            <a:r>
              <a:rPr lang="en-US" altLang="zh-CN" sz="1600" dirty="0" smtClean="0">
                <a:solidFill>
                  <a:srgbClr val="0070C0"/>
                </a:solidFill>
              </a:rPr>
              <a:t>URL</a:t>
            </a:r>
            <a:r>
              <a:rPr lang="zh-CN" altLang="en-US" sz="1600" dirty="0" smtClean="0">
                <a:solidFill>
                  <a:srgbClr val="0070C0"/>
                </a:solidFill>
              </a:rPr>
              <a:t>。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L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ocation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对象的属性和方法</a:t>
            </a:r>
            <a:endParaRPr lang="en-US" altLang="zh-CN" sz="16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071563" y="2676029"/>
          <a:ext cx="6715172" cy="238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5572164"/>
              </a:tblGrid>
              <a:tr h="326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host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设置或检索位置或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的主机名和端口号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hostname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设置或检索位置或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的主机名部分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href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设置或检索完整的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字符串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protocol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使用的哪种协议，常见是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http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ftp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file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mailto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javascript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search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中问号之后的那部分，通常是某种类型的查询字符串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5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hash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以字符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#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开始指向一个位于文档中的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anchor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，使浏览器打一个新的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URL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071563" y="5104904"/>
          <a:ext cx="6715172" cy="157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5572164"/>
              </a:tblGrid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929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assign("url")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指定的新的 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HTML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文档。 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929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reload()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重新加载当前页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929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replace("url")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通过加载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 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指定的文档来替换当前文档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1071563" y="2604591"/>
            <a:ext cx="6715125" cy="4568825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600" dirty="0"/>
              <a:t>&lt;html&gt;</a:t>
            </a:r>
            <a:endParaRPr lang="zh-CN" altLang="en-US" sz="1600" dirty="0"/>
          </a:p>
          <a:p>
            <a:r>
              <a:rPr lang="en-US" altLang="zh-CN" sz="1600" dirty="0"/>
              <a:t>&lt;head&gt;</a:t>
            </a:r>
            <a:endParaRPr lang="zh-CN" altLang="en-US" sz="1600" dirty="0"/>
          </a:p>
          <a:p>
            <a:r>
              <a:rPr lang="en-US" altLang="zh-CN" sz="1600" dirty="0"/>
              <a:t>&lt;meta http-</a:t>
            </a:r>
            <a:r>
              <a:rPr lang="en-US" altLang="zh-CN" sz="1600" dirty="0" err="1"/>
              <a:t>equiv</a:t>
            </a:r>
            <a:r>
              <a:rPr lang="en-US" altLang="zh-CN" sz="1600" dirty="0"/>
              <a:t>="Content-Type" content="text/html; charset=gb2312" /&gt;</a:t>
            </a:r>
            <a:endParaRPr lang="zh-CN" altLang="en-US" sz="1600" dirty="0"/>
          </a:p>
          <a:p>
            <a:r>
              <a:rPr lang="en-US" altLang="zh-CN" sz="1600" dirty="0"/>
              <a:t>&lt;title&gt;</a:t>
            </a:r>
            <a:r>
              <a:rPr lang="zh-CN" altLang="en-US" sz="1600" dirty="0"/>
              <a:t>使用</a:t>
            </a:r>
            <a:r>
              <a:rPr lang="en-US" altLang="zh-CN" sz="1600" dirty="0"/>
              <a:t>window</a:t>
            </a:r>
            <a:r>
              <a:rPr lang="zh-CN" altLang="en-US" sz="1600" dirty="0"/>
              <a:t>的</a:t>
            </a:r>
            <a:r>
              <a:rPr lang="en-US" sz="1600" dirty="0"/>
              <a:t> </a:t>
            </a:r>
            <a:r>
              <a:rPr lang="en-US" altLang="zh-CN" sz="1600" dirty="0"/>
              <a:t>location</a:t>
            </a:r>
            <a:r>
              <a:rPr lang="zh-CN" altLang="en-US" sz="1600" dirty="0"/>
              <a:t>属性</a:t>
            </a:r>
            <a:r>
              <a:rPr lang="en-US" altLang="zh-CN" sz="1600" dirty="0"/>
              <a:t>&lt;/title&gt;</a:t>
            </a:r>
            <a:endParaRPr lang="zh-CN" altLang="en-US" sz="1600" dirty="0"/>
          </a:p>
          <a:p>
            <a:r>
              <a:rPr lang="en-US" altLang="zh-CN" sz="1600" dirty="0"/>
              <a:t>&lt;/head&gt;</a:t>
            </a:r>
            <a:endParaRPr lang="zh-CN" altLang="en-US" sz="1600" dirty="0"/>
          </a:p>
          <a:p>
            <a:r>
              <a:rPr lang="en-US" altLang="zh-CN" sz="1600" dirty="0"/>
              <a:t>&lt;script type="text/</a:t>
            </a:r>
            <a:r>
              <a:rPr lang="en-US" altLang="zh-CN" sz="1600" dirty="0" err="1"/>
              <a:t>javascript</a:t>
            </a:r>
            <a:r>
              <a:rPr lang="en-US" altLang="zh-CN" sz="1600" dirty="0"/>
              <a:t>"&gt;</a:t>
            </a:r>
            <a:endParaRPr lang="zh-CN" altLang="en-US" sz="1600" dirty="0"/>
          </a:p>
          <a:p>
            <a:r>
              <a:rPr lang="en-US" altLang="zh-CN" sz="1600" dirty="0"/>
              <a:t>&lt;!--</a:t>
            </a:r>
            <a:endParaRPr lang="zh-CN" altLang="en-US" sz="1600" dirty="0"/>
          </a:p>
          <a:p>
            <a:r>
              <a:rPr lang="en-US" altLang="zh-CN" sz="1600" dirty="0"/>
              <a:t>function </a:t>
            </a:r>
            <a:r>
              <a:rPr lang="en-US" altLang="zh-CN" sz="1600" dirty="0" err="1"/>
              <a:t>changeURL</a:t>
            </a:r>
            <a:r>
              <a:rPr lang="en-US" altLang="zh-CN" sz="1600" dirty="0"/>
              <a:t>()</a:t>
            </a:r>
            <a:endParaRPr lang="zh-CN" altLang="en-US" sz="1600" dirty="0"/>
          </a:p>
          <a:p>
            <a:r>
              <a:rPr lang="en-US" altLang="zh-CN" sz="1600" dirty="0"/>
              <a:t>{</a:t>
            </a:r>
            <a:endParaRPr lang="zh-CN" altLang="en-US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window.location</a:t>
            </a:r>
            <a:r>
              <a:rPr lang="en-US" altLang="zh-CN" sz="1600" dirty="0"/>
              <a:t> = http://www.sina.com.cn;</a:t>
            </a:r>
            <a:endParaRPr lang="zh-CN" altLang="en-US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  <a:p>
            <a:r>
              <a:rPr lang="en-US" altLang="zh-CN" sz="1600" dirty="0"/>
              <a:t>//--&gt;</a:t>
            </a:r>
            <a:endParaRPr lang="zh-CN" altLang="en-US" sz="1600" dirty="0"/>
          </a:p>
          <a:p>
            <a:r>
              <a:rPr lang="en-US" altLang="zh-CN" sz="1600" dirty="0"/>
              <a:t>&lt;/script&gt;</a:t>
            </a:r>
            <a:endParaRPr lang="zh-CN" altLang="en-US" sz="1600" dirty="0"/>
          </a:p>
          <a:p>
            <a:r>
              <a:rPr lang="en-US" altLang="zh-CN" sz="1600" dirty="0"/>
              <a:t>&lt;body&gt;</a:t>
            </a:r>
            <a:endParaRPr lang="zh-CN" altLang="en-US" sz="1600" dirty="0"/>
          </a:p>
          <a:p>
            <a:r>
              <a:rPr lang="en-US" altLang="zh-CN" sz="1600" dirty="0"/>
              <a:t>&lt;input type="button" value="</a:t>
            </a:r>
            <a:r>
              <a:rPr lang="zh-CN" altLang="en-US" sz="1600" dirty="0"/>
              <a:t>转到新浪</a:t>
            </a:r>
            <a:r>
              <a:rPr lang="en-US" altLang="zh-CN" sz="1600" dirty="0"/>
              <a:t>" </a:t>
            </a:r>
            <a:r>
              <a:rPr lang="en-US" altLang="zh-CN" sz="1600" dirty="0" err="1"/>
              <a:t>onclick</a:t>
            </a:r>
            <a:r>
              <a:rPr lang="en-US" altLang="zh-CN" sz="1600" dirty="0"/>
              <a:t>=" </a:t>
            </a:r>
            <a:r>
              <a:rPr lang="en-US" altLang="zh-CN" sz="1600" dirty="0" err="1"/>
              <a:t>changeURL</a:t>
            </a:r>
            <a:r>
              <a:rPr lang="en-US" altLang="zh-CN" sz="1600" dirty="0"/>
              <a:t> ()"/&gt;</a:t>
            </a:r>
            <a:endParaRPr lang="zh-CN" altLang="en-US" sz="1600" dirty="0"/>
          </a:p>
          <a:p>
            <a:r>
              <a:rPr lang="en-US" altLang="zh-CN" sz="1600" dirty="0"/>
              <a:t>&lt;/body&gt;</a:t>
            </a:r>
            <a:endParaRPr lang="zh-CN" altLang="en-US" sz="1600" dirty="0"/>
          </a:p>
          <a:p>
            <a:r>
              <a:rPr lang="en-US" altLang="zh-CN" sz="1600" dirty="0"/>
              <a:t>&lt;/html&gt;</a:t>
            </a:r>
            <a:endParaRPr lang="zh-CN" altLang="en-US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700808"/>
            <a:ext cx="7200900" cy="475252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了解文档对象模型的基本概念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Window</a:t>
            </a:r>
            <a:r>
              <a:rPr lang="zh-CN" altLang="en-US" sz="2400" dirty="0">
                <a:solidFill>
                  <a:srgbClr val="0070C0"/>
                </a:solidFill>
              </a:rPr>
              <a:t>对象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Document</a:t>
            </a:r>
            <a:r>
              <a:rPr lang="zh-CN" altLang="en-US" sz="2400" dirty="0">
                <a:solidFill>
                  <a:srgbClr val="0070C0"/>
                </a:solidFill>
              </a:rPr>
              <a:t>对象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Location</a:t>
            </a:r>
            <a:r>
              <a:rPr lang="zh-CN" altLang="en-US" sz="2400" dirty="0">
                <a:solidFill>
                  <a:srgbClr val="0070C0"/>
                </a:solidFill>
              </a:rPr>
              <a:t>对象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History</a:t>
            </a:r>
            <a:r>
              <a:rPr lang="zh-CN" altLang="en-US" sz="2400" dirty="0">
                <a:solidFill>
                  <a:srgbClr val="0070C0"/>
                </a:solidFill>
              </a:rPr>
              <a:t>对象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en-US" altLang="zh-C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988840"/>
            <a:ext cx="7488832" cy="1512168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Window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600" dirty="0" smtClean="0">
                <a:solidFill>
                  <a:srgbClr val="0070C0"/>
                </a:solidFill>
              </a:rPr>
              <a:t>history </a:t>
            </a:r>
            <a:r>
              <a:rPr lang="zh-CN" altLang="en-US" sz="1600" dirty="0" smtClean="0">
                <a:solidFill>
                  <a:srgbClr val="0070C0"/>
                </a:solidFill>
              </a:rPr>
              <a:t>属性引用的是该窗口的</a:t>
            </a:r>
            <a:r>
              <a:rPr lang="en-US" altLang="zh-CN" sz="1600" dirty="0" smtClean="0">
                <a:solidFill>
                  <a:srgbClr val="0070C0"/>
                </a:solidFill>
              </a:rPr>
              <a:t>History 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600" dirty="0" smtClean="0">
                <a:solidFill>
                  <a:srgbClr val="0070C0"/>
                </a:solidFill>
              </a:rPr>
              <a:t>浏览器会自动维护一个用户最近访问的</a:t>
            </a:r>
            <a:r>
              <a:rPr lang="en-US" altLang="zh-CN" sz="1600" dirty="0" smtClean="0">
                <a:solidFill>
                  <a:srgbClr val="0070C0"/>
                </a:solidFill>
              </a:rPr>
              <a:t>URL</a:t>
            </a:r>
            <a:r>
              <a:rPr lang="zh-CN" altLang="en-US" sz="1600" dirty="0" smtClean="0">
                <a:solidFill>
                  <a:srgbClr val="0070C0"/>
                </a:solidFill>
              </a:rPr>
              <a:t>列表，这个列表就是</a:t>
            </a:r>
            <a:r>
              <a:rPr lang="en-US" altLang="zh-CN" sz="1600" dirty="0" smtClean="0">
                <a:solidFill>
                  <a:srgbClr val="0070C0"/>
                </a:solidFill>
              </a:rPr>
              <a:t>History 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600" dirty="0" smtClean="0">
                <a:solidFill>
                  <a:srgbClr val="0070C0"/>
                </a:solidFill>
              </a:rPr>
              <a:t>History </a:t>
            </a:r>
            <a:r>
              <a:rPr lang="zh-CN" altLang="en-US" sz="1600" dirty="0" smtClean="0">
                <a:solidFill>
                  <a:srgbClr val="0070C0"/>
                </a:solidFill>
              </a:rPr>
              <a:t>对象的</a:t>
            </a:r>
            <a:r>
              <a:rPr lang="en-US" altLang="zh-CN" sz="1600" dirty="0" smtClean="0">
                <a:solidFill>
                  <a:srgbClr val="0070C0"/>
                </a:solidFill>
              </a:rPr>
              <a:t>length </a:t>
            </a:r>
            <a:r>
              <a:rPr lang="zh-CN" altLang="en-US" sz="1600" dirty="0" smtClean="0">
                <a:solidFill>
                  <a:srgbClr val="0070C0"/>
                </a:solidFill>
              </a:rPr>
              <a:t>属性可以被访问，但是它不能提供任何有用信息</a:t>
            </a:r>
            <a:endParaRPr lang="en-US" altLang="zh-CN" sz="16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071563" y="3672700"/>
          <a:ext cx="6715172" cy="162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514353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6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back()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History 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列表中的上一个</a:t>
                      </a: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URL</a:t>
                      </a:r>
                      <a:r>
                        <a:rPr lang="zh-CN" sz="16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，相当于后退按钮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6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forward( 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History 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列表中的下一个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，相当于前进按钮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6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go("url" or 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数字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History 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列表中的一个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 URL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，或要求浏览器移动指定的页面数。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go (1)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代表前进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页，等价于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forward( )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方法；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go(-1) 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代表后退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页，等价于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back( )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方法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75456" y="1692324"/>
            <a:ext cx="8001000" cy="38969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理解</a:t>
            </a:r>
            <a:r>
              <a:rPr lang="en-US" altLang="zh-CN" sz="2400" dirty="0">
                <a:solidFill>
                  <a:srgbClr val="0070C0"/>
                </a:solidFill>
              </a:rPr>
              <a:t>Web </a:t>
            </a:r>
            <a:r>
              <a:rPr lang="zh-CN" altLang="en-US" sz="2400" dirty="0">
                <a:solidFill>
                  <a:srgbClr val="0070C0"/>
                </a:solidFill>
              </a:rPr>
              <a:t>浏览器环境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理解文档对象模型的基本概念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Window </a:t>
            </a:r>
            <a:r>
              <a:rPr lang="zh-CN" altLang="en-US" sz="2400" dirty="0">
                <a:solidFill>
                  <a:srgbClr val="0070C0"/>
                </a:solidFill>
              </a:rPr>
              <a:t>对象的属性和方法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Document </a:t>
            </a:r>
            <a:r>
              <a:rPr lang="zh-CN" altLang="en-US" sz="2400" dirty="0">
                <a:solidFill>
                  <a:srgbClr val="0070C0"/>
                </a:solidFill>
              </a:rPr>
              <a:t>对象的属性和方法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Location </a:t>
            </a:r>
            <a:r>
              <a:rPr lang="zh-CN" altLang="en-US" sz="2400" dirty="0">
                <a:solidFill>
                  <a:srgbClr val="0070C0"/>
                </a:solidFill>
              </a:rPr>
              <a:t>对象的概念，</a:t>
            </a:r>
            <a:r>
              <a:rPr lang="en-US" altLang="zh-CN" sz="2400" dirty="0" err="1">
                <a:solidFill>
                  <a:srgbClr val="0070C0"/>
                </a:solidFill>
              </a:rPr>
              <a:t>href</a:t>
            </a:r>
            <a:r>
              <a:rPr lang="zh-CN" altLang="en-US" sz="2400" dirty="0">
                <a:solidFill>
                  <a:srgbClr val="0070C0"/>
                </a:solidFill>
              </a:rPr>
              <a:t>属性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History </a:t>
            </a:r>
            <a:r>
              <a:rPr lang="zh-CN" altLang="en-US" sz="2400" dirty="0">
                <a:solidFill>
                  <a:srgbClr val="0070C0"/>
                </a:solidFill>
              </a:rPr>
              <a:t>对象的</a:t>
            </a:r>
            <a:r>
              <a:rPr lang="en-US" altLang="zh-CN" sz="2400" dirty="0">
                <a:solidFill>
                  <a:srgbClr val="0070C0"/>
                </a:solidFill>
              </a:rPr>
              <a:t>back()</a:t>
            </a:r>
            <a:r>
              <a:rPr lang="zh-CN" altLang="en-US" sz="2400" dirty="0">
                <a:solidFill>
                  <a:srgbClr val="0070C0"/>
                </a:solidFill>
              </a:rPr>
              <a:t>、</a:t>
            </a:r>
            <a:r>
              <a:rPr lang="en-US" altLang="zh-CN" sz="2400" dirty="0">
                <a:solidFill>
                  <a:srgbClr val="0070C0"/>
                </a:solidFill>
              </a:rPr>
              <a:t>forward()</a:t>
            </a:r>
            <a:r>
              <a:rPr lang="zh-CN" altLang="en-US" sz="2400" dirty="0">
                <a:solidFill>
                  <a:srgbClr val="0070C0"/>
                </a:solidFill>
              </a:rPr>
              <a:t>和</a:t>
            </a:r>
            <a:r>
              <a:rPr lang="en-US" altLang="zh-CN" sz="2400" dirty="0">
                <a:solidFill>
                  <a:srgbClr val="0070C0"/>
                </a:solidFill>
              </a:rPr>
              <a:t>go()</a:t>
            </a:r>
            <a:r>
              <a:rPr lang="zh-CN" altLang="en-US" sz="2400" dirty="0">
                <a:solidFill>
                  <a:srgbClr val="0070C0"/>
                </a:solidFill>
              </a:rPr>
              <a:t>方法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文档对象模型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950491"/>
            <a:ext cx="7572375" cy="4430837"/>
          </a:xfrm>
        </p:spPr>
        <p:txBody>
          <a:bodyPr>
            <a:normAutofit/>
          </a:bodyPr>
          <a:lstStyle/>
          <a:p>
            <a:pPr lvl="1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文档对象模型（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Document Object Model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）是用来表示文档（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和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XML--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后续的课程会学到）和访问、操作构成文档的各种元素的应用程序接口（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）。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一般的，所有支持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JavaScript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的浏览器都支持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。它以树形结构表示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和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XML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文档，定义了遍历这个树和检查、修改树的节点的方法和属性数组元素的引用。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W3C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组织把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分成下面的不同的部分和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个不同的版本（</a:t>
            </a:r>
            <a:r>
              <a:rPr lang="en-US" sz="1600" dirty="0" smtClean="0">
                <a:solidFill>
                  <a:schemeClr val="tx1"/>
                </a:solidFill>
                <a:latin typeface="+mn-ea"/>
              </a:rPr>
              <a:t>DOM 1/2/3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）。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 smtClean="0">
                <a:latin typeface="+mn-ea"/>
              </a:rPr>
              <a:t>Core  DOM--</a:t>
            </a:r>
            <a:r>
              <a:rPr lang="zh-CN" altLang="en-US" dirty="0" smtClean="0">
                <a:latin typeface="+mn-ea"/>
              </a:rPr>
              <a:t>定义了任意结构文档的标准对象集合。</a:t>
            </a:r>
            <a:endParaRPr lang="en-US" altLang="zh-CN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 smtClean="0">
                <a:latin typeface="+mn-ea"/>
              </a:rPr>
              <a:t>XML  DOM --</a:t>
            </a:r>
            <a:r>
              <a:rPr lang="zh-CN" altLang="en-US" dirty="0" smtClean="0">
                <a:latin typeface="+mn-ea"/>
              </a:rPr>
              <a:t>定义了针对</a:t>
            </a:r>
            <a:r>
              <a:rPr lang="en-US" dirty="0" smtClean="0">
                <a:latin typeface="+mn-ea"/>
              </a:rPr>
              <a:t>XML</a:t>
            </a:r>
            <a:r>
              <a:rPr lang="zh-CN" altLang="en-US" dirty="0" smtClean="0">
                <a:latin typeface="+mn-ea"/>
              </a:rPr>
              <a:t>文档的标准对象集合。</a:t>
            </a:r>
            <a:endParaRPr lang="en-US" altLang="zh-CN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 smtClean="0">
                <a:latin typeface="+mn-ea"/>
              </a:rPr>
              <a:t>HTML  DOM --</a:t>
            </a:r>
            <a:r>
              <a:rPr lang="zh-CN" altLang="en-US" dirty="0" smtClean="0">
                <a:latin typeface="+mn-ea"/>
              </a:rPr>
              <a:t>定义了针对</a:t>
            </a:r>
            <a:r>
              <a:rPr lang="en-US" dirty="0" smtClean="0">
                <a:latin typeface="+mn-ea"/>
              </a:rPr>
              <a:t>HTML</a:t>
            </a:r>
            <a:r>
              <a:rPr lang="zh-CN" altLang="en-US" dirty="0" smtClean="0">
                <a:latin typeface="+mn-ea"/>
              </a:rPr>
              <a:t>文档的标准对象集合。</a:t>
            </a:r>
            <a:endParaRPr lang="en-US" altLang="zh-CN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 smtClean="0">
                <a:latin typeface="+mn-ea"/>
              </a:rPr>
              <a:t>DOM  CSS --</a:t>
            </a:r>
            <a:r>
              <a:rPr lang="zh-CN" altLang="en-US" dirty="0" smtClean="0">
                <a:latin typeface="+mn-ea"/>
              </a:rPr>
              <a:t>定义了在程序中操作</a:t>
            </a:r>
            <a:r>
              <a:rPr lang="en-US" dirty="0" smtClean="0">
                <a:latin typeface="+mn-ea"/>
              </a:rPr>
              <a:t>CSS</a:t>
            </a:r>
            <a:r>
              <a:rPr lang="zh-CN" altLang="en-US" dirty="0" smtClean="0">
                <a:latin typeface="+mn-ea"/>
              </a:rPr>
              <a:t>规则的接口。</a:t>
            </a:r>
            <a:endParaRPr lang="en-US" altLang="zh-CN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r>
              <a:rPr lang="en-US" dirty="0" smtClean="0">
                <a:latin typeface="+mn-ea"/>
              </a:rPr>
              <a:t>DOM  Events --</a:t>
            </a:r>
            <a:r>
              <a:rPr lang="zh-CN" altLang="en-US" dirty="0" smtClean="0">
                <a:latin typeface="+mn-ea"/>
              </a:rPr>
              <a:t>给</a:t>
            </a:r>
            <a:r>
              <a:rPr lang="en-US" dirty="0" smtClean="0">
                <a:latin typeface="+mn-ea"/>
              </a:rPr>
              <a:t>DOM</a:t>
            </a:r>
            <a:r>
              <a:rPr lang="zh-CN" altLang="en-US" dirty="0" smtClean="0">
                <a:latin typeface="+mn-ea"/>
              </a:rPr>
              <a:t>添加事件处理。</a:t>
            </a:r>
            <a:endParaRPr lang="zh-CN" altLang="en-US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endParaRPr lang="zh-CN" altLang="en-US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defRPr/>
            </a:pPr>
            <a:endParaRPr lang="zh-CN" altLang="en-US" dirty="0" smtClean="0">
              <a:latin typeface="+mn-ea"/>
            </a:endParaRPr>
          </a:p>
          <a:p>
            <a:pPr lvl="2" eaLnBrk="1" hangingPunct="1">
              <a:spcBef>
                <a:spcPct val="25000"/>
              </a:spcBef>
              <a:spcAft>
                <a:spcPct val="25000"/>
              </a:spcAft>
              <a:buFont typeface="Wingdings 3" pitchFamily="18" charset="2"/>
              <a:buNone/>
              <a:defRPr/>
            </a:pPr>
            <a:endParaRPr lang="zh-CN" altLang="en-US" dirty="0" smtClean="0">
              <a:latin typeface="+mn-ea"/>
            </a:endParaRP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defRPr/>
            </a:pP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HTML DOM</a:t>
            </a:r>
            <a:r>
              <a:rPr lang="zh-CN" altLang="en-US" dirty="0"/>
              <a:t>的例子</a:t>
            </a:r>
            <a:endParaRPr lang="zh-CN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72815"/>
            <a:ext cx="8892480" cy="757733"/>
          </a:xfrm>
        </p:spPr>
        <p:txBody>
          <a:bodyPr>
            <a:no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smtClean="0">
                <a:solidFill>
                  <a:srgbClr val="0070C0"/>
                </a:solidFill>
              </a:rPr>
              <a:t>document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对象是所有</a:t>
            </a:r>
            <a:r>
              <a:rPr lang="en-US" altLang="zh-CN" sz="1800" dirty="0" smtClean="0">
                <a:solidFill>
                  <a:srgbClr val="0070C0"/>
                </a:solidFill>
              </a:rPr>
              <a:t>HTML</a:t>
            </a:r>
            <a:r>
              <a:rPr lang="zh-CN" altLang="en-US" sz="1800" dirty="0" smtClean="0">
                <a:solidFill>
                  <a:srgbClr val="0070C0"/>
                </a:solidFill>
              </a:rPr>
              <a:t>文档内其他对象的父节点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1800" dirty="0" err="1" smtClean="0">
                <a:solidFill>
                  <a:srgbClr val="0070C0"/>
                </a:solidFill>
              </a:rPr>
              <a:t>document.body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对象代表了</a:t>
            </a:r>
            <a:r>
              <a:rPr lang="en-US" altLang="zh-CN" sz="1800" dirty="0" smtClean="0">
                <a:solidFill>
                  <a:srgbClr val="0070C0"/>
                </a:solidFill>
              </a:rPr>
              <a:t>HTML</a:t>
            </a:r>
            <a:r>
              <a:rPr lang="zh-CN" altLang="en-US" sz="1800" dirty="0" smtClean="0">
                <a:solidFill>
                  <a:srgbClr val="0070C0"/>
                </a:solidFill>
              </a:rPr>
              <a:t>文档的</a:t>
            </a:r>
            <a:r>
              <a:rPr lang="en-US" altLang="zh-CN" sz="1800" dirty="0" smtClean="0">
                <a:solidFill>
                  <a:srgbClr val="0070C0"/>
                </a:solidFill>
              </a:rPr>
              <a:t>&lt;body&gt;</a:t>
            </a:r>
            <a:r>
              <a:rPr lang="zh-CN" altLang="en-US" sz="1800" dirty="0" smtClean="0">
                <a:solidFill>
                  <a:srgbClr val="0070C0"/>
                </a:solidFill>
              </a:rPr>
              <a:t>元素，</a:t>
            </a:r>
            <a:r>
              <a:rPr lang="en-US" altLang="zh-CN" sz="1800" dirty="0" smtClean="0">
                <a:solidFill>
                  <a:srgbClr val="0070C0"/>
                </a:solidFill>
              </a:rPr>
              <a:t>document 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对象是</a:t>
            </a:r>
            <a:r>
              <a:rPr lang="en-US" altLang="zh-CN" sz="1800" dirty="0" smtClean="0">
                <a:solidFill>
                  <a:srgbClr val="0070C0"/>
                </a:solidFill>
              </a:rPr>
              <a:t>body</a:t>
            </a:r>
            <a:r>
              <a:rPr lang="zh-CN" altLang="en-US" sz="1800" dirty="0" smtClean="0">
                <a:solidFill>
                  <a:srgbClr val="0070C0"/>
                </a:solidFill>
              </a:rPr>
              <a:t>对象的父节点</a:t>
            </a:r>
            <a:endParaRPr lang="en-US" altLang="zh-CN" sz="1800" b="1" dirty="0" smtClean="0">
              <a:solidFill>
                <a:srgbClr val="0070C0"/>
              </a:solidFill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928688" y="2614687"/>
            <a:ext cx="6786562" cy="4630737"/>
          </a:xfrm>
          <a:prstGeom prst="roundRect">
            <a:avLst>
              <a:gd name="adj" fmla="val 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</a:ln>
        </p:spPr>
        <p:txBody>
          <a:bodyPr>
            <a:spAutoFit/>
          </a:bodyPr>
          <a:lstStyle/>
          <a:p>
            <a:r>
              <a:rPr lang="en-US" altLang="zh-CN" sz="1600" dirty="0"/>
              <a:t>&lt;html&gt;</a:t>
            </a:r>
            <a:endParaRPr lang="zh-CN" altLang="en-US" sz="1600" dirty="0"/>
          </a:p>
          <a:p>
            <a:r>
              <a:rPr lang="en-US" altLang="zh-CN" sz="1600" dirty="0"/>
              <a:t>&lt;head&gt;</a:t>
            </a:r>
            <a:endParaRPr lang="zh-CN" altLang="en-US" sz="1600" dirty="0"/>
          </a:p>
          <a:p>
            <a:r>
              <a:rPr lang="en-US" altLang="zh-CN" sz="1600" dirty="0"/>
              <a:t>&lt;title&gt;DOM</a:t>
            </a:r>
            <a:r>
              <a:rPr lang="zh-CN" altLang="en-US" sz="1600" dirty="0"/>
              <a:t>树</a:t>
            </a:r>
            <a:r>
              <a:rPr lang="en-US" altLang="zh-CN" sz="1600" dirty="0"/>
              <a:t>&lt;/title&gt;</a:t>
            </a:r>
            <a:endParaRPr lang="zh-CN" altLang="en-US" sz="1600" dirty="0"/>
          </a:p>
          <a:p>
            <a:r>
              <a:rPr lang="en-US" altLang="zh-CN" sz="1600" dirty="0"/>
              <a:t>&lt;script type="text/</a:t>
            </a:r>
            <a:r>
              <a:rPr lang="en-US" altLang="zh-CN" sz="1600" dirty="0" err="1"/>
              <a:t>javascript</a:t>
            </a:r>
            <a:r>
              <a:rPr lang="en-US" altLang="zh-CN" sz="1600" dirty="0"/>
              <a:t>"&gt;</a:t>
            </a:r>
            <a:endParaRPr lang="zh-CN" altLang="en-US" sz="1600" dirty="0"/>
          </a:p>
          <a:p>
            <a:r>
              <a:rPr lang="en-US" altLang="zh-CN" sz="1600" dirty="0"/>
              <a:t>function </a:t>
            </a:r>
            <a:r>
              <a:rPr lang="en-US" altLang="zh-CN" sz="1600" dirty="0" err="1"/>
              <a:t>changeColor</a:t>
            </a:r>
            <a:r>
              <a:rPr lang="en-US" altLang="zh-CN" sz="1600" dirty="0"/>
              <a:t>()</a:t>
            </a:r>
            <a:endParaRPr lang="zh-CN" altLang="en-US" sz="1600" dirty="0"/>
          </a:p>
          <a:p>
            <a:r>
              <a:rPr lang="en-US" altLang="zh-CN" sz="1600" dirty="0"/>
              <a:t>{</a:t>
            </a:r>
            <a:endParaRPr lang="zh-CN" altLang="en-US" sz="1600" dirty="0"/>
          </a:p>
          <a:p>
            <a:r>
              <a:rPr lang="en-US" altLang="zh-CN" sz="1600" dirty="0" err="1"/>
              <a:t>document.body.bgColor</a:t>
            </a:r>
            <a:r>
              <a:rPr lang="en-US" altLang="zh-CN" sz="1600" dirty="0"/>
              <a:t>="yellow";</a:t>
            </a:r>
            <a:endParaRPr lang="zh-CN" altLang="en-US" sz="1600" dirty="0"/>
          </a:p>
          <a:p>
            <a:r>
              <a:rPr lang="en-US" altLang="zh-CN" sz="1600" dirty="0" err="1"/>
              <a:t>document.getElementById</a:t>
            </a:r>
            <a:r>
              <a:rPr lang="en-US" altLang="zh-CN" sz="1600" dirty="0"/>
              <a:t>("h11").</a:t>
            </a:r>
            <a:r>
              <a:rPr lang="en-US" altLang="zh-CN" sz="1600" dirty="0" err="1"/>
              <a:t>innerText</a:t>
            </a:r>
            <a:r>
              <a:rPr lang="en-US" altLang="zh-CN" sz="1600" dirty="0"/>
              <a:t>="</a:t>
            </a:r>
            <a:r>
              <a:rPr lang="zh-CN" altLang="en-US" sz="1600" dirty="0"/>
              <a:t>文档背景变成黄色了</a:t>
            </a:r>
            <a:r>
              <a:rPr lang="en-US" altLang="zh-CN" sz="1600" dirty="0"/>
              <a:t>";</a:t>
            </a:r>
            <a:endParaRPr lang="zh-CN" altLang="en-US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  <a:p>
            <a:r>
              <a:rPr lang="en-US" altLang="zh-CN" sz="1600" dirty="0"/>
              <a:t>&lt;/script&gt;</a:t>
            </a:r>
            <a:endParaRPr lang="zh-CN" altLang="en-US" sz="1600" dirty="0"/>
          </a:p>
          <a:p>
            <a:r>
              <a:rPr lang="en-US" altLang="zh-CN" sz="1600" dirty="0"/>
              <a:t>&lt;/head&gt;</a:t>
            </a:r>
            <a:endParaRPr lang="zh-CN" altLang="en-US" sz="1600" dirty="0"/>
          </a:p>
          <a:p>
            <a:r>
              <a:rPr lang="en-US" altLang="zh-CN" sz="1600" dirty="0"/>
              <a:t>&lt;body </a:t>
            </a:r>
            <a:r>
              <a:rPr lang="en-US" altLang="zh-CN" sz="1600" dirty="0" err="1"/>
              <a:t>onclick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changeColor</a:t>
            </a:r>
            <a:r>
              <a:rPr lang="en-US" altLang="zh-CN" sz="1600" dirty="0"/>
              <a:t>()"&gt;</a:t>
            </a:r>
            <a:endParaRPr lang="zh-CN" altLang="en-US" sz="1600" dirty="0"/>
          </a:p>
          <a:p>
            <a:r>
              <a:rPr lang="en-US" altLang="zh-CN" sz="1600" dirty="0"/>
              <a:t>&lt;h1 id ="h11"&gt;</a:t>
            </a:r>
            <a:r>
              <a:rPr lang="zh-CN" altLang="en-US" sz="1600" dirty="0"/>
              <a:t>点击按钮文档，改变颜色</a:t>
            </a:r>
            <a:r>
              <a:rPr lang="en-US" altLang="zh-CN" sz="1600" dirty="0"/>
              <a:t>!&lt;/h1&gt;</a:t>
            </a:r>
            <a:endParaRPr lang="zh-CN" altLang="en-US" sz="1600" dirty="0"/>
          </a:p>
          <a:p>
            <a:r>
              <a:rPr lang="en-US" altLang="zh-CN" sz="1600" dirty="0"/>
              <a:t>&lt;form name="myform1"&gt;</a:t>
            </a:r>
            <a:endParaRPr lang="zh-CN" altLang="en-US" sz="1600" dirty="0"/>
          </a:p>
          <a:p>
            <a:r>
              <a:rPr lang="en-US" altLang="zh-CN" sz="1600" dirty="0"/>
              <a:t>&lt;input type="button" value="</a:t>
            </a:r>
            <a:r>
              <a:rPr lang="zh-CN" altLang="en-US" sz="1600" dirty="0"/>
              <a:t>确定</a:t>
            </a:r>
            <a:r>
              <a:rPr lang="en-US" altLang="zh-CN" sz="1600" dirty="0"/>
              <a:t>" </a:t>
            </a:r>
            <a:r>
              <a:rPr lang="en-US" altLang="zh-CN" sz="1600" dirty="0" err="1"/>
              <a:t>onclick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changeColor</a:t>
            </a:r>
            <a:r>
              <a:rPr lang="en-US" altLang="zh-CN" sz="1600" dirty="0"/>
              <a:t>()"&gt;</a:t>
            </a:r>
            <a:endParaRPr lang="zh-CN" altLang="en-US" sz="1600" dirty="0"/>
          </a:p>
          <a:p>
            <a:r>
              <a:rPr lang="en-US" altLang="zh-CN" sz="1600" dirty="0"/>
              <a:t>&lt;/from&gt;</a:t>
            </a:r>
            <a:endParaRPr lang="zh-CN" altLang="en-US" sz="1600" dirty="0"/>
          </a:p>
          <a:p>
            <a:r>
              <a:rPr lang="en-US" altLang="zh-CN" sz="1600" dirty="0"/>
              <a:t>&lt;/body&gt;</a:t>
            </a:r>
            <a:endParaRPr lang="zh-CN" altLang="en-US" sz="1600" dirty="0"/>
          </a:p>
          <a:p>
            <a:r>
              <a:rPr lang="en-US" altLang="zh-CN" sz="1600" dirty="0"/>
              <a:t>&lt;/html&gt;</a:t>
            </a:r>
            <a:endParaRPr lang="en-US" altLang="zh-CN" sz="1600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HTML DOM</a:t>
            </a:r>
            <a:r>
              <a:rPr lang="zh-CN" altLang="en-US" dirty="0"/>
              <a:t>的树状结构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740743"/>
            <a:ext cx="7500937" cy="428625"/>
          </a:xfrm>
        </p:spPr>
        <p:txBody>
          <a:bodyPr>
            <a:noAutofit/>
          </a:bodyPr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zh-CN" altLang="en-US" sz="1600" dirty="0" smtClean="0">
                <a:solidFill>
                  <a:srgbClr val="0070C0"/>
                </a:solidFill>
              </a:rPr>
              <a:t>当浏览器解释执行</a:t>
            </a:r>
            <a:r>
              <a:rPr lang="en-US" altLang="zh-CN" sz="1600" dirty="0" smtClean="0">
                <a:solidFill>
                  <a:srgbClr val="0070C0"/>
                </a:solidFill>
              </a:rPr>
              <a:t>HTML</a:t>
            </a:r>
            <a:r>
              <a:rPr lang="zh-CN" altLang="en-US" sz="1600" dirty="0" smtClean="0">
                <a:solidFill>
                  <a:srgbClr val="0070C0"/>
                </a:solidFill>
              </a:rPr>
              <a:t>代码时，就把这个文档描述成一个文档树</a:t>
            </a:r>
            <a:r>
              <a:rPr lang="en-US" altLang="zh-CN" sz="1600" dirty="0" smtClean="0">
                <a:solidFill>
                  <a:srgbClr val="0070C0"/>
                </a:solidFill>
              </a:rPr>
              <a:t>(DOM</a:t>
            </a:r>
            <a:r>
              <a:rPr lang="zh-CN" altLang="en-US" sz="1600" dirty="0" smtClean="0">
                <a:solidFill>
                  <a:srgbClr val="0070C0"/>
                </a:solidFill>
              </a:rPr>
              <a:t>树</a:t>
            </a:r>
            <a:r>
              <a:rPr lang="en-US" altLang="zh-CN" sz="1600" dirty="0" smtClean="0">
                <a:solidFill>
                  <a:srgbClr val="0070C0"/>
                </a:solidFill>
              </a:rPr>
              <a:t>)</a:t>
            </a:r>
            <a:r>
              <a:rPr lang="zh-CN" altLang="en-US" sz="1600" dirty="0" smtClean="0">
                <a:solidFill>
                  <a:srgbClr val="0070C0"/>
                </a:solidFill>
              </a:rPr>
              <a:t>。</a:t>
            </a:r>
            <a:endParaRPr lang="en-US" altLang="zh-CN" sz="1600" b="1" dirty="0" smtClean="0">
              <a:solidFill>
                <a:srgbClr val="0070C0"/>
              </a:solidFill>
            </a:endParaRPr>
          </a:p>
        </p:txBody>
      </p:sp>
      <p:grpSp>
        <p:nvGrpSpPr>
          <p:cNvPr id="8" name="Group 6"/>
          <p:cNvGrpSpPr>
            <a:grpSpLocks noChangeAspect="1"/>
          </p:cNvGrpSpPr>
          <p:nvPr/>
        </p:nvGrpSpPr>
        <p:grpSpPr bwMode="auto">
          <a:xfrm>
            <a:off x="642938" y="2526555"/>
            <a:ext cx="7000875" cy="4214813"/>
            <a:chOff x="2877" y="2864"/>
            <a:chExt cx="7318" cy="4642"/>
          </a:xfrm>
        </p:grpSpPr>
        <p:sp>
          <p:nvSpPr>
            <p:cNvPr id="9" name="AutoShape 34"/>
            <p:cNvSpPr>
              <a:spLocks noChangeAspect="1" noChangeArrowheads="1" noTextEdit="1"/>
            </p:cNvSpPr>
            <p:nvPr/>
          </p:nvSpPr>
          <p:spPr bwMode="auto">
            <a:xfrm>
              <a:off x="2877" y="2864"/>
              <a:ext cx="7115" cy="46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5896" y="3017"/>
              <a:ext cx="1293" cy="41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文档</a:t>
              </a:r>
              <a:endParaRPr lang="zh-CN" sz="1600" b="1"/>
            </a:p>
          </p:txBody>
        </p:sp>
        <p:sp>
          <p:nvSpPr>
            <p:cNvPr id="11" name="Rectangle 32"/>
            <p:cNvSpPr>
              <a:spLocks noChangeArrowheads="1"/>
            </p:cNvSpPr>
            <p:nvPr/>
          </p:nvSpPr>
          <p:spPr bwMode="auto">
            <a:xfrm>
              <a:off x="5896" y="3730"/>
              <a:ext cx="1293" cy="41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根元素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:html</a:t>
              </a:r>
              <a:endParaRPr lang="en-US" altLang="zh-CN" sz="1600" b="1"/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4331" y="4611"/>
              <a:ext cx="1293" cy="41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:head</a:t>
              </a:r>
              <a:endParaRPr lang="en-US" altLang="zh-CN" sz="1600" b="1"/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6983" y="4599"/>
              <a:ext cx="1295" cy="41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:body</a:t>
              </a:r>
              <a:endParaRPr lang="en-US" altLang="zh-CN" sz="1600" b="1"/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8015" y="5305"/>
              <a:ext cx="1294" cy="41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:h1</a:t>
              </a:r>
              <a:endParaRPr lang="en-US" altLang="zh-CN" sz="1600" b="1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8335" y="6037"/>
              <a:ext cx="1860" cy="68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文本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 "</a:t>
              </a:r>
              <a:r>
                <a: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点击按钮文档，改变颜色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! "</a:t>
              </a:r>
              <a:endParaRPr lang="en-US" altLang="zh-CN" sz="1600" b="1"/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5409" y="5330"/>
              <a:ext cx="1294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:form</a:t>
              </a:r>
              <a:endParaRPr lang="en-US" altLang="zh-CN" sz="1600" b="1"/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3354" y="5330"/>
              <a:ext cx="1293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:title</a:t>
              </a:r>
              <a:endParaRPr lang="en-US" altLang="zh-CN" sz="1600" b="1"/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354" y="6049"/>
              <a:ext cx="1679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文本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 "DOM</a:t>
              </a:r>
              <a:r>
                <a: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树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"</a:t>
              </a:r>
              <a:endParaRPr lang="en-US" altLang="zh-CN" sz="1600" b="1"/>
            </a:p>
          </p:txBody>
        </p:sp>
        <p:cxnSp>
          <p:nvCxnSpPr>
            <p:cNvPr id="22" name="AutoShape 24"/>
            <p:cNvCxnSpPr>
              <a:cxnSpLocks noChangeShapeType="1"/>
            </p:cNvCxnSpPr>
            <p:nvPr/>
          </p:nvCxnSpPr>
          <p:spPr bwMode="auto">
            <a:xfrm>
              <a:off x="3999" y="5737"/>
              <a:ext cx="1" cy="312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23" name="AutoShape 23"/>
            <p:cNvCxnSpPr>
              <a:cxnSpLocks noChangeShapeType="1"/>
            </p:cNvCxnSpPr>
            <p:nvPr/>
          </p:nvCxnSpPr>
          <p:spPr bwMode="auto">
            <a:xfrm flipH="1">
              <a:off x="4978" y="4161"/>
              <a:ext cx="1565" cy="438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24" name="AutoShape 22"/>
            <p:cNvCxnSpPr>
              <a:cxnSpLocks noChangeShapeType="1"/>
            </p:cNvCxnSpPr>
            <p:nvPr/>
          </p:nvCxnSpPr>
          <p:spPr bwMode="auto">
            <a:xfrm>
              <a:off x="6543" y="4161"/>
              <a:ext cx="1088" cy="426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25" name="AutoShape 21"/>
            <p:cNvCxnSpPr>
              <a:cxnSpLocks noChangeShapeType="1"/>
            </p:cNvCxnSpPr>
            <p:nvPr/>
          </p:nvCxnSpPr>
          <p:spPr bwMode="auto">
            <a:xfrm flipH="1">
              <a:off x="4216" y="5042"/>
              <a:ext cx="762" cy="288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5409" y="6049"/>
              <a:ext cx="1294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altLang="zh-CN" sz="1600" b="1"/>
            </a:p>
          </p:txBody>
        </p:sp>
        <p:cxnSp>
          <p:nvCxnSpPr>
            <p:cNvPr id="27" name="AutoShape 19"/>
            <p:cNvCxnSpPr>
              <a:cxnSpLocks noChangeShapeType="1"/>
            </p:cNvCxnSpPr>
            <p:nvPr/>
          </p:nvCxnSpPr>
          <p:spPr bwMode="auto">
            <a:xfrm flipH="1" flipV="1">
              <a:off x="6056" y="6479"/>
              <a:ext cx="1632" cy="427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28" name="AutoShape 18"/>
            <p:cNvCxnSpPr>
              <a:cxnSpLocks noChangeShapeType="1"/>
            </p:cNvCxnSpPr>
            <p:nvPr/>
          </p:nvCxnSpPr>
          <p:spPr bwMode="auto">
            <a:xfrm flipH="1">
              <a:off x="6056" y="5030"/>
              <a:ext cx="1575" cy="288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29" name="AutoShape 17"/>
            <p:cNvCxnSpPr>
              <a:cxnSpLocks noChangeShapeType="1"/>
            </p:cNvCxnSpPr>
            <p:nvPr/>
          </p:nvCxnSpPr>
          <p:spPr bwMode="auto">
            <a:xfrm>
              <a:off x="6055" y="5736"/>
              <a:ext cx="1" cy="301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30" name="AutoShape 16"/>
            <p:cNvCxnSpPr>
              <a:cxnSpLocks noChangeShapeType="1"/>
            </p:cNvCxnSpPr>
            <p:nvPr/>
          </p:nvCxnSpPr>
          <p:spPr bwMode="auto">
            <a:xfrm>
              <a:off x="7631" y="5030"/>
              <a:ext cx="1031" cy="263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5409" y="6918"/>
              <a:ext cx="1294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:value</a:t>
              </a:r>
              <a:endParaRPr lang="en-US" altLang="zh-CN" sz="1600" b="1"/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3739" y="6918"/>
              <a:ext cx="1294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:type</a:t>
              </a:r>
              <a:endParaRPr lang="en-US" altLang="zh-CN" sz="1600" b="1"/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7041" y="6918"/>
              <a:ext cx="1294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:onclick</a:t>
              </a:r>
              <a:endParaRPr lang="en-US" altLang="zh-CN" sz="1600" b="1"/>
            </a:p>
          </p:txBody>
        </p:sp>
        <p:cxnSp>
          <p:nvCxnSpPr>
            <p:cNvPr id="34" name="AutoShape 12"/>
            <p:cNvCxnSpPr>
              <a:cxnSpLocks noChangeShapeType="1"/>
            </p:cNvCxnSpPr>
            <p:nvPr/>
          </p:nvCxnSpPr>
          <p:spPr bwMode="auto">
            <a:xfrm>
              <a:off x="8662" y="5736"/>
              <a:ext cx="535" cy="289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35" name="AutoShape 11"/>
            <p:cNvCxnSpPr>
              <a:cxnSpLocks noChangeShapeType="1"/>
            </p:cNvCxnSpPr>
            <p:nvPr/>
          </p:nvCxnSpPr>
          <p:spPr bwMode="auto">
            <a:xfrm flipH="1">
              <a:off x="4116" y="6479"/>
              <a:ext cx="1940" cy="439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36" name="AutoShape 10"/>
            <p:cNvCxnSpPr>
              <a:cxnSpLocks noChangeShapeType="1"/>
            </p:cNvCxnSpPr>
            <p:nvPr/>
          </p:nvCxnSpPr>
          <p:spPr bwMode="auto">
            <a:xfrm flipV="1">
              <a:off x="6056" y="6479"/>
              <a:ext cx="1" cy="427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cxnSp>
          <p:nvCxnSpPr>
            <p:cNvPr id="37" name="AutoShape 9"/>
            <p:cNvCxnSpPr>
              <a:cxnSpLocks noChangeShapeType="1"/>
            </p:cNvCxnSpPr>
            <p:nvPr/>
          </p:nvCxnSpPr>
          <p:spPr bwMode="auto">
            <a:xfrm>
              <a:off x="6542" y="3436"/>
              <a:ext cx="1" cy="301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6882" y="6061"/>
              <a:ext cx="1294" cy="41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79646"/>
              </a:solidFill>
              <a:miter lim="800000"/>
            </a:ln>
          </p:spPr>
          <p:txBody>
            <a:bodyPr lIns="36000" tIns="36000" rIns="36000" bIns="36000"/>
            <a:lstStyle/>
            <a:p>
              <a:pPr algn="ctr" eaLnBrk="0" hangingPunct="0"/>
              <a:r>
                <a:rPr 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属性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:id</a:t>
              </a:r>
              <a:endParaRPr lang="en-US" altLang="zh-CN" sz="1600" b="1"/>
            </a:p>
          </p:txBody>
        </p:sp>
        <p:cxnSp>
          <p:nvCxnSpPr>
            <p:cNvPr id="39" name="AutoShape 7"/>
            <p:cNvCxnSpPr>
              <a:cxnSpLocks noChangeShapeType="1"/>
            </p:cNvCxnSpPr>
            <p:nvPr/>
          </p:nvCxnSpPr>
          <p:spPr bwMode="auto">
            <a:xfrm flipH="1">
              <a:off x="7529" y="5736"/>
              <a:ext cx="1133" cy="313"/>
            </a:xfrm>
            <a:prstGeom prst="straightConnector1">
              <a:avLst/>
            </a:prstGeom>
            <a:noFill/>
            <a:ln w="15875">
              <a:solidFill>
                <a:srgbClr val="F79646"/>
              </a:solidFill>
              <a:round/>
            </a:ln>
          </p:spPr>
        </p:cxnSp>
      </p:grp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642938" y="2097930"/>
            <a:ext cx="7643812" cy="42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indent="-273050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</a:rPr>
              <a:t>在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+mn-ea"/>
              </a:rPr>
              <a:t>DOM</a:t>
            </a:r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</a:rPr>
              <a:t>中定义了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+mn-ea"/>
              </a:rPr>
              <a:t>12</a:t>
            </a:r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</a:rPr>
              <a:t>种类型的节点，表列出了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+mn-ea"/>
              </a:rPr>
              <a:t>HTML DOM</a:t>
            </a:r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</a:rPr>
              <a:t>中定义的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+mn-ea"/>
              </a:rPr>
              <a:t>6</a:t>
            </a:r>
            <a:r>
              <a:rPr lang="zh-CN" altLang="en-US" sz="1600" dirty="0">
                <a:solidFill>
                  <a:srgbClr val="0070C0"/>
                </a:solidFill>
                <a:latin typeface="+mn-lt"/>
                <a:ea typeface="+mn-ea"/>
              </a:rPr>
              <a:t>个节点对象</a:t>
            </a:r>
            <a:endParaRPr lang="en-US" altLang="zh-CN" sz="16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714375" y="2597993"/>
          <a:ext cx="7286676" cy="400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453"/>
                <a:gridCol w="2576098"/>
                <a:gridCol w="3312125"/>
              </a:tblGrid>
              <a:tr h="490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</a:t>
                      </a: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HTML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元素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04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Element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HTML</a:t>
                      </a:r>
                      <a:r>
                        <a:rPr lang="en-US" sz="1400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XML</a:t>
                      </a:r>
                      <a:r>
                        <a:rPr lang="en-US" sz="1400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元素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&lt;p&gt;…&lt;/p&gt;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04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Attribute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HTML</a:t>
                      </a:r>
                      <a:r>
                        <a:rPr lang="en-US" sz="1400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 </a:t>
                      </a: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XML</a:t>
                      </a:r>
                      <a:r>
                        <a:rPr lang="en-US" sz="1400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元素属性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align="center"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04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Text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HTML</a:t>
                      </a:r>
                      <a:r>
                        <a:rPr lang="en-US" sz="1400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 </a:t>
                      </a: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XML</a:t>
                      </a:r>
                      <a:r>
                        <a:rPr lang="en-US" sz="1400" ker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元素的文本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This is a text fragment! 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04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Comment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HTML </a:t>
                      </a:r>
                      <a:r>
                        <a:rPr lang="zh-CN" sz="1400" kern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注释</a:t>
                      </a: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&lt;!--</a:t>
                      </a: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文本注释</a:t>
                      </a: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 --&gt;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904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Document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文档树的根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&lt;html&gt;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1058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DocumentType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文档类型定义</a:t>
                      </a:r>
                      <a:endParaRPr lang="zh-CN" sz="14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&lt;!DOCTYPE HTML PUBLIC "- </a:t>
                      </a:r>
                      <a:b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</a:br>
                      <a:r>
                        <a:rPr lang="en-US" sz="1400" kern="0">
                          <a:latin typeface="Times New Roman" panose="02020603050405020304"/>
                          <a:ea typeface="宋体" panose="02010600030101010101" pitchFamily="2" charset="-122"/>
                        </a:rPr>
                        <a:t>//W3C//DTD HTML 4.01 Transitional//EN" "http: //www.w3.org/TR/html4/loose.dtd"&gt;</a:t>
                      </a:r>
                      <a:endParaRPr lang="zh-CN" sz="14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4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3305" y="2132965"/>
            <a:ext cx="7200900" cy="31870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9015" y="1953260"/>
            <a:ext cx="7544435" cy="36614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节点操作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774190"/>
            <a:ext cx="7427595" cy="24288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019,&quot;width&quot;:11340}"/>
</p:tagLst>
</file>

<file path=ppt/tags/tag2.xml><?xml version="1.0" encoding="utf-8"?>
<p:tagLst xmlns:p="http://schemas.openxmlformats.org/presentationml/2006/main">
  <p:tag name="COMMONDATA" val="eyJoZGlkIjoiMGJkMGQ0ZTU3ZWQxMGE3ZmM2ZTBiZjgxNmIyMTU4ZWUifQ=="/>
</p:tagLst>
</file>

<file path=ppt/theme/theme1.xml><?xml version="1.0" encoding="utf-8"?>
<a:theme xmlns:a="http://schemas.openxmlformats.org/drawingml/2006/main" name="软件测试专业简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软件测试专业简介</Template>
  <TotalTime>0</TotalTime>
  <Words>11604</Words>
  <Application>WPS 演示</Application>
  <PresentationFormat>全屏显示(4:3)</PresentationFormat>
  <Paragraphs>757</Paragraphs>
  <Slides>31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Microsoft YaHei UI</vt:lpstr>
      <vt:lpstr>微软雅黑</vt:lpstr>
      <vt:lpstr>Wingdings 3</vt:lpstr>
      <vt:lpstr>黑体</vt:lpstr>
      <vt:lpstr>Times New Roman</vt:lpstr>
      <vt:lpstr>Symbol</vt:lpstr>
      <vt:lpstr>Times New Roman</vt:lpstr>
      <vt:lpstr>华文新魏</vt:lpstr>
      <vt:lpstr>Cambria</vt:lpstr>
      <vt:lpstr>Arial Unicode MS</vt:lpstr>
      <vt:lpstr>幼圆</vt:lpstr>
      <vt:lpstr>软件测试专业简介</vt:lpstr>
      <vt:lpstr>第六章</vt:lpstr>
      <vt:lpstr>回顾</vt:lpstr>
      <vt:lpstr> 本章目标</vt:lpstr>
      <vt:lpstr>文档对象模型</vt:lpstr>
      <vt:lpstr>一个HTML DOM的例子</vt:lpstr>
      <vt:lpstr> HTML DOM的树状结构</vt:lpstr>
      <vt:lpstr>使用DOM访问文档对象的元素</vt:lpstr>
      <vt:lpstr>节点操作</vt:lpstr>
      <vt:lpstr>节点操作</vt:lpstr>
      <vt:lpstr>节点操作</vt:lpstr>
      <vt:lpstr>节点操作</vt:lpstr>
      <vt:lpstr>节点操作</vt:lpstr>
      <vt:lpstr>节点操作</vt:lpstr>
      <vt:lpstr>节点操作</vt:lpstr>
      <vt:lpstr>节点操作</vt:lpstr>
      <vt:lpstr>节点操作</vt:lpstr>
      <vt:lpstr>节点操作</vt:lpstr>
      <vt:lpstr>节点操作</vt:lpstr>
      <vt:lpstr>浏览器对DOM的支持</vt:lpstr>
      <vt:lpstr>Window对象</vt:lpstr>
      <vt:lpstr>Window对象综合实例1-1</vt:lpstr>
      <vt:lpstr>Window对象综合实例1-2</vt:lpstr>
      <vt:lpstr>Window对象综合实例2</vt:lpstr>
      <vt:lpstr>Document 对象</vt:lpstr>
      <vt:lpstr>Document对象的颜色属性</vt:lpstr>
      <vt:lpstr>Document对象的集合属性之表单数组 </vt:lpstr>
      <vt:lpstr>Document对象的集合属性之图像数组</vt:lpstr>
      <vt:lpstr>Document对象的集合属性之 超链接数组和锚数组</vt:lpstr>
      <vt:lpstr>Location 对象</vt:lpstr>
      <vt:lpstr>History 对象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风中扬</cp:lastModifiedBy>
  <cp:revision>69</cp:revision>
  <dcterms:created xsi:type="dcterms:W3CDTF">2015-08-31T20:34:00Z</dcterms:created>
  <dcterms:modified xsi:type="dcterms:W3CDTF">2022-05-04T11:41:26Z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28653FB8B30B4437AD93EEA71DE4E22E</vt:lpwstr>
  </property>
</Properties>
</file>