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E581-DF76-4A46-BDC3-04664F77ADA8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C8E1-DA9A-47C6-9480-3B9066ACD5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65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E581-DF76-4A46-BDC3-04664F77ADA8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C8E1-DA9A-47C6-9480-3B9066ACD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E581-DF76-4A46-BDC3-04664F77ADA8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C8E1-DA9A-47C6-9480-3B9066ACD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9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E581-DF76-4A46-BDC3-04664F77ADA8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C8E1-DA9A-47C6-9480-3B9066ACD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7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E581-DF76-4A46-BDC3-04664F77ADA8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C8E1-DA9A-47C6-9480-3B9066ACD5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0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E581-DF76-4A46-BDC3-04664F77ADA8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C8E1-DA9A-47C6-9480-3B9066ACD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2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E581-DF76-4A46-BDC3-04664F77ADA8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C8E1-DA9A-47C6-9480-3B9066ACD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8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E581-DF76-4A46-BDC3-04664F77ADA8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C8E1-DA9A-47C6-9480-3B9066ACD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E581-DF76-4A46-BDC3-04664F77ADA8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C8E1-DA9A-47C6-9480-3B9066ACD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59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B9E581-DF76-4A46-BDC3-04664F77ADA8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E1C8E1-DA9A-47C6-9480-3B9066ACD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E581-DF76-4A46-BDC3-04664F77ADA8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C8E1-DA9A-47C6-9480-3B9066ACD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B9E581-DF76-4A46-BDC3-04664F77ADA8}" type="datetimeFigureOut">
              <a:rPr lang="zh-CN" altLang="en-US" smtClean="0"/>
              <a:t>2015/11/20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E1C8E1-DA9A-47C6-9480-3B9066ACD5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22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Bookman Old Style" panose="02050604050505020204" pitchFamily="18" charset="0"/>
              </a:rPr>
              <a:t>Learning Spark </a:t>
            </a:r>
            <a:r>
              <a:rPr lang="en-US" altLang="zh-CN" dirty="0" err="1">
                <a:latin typeface="Bookman Old Style" panose="02050604050505020204" pitchFamily="18" charset="0"/>
              </a:rPr>
              <a:t>Sql</a:t>
            </a:r>
            <a:endParaRPr lang="zh-CN" altLang="en-US" dirty="0">
              <a:latin typeface="Bookman Old Style" panose="02050604050505020204" pitchFamily="18" charset="0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endParaRPr lang="en-US" altLang="zh-CN" dirty="0" smtClean="0">
              <a:latin typeface="Bookman Old Style" panose="02050604050505020204" pitchFamily="18" charset="0"/>
            </a:endParaRPr>
          </a:p>
          <a:p>
            <a:pPr algn="ctr"/>
            <a:r>
              <a:rPr lang="en-US" altLang="zh-CN" dirty="0" err="1" smtClean="0">
                <a:latin typeface="Bookman Old Style" panose="02050604050505020204" pitchFamily="18" charset="0"/>
              </a:rPr>
              <a:t>Dingtinghe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algn="ctr"/>
            <a:r>
              <a:rPr lang="en-US" altLang="zh-CN" cap="none" dirty="0" smtClean="0">
                <a:latin typeface="Bookman Old Style" panose="02050604050505020204" pitchFamily="18" charset="0"/>
              </a:rPr>
              <a:t>dingth@chinatelecom.cn</a:t>
            </a:r>
            <a:endParaRPr lang="zh-CN" altLang="en-US" cap="none" dirty="0">
              <a:latin typeface="Bookman Old Style" panose="02050604050505020204" pitchFamily="18" charset="0"/>
            </a:endParaRPr>
          </a:p>
        </p:txBody>
      </p:sp>
      <p:pic>
        <p:nvPicPr>
          <p:cNvPr id="4" name="Picture 2" descr="http://spark.apache.org/docs/latest/img/spark-logo-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3" y="0"/>
            <a:ext cx="1746487" cy="112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Interoperating with RDDs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 b="1" dirty="0"/>
              <a:t>Inferring the Schema Using Reflection</a:t>
            </a:r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 smtClean="0"/>
              <a:t>More </a:t>
            </a:r>
            <a:r>
              <a:rPr lang="en-US" altLang="zh-CN" dirty="0"/>
              <a:t>concise code and works well </a:t>
            </a:r>
            <a:endParaRPr lang="en-US" altLang="zh-CN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When </a:t>
            </a:r>
            <a:r>
              <a:rPr lang="en-US" altLang="zh-CN" dirty="0"/>
              <a:t>you already know the schema while writing your Spark application.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5246200" cy="4023360"/>
          </a:xfrm>
        </p:spPr>
        <p:txBody>
          <a:bodyPr/>
          <a:lstStyle/>
          <a:p>
            <a:r>
              <a:rPr lang="en-US" altLang="zh-CN" sz="2400" b="1" dirty="0"/>
              <a:t>Programmatically Specifying the Schema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More verbose</a:t>
            </a:r>
            <a:endParaRPr lang="en-US" altLang="zh-CN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/>
              <a:t>when the columns and their types are not known until runtime.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0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Inferring the Schema Using </a:t>
            </a:r>
            <a:r>
              <a:rPr lang="en-US" altLang="zh-CN" b="1" dirty="0" smtClean="0"/>
              <a:t>Reflection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4" y="1862565"/>
            <a:ext cx="11581494" cy="4448604"/>
          </a:xfrm>
        </p:spPr>
      </p:pic>
    </p:spTree>
    <p:extLst>
      <p:ext uri="{BB962C8B-B14F-4D97-AF65-F5344CB8AC3E}">
        <p14:creationId xmlns:p14="http://schemas.microsoft.com/office/powerpoint/2010/main" val="26905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Programmatically Specifying the </a:t>
            </a:r>
            <a:r>
              <a:rPr lang="en-US" altLang="zh-CN" b="1" dirty="0" smtClean="0"/>
              <a:t>Schema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452" y="1737360"/>
            <a:ext cx="8183198" cy="4471893"/>
          </a:xfrm>
        </p:spPr>
      </p:pic>
    </p:spTree>
    <p:extLst>
      <p:ext uri="{BB962C8B-B14F-4D97-AF65-F5344CB8AC3E}">
        <p14:creationId xmlns:p14="http://schemas.microsoft.com/office/powerpoint/2010/main" val="9339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Sources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cap="none" dirty="0" smtClean="0"/>
              <a:t>Generic load/save functions</a:t>
            </a:r>
            <a:endParaRPr lang="en-US" altLang="zh-CN" b="1" cap="none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b="1" cap="none" dirty="0" smtClean="0"/>
              <a:t>Manually specifying options</a:t>
            </a:r>
            <a:endParaRPr lang="en-US" altLang="zh-CN" b="1" cap="none" dirty="0"/>
          </a:p>
        </p:txBody>
      </p:sp>
      <p:pic>
        <p:nvPicPr>
          <p:cNvPr id="21" name="内容占位符 2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691026"/>
            <a:ext cx="5656554" cy="1416950"/>
          </a:xfrm>
        </p:spPr>
      </p:pic>
      <p:pic>
        <p:nvPicPr>
          <p:cNvPr id="20" name="内容占位符 1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2" y="2691026"/>
            <a:ext cx="5830812" cy="1416950"/>
          </a:xfrm>
        </p:spPr>
      </p:pic>
    </p:spTree>
    <p:extLst>
      <p:ext uri="{BB962C8B-B14F-4D97-AF65-F5344CB8AC3E}">
        <p14:creationId xmlns:p14="http://schemas.microsoft.com/office/powerpoint/2010/main" val="7298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JSON </a:t>
            </a:r>
            <a:r>
              <a:rPr lang="en-US" altLang="zh-CN" b="1" dirty="0" smtClean="0"/>
              <a:t>Datasets</a:t>
            </a:r>
            <a:endParaRPr lang="zh-CN" alt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7280" y="1829583"/>
            <a:ext cx="1005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 SQLContext.read.json() on either an RDD of String, or a JSON file. 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07" y="2383470"/>
            <a:ext cx="9776801" cy="382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Parquet Files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7280" y="1852836"/>
            <a:ext cx="10058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make the advantages of compressed, efficient columnar data representation available to any project in the </a:t>
            </a:r>
            <a:r>
              <a:rPr lang="en-US" altLang="zh-CN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altLang="zh-C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ecosystem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kumimoji="0" lang="en-US" altLang="zh-CN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discovery, schema merging, metadata refreshing</a:t>
            </a:r>
            <a:endParaRPr lang="en-US" altLang="zh-CN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82" y="2868499"/>
            <a:ext cx="9725395" cy="340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2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Hive Tables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7280" y="1948370"/>
            <a:ext cx="10058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construct a </a:t>
            </a:r>
            <a:r>
              <a:rPr lang="en-US" altLang="zh-CN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hivecontext</a:t>
            </a:r>
            <a:r>
              <a:rPr lang="en-US" altLang="zh-C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inherits from </a:t>
            </a:r>
            <a:r>
              <a:rPr lang="en-US" altLang="zh-CN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sqlcontext</a:t>
            </a:r>
            <a:r>
              <a:rPr lang="en-US" altLang="zh-C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queries using </a:t>
            </a:r>
            <a:r>
              <a:rPr lang="en-US" altLang="zh-CN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hiveql</a:t>
            </a:r>
            <a:r>
              <a:rPr lang="en-US" altLang="zh-C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interacting with different versions of hive </a:t>
            </a:r>
            <a:r>
              <a:rPr lang="en-US" altLang="zh-CN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metastore</a:t>
            </a:r>
            <a:endParaRPr lang="en-US" altLang="zh-CN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325169"/>
            <a:ext cx="10141027" cy="244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JDBC To Other Databases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7280" y="2102258"/>
            <a:ext cx="10058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SQL JDBC server is different with SQL JDBC server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include the JDBC driver for you particular database on spark </a:t>
            </a:r>
            <a:r>
              <a:rPr lang="en-US" altLang="zh-CN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classpath</a:t>
            </a:r>
            <a:endParaRPr lang="en-US" altLang="zh-CN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17351"/>
            <a:ext cx="10058400" cy="31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Distributed SQL </a:t>
            </a:r>
            <a:r>
              <a:rPr lang="en-US" altLang="zh-CN" b="1" dirty="0" smtClean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cap="none" dirty="0" smtClean="0">
                <a:solidFill>
                  <a:schemeClr val="tx1"/>
                </a:solidFill>
              </a:rPr>
              <a:t>Running Hive thrift JDBC/ODBC server</a:t>
            </a:r>
            <a:endParaRPr lang="en-US" altLang="zh-CN" b="1" cap="none" dirty="0">
              <a:solidFill>
                <a:schemeClr val="tx1"/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8" y="2691025"/>
            <a:ext cx="5430802" cy="1789095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b="1" cap="none" dirty="0" smtClean="0">
                <a:solidFill>
                  <a:schemeClr val="tx1"/>
                </a:solidFill>
              </a:rPr>
              <a:t>Running the spark SQL CLI</a:t>
            </a:r>
            <a:endParaRPr lang="en-US" altLang="zh-CN" b="1" cap="none" dirty="0">
              <a:solidFill>
                <a:schemeClr val="tx1"/>
              </a:solidFill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691025"/>
            <a:ext cx="5932244" cy="1758145"/>
          </a:xfrm>
        </p:spPr>
      </p:pic>
    </p:spTree>
    <p:extLst>
      <p:ext uri="{BB962C8B-B14F-4D97-AF65-F5344CB8AC3E}">
        <p14:creationId xmlns:p14="http://schemas.microsoft.com/office/powerpoint/2010/main" val="324959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Performance </a:t>
            </a: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Tuning</a:t>
            </a:r>
            <a:endParaRPr lang="zh-CN" altLang="en-US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400" b="1" dirty="0"/>
              <a:t>Caching Data In </a:t>
            </a:r>
            <a:r>
              <a:rPr lang="en-US" altLang="zh-CN" sz="2400" b="1" dirty="0" smtClean="0"/>
              <a:t>Memory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smtClean="0"/>
              <a:t>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to minimize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and GC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</a:p>
          <a:p>
            <a:pPr marL="566928" lvl="3" indent="0">
              <a:buClrTx/>
              <a:buNone/>
            </a:pPr>
            <a:r>
              <a:rPr lang="en-US" altLang="zh-CN" sz="1800" dirty="0" err="1" smtClean="0"/>
              <a:t>spark.sql.inMemoryColumnarStorage.compressed</a:t>
            </a:r>
            <a:endParaRPr lang="en-US" altLang="zh-CN" sz="1800" dirty="0" smtClean="0"/>
          </a:p>
          <a:p>
            <a:pPr marL="566928" lvl="3" indent="0">
              <a:buClrTx/>
              <a:buNone/>
            </a:pPr>
            <a:r>
              <a:rPr lang="en-US" altLang="zh-CN" sz="1800" dirty="0" err="1" smtClean="0"/>
              <a:t>spark.sql.inMemoryColumnarStorage.batchSize</a:t>
            </a:r>
            <a:endParaRPr lang="en-US" altLang="zh-CN" sz="1800" dirty="0" smtClean="0"/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400" b="1" dirty="0" smtClean="0"/>
              <a:t>Query Execution Configuration</a:t>
            </a:r>
            <a:r>
              <a:rPr lang="en-US" altLang="zh-CN" sz="2400" b="1" dirty="0"/>
              <a:t> </a:t>
            </a:r>
            <a:endParaRPr lang="en-US" altLang="zh-CN" sz="2400" b="1" dirty="0" smtClean="0"/>
          </a:p>
          <a:p>
            <a:pPr marL="658368" lvl="3" indent="0">
              <a:buClrTx/>
              <a:buNone/>
            </a:pPr>
            <a:r>
              <a:rPr lang="en-US" altLang="zh-CN" sz="1800" dirty="0" err="1" smtClean="0"/>
              <a:t>spark.sql.autoBroadcastJoinThreshold</a:t>
            </a:r>
            <a:endParaRPr lang="en-US" altLang="zh-CN" sz="1800" dirty="0" smtClean="0"/>
          </a:p>
          <a:p>
            <a:pPr marL="658368" lvl="3" indent="0">
              <a:buClrTx/>
              <a:buNone/>
            </a:pPr>
            <a:r>
              <a:rPr lang="en-US" altLang="zh-CN" sz="1800" dirty="0" err="1" smtClean="0"/>
              <a:t>spark.sql.tungsten.enabled</a:t>
            </a:r>
            <a:endParaRPr lang="en-US" altLang="zh-CN" sz="1800" dirty="0" smtClean="0"/>
          </a:p>
          <a:p>
            <a:pPr marL="658368" lvl="3" indent="0">
              <a:buClrTx/>
              <a:buNone/>
            </a:pPr>
            <a:r>
              <a:rPr lang="en-US" altLang="zh-CN" sz="1800" dirty="0" err="1" smtClean="0"/>
              <a:t>spark.sql.shuffle.partitions</a:t>
            </a:r>
            <a:endParaRPr lang="en-US" altLang="zh-CN" sz="1800" dirty="0" smtClean="0"/>
          </a:p>
          <a:p>
            <a:pPr marL="658368" lvl="3" indent="0">
              <a:buClrTx/>
              <a:buNone/>
            </a:pPr>
            <a:r>
              <a:rPr lang="en-US" altLang="zh-CN" sz="1800" dirty="0" err="1"/>
              <a:t>spark.sql.planner.externalSort</a:t>
            </a:r>
            <a:endParaRPr lang="en-US" altLang="zh-CN" sz="1800" b="1" dirty="0"/>
          </a:p>
          <a:p>
            <a:pPr marL="566928" lvl="3" indent="0">
              <a:buClrTx/>
              <a:buNone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Spark SQL is a Spark module for structured data processing. </a:t>
            </a:r>
            <a:endParaRPr lang="en-US" altLang="zh-CN" sz="2400" dirty="0" smtClean="0"/>
          </a:p>
          <a:p>
            <a:r>
              <a:rPr lang="en-US" altLang="zh-CN" sz="2400" dirty="0" smtClean="0"/>
              <a:t>It </a:t>
            </a:r>
            <a:r>
              <a:rPr lang="en-US" altLang="zh-CN" sz="2400" dirty="0"/>
              <a:t>provides a programming abstraction called </a:t>
            </a:r>
            <a:r>
              <a:rPr lang="en-US" altLang="zh-CN" sz="2400" dirty="0" err="1"/>
              <a:t>DataFrames</a:t>
            </a:r>
            <a:r>
              <a:rPr lang="en-US" altLang="zh-CN" sz="2400" dirty="0"/>
              <a:t> and can also act as distributed SQL query </a:t>
            </a:r>
            <a:r>
              <a:rPr lang="en-US" altLang="zh-CN" sz="2400" dirty="0" smtClean="0"/>
              <a:t>engine</a:t>
            </a:r>
          </a:p>
          <a:p>
            <a:r>
              <a:rPr lang="en-US" altLang="zh-CN" sz="2400" dirty="0"/>
              <a:t>Creating and Running Spark Programs Faster:</a:t>
            </a:r>
            <a:br>
              <a:rPr lang="en-US" altLang="zh-CN" sz="2400" dirty="0"/>
            </a:br>
            <a:r>
              <a:rPr lang="en-US" altLang="zh-CN" sz="2400" dirty="0"/>
              <a:t>- Write less code</a:t>
            </a:r>
            <a:br>
              <a:rPr lang="en-US" altLang="zh-CN" sz="2400" dirty="0"/>
            </a:br>
            <a:r>
              <a:rPr lang="en-US" altLang="zh-CN" sz="2400" dirty="0"/>
              <a:t>- Read less data</a:t>
            </a:r>
            <a:br>
              <a:rPr lang="en-US" altLang="zh-CN" sz="2400" dirty="0"/>
            </a:br>
            <a:r>
              <a:rPr lang="en-US" altLang="zh-CN" sz="2400" dirty="0"/>
              <a:t>- Let the optimizer do the hard work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4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 smtClean="0"/>
              <a:t>distributed </a:t>
            </a:r>
            <a:r>
              <a:rPr lang="en-US" altLang="zh-CN" dirty="0"/>
              <a:t>collection of data organized into named </a:t>
            </a:r>
            <a:r>
              <a:rPr lang="en-US" altLang="zh-CN" dirty="0" smtClean="0"/>
              <a:t>columns, as a table</a:t>
            </a:r>
          </a:p>
          <a:p>
            <a:r>
              <a:rPr lang="en-US" altLang="zh-CN" dirty="0"/>
              <a:t>An abstraction for selecting, </a:t>
            </a:r>
            <a:r>
              <a:rPr lang="en-US" altLang="zh-CN" dirty="0" smtClean="0"/>
              <a:t>filtering, aggregating</a:t>
            </a:r>
            <a:r>
              <a:rPr lang="en-US" altLang="zh-CN" dirty="0"/>
              <a:t>, and plotting structured </a:t>
            </a:r>
            <a:r>
              <a:rPr lang="en-US" altLang="zh-CN" dirty="0" smtClean="0"/>
              <a:t>data</a:t>
            </a:r>
          </a:p>
          <a:p>
            <a:r>
              <a:rPr lang="en-US" altLang="zh-CN" dirty="0"/>
              <a:t>Single machine small data processing </a:t>
            </a:r>
            <a:r>
              <a:rPr lang="en-US" altLang="zh-CN" dirty="0" smtClean="0"/>
              <a:t>experiences applied </a:t>
            </a:r>
            <a:r>
              <a:rPr lang="en-US" altLang="zh-CN" dirty="0"/>
              <a:t>to distributed big data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642" y="3239719"/>
            <a:ext cx="4490754" cy="25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DataFrame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Source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structured data </a:t>
            </a:r>
            <a:r>
              <a:rPr lang="en-US" altLang="zh-CN" sz="2400" dirty="0" smtClean="0"/>
              <a:t>files</a:t>
            </a:r>
          </a:p>
          <a:p>
            <a:r>
              <a:rPr lang="en-US" altLang="zh-CN" sz="2400" dirty="0" smtClean="0"/>
              <a:t>tables </a:t>
            </a:r>
            <a:r>
              <a:rPr lang="en-US" altLang="zh-CN" sz="2400" dirty="0"/>
              <a:t>in </a:t>
            </a:r>
            <a:r>
              <a:rPr lang="en-US" altLang="zh-CN" sz="2400" dirty="0" smtClean="0"/>
              <a:t>Hive</a:t>
            </a:r>
          </a:p>
          <a:p>
            <a:r>
              <a:rPr lang="en-US" altLang="zh-CN" sz="2400" dirty="0" smtClean="0"/>
              <a:t>existing RDDs</a:t>
            </a:r>
          </a:p>
          <a:p>
            <a:r>
              <a:rPr lang="en-US" altLang="zh-CN" sz="2400" dirty="0"/>
              <a:t>external </a:t>
            </a:r>
            <a:r>
              <a:rPr lang="en-US" altLang="zh-CN" sz="2400" dirty="0" smtClean="0"/>
              <a:t>databases</a:t>
            </a:r>
            <a:endParaRPr lang="en-US" altLang="zh-CN" sz="24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36" y="733540"/>
            <a:ext cx="7663832" cy="5203236"/>
          </a:xfrm>
        </p:spPr>
      </p:pic>
    </p:spTree>
    <p:extLst>
      <p:ext uri="{BB962C8B-B14F-4D97-AF65-F5344CB8AC3E}">
        <p14:creationId xmlns:p14="http://schemas.microsoft.com/office/powerpoint/2010/main" val="173559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Less </a:t>
            </a:r>
            <a:r>
              <a:rPr lang="en-US" altLang="zh-CN" dirty="0" smtClean="0"/>
              <a:t>Code!</a:t>
            </a:r>
            <a:endParaRPr lang="zh-CN" altLang="en-US" dirty="0"/>
          </a:p>
        </p:txBody>
      </p:sp>
      <p:pic>
        <p:nvPicPr>
          <p:cNvPr id="15" name="内容占位符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027475"/>
            <a:ext cx="4938712" cy="2488976"/>
          </a:xfrm>
        </p:spPr>
      </p:pic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Run Faster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3037682"/>
            <a:ext cx="4937125" cy="2468562"/>
          </a:xfrm>
        </p:spPr>
      </p:pic>
    </p:spTree>
    <p:extLst>
      <p:ext uri="{BB962C8B-B14F-4D97-AF65-F5344CB8AC3E}">
        <p14:creationId xmlns:p14="http://schemas.microsoft.com/office/powerpoint/2010/main" val="13261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Starting Point: </a:t>
            </a:r>
            <a:r>
              <a:rPr lang="en-US" altLang="zh-CN" b="1" dirty="0" err="1" smtClean="0"/>
              <a:t>SQLContext</a:t>
            </a:r>
            <a:endParaRPr lang="zh-CN" altLang="en-US" dirty="0"/>
          </a:p>
        </p:txBody>
      </p:sp>
      <p:sp>
        <p:nvSpPr>
          <p:cNvPr id="1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974474"/>
            <a:ext cx="1004326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entry point into all functionality in Spark SQL is the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SQLContext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class, or one of its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descendants.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create a basic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SQLContext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all you need is a SparkContext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Future releases will focus on bringing </a:t>
            </a:r>
            <a:r>
              <a:rPr lang="en-US" altLang="zh-CN" dirty="0" err="1">
                <a:solidFill>
                  <a:schemeClr val="tx1"/>
                </a:solidFill>
              </a:rPr>
              <a:t>SQLContext</a:t>
            </a:r>
            <a:r>
              <a:rPr lang="en-US" altLang="zh-CN" dirty="0">
                <a:solidFill>
                  <a:schemeClr val="tx1"/>
                </a:solidFill>
              </a:rPr>
              <a:t> up to feature parity with a </a:t>
            </a:r>
            <a:r>
              <a:rPr lang="en-US" altLang="zh-CN" dirty="0" err="1">
                <a:solidFill>
                  <a:schemeClr val="tx1"/>
                </a:solidFill>
              </a:rPr>
              <a:t>HiveContext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58" y="4286384"/>
            <a:ext cx="7555543" cy="178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4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Creating </a:t>
            </a:r>
            <a:r>
              <a:rPr lang="en-US" altLang="zh-CN" b="1" dirty="0" err="1" smtClean="0"/>
              <a:t>DataFrames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964588"/>
            <a:ext cx="1028922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en-US" altLang="zh-CN" sz="24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24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DataFrame</a:t>
            </a:r>
            <a:r>
              <a:rPr kumimoji="0" lang="zh-CN" altLang="zh-CN" sz="24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 from an </a:t>
            </a:r>
            <a:r>
              <a:rPr kumimoji="0" lang="zh-CN" altLang="zh-CN" sz="24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</a:t>
            </a:r>
            <a:r>
              <a:rPr kumimoji="0" lang="zh-CN" altLang="zh-CN" sz="24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RDD</a:t>
            </a:r>
            <a:r>
              <a:rPr kumimoji="0" lang="zh-CN" altLang="zh-CN" sz="24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from a Hive table, or from </a:t>
            </a:r>
            <a:r>
              <a:rPr kumimoji="0" lang="zh-CN" altLang="zh-CN" sz="24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sources.</a:t>
            </a:r>
            <a:endParaRPr kumimoji="0" lang="en-US" altLang="zh-CN" sz="24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95" y="2595917"/>
            <a:ext cx="9953185" cy="265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DataFrame</a:t>
            </a:r>
            <a:r>
              <a:rPr lang="en-US" altLang="zh-CN" b="1" dirty="0"/>
              <a:t> </a:t>
            </a:r>
            <a:r>
              <a:rPr lang="en-US" altLang="zh-CN" b="1" dirty="0" smtClean="0"/>
              <a:t>Operations  (</a:t>
            </a:r>
            <a:r>
              <a:rPr lang="en-US" altLang="zh-CN" sz="3200" dirty="0"/>
              <a:t>some basic examples 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1097279" y="1791460"/>
            <a:ext cx="10175771" cy="736282"/>
          </a:xfrm>
        </p:spPr>
        <p:txBody>
          <a:bodyPr>
            <a:no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l"/>
            </a:pPr>
            <a:r>
              <a:rPr lang="en-US" altLang="zh-CN" sz="2400" cap="none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Dataframes</a:t>
            </a:r>
            <a:r>
              <a:rPr lang="en-US" altLang="zh-CN" sz="2400" cap="none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also have a rich library of functions including string manipulation, date arithmetic, common math operations and more. </a:t>
            </a:r>
            <a:endParaRPr lang="zh-CN" altLang="en-US" sz="2400" cap="none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09" y="2610159"/>
            <a:ext cx="4214219" cy="3378200"/>
          </a:xfrm>
        </p:spPr>
      </p:pic>
      <p:pic>
        <p:nvPicPr>
          <p:cNvPr id="9" name="内容占位符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37" y="2596511"/>
            <a:ext cx="3876326" cy="3378200"/>
          </a:xfrm>
        </p:spPr>
      </p:pic>
    </p:spTree>
    <p:extLst>
      <p:ext uri="{BB962C8B-B14F-4D97-AF65-F5344CB8AC3E}">
        <p14:creationId xmlns:p14="http://schemas.microsoft.com/office/powerpoint/2010/main" val="5644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Running SQL Queries Programmatically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55" y="1845734"/>
            <a:ext cx="9966325" cy="3856594"/>
          </a:xfrm>
        </p:spPr>
      </p:pic>
    </p:spTree>
    <p:extLst>
      <p:ext uri="{BB962C8B-B14F-4D97-AF65-F5344CB8AC3E}">
        <p14:creationId xmlns:p14="http://schemas.microsoft.com/office/powerpoint/2010/main" val="17961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277</TotalTime>
  <Words>386</Words>
  <Application>Microsoft Office PowerPoint</Application>
  <PresentationFormat>宽屏</PresentationFormat>
  <Paragraphs>83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 Unicode MS</vt:lpstr>
      <vt:lpstr>宋体</vt:lpstr>
      <vt:lpstr>Arial</vt:lpstr>
      <vt:lpstr>Bookman Old Style</vt:lpstr>
      <vt:lpstr>Calibri</vt:lpstr>
      <vt:lpstr>Calibri Light</vt:lpstr>
      <vt:lpstr>Cambria Math</vt:lpstr>
      <vt:lpstr>Times New Roman</vt:lpstr>
      <vt:lpstr>Wingdings</vt:lpstr>
      <vt:lpstr>回顾</vt:lpstr>
      <vt:lpstr>Learning Spark Sql</vt:lpstr>
      <vt:lpstr>Overview</vt:lpstr>
      <vt:lpstr>DataFrame</vt:lpstr>
      <vt:lpstr>DataFrame Source</vt:lpstr>
      <vt:lpstr>Performance</vt:lpstr>
      <vt:lpstr>Starting Point: SQLContext</vt:lpstr>
      <vt:lpstr>Creating DataFrames</vt:lpstr>
      <vt:lpstr>DataFrame Operations  (some basic examples )</vt:lpstr>
      <vt:lpstr>Running SQL Queries Programmatically</vt:lpstr>
      <vt:lpstr>Interoperating with RDDs</vt:lpstr>
      <vt:lpstr>Inferring the Schema Using Reflection</vt:lpstr>
      <vt:lpstr>Programmatically Specifying the Schema</vt:lpstr>
      <vt:lpstr>Data Sources</vt:lpstr>
      <vt:lpstr>JSON Datasets</vt:lpstr>
      <vt:lpstr>Parquet Files</vt:lpstr>
      <vt:lpstr>Hive Tables</vt:lpstr>
      <vt:lpstr>JDBC To Other Databases</vt:lpstr>
      <vt:lpstr>Distributed SQL Engine</vt:lpstr>
      <vt:lpstr>Performance Tuning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Spark Sql</dc:title>
  <dc:creator>tine</dc:creator>
  <cp:lastModifiedBy>tine</cp:lastModifiedBy>
  <cp:revision>27</cp:revision>
  <dcterms:created xsi:type="dcterms:W3CDTF">2015-11-18T05:58:14Z</dcterms:created>
  <dcterms:modified xsi:type="dcterms:W3CDTF">2015-11-20T06:41:22Z</dcterms:modified>
</cp:coreProperties>
</file>