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6" r:id="rId3"/>
    <p:sldId id="287" r:id="rId4"/>
    <p:sldId id="257" r:id="rId5"/>
    <p:sldId id="259" r:id="rId6"/>
    <p:sldId id="265" r:id="rId7"/>
    <p:sldId id="258" r:id="rId8"/>
    <p:sldId id="261" r:id="rId9"/>
    <p:sldId id="263" r:id="rId10"/>
    <p:sldId id="260" r:id="rId11"/>
    <p:sldId id="262" r:id="rId12"/>
    <p:sldId id="264" r:id="rId13"/>
    <p:sldId id="266" r:id="rId14"/>
    <p:sldId id="267" r:id="rId15"/>
    <p:sldId id="280" r:id="rId16"/>
    <p:sldId id="281" r:id="rId17"/>
    <p:sldId id="282" r:id="rId18"/>
    <p:sldId id="283" r:id="rId19"/>
    <p:sldId id="284" r:id="rId20"/>
    <p:sldId id="285" r:id="rId21"/>
    <p:sldId id="268" r:id="rId22"/>
    <p:sldId id="279" r:id="rId23"/>
    <p:sldId id="269" r:id="rId24"/>
    <p:sldId id="270" r:id="rId25"/>
    <p:sldId id="271" r:id="rId26"/>
    <p:sldId id="272" r:id="rId27"/>
    <p:sldId id="273" r:id="rId28"/>
    <p:sldId id="288" r:id="rId29"/>
    <p:sldId id="274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68" autoAdjust="0"/>
  </p:normalViewPr>
  <p:slideViewPr>
    <p:cSldViewPr snapToGrid="0">
      <p:cViewPr varScale="1">
        <p:scale>
          <a:sx n="48" d="100"/>
          <a:sy n="48" d="100"/>
        </p:scale>
        <p:origin x="1554" y="42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E0043-C386-488C-98F5-FCB4FE27AE4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EB4AD-B72C-4AA9-8BA3-02D1670DB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4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连续算子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故障迅速恢复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负载均衡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统一的流处理与批处理以及交互工作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高级分析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3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Backpressure</a:t>
            </a:r>
          </a:p>
          <a:p>
            <a:r>
              <a:rPr lang="en-US" altLang="zh-CN" dirty="0" smtClean="0">
                <a:effectLst/>
              </a:rPr>
              <a:t>Dynamic scaling</a:t>
            </a:r>
          </a:p>
          <a:p>
            <a:r>
              <a:rPr lang="en-US" altLang="zh-CN" dirty="0" smtClean="0">
                <a:effectLst/>
              </a:rPr>
              <a:t>Yarn</a:t>
            </a:r>
            <a:r>
              <a:rPr lang="zh-CN" altLang="en-US" dirty="0" smtClean="0">
                <a:effectLst/>
              </a:rPr>
              <a:t>集群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的是不同的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上另外一个例子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8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B4AD-B72C-4AA9-8BA3-02D1670DBAC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6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8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1009EB-3A1A-4BD7-894C-AE79DC6FA7B0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5CA49-C007-478D-82ED-448C8362AC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 smtClean="0">
                <a:latin typeface="Bookman Old Style" panose="02050604050505020204" pitchFamily="18" charset="0"/>
              </a:rPr>
              <a:t>Learning Spark Streaming</a:t>
            </a:r>
            <a:endParaRPr lang="zh-CN" altLang="en-US" sz="5400" b="1" dirty="0">
              <a:latin typeface="Bookman Old Style" panose="0205060405050502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Dingtinghe</a:t>
            </a:r>
            <a:endParaRPr lang="en-US" altLang="zh-CN" dirty="0"/>
          </a:p>
          <a:p>
            <a:pPr algn="ctr"/>
            <a:r>
              <a:rPr lang="en-US" altLang="zh-CN" cap="none" dirty="0" smtClean="0"/>
              <a:t>dingth@chinatelecom.cn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34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Starting Point: StreamingContext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StreamingContext is the main entry point for all streaming </a:t>
            </a:r>
            <a:r>
              <a:rPr lang="en-US" altLang="zh-CN" dirty="0" smtClean="0"/>
              <a:t>functionality.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Once </a:t>
            </a:r>
            <a:r>
              <a:rPr lang="en-US" altLang="zh-CN" dirty="0"/>
              <a:t>a context has been started, no new streaming computations can be set up or added to it.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Once </a:t>
            </a:r>
            <a:r>
              <a:rPr lang="en-US" altLang="zh-CN" dirty="0"/>
              <a:t>a context has been stopped, it cannot be restarted.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one StreamingContext can be active in a JVM at the same time.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stop</a:t>
            </a:r>
            <a:r>
              <a:rPr lang="en-US" altLang="zh-CN" dirty="0"/>
              <a:t>() on StreamingContext also stops the </a:t>
            </a:r>
            <a:r>
              <a:rPr lang="en-US" altLang="zh-CN" dirty="0" err="1"/>
              <a:t>SparkContext</a:t>
            </a:r>
            <a:r>
              <a:rPr lang="en-US" altLang="zh-CN" dirty="0"/>
              <a:t>. To stop only the StreamingContext, set the optional parameter of stop() called </a:t>
            </a:r>
            <a:r>
              <a:rPr lang="en-US" altLang="zh-CN" dirty="0" err="1"/>
              <a:t>stopSparkContext</a:t>
            </a:r>
            <a:r>
              <a:rPr lang="en-US" altLang="zh-CN" dirty="0"/>
              <a:t> to false.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en-US" altLang="zh-CN" dirty="0" err="1"/>
              <a:t>SparkContext</a:t>
            </a:r>
            <a:r>
              <a:rPr lang="en-US" altLang="zh-CN" dirty="0"/>
              <a:t> can be re-used to create multiple </a:t>
            </a:r>
            <a:r>
              <a:rPr lang="en-US" altLang="zh-CN" dirty="0" err="1"/>
              <a:t>StreamingContexts</a:t>
            </a:r>
            <a:r>
              <a:rPr lang="en-US" altLang="zh-CN" dirty="0"/>
              <a:t>, as long as the previous StreamingContext is stopped (without stopping the </a:t>
            </a:r>
            <a:r>
              <a:rPr lang="en-US" altLang="zh-CN" dirty="0" err="1"/>
              <a:t>SparkContext</a:t>
            </a:r>
            <a:r>
              <a:rPr lang="en-US" altLang="zh-CN" dirty="0"/>
              <a:t>) before the next StreamingContext is created.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7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71" y="1845735"/>
            <a:ext cx="9988748" cy="32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Input </a:t>
            </a:r>
            <a:r>
              <a:rPr lang="en-US" altLang="zh-CN" b="1" dirty="0" err="1"/>
              <a:t>DStreams</a:t>
            </a:r>
            <a:r>
              <a:rPr lang="en-US" altLang="zh-CN" b="1" dirty="0"/>
              <a:t> and </a:t>
            </a:r>
            <a:r>
              <a:rPr lang="en-US" altLang="zh-CN" b="1" dirty="0" smtClean="0"/>
              <a:t>Receivers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Basic </a:t>
            </a:r>
            <a:r>
              <a:rPr lang="en-US" altLang="zh-CN" sz="2800" b="1" dirty="0" smtClean="0"/>
              <a:t>Sources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 File Streams : </a:t>
            </a:r>
            <a:r>
              <a:rPr lang="en-US" altLang="zh-CN" sz="2400" dirty="0" smtClean="0"/>
              <a:t>any </a:t>
            </a:r>
            <a:r>
              <a:rPr lang="en-US" altLang="zh-CN" sz="2400" dirty="0"/>
              <a:t>file system compatible with </a:t>
            </a:r>
            <a:r>
              <a:rPr lang="en-US" altLang="zh-CN" sz="2400" dirty="0" smtClean="0"/>
              <a:t>HDFS </a:t>
            </a:r>
            <a:r>
              <a:rPr lang="en-US" altLang="zh-CN" sz="2400" dirty="0"/>
              <a:t>API </a:t>
            </a:r>
            <a:r>
              <a:rPr lang="en-US" altLang="zh-CN" sz="2400" dirty="0" smtClean="0"/>
              <a:t>(HDFS</a:t>
            </a:r>
            <a:r>
              <a:rPr lang="en-US" altLang="zh-CN" sz="2400" dirty="0"/>
              <a:t>, S3, NFS, etc</a:t>
            </a:r>
            <a:r>
              <a:rPr lang="en-US" altLang="zh-CN" sz="2400" dirty="0" smtClean="0"/>
              <a:t>.)</a:t>
            </a:r>
          </a:p>
          <a:p>
            <a:endParaRPr lang="en-US" altLang="zh-CN" sz="2800" b="1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 </a:t>
            </a:r>
            <a:r>
              <a:rPr lang="en-US" altLang="zh-CN" sz="2400" b="1" dirty="0" smtClean="0"/>
              <a:t>Streams </a:t>
            </a:r>
            <a:r>
              <a:rPr lang="en-US" altLang="zh-CN" sz="2400" b="1" dirty="0"/>
              <a:t>based on Custom Actors: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received </a:t>
            </a:r>
            <a:r>
              <a:rPr lang="en-US" altLang="zh-CN" sz="2400" dirty="0"/>
              <a:t>through </a:t>
            </a:r>
            <a:r>
              <a:rPr lang="en-US" altLang="zh-CN" sz="2400" dirty="0" err="1"/>
              <a:t>Akka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actors</a:t>
            </a:r>
          </a:p>
          <a:p>
            <a:endParaRPr lang="en-US" altLang="zh-CN" sz="2800" b="1" dirty="0"/>
          </a:p>
          <a:p>
            <a:r>
              <a:rPr lang="en-US" altLang="zh-CN" sz="2400" b="1" dirty="0"/>
              <a:t>Queue of RDDs </a:t>
            </a:r>
            <a:r>
              <a:rPr lang="en-US" altLang="zh-CN" sz="2400" b="1" dirty="0" smtClean="0"/>
              <a:t>as </a:t>
            </a:r>
            <a:r>
              <a:rPr lang="en-US" altLang="zh-CN" sz="2400" b="1" dirty="0"/>
              <a:t>a </a:t>
            </a:r>
            <a:r>
              <a:rPr lang="en-US" altLang="zh-CN" sz="2400" b="1" dirty="0" smtClean="0"/>
              <a:t>Stream : 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RDD </a:t>
            </a:r>
            <a:r>
              <a:rPr lang="en-US" altLang="zh-CN" sz="2400" dirty="0" smtClean="0"/>
              <a:t>will </a:t>
            </a:r>
            <a:r>
              <a:rPr lang="en-US" altLang="zh-CN" sz="2400" dirty="0"/>
              <a:t>be treated as a batch of </a:t>
            </a:r>
            <a:r>
              <a:rPr lang="en-US" altLang="zh-CN" sz="2400" dirty="0" smtClean="0"/>
              <a:t>data</a:t>
            </a:r>
          </a:p>
          <a:p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72228"/>
            <a:ext cx="9957408" cy="361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3966598"/>
            <a:ext cx="9938358" cy="5479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5063224"/>
            <a:ext cx="9938358" cy="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41779" y="327286"/>
            <a:ext cx="10058400" cy="5705475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Advanced Sources</a:t>
            </a:r>
          </a:p>
          <a:p>
            <a:r>
              <a:rPr lang="en-US" altLang="zh-CN" sz="2800" dirty="0" smtClean="0"/>
              <a:t>Create </a:t>
            </a:r>
            <a:r>
              <a:rPr lang="en-US" altLang="zh-CN" sz="2800" dirty="0"/>
              <a:t>a </a:t>
            </a:r>
            <a:r>
              <a:rPr lang="en-US" altLang="zh-CN" sz="2800" dirty="0" err="1"/>
              <a:t>DStream</a:t>
            </a:r>
            <a:r>
              <a:rPr lang="en-US" altLang="zh-CN" sz="2800" dirty="0"/>
              <a:t> using data from Twitter’s stream of </a:t>
            </a:r>
            <a:r>
              <a:rPr lang="en-US" altLang="zh-CN" sz="2800" dirty="0" smtClean="0"/>
              <a:t>tweets: </a:t>
            </a:r>
            <a:endParaRPr lang="en-US" altLang="zh-CN" sz="28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smtClean="0"/>
              <a:t>Linking</a:t>
            </a:r>
            <a:r>
              <a:rPr lang="en-US" altLang="zh-CN" sz="2800" dirty="0"/>
              <a:t>: Add the artifact </a:t>
            </a:r>
            <a:r>
              <a:rPr lang="en-US" altLang="zh-CN" sz="2800" dirty="0" smtClean="0"/>
              <a:t>to </a:t>
            </a:r>
            <a:r>
              <a:rPr lang="en-US" altLang="zh-CN" sz="2800" dirty="0"/>
              <a:t>the SBT/Maven project dependencies.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smtClean="0"/>
              <a:t>Programming</a:t>
            </a:r>
            <a:r>
              <a:rPr lang="en-US" altLang="zh-CN" sz="2800" dirty="0"/>
              <a:t>: Import the </a:t>
            </a:r>
            <a:r>
              <a:rPr lang="en-US" altLang="zh-CN" sz="2800" dirty="0" err="1"/>
              <a:t>TwitterUtils</a:t>
            </a:r>
            <a:r>
              <a:rPr lang="en-US" altLang="zh-CN" sz="2800" dirty="0"/>
              <a:t> class and create a </a:t>
            </a:r>
            <a:r>
              <a:rPr lang="en-US" altLang="zh-CN" sz="2800" dirty="0" err="1"/>
              <a:t>DStream</a:t>
            </a:r>
            <a:r>
              <a:rPr lang="en-US" altLang="zh-CN" sz="2800" dirty="0"/>
              <a:t> with </a:t>
            </a:r>
            <a:r>
              <a:rPr lang="en-US" altLang="zh-CN" sz="2800" dirty="0" err="1" smtClean="0"/>
              <a:t>TwitterUtils.createStream</a:t>
            </a:r>
            <a:r>
              <a:rPr lang="en-US" altLang="zh-CN" sz="2800" dirty="0" smtClean="0"/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smtClean="0"/>
              <a:t>Deploying</a:t>
            </a:r>
            <a:r>
              <a:rPr lang="en-US" altLang="zh-CN" sz="2800" dirty="0"/>
              <a:t>: Generate an </a:t>
            </a:r>
            <a:r>
              <a:rPr lang="en-US" altLang="zh-CN" sz="2800" dirty="0" err="1"/>
              <a:t>uber</a:t>
            </a:r>
            <a:r>
              <a:rPr lang="en-US" altLang="zh-CN" sz="2800" dirty="0"/>
              <a:t> JAR with all the dependencies (including the dependency spark-streaming-twitter_2.10 and its transitive dependencies) and then deploy the application. </a:t>
            </a:r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2" y="2911521"/>
            <a:ext cx="9053187" cy="16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Transformations on </a:t>
            </a:r>
            <a:r>
              <a:rPr lang="en-US" altLang="zh-CN" b="1" dirty="0" err="1" smtClean="0"/>
              <a:t>DStreams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DStreams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support </a:t>
            </a:r>
            <a:r>
              <a:rPr lang="en-US" altLang="zh-CN" sz="2400" dirty="0"/>
              <a:t>many of the transformations available on normal Spark </a:t>
            </a:r>
            <a:r>
              <a:rPr lang="en-US" altLang="zh-CN" sz="2400" dirty="0" smtClean="0"/>
              <a:t>RDD’s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86489"/>
              </p:ext>
            </p:extLst>
          </p:nvPr>
        </p:nvGraphicFramePr>
        <p:xfrm>
          <a:off x="1759673" y="2799579"/>
          <a:ext cx="8580077" cy="24335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66732"/>
                <a:gridCol w="3671128"/>
                <a:gridCol w="2042217"/>
              </a:tblGrid>
              <a:tr h="544947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flatMap</a:t>
                      </a:r>
                      <a:endParaRPr lang="en-US" altLang="zh-CN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filter</a:t>
                      </a:r>
                    </a:p>
                  </a:txBody>
                  <a:tcPr/>
                </a:tc>
              </a:tr>
              <a:tr h="6718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reduce</a:t>
                      </a:r>
                    </a:p>
                  </a:txBody>
                  <a:tcPr/>
                </a:tc>
              </a:tr>
              <a:tr h="67185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countByValue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reduceByKey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</a:t>
                      </a:r>
                    </a:p>
                  </a:txBody>
                  <a:tcPr/>
                </a:tc>
              </a:tr>
              <a:tr h="5449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updateStateByKey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cogroup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281" y="569372"/>
            <a:ext cx="10432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UpdateStateByKey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Operation</a:t>
            </a:r>
          </a:p>
          <a:p>
            <a:endParaRPr lang="en-US" altLang="zh-CN" sz="28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Maintain </a:t>
            </a:r>
            <a:r>
              <a:rPr lang="en-US" altLang="zh-CN" sz="2400" dirty="0"/>
              <a:t>arbitrary state while continuously updating it with 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Discretized </a:t>
            </a:r>
            <a:r>
              <a:rPr lang="en-US" altLang="zh-CN" sz="2400" dirty="0" smtClean="0"/>
              <a:t>Streams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Operator 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Define the state - The state can be an arbitrary data type</a:t>
            </a:r>
            <a:r>
              <a:rPr lang="en-US" altLang="zh-CN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err="1" smtClean="0"/>
              <a:t>Configur</a:t>
            </a:r>
            <a:r>
              <a:rPr lang="en-US" altLang="zh-CN" sz="2000" dirty="0" smtClean="0"/>
              <a:t> the </a:t>
            </a:r>
            <a:r>
              <a:rPr lang="en-US" altLang="zh-CN" sz="2000" dirty="0"/>
              <a:t>checkpoint </a:t>
            </a:r>
            <a:r>
              <a:rPr lang="en-US" altLang="zh-CN" sz="2000" dirty="0" smtClean="0"/>
              <a:t>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Define </a:t>
            </a:r>
            <a:r>
              <a:rPr lang="en-US" altLang="zh-CN" sz="2000" dirty="0"/>
              <a:t>the state update function - Specify with a function how to update the state using the previous state and the new values from an input stream.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1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68" y="179340"/>
            <a:ext cx="8015643" cy="60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281" y="569372"/>
            <a:ext cx="104328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Transform Operation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Allows </a:t>
            </a:r>
            <a:r>
              <a:rPr lang="en-US" altLang="zh-CN" sz="2400" dirty="0"/>
              <a:t>arbitrary RDD-to-RDD functions to be applied on a </a:t>
            </a:r>
            <a:r>
              <a:rPr lang="en-US" altLang="zh-CN" sz="2400" dirty="0" err="1" smtClean="0"/>
              <a:t>DStreamOperator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supplied function gets called in every batch interval. 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Fit to </a:t>
            </a:r>
            <a:r>
              <a:rPr lang="en-US" altLang="zh-CN" sz="2400" dirty="0"/>
              <a:t>do time-varying RDD operations, that is, RDD operations, number of partitions, broadcast variables, etc. can be changed between batches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1" y="2876194"/>
            <a:ext cx="10114704" cy="17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281" y="569372"/>
            <a:ext cx="1043289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Window Operations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As </a:t>
            </a:r>
            <a:r>
              <a:rPr lang="en-US" altLang="zh-CN" sz="2400" dirty="0"/>
              <a:t>shown in the figure, every time the window </a:t>
            </a:r>
            <a:r>
              <a:rPr lang="en-US" altLang="zh-CN" sz="2400" i="1" dirty="0"/>
              <a:t>slides</a:t>
            </a:r>
            <a:r>
              <a:rPr lang="en-US" altLang="zh-CN" sz="2400" dirty="0"/>
              <a:t> over a source </a:t>
            </a:r>
            <a:r>
              <a:rPr lang="en-US" altLang="zh-CN" sz="2400" dirty="0" err="1"/>
              <a:t>DStream</a:t>
            </a:r>
            <a:r>
              <a:rPr lang="en-US" altLang="zh-CN" sz="2400" dirty="0"/>
              <a:t>, the source RDDs that fall within the window are combined and operated upon to produce the RDDs of the windowed </a:t>
            </a:r>
            <a:r>
              <a:rPr lang="en-US" altLang="zh-CN" sz="2400" dirty="0" err="1"/>
              <a:t>DStream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Parameters</a:t>
            </a:r>
          </a:p>
          <a:p>
            <a:pPr lvl="1"/>
            <a:r>
              <a:rPr lang="en-US" altLang="zh-CN" i="1" dirty="0"/>
              <a:t>window length</a:t>
            </a:r>
            <a:r>
              <a:rPr lang="en-US" altLang="zh-CN" dirty="0"/>
              <a:t> - The duration of the window (3 in the figure).</a:t>
            </a:r>
          </a:p>
          <a:p>
            <a:pPr lvl="1"/>
            <a:r>
              <a:rPr lang="en-US" altLang="zh-CN" i="1" dirty="0"/>
              <a:t>sliding interval</a:t>
            </a:r>
            <a:r>
              <a:rPr lang="en-US" altLang="zh-CN" dirty="0"/>
              <a:t> - The interval at which the window operation is performed (2 in the figure</a:t>
            </a:r>
            <a:r>
              <a:rPr lang="en-US" altLang="zh-CN" dirty="0" smtClean="0"/>
              <a:t>).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56" y="1205332"/>
            <a:ext cx="5506037" cy="20263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93" y="5314523"/>
            <a:ext cx="10588031" cy="5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993" y="146292"/>
            <a:ext cx="6212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Some of the common window </a:t>
            </a:r>
            <a:r>
              <a:rPr lang="en-US" altLang="zh-CN" sz="2800" dirty="0" smtClean="0"/>
              <a:t>operations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8" y="607956"/>
            <a:ext cx="9683301" cy="56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2014"/>
            <a:ext cx="8374266" cy="52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281" y="569372"/>
            <a:ext cx="1043289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Join Operations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Stream-stream </a:t>
            </a:r>
            <a:r>
              <a:rPr lang="en-US" altLang="zh-CN" sz="2400" b="1" dirty="0" smtClean="0"/>
              <a:t>joins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Joins </a:t>
            </a:r>
            <a:r>
              <a:rPr lang="en-US" altLang="zh-CN" sz="2400" b="1" dirty="0"/>
              <a:t>over windows of the streams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Stream-dataset </a:t>
            </a:r>
            <a:r>
              <a:rPr lang="en-US" altLang="zh-CN" sz="2400" b="1" dirty="0"/>
              <a:t>joins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01" y="1384891"/>
            <a:ext cx="6997677" cy="1152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27" y="2957618"/>
            <a:ext cx="9072185" cy="1232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27" y="4762975"/>
            <a:ext cx="9072185" cy="9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Operations on </a:t>
            </a:r>
            <a:r>
              <a:rPr lang="en-US" altLang="zh-CN" b="1" dirty="0" err="1" smtClean="0"/>
              <a:t>DStreams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785964"/>
              </p:ext>
            </p:extLst>
          </p:nvPr>
        </p:nvGraphicFramePr>
        <p:xfrm>
          <a:off x="1096963" y="2078279"/>
          <a:ext cx="10058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Transformation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print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first ten elements of every batch of data in a </a:t>
                      </a:r>
                      <a:r>
                        <a:rPr lang="en-US" dirty="0" err="1"/>
                        <a:t>DStream</a:t>
                      </a:r>
                      <a:r>
                        <a:rPr lang="en-US" dirty="0"/>
                        <a:t> on the driver node running the streaming application.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saveAsTextFiles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prefix</a:t>
                      </a:r>
                      <a:r>
                        <a:rPr lang="en-US"/>
                        <a:t>, [</a:t>
                      </a:r>
                      <a:r>
                        <a:rPr lang="en-US" i="1"/>
                        <a:t>suffix</a:t>
                      </a:r>
                      <a:r>
                        <a:rPr lang="en-US"/>
                        <a:t>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this </a:t>
                      </a:r>
                      <a:r>
                        <a:rPr lang="en-US" dirty="0" err="1"/>
                        <a:t>DStream's</a:t>
                      </a:r>
                      <a:r>
                        <a:rPr lang="en-US" dirty="0"/>
                        <a:t> contents as text </a:t>
                      </a:r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saveAsObjectFiles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prefix</a:t>
                      </a:r>
                      <a:r>
                        <a:rPr lang="en-US"/>
                        <a:t>, [</a:t>
                      </a:r>
                      <a:r>
                        <a:rPr lang="en-US" i="1"/>
                        <a:t>suffix</a:t>
                      </a:r>
                      <a:r>
                        <a:rPr lang="en-US"/>
                        <a:t>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this </a:t>
                      </a:r>
                      <a:r>
                        <a:rPr lang="en-US" dirty="0" err="1"/>
                        <a:t>DStream's</a:t>
                      </a:r>
                      <a:r>
                        <a:rPr lang="en-US" dirty="0"/>
                        <a:t> contents as </a:t>
                      </a:r>
                      <a:r>
                        <a:rPr lang="en-US" dirty="0" err="1"/>
                        <a:t>SequenceFiles</a:t>
                      </a:r>
                      <a:r>
                        <a:rPr lang="en-US" dirty="0"/>
                        <a:t> of serialized Java objects.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saveAsHadoopFiles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prefix</a:t>
                      </a:r>
                      <a:r>
                        <a:rPr lang="en-US"/>
                        <a:t>, [</a:t>
                      </a:r>
                      <a:r>
                        <a:rPr lang="en-US" i="1"/>
                        <a:t>suffix</a:t>
                      </a:r>
                      <a:r>
                        <a:rPr lang="en-US"/>
                        <a:t>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this </a:t>
                      </a:r>
                      <a:r>
                        <a:rPr lang="en-US" dirty="0" err="1"/>
                        <a:t>DStream's</a:t>
                      </a:r>
                      <a:r>
                        <a:rPr lang="en-US" dirty="0"/>
                        <a:t> contents as Hadoop files.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foreachRDD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func</a:t>
                      </a:r>
                      <a:r>
                        <a:rPr lang="en-US"/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</a:t>
                      </a:r>
                      <a:r>
                        <a:rPr lang="en-US" dirty="0"/>
                        <a:t>function should push the data in each RDD to an external </a:t>
                      </a:r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14485" y="276771"/>
            <a:ext cx="10108440" cy="5728244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Design Patterns for using </a:t>
            </a:r>
            <a:r>
              <a:rPr lang="en-US" altLang="zh-CN" sz="2800" b="1" dirty="0" err="1" smtClean="0"/>
              <a:t>foreachRDD</a:t>
            </a:r>
            <a:endParaRPr lang="en-US" altLang="zh-CN" sz="2800" b="1" dirty="0" smtClean="0"/>
          </a:p>
          <a:p>
            <a:r>
              <a:rPr lang="en-US" altLang="zh-CN" sz="2800" dirty="0" smtClean="0"/>
              <a:t>The most </a:t>
            </a:r>
            <a:r>
              <a:rPr lang="en-US" altLang="zh-CN" sz="2800" dirty="0"/>
              <a:t>efficient sending of data to external systems</a:t>
            </a:r>
            <a:r>
              <a:rPr lang="en-US" altLang="zh-CN" sz="2800" dirty="0" smtClean="0"/>
              <a:t>.</a:t>
            </a:r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err="1" smtClean="0"/>
              <a:t>foreachRDD</a:t>
            </a:r>
            <a:r>
              <a:rPr lang="en-US" altLang="zh-CN" sz="2800" b="1" dirty="0" smtClean="0"/>
              <a:t> : output operation in driver</a:t>
            </a:r>
          </a:p>
          <a:p>
            <a:r>
              <a:rPr lang="en-US" altLang="zh-CN" sz="2800" b="1" dirty="0" smtClean="0"/>
              <a:t>transform     : transform in receivers, should return same type</a:t>
            </a:r>
          </a:p>
          <a:p>
            <a:endParaRPr lang="en-US" altLang="zh-CN" sz="2800" b="1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85" y="1471044"/>
            <a:ext cx="9928691" cy="2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DataFrame</a:t>
            </a:r>
            <a:r>
              <a:rPr lang="en-US" altLang="zh-CN" b="1" dirty="0"/>
              <a:t> and SQL </a:t>
            </a:r>
            <a:r>
              <a:rPr lang="en-US" altLang="zh-CN" b="1" dirty="0" smtClean="0"/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Have </a:t>
            </a:r>
            <a:r>
              <a:rPr lang="en-US" altLang="zh-CN" sz="2400" dirty="0"/>
              <a:t>to create a </a:t>
            </a:r>
            <a:r>
              <a:rPr lang="en-US" altLang="zh-CN" sz="2400" dirty="0" err="1"/>
              <a:t>SQLContext</a:t>
            </a:r>
            <a:r>
              <a:rPr lang="en-US" altLang="zh-CN" sz="2400" dirty="0"/>
              <a:t> using the </a:t>
            </a:r>
            <a:r>
              <a:rPr lang="en-US" altLang="zh-CN" sz="2400" dirty="0" err="1"/>
              <a:t>SparkContext</a:t>
            </a:r>
            <a:r>
              <a:rPr lang="en-US" altLang="zh-CN" sz="2400" dirty="0"/>
              <a:t> that the StreamingContext is </a:t>
            </a:r>
            <a:r>
              <a:rPr lang="en-US" altLang="zh-CN" sz="2400" dirty="0" smtClean="0"/>
              <a:t>using, such </a:t>
            </a:r>
            <a:r>
              <a:rPr lang="en-US" altLang="zh-CN" sz="2400" dirty="0"/>
              <a:t>that it can be restarted on driver </a:t>
            </a:r>
            <a:r>
              <a:rPr lang="en-US" altLang="zh-CN" sz="2400" dirty="0" smtClean="0"/>
              <a:t>failures.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53" y="2533081"/>
            <a:ext cx="8715460" cy="37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MLlib</a:t>
            </a:r>
            <a:r>
              <a:rPr lang="en-US" altLang="zh-CN" b="1" dirty="0"/>
              <a:t> </a:t>
            </a:r>
            <a:r>
              <a:rPr lang="en-US" altLang="zh-CN" b="1" dirty="0" smtClean="0"/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First of all, there are streaming machine learning </a:t>
            </a:r>
            <a:r>
              <a:rPr lang="en-US" altLang="zh-CN" sz="2400" dirty="0" smtClean="0"/>
              <a:t>algorithms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Beyond these, for a much larger class of machine learning algorithms, c</a:t>
            </a:r>
            <a:r>
              <a:rPr lang="en-US" altLang="zh-CN" sz="2400" dirty="0" smtClean="0"/>
              <a:t>an </a:t>
            </a:r>
            <a:r>
              <a:rPr lang="en-US" altLang="zh-CN" sz="2400" dirty="0"/>
              <a:t>learn a learning model offline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then apply the model online on streaming data.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8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Caching / </a:t>
            </a:r>
            <a:r>
              <a:rPr lang="en-US" altLang="zh-CN" b="1" dirty="0" smtClean="0"/>
              <a:t>Persistence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89110"/>
            <a:ext cx="100805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Using </a:t>
            </a:r>
            <a:r>
              <a:rPr lang="en-US" altLang="zh-CN" sz="2400" dirty="0"/>
              <a:t>the persist() method on a </a:t>
            </a:r>
            <a:r>
              <a:rPr lang="en-US" altLang="zh-CN" sz="2400" dirty="0" err="1"/>
              <a:t>DStream</a:t>
            </a:r>
            <a:r>
              <a:rPr lang="en-US" altLang="zh-CN" sz="2400" dirty="0"/>
              <a:t> will automatically persist every RDD </a:t>
            </a:r>
            <a:endParaRPr lang="en-US" altLang="zh-CN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 smtClean="0"/>
              <a:t>    of </a:t>
            </a:r>
            <a:r>
              <a:rPr lang="en-US" altLang="zh-CN" sz="2400" dirty="0"/>
              <a:t>that </a:t>
            </a:r>
            <a:r>
              <a:rPr lang="en-US" altLang="zh-CN" sz="2400" dirty="0" err="1"/>
              <a:t>DStream</a:t>
            </a:r>
            <a:r>
              <a:rPr lang="en-US" altLang="zh-CN" sz="2400" dirty="0"/>
              <a:t> in </a:t>
            </a:r>
            <a:r>
              <a:rPr lang="en-US" altLang="zh-CN" sz="2400" dirty="0" smtClean="0"/>
              <a:t>memory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For </a:t>
            </a:r>
            <a:r>
              <a:rPr lang="en-US" altLang="zh-CN" sz="2400" dirty="0"/>
              <a:t>input streams that receive data over the network </a:t>
            </a:r>
            <a:r>
              <a:rPr lang="en-US" altLang="zh-CN" sz="2400" dirty="0" smtClean="0"/>
              <a:t>,the </a:t>
            </a:r>
            <a:r>
              <a:rPr lang="en-US" altLang="zh-CN" sz="2400" dirty="0"/>
              <a:t>default </a:t>
            </a:r>
            <a:r>
              <a:rPr lang="en-US" altLang="zh-CN" sz="2400" dirty="0" smtClean="0"/>
              <a:t>persistence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level is set to replicate the data to two nodes for fault-tolerance</a:t>
            </a:r>
            <a:r>
              <a:rPr lang="en-US" altLang="zh-CN" sz="2400" dirty="0" smtClean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DStreams generated by window-based operations are automatically persisted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memory,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without the developer calling persist().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Unlike RDDs, the default persistence level of </a:t>
            </a:r>
            <a:r>
              <a:rPr lang="en-US" altLang="zh-CN" sz="2400" dirty="0" err="1">
                <a:solidFill>
                  <a:schemeClr val="tx1"/>
                </a:solidFill>
              </a:rPr>
              <a:t>DStreams</a:t>
            </a:r>
            <a:r>
              <a:rPr lang="en-US" altLang="zh-CN" sz="2400" dirty="0">
                <a:solidFill>
                  <a:schemeClr val="tx1"/>
                </a:solidFill>
              </a:rPr>
              <a:t> keeps the data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serialized in memory.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Checkpointing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67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Spark Streaming needs to </a:t>
            </a:r>
            <a:r>
              <a:rPr lang="en-US" altLang="zh-CN" sz="2400" i="1" dirty="0"/>
              <a:t>checkpoint</a:t>
            </a:r>
            <a:r>
              <a:rPr lang="en-US" altLang="zh-CN" sz="2400" dirty="0"/>
              <a:t> enough information to a fault- tolerant storage system such that it can recover from </a:t>
            </a:r>
            <a:r>
              <a:rPr lang="en-US" altLang="zh-CN" sz="2400" dirty="0" smtClean="0"/>
              <a:t>failures.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/>
              <a:t>Metadata </a:t>
            </a:r>
            <a:r>
              <a:rPr lang="en-US" altLang="zh-CN" sz="2400" b="1" dirty="0" err="1" smtClean="0"/>
              <a:t>checkpointing</a:t>
            </a:r>
            <a:r>
              <a:rPr lang="en-US" altLang="zh-CN" sz="2400" b="1" dirty="0" smtClean="0"/>
              <a:t>: </a:t>
            </a:r>
            <a:r>
              <a:rPr lang="en-US" altLang="zh-CN" dirty="0" smtClean="0"/>
              <a:t>primarily for </a:t>
            </a:r>
            <a:r>
              <a:rPr lang="en-US" altLang="zh-CN" dirty="0"/>
              <a:t>recovery from driver failures</a:t>
            </a:r>
            <a:endParaRPr lang="en-US" altLang="zh-CN" i="1" dirty="0" smtClean="0"/>
          </a:p>
          <a:p>
            <a:pPr lvl="2">
              <a:buClr>
                <a:schemeClr val="tx1"/>
              </a:buClr>
            </a:pPr>
            <a:r>
              <a:rPr lang="en-US" altLang="zh-CN" sz="1800" dirty="0"/>
              <a:t>Configuration - The configuration that was used to create the streaming application.</a:t>
            </a:r>
          </a:p>
          <a:p>
            <a:pPr lvl="2">
              <a:buClr>
                <a:schemeClr val="tx1"/>
              </a:buClr>
            </a:pPr>
            <a:r>
              <a:rPr lang="en-US" altLang="zh-CN" sz="1800" dirty="0" err="1"/>
              <a:t>DStream</a:t>
            </a:r>
            <a:r>
              <a:rPr lang="en-US" altLang="zh-CN" sz="1800" dirty="0"/>
              <a:t> operations - The set of </a:t>
            </a:r>
            <a:r>
              <a:rPr lang="en-US" altLang="zh-CN" sz="1800" dirty="0" err="1"/>
              <a:t>DStream</a:t>
            </a:r>
            <a:r>
              <a:rPr lang="en-US" altLang="zh-CN" sz="1800" dirty="0"/>
              <a:t> operations that define the streaming application.</a:t>
            </a:r>
          </a:p>
          <a:p>
            <a:pPr lvl="2">
              <a:buClr>
                <a:schemeClr val="tx1"/>
              </a:buClr>
            </a:pPr>
            <a:r>
              <a:rPr lang="en-US" altLang="zh-CN" sz="1800" dirty="0"/>
              <a:t>Incomplete batches - Batches whose jobs are queued but have not completed yet</a:t>
            </a:r>
            <a:r>
              <a:rPr lang="en-US" altLang="zh-CN" sz="1800" dirty="0" smtClean="0"/>
              <a:t>.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b="1" dirty="0" smtClean="0"/>
              <a:t>When: </a:t>
            </a:r>
            <a:r>
              <a:rPr lang="en-US" altLang="zh-CN" sz="1800" dirty="0" smtClean="0"/>
              <a:t>Recovering </a:t>
            </a:r>
            <a:r>
              <a:rPr lang="en-US" altLang="zh-CN" sz="1800" dirty="0"/>
              <a:t>from failures of the driver running the application</a:t>
            </a:r>
            <a:endParaRPr lang="en-US" altLang="zh-C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Data </a:t>
            </a:r>
            <a:r>
              <a:rPr lang="en-US" altLang="zh-CN" sz="2400" b="1" dirty="0" err="1" smtClean="0"/>
              <a:t>checkpointing</a:t>
            </a:r>
            <a:r>
              <a:rPr lang="en-US" altLang="zh-CN" sz="2400" dirty="0" smtClean="0"/>
              <a:t>: </a:t>
            </a:r>
            <a:r>
              <a:rPr lang="en-US" altLang="zh-CN" dirty="0" smtClean="0"/>
              <a:t>for </a:t>
            </a:r>
            <a:r>
              <a:rPr lang="en-US" altLang="zh-CN" dirty="0"/>
              <a:t>basic functioning if </a:t>
            </a:r>
            <a:r>
              <a:rPr lang="en-US" altLang="zh-CN" dirty="0" err="1"/>
              <a:t>stateful</a:t>
            </a:r>
            <a:r>
              <a:rPr lang="en-US" altLang="zh-CN" dirty="0"/>
              <a:t> transformations are used</a:t>
            </a:r>
            <a:r>
              <a:rPr lang="en-US" altLang="zh-CN" dirty="0" smtClean="0"/>
              <a:t>.</a:t>
            </a:r>
          </a:p>
          <a:p>
            <a:pPr marL="475488" lvl="2" indent="0">
              <a:buNone/>
            </a:pPr>
            <a:r>
              <a:rPr lang="en-US" altLang="zh-CN" sz="1800" dirty="0"/>
              <a:t>Saving of the generated RDDs in some </a:t>
            </a:r>
            <a:r>
              <a:rPr lang="en-US" altLang="zh-CN" sz="1800" dirty="0" err="1"/>
              <a:t>stateful</a:t>
            </a:r>
            <a:r>
              <a:rPr lang="en-US" altLang="zh-CN" sz="1800" dirty="0"/>
              <a:t> transformations that combine data across multiple batches to cut off the dependency </a:t>
            </a:r>
            <a:r>
              <a:rPr lang="en-US" altLang="zh-CN" sz="1800" dirty="0" smtClean="0"/>
              <a:t>chains.</a:t>
            </a:r>
          </a:p>
          <a:p>
            <a:pPr marL="0" indent="0">
              <a:buNone/>
            </a:pPr>
            <a:r>
              <a:rPr lang="en-US" altLang="zh-CN" b="1" dirty="0"/>
              <a:t>When</a:t>
            </a:r>
            <a:r>
              <a:rPr lang="en-US" altLang="zh-CN" b="1" dirty="0" smtClean="0"/>
              <a:t>: </a:t>
            </a:r>
            <a:r>
              <a:rPr lang="en-US" altLang="zh-CN" sz="1800" dirty="0" smtClean="0"/>
              <a:t>Usage </a:t>
            </a:r>
            <a:r>
              <a:rPr lang="en-US" altLang="zh-CN" sz="1800" dirty="0"/>
              <a:t>of </a:t>
            </a:r>
            <a:r>
              <a:rPr lang="en-US" altLang="zh-CN" sz="1800" dirty="0" err="1"/>
              <a:t>stateful</a:t>
            </a:r>
            <a:r>
              <a:rPr lang="en-US" altLang="zh-CN" sz="1800" dirty="0"/>
              <a:t> transformations - </a:t>
            </a:r>
            <a:r>
              <a:rPr lang="en-US" altLang="zh-CN" sz="1800" dirty="0" err="1"/>
              <a:t>updateStateByKey</a:t>
            </a:r>
            <a:r>
              <a:rPr lang="en-US" altLang="zh-CN" sz="1800" dirty="0"/>
              <a:t> or </a:t>
            </a:r>
            <a:r>
              <a:rPr lang="en-US" altLang="zh-CN" sz="1800" dirty="0" err="1" smtClean="0"/>
              <a:t>reduceByKeyAndWindow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76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1457" y="528429"/>
            <a:ext cx="4270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How to configure </a:t>
            </a:r>
            <a:r>
              <a:rPr lang="en-US" altLang="zh-CN" sz="2400" b="1" dirty="0" err="1" smtClean="0"/>
              <a:t>Checkpointing</a:t>
            </a:r>
            <a:endParaRPr lang="en-US" altLang="zh-CN" sz="2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7" y="1052370"/>
            <a:ext cx="10610168" cy="50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484394"/>
            <a:ext cx="11667581" cy="52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8135" y="423816"/>
            <a:ext cx="10058400" cy="846137"/>
          </a:xfrm>
        </p:spPr>
        <p:txBody>
          <a:bodyPr/>
          <a:lstStyle/>
          <a:p>
            <a:r>
              <a:rPr lang="en-US" altLang="zh-CN" b="1" dirty="0"/>
              <a:t>Deploying </a:t>
            </a:r>
            <a:r>
              <a:rPr lang="en-US" altLang="zh-CN" b="1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28134" y="1392071"/>
            <a:ext cx="10490575" cy="47494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Cluster with a cluster </a:t>
            </a:r>
            <a:r>
              <a:rPr lang="en-US" altLang="zh-CN" sz="2400" dirty="0" smtClean="0"/>
              <a:t>manager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Package the application </a:t>
            </a:r>
            <a:r>
              <a:rPr lang="en-US" altLang="zh-CN" sz="2400" dirty="0" smtClean="0"/>
              <a:t>JAR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Configuring sufficient memory for the </a:t>
            </a:r>
            <a:r>
              <a:rPr lang="en-US" altLang="zh-CN" sz="2400" dirty="0" smtClean="0"/>
              <a:t>executors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Configuring </a:t>
            </a:r>
            <a:r>
              <a:rPr lang="en-US" altLang="zh-CN" sz="2400" dirty="0" err="1" smtClean="0"/>
              <a:t>checkpointing</a:t>
            </a: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Configuring automatic restart of the application </a:t>
            </a:r>
            <a:r>
              <a:rPr lang="en-US" altLang="zh-CN" sz="2400" dirty="0" smtClean="0"/>
              <a:t>driver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Configuring write ahead </a:t>
            </a:r>
            <a:r>
              <a:rPr lang="en-US" altLang="zh-CN" sz="2400" dirty="0" smtClean="0"/>
              <a:t>logs</a:t>
            </a:r>
          </a:p>
          <a:p>
            <a:pPr lvl="1"/>
            <a:r>
              <a:rPr lang="en-US" altLang="zh-CN" sz="1600" dirty="0"/>
              <a:t>D</a:t>
            </a:r>
            <a:r>
              <a:rPr lang="en-US" altLang="zh-CN" sz="1600" dirty="0" smtClean="0"/>
              <a:t>ata </a:t>
            </a:r>
            <a:r>
              <a:rPr lang="en-US" altLang="zh-CN" sz="1600" dirty="0"/>
              <a:t>received from a receiver gets written into a write ahead </a:t>
            </a:r>
            <a:r>
              <a:rPr lang="en-US" altLang="zh-CN" sz="1600" dirty="0" smtClean="0"/>
              <a:t>log, but increase </a:t>
            </a:r>
            <a:r>
              <a:rPr lang="en-US" altLang="zh-CN" sz="1600" dirty="0"/>
              <a:t>cost of the receiving throughput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Setting </a:t>
            </a:r>
            <a:r>
              <a:rPr lang="en-US" altLang="zh-CN" sz="1600" dirty="0" err="1" smtClean="0"/>
              <a:t>spark.streaming.receiver.writeAheadLog.enable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true.</a:t>
            </a:r>
          </a:p>
          <a:p>
            <a:pPr lvl="1"/>
            <a:r>
              <a:rPr lang="en-US" altLang="zh-CN" sz="1600" dirty="0"/>
              <a:t>S</a:t>
            </a:r>
            <a:r>
              <a:rPr lang="en-US" altLang="zh-CN" sz="1600" dirty="0" smtClean="0"/>
              <a:t>etting </a:t>
            </a:r>
            <a:r>
              <a:rPr lang="en-US" altLang="zh-CN" sz="1600" dirty="0"/>
              <a:t>the storage level for the input stream to </a:t>
            </a:r>
            <a:r>
              <a:rPr lang="en-US" altLang="zh-CN" sz="1600" dirty="0" err="1"/>
              <a:t>StorageLevel.MEMORY_AND_DISK_SER</a:t>
            </a:r>
            <a:r>
              <a:rPr lang="en-US" altLang="zh-CN" sz="1600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Setting the max receiving </a:t>
            </a:r>
            <a:r>
              <a:rPr lang="en-US" altLang="zh-CN" sz="2400" dirty="0" smtClean="0"/>
              <a:t>rate</a:t>
            </a:r>
          </a:p>
          <a:p>
            <a:pPr lvl="1"/>
            <a:r>
              <a:rPr lang="en-US" altLang="zh-CN" sz="1600" dirty="0"/>
              <a:t>Setting </a:t>
            </a:r>
            <a:r>
              <a:rPr lang="en-US" altLang="zh-CN" sz="1600" dirty="0" err="1"/>
              <a:t>spark.streaming.receiver.maxRate</a:t>
            </a:r>
            <a:r>
              <a:rPr lang="en-US" altLang="zh-CN" sz="1600" dirty="0"/>
              <a:t> or </a:t>
            </a:r>
            <a:r>
              <a:rPr lang="en-US" altLang="zh-CN" sz="1600" dirty="0" err="1"/>
              <a:t>spark.streaming.backpressure.enabled</a:t>
            </a:r>
            <a:r>
              <a:rPr lang="en-US" altLang="zh-CN" sz="1600" dirty="0"/>
              <a:t> to true.</a:t>
            </a:r>
          </a:p>
        </p:txBody>
      </p:sp>
    </p:spTree>
    <p:extLst>
      <p:ext uri="{BB962C8B-B14F-4D97-AF65-F5344CB8AC3E}">
        <p14:creationId xmlns:p14="http://schemas.microsoft.com/office/powerpoint/2010/main" val="1482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07951"/>
            <a:ext cx="7405275" cy="52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</a:t>
            </a:r>
            <a:r>
              <a:rPr lang="en-US" altLang="zh-CN" b="1" dirty="0" smtClean="0"/>
              <a:t>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800" b="1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Reducing </a:t>
            </a:r>
            <a:r>
              <a:rPr lang="en-US" altLang="zh-CN" sz="2800" b="1" dirty="0"/>
              <a:t>the Batch Processing </a:t>
            </a:r>
            <a:r>
              <a:rPr lang="en-US" altLang="zh-CN" sz="2800" b="1" dirty="0" smtClean="0"/>
              <a:t>Times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800" b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/>
              <a:t>Setting the Right Batch </a:t>
            </a:r>
            <a:r>
              <a:rPr lang="en-US" altLang="zh-CN" sz="2800" b="1" dirty="0" smtClean="0"/>
              <a:t>Interval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810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Reducing the Batch Processing </a:t>
            </a:r>
            <a:r>
              <a:rPr lang="en-US" altLang="zh-CN" b="1" dirty="0" smtClean="0"/>
              <a:t>Times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Level of Parallelism in Data Receiving</a:t>
            </a:r>
          </a:p>
          <a:p>
            <a:pPr lvl="1"/>
            <a:r>
              <a:rPr lang="en-US" altLang="zh-CN" dirty="0" smtClean="0"/>
              <a:t>Creating </a:t>
            </a:r>
            <a:r>
              <a:rPr lang="en-US" altLang="zh-CN" dirty="0"/>
              <a:t>multiple input </a:t>
            </a:r>
            <a:r>
              <a:rPr lang="en-US" altLang="zh-CN" dirty="0" err="1"/>
              <a:t>DStreams</a:t>
            </a:r>
            <a:r>
              <a:rPr lang="en-US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receive different partitions of the data stream from the </a:t>
            </a:r>
            <a:r>
              <a:rPr lang="en-US" altLang="zh-CN" dirty="0" smtClean="0"/>
              <a:t>source</a:t>
            </a:r>
          </a:p>
          <a:p>
            <a:pPr lvl="1"/>
            <a:r>
              <a:rPr lang="en-US" altLang="zh-CN" dirty="0" smtClean="0"/>
              <a:t>Reduce </a:t>
            </a:r>
            <a:r>
              <a:rPr lang="en-US" altLang="zh-CN" dirty="0"/>
              <a:t>the block </a:t>
            </a:r>
            <a:r>
              <a:rPr lang="en-US" altLang="zh-CN" dirty="0" smtClean="0"/>
              <a:t>interval to </a:t>
            </a:r>
            <a:r>
              <a:rPr lang="en-US" altLang="zh-CN" dirty="0"/>
              <a:t>increase the number of tasks for a given batch </a:t>
            </a:r>
            <a:r>
              <a:rPr lang="en-US" altLang="zh-CN" dirty="0" smtClean="0"/>
              <a:t>interval</a:t>
            </a:r>
          </a:p>
          <a:p>
            <a:pPr lvl="1"/>
            <a:r>
              <a:rPr lang="en-US" altLang="zh-CN" dirty="0" smtClean="0"/>
              <a:t>Explicitly </a:t>
            </a:r>
            <a:r>
              <a:rPr lang="en-US" altLang="zh-CN" dirty="0"/>
              <a:t>repartition the input data </a:t>
            </a:r>
            <a:r>
              <a:rPr lang="en-US" altLang="zh-CN" dirty="0" smtClean="0"/>
              <a:t>stream</a:t>
            </a:r>
          </a:p>
          <a:p>
            <a:r>
              <a:rPr lang="en-US" altLang="zh-CN" b="1" dirty="0"/>
              <a:t>Level of Parallelism in Data Processing</a:t>
            </a:r>
          </a:p>
          <a:p>
            <a:pPr lvl="1"/>
            <a:r>
              <a:rPr lang="en-US" altLang="zh-CN" dirty="0"/>
              <a:t>Change the default number of parallel tasks</a:t>
            </a:r>
          </a:p>
          <a:p>
            <a:r>
              <a:rPr lang="en-US" altLang="zh-CN" b="1" dirty="0"/>
              <a:t>Data Serialization</a:t>
            </a:r>
          </a:p>
          <a:p>
            <a:pPr lvl="1"/>
            <a:r>
              <a:rPr lang="en-US" altLang="zh-CN" dirty="0"/>
              <a:t>Input data</a:t>
            </a:r>
          </a:p>
          <a:p>
            <a:pPr lvl="1"/>
            <a:r>
              <a:rPr lang="en-US" altLang="zh-CN" dirty="0"/>
              <a:t>Persisted RDDs generated by Streaming Operations</a:t>
            </a:r>
          </a:p>
          <a:p>
            <a:r>
              <a:rPr lang="en-US" altLang="zh-CN" b="1" dirty="0"/>
              <a:t>Task Launching Overheads</a:t>
            </a:r>
          </a:p>
          <a:p>
            <a:pPr lvl="1"/>
            <a:r>
              <a:rPr lang="en-US" altLang="zh-CN" dirty="0"/>
              <a:t>Task Serialization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Setting the Right Batch </a:t>
            </a:r>
            <a:r>
              <a:rPr lang="en-US" altLang="zh-CN" b="1" dirty="0" smtClean="0"/>
              <a:t>Interval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/>
              <a:t>T</a:t>
            </a:r>
            <a:r>
              <a:rPr lang="en-US" altLang="zh-CN" dirty="0" smtClean="0"/>
              <a:t>est </a:t>
            </a:r>
            <a:r>
              <a:rPr lang="en-US" altLang="zh-CN" dirty="0"/>
              <a:t>it with a conservative batch interval (say, 5-10 seconds) and a low data rate. </a:t>
            </a:r>
            <a:endParaRPr lang="en-US" altLang="zh-CN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Check </a:t>
            </a:r>
            <a:r>
              <a:rPr lang="en-US" altLang="zh-CN" dirty="0"/>
              <a:t>the value of the end-to-end delay experienced by each </a:t>
            </a:r>
            <a:r>
              <a:rPr lang="en-US" altLang="zh-CN" dirty="0" smtClean="0"/>
              <a:t>processed batch.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/>
              <a:t>Adjust </a:t>
            </a:r>
            <a:r>
              <a:rPr lang="en-US" altLang="zh-CN" dirty="0" smtClean="0"/>
              <a:t>configuration.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8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Memory </a:t>
            </a:r>
            <a:r>
              <a:rPr lang="en-US" altLang="zh-CN" b="1" dirty="0" smtClean="0"/>
              <a:t>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mount </a:t>
            </a:r>
            <a:r>
              <a:rPr lang="en-US" altLang="zh-CN" sz="2400" dirty="0"/>
              <a:t>of cluster memory </a:t>
            </a:r>
            <a:r>
              <a:rPr lang="en-US" altLang="zh-CN" sz="2400" dirty="0" smtClean="0"/>
              <a:t>depends on </a:t>
            </a:r>
            <a:r>
              <a:rPr lang="en-US" altLang="zh-CN" sz="2400" dirty="0"/>
              <a:t>the type of transformations </a:t>
            </a:r>
            <a:r>
              <a:rPr lang="en-US" altLang="zh-CN" sz="2400" dirty="0" smtClean="0"/>
              <a:t>used</a:t>
            </a:r>
          </a:p>
          <a:p>
            <a:pPr lvl="1"/>
            <a:r>
              <a:rPr lang="en-US" altLang="zh-CN" sz="2000" dirty="0" smtClean="0"/>
              <a:t>See </a:t>
            </a:r>
            <a:r>
              <a:rPr lang="en-US" altLang="zh-CN" sz="2000" dirty="0"/>
              <a:t>the memory usage on a small scale and estimate accordingly</a:t>
            </a:r>
            <a:r>
              <a:rPr lang="en-US" altLang="zh-CN" sz="2000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Garbage collection</a:t>
            </a:r>
          </a:p>
          <a:p>
            <a:pPr lvl="1"/>
            <a:r>
              <a:rPr lang="en-US" altLang="zh-CN" sz="2000" dirty="0"/>
              <a:t>Persistence </a:t>
            </a:r>
            <a:r>
              <a:rPr lang="en-US" altLang="zh-CN" sz="2000" dirty="0" smtClean="0"/>
              <a:t>Level </a:t>
            </a:r>
            <a:r>
              <a:rPr lang="en-US" altLang="zh-CN" sz="2000" dirty="0"/>
              <a:t>of </a:t>
            </a:r>
            <a:r>
              <a:rPr lang="en-US" altLang="zh-CN" sz="2000" dirty="0" err="1" smtClean="0"/>
              <a:t>Dstreams</a:t>
            </a:r>
            <a:r>
              <a:rPr lang="en-US" altLang="zh-CN" sz="2000" dirty="0" smtClean="0"/>
              <a:t> : Data </a:t>
            </a:r>
            <a:r>
              <a:rPr lang="en-US" altLang="zh-CN" sz="2000" dirty="0"/>
              <a:t>Serialization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Clearing old </a:t>
            </a:r>
            <a:r>
              <a:rPr lang="en-US" altLang="zh-CN" sz="2000" dirty="0" smtClean="0"/>
              <a:t>data</a:t>
            </a:r>
          </a:p>
          <a:p>
            <a:pPr lvl="1"/>
            <a:r>
              <a:rPr lang="en-US" altLang="zh-CN" sz="2000" dirty="0"/>
              <a:t>Garbage </a:t>
            </a:r>
            <a:r>
              <a:rPr lang="en-US" altLang="zh-CN" sz="2000" dirty="0" smtClean="0"/>
              <a:t>Collector : both on driver and executors</a:t>
            </a:r>
          </a:p>
          <a:p>
            <a:pPr lvl="1"/>
            <a:r>
              <a:rPr lang="en-US" altLang="zh-CN" sz="2000" dirty="0"/>
              <a:t>Use more executors with smaller heap </a:t>
            </a:r>
            <a:r>
              <a:rPr lang="en-US" altLang="zh-CN" sz="2000" dirty="0" smtClean="0"/>
              <a:t>sizes</a:t>
            </a:r>
          </a:p>
          <a:p>
            <a:pPr lvl="1"/>
            <a:r>
              <a:rPr lang="en-US" altLang="zh-CN" sz="2000" dirty="0"/>
              <a:t>Use Tachyon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5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n </a:t>
            </a:r>
            <a:r>
              <a:rPr lang="en-US" altLang="zh-CN" sz="2400" dirty="0"/>
              <a:t>extension of the core Spark API that enables scalable, high-throughput, fault-tolerant stream processing of live data streams</a:t>
            </a:r>
            <a:r>
              <a:rPr lang="en-US" altLang="zh-CN" sz="2400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</a:rPr>
              <a:t>an </a:t>
            </a:r>
            <a:r>
              <a:rPr lang="en-US" altLang="zh-CN" sz="2400" dirty="0">
                <a:solidFill>
                  <a:srgbClr val="FF0000"/>
                </a:solidFill>
              </a:rPr>
              <a:t>apply Spark’s machine learning and graph processing algorithms on data streams.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an </a:t>
            </a:r>
            <a:r>
              <a:rPr lang="en-US" altLang="zh-CN" sz="2400" dirty="0"/>
              <a:t>be processed using complex algorithms expressed with high-level functions like map, reduce, join and window.</a:t>
            </a: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high-level abstraction called </a:t>
            </a:r>
            <a:r>
              <a:rPr lang="en-US" altLang="zh-CN" sz="2400" i="1" dirty="0"/>
              <a:t>discretized </a:t>
            </a:r>
            <a:r>
              <a:rPr lang="en-US" altLang="zh-CN" sz="2400" i="1" dirty="0" smtClean="0"/>
              <a:t>stream</a:t>
            </a:r>
            <a:r>
              <a:rPr lang="en-US" altLang="zh-CN" sz="2400" dirty="0" smtClean="0"/>
              <a:t>, which </a:t>
            </a:r>
            <a:r>
              <a:rPr lang="en-US" altLang="zh-CN" sz="2400" dirty="0"/>
              <a:t>represents </a:t>
            </a:r>
            <a:r>
              <a:rPr lang="en-US" altLang="zh-CN" sz="2400" dirty="0" smtClean="0"/>
              <a:t>a continuous </a:t>
            </a:r>
            <a:r>
              <a:rPr lang="en-US" altLang="zh-CN" sz="2400" dirty="0"/>
              <a:t>stream of data. </a:t>
            </a: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DStreams</a:t>
            </a:r>
            <a:r>
              <a:rPr lang="en-US" altLang="zh-CN" sz="2400" dirty="0" smtClean="0"/>
              <a:t> be </a:t>
            </a:r>
            <a:r>
              <a:rPr lang="en-US" altLang="zh-CN" sz="2400" dirty="0"/>
              <a:t>created either from input data streams from sources such as Kafka, Flume, and Kinesis, or by applying high-level operations on </a:t>
            </a:r>
            <a:r>
              <a:rPr lang="en-US" altLang="zh-CN" sz="2400" dirty="0" smtClean="0"/>
              <a:t>other </a:t>
            </a:r>
            <a:r>
              <a:rPr lang="en-US" altLang="zh-CN" sz="2400" dirty="0" err="1" smtClean="0"/>
              <a:t>DStreams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DStream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represented by a continuous series of RDDs, 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RDD in a </a:t>
            </a:r>
            <a:r>
              <a:rPr lang="en-US" altLang="zh-CN" sz="2400" dirty="0" err="1"/>
              <a:t>DStream</a:t>
            </a:r>
            <a:r>
              <a:rPr lang="en-US" altLang="zh-CN" sz="2400" dirty="0"/>
              <a:t> contains data from a certain interval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94" y="4379080"/>
            <a:ext cx="9706616" cy="16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Any operation applied on a </a:t>
            </a:r>
            <a:r>
              <a:rPr lang="en-US" altLang="zh-CN" sz="2400" dirty="0" err="1"/>
              <a:t>DStream</a:t>
            </a:r>
            <a:r>
              <a:rPr lang="en-US" altLang="zh-CN" sz="2400" dirty="0"/>
              <a:t> translates to operations on the underlying RDDs.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71052"/>
            <a:ext cx="10058401" cy="30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Processing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cap="none" dirty="0" smtClean="0">
                <a:solidFill>
                  <a:schemeClr val="tx1"/>
                </a:solidFill>
              </a:rPr>
              <a:t>Data Source And Storage</a:t>
            </a:r>
            <a:endParaRPr lang="zh-CN" altLang="en-US" sz="2400" cap="none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214912"/>
            <a:ext cx="4938712" cy="151360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400" b="1" cap="none" dirty="0" smtClean="0">
                <a:solidFill>
                  <a:schemeClr val="tx1"/>
                </a:solidFill>
              </a:rPr>
              <a:t> Calculation Flow</a:t>
            </a:r>
            <a:endParaRPr lang="zh-CN" altLang="en-US" sz="2400" cap="none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394816"/>
            <a:ext cx="5766759" cy="9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7922"/>
          </a:xfrm>
        </p:spPr>
        <p:txBody>
          <a:bodyPr/>
          <a:lstStyle/>
          <a:p>
            <a:r>
              <a:rPr lang="en-US" altLang="zh-CN" dirty="0" smtClean="0"/>
              <a:t>Data Source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97280" y="999894"/>
            <a:ext cx="4937760" cy="736282"/>
          </a:xfrm>
        </p:spPr>
        <p:txBody>
          <a:bodyPr>
            <a:normAutofit/>
          </a:bodyPr>
          <a:lstStyle/>
          <a:p>
            <a:r>
              <a:rPr lang="en-US" altLang="zh-CN" sz="2400" cap="none" dirty="0" smtClean="0">
                <a:solidFill>
                  <a:schemeClr val="tx1"/>
                </a:solidFill>
              </a:rPr>
              <a:t>Basic Sources</a:t>
            </a:r>
            <a:endParaRPr lang="zh-CN" altLang="en-US" sz="2400" cap="none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097280" y="1736176"/>
            <a:ext cx="4937760" cy="3378200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217920" y="986244"/>
            <a:ext cx="4937760" cy="736282"/>
          </a:xfrm>
        </p:spPr>
        <p:txBody>
          <a:bodyPr>
            <a:normAutofit/>
          </a:bodyPr>
          <a:lstStyle/>
          <a:p>
            <a:r>
              <a:rPr lang="en-US" altLang="zh-CN" sz="2400" cap="none" dirty="0" smtClean="0">
                <a:solidFill>
                  <a:schemeClr val="tx1"/>
                </a:solidFill>
              </a:rPr>
              <a:t>Advanced Sources</a:t>
            </a:r>
            <a:endParaRPr lang="zh-CN" altLang="en-US" sz="2400" cap="none" dirty="0">
              <a:solidFill>
                <a:schemeClr val="tx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1167909" y="1777816"/>
            <a:ext cx="4937760" cy="3378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Sources directly available in the StreamingContext API. 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Examples</a:t>
            </a:r>
            <a:r>
              <a:rPr lang="en-US" altLang="zh-CN" dirty="0"/>
              <a:t>: file systems, socket connections, and </a:t>
            </a:r>
            <a:r>
              <a:rPr lang="en-US" altLang="zh-CN" dirty="0" err="1"/>
              <a:t>Akka</a:t>
            </a:r>
            <a:r>
              <a:rPr lang="en-US" altLang="zh-CN" dirty="0"/>
              <a:t> actors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43" y="3824507"/>
            <a:ext cx="5099883" cy="2412520"/>
          </a:xfrm>
          <a:prstGeom prst="rect">
            <a:avLst/>
          </a:prstGeom>
        </p:spPr>
      </p:pic>
      <p:sp>
        <p:nvSpPr>
          <p:cNvPr id="16" name="内容占位符 14"/>
          <p:cNvSpPr txBox="1">
            <a:spLocks/>
          </p:cNvSpPr>
          <p:nvPr/>
        </p:nvSpPr>
        <p:spPr>
          <a:xfrm>
            <a:off x="6217920" y="1736176"/>
            <a:ext cx="493776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Be </a:t>
            </a:r>
            <a:r>
              <a:rPr lang="en-US" altLang="zh-CN" dirty="0"/>
              <a:t>available through maven </a:t>
            </a:r>
            <a:r>
              <a:rPr lang="en-US" altLang="zh-CN" dirty="0" smtClean="0"/>
              <a:t>central and should add </a:t>
            </a:r>
            <a:r>
              <a:rPr lang="en-US" altLang="zh-CN" dirty="0"/>
              <a:t>the corresponding </a:t>
            </a:r>
            <a:r>
              <a:rPr lang="en-US" altLang="zh-CN" dirty="0" smtClean="0"/>
              <a:t>artifact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Sources like Kafka, Flume, Kinesis, </a:t>
            </a:r>
            <a:r>
              <a:rPr lang="en-US" altLang="zh-CN" dirty="0" smtClean="0"/>
              <a:t>Twitter, </a:t>
            </a:r>
            <a:r>
              <a:rPr lang="en-US" altLang="zh-CN" dirty="0" err="1" smtClean="0"/>
              <a:t>zeroMQ,MQTT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number of cores </a:t>
            </a:r>
            <a:r>
              <a:rPr lang="en-US" altLang="zh-CN" dirty="0" smtClean="0"/>
              <a:t>must </a:t>
            </a:r>
            <a:r>
              <a:rPr lang="en-US" altLang="zh-CN" dirty="0"/>
              <a:t>be more than the number of receivers.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Procedure</a:t>
            </a:r>
            <a:endParaRPr lang="zh-CN" altLang="en-US" b="1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79922"/>
            <a:ext cx="1061861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context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input sources by creating input DStreams.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streaming computations by applying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output operations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DStreams.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receiving data and processing it using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streamingContext.start()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for the processing to be stopped (manually or due to any error)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streamingContext.awaitTermination()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processing can be manually stopped using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streamingContext.stop()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1258</TotalTime>
  <Words>1447</Words>
  <Application>Microsoft Office PowerPoint</Application>
  <PresentationFormat>宽屏</PresentationFormat>
  <Paragraphs>222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 Unicode MS</vt:lpstr>
      <vt:lpstr>宋体</vt:lpstr>
      <vt:lpstr>Arial</vt:lpstr>
      <vt:lpstr>Bookman Old Style</vt:lpstr>
      <vt:lpstr>Calibri</vt:lpstr>
      <vt:lpstr>Calibri Light</vt:lpstr>
      <vt:lpstr>Wingdings</vt:lpstr>
      <vt:lpstr>回顾</vt:lpstr>
      <vt:lpstr>Learning Spark Streaming</vt:lpstr>
      <vt:lpstr>PowerPoint 演示文稿</vt:lpstr>
      <vt:lpstr>PowerPoint 演示文稿</vt:lpstr>
      <vt:lpstr>Overview</vt:lpstr>
      <vt:lpstr>DStream</vt:lpstr>
      <vt:lpstr>PowerPoint 演示文稿</vt:lpstr>
      <vt:lpstr>Data Processing</vt:lpstr>
      <vt:lpstr>Data Source</vt:lpstr>
      <vt:lpstr>Procedure</vt:lpstr>
      <vt:lpstr>Starting Point: StreamingContext</vt:lpstr>
      <vt:lpstr> </vt:lpstr>
      <vt:lpstr>Input DStreams and Receivers</vt:lpstr>
      <vt:lpstr>PowerPoint 演示文稿</vt:lpstr>
      <vt:lpstr>Transformations on DStreams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 Operations on DStreams</vt:lpstr>
      <vt:lpstr>PowerPoint 演示文稿</vt:lpstr>
      <vt:lpstr>DataFrame and SQL Operations</vt:lpstr>
      <vt:lpstr>MLlib Operations</vt:lpstr>
      <vt:lpstr>Caching / Persistence</vt:lpstr>
      <vt:lpstr>Checkpointing</vt:lpstr>
      <vt:lpstr>PowerPoint 演示文稿</vt:lpstr>
      <vt:lpstr>PowerPoint 演示文稿</vt:lpstr>
      <vt:lpstr>Deploying Applications</vt:lpstr>
      <vt:lpstr>Performance Tuning</vt:lpstr>
      <vt:lpstr>Reducing the Batch Processing Times</vt:lpstr>
      <vt:lpstr>Setting the Right Batch Interval</vt:lpstr>
      <vt:lpstr>Memory Tuning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 Streaming</dc:title>
  <dc:creator>tine</dc:creator>
  <cp:lastModifiedBy>tine</cp:lastModifiedBy>
  <cp:revision>56</cp:revision>
  <dcterms:created xsi:type="dcterms:W3CDTF">2015-11-19T01:37:07Z</dcterms:created>
  <dcterms:modified xsi:type="dcterms:W3CDTF">2016-01-25T07:11:22Z</dcterms:modified>
</cp:coreProperties>
</file>