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2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0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7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4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2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7EA695-CF6F-40ED-A910-605E03475635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8FA96F-BBBB-453E-A70C-60543F6BF7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Bookman Old Style" panose="02050604050505020204" pitchFamily="18" charset="0"/>
              </a:rPr>
              <a:t>Spark </a:t>
            </a:r>
            <a:r>
              <a:rPr lang="en-US" altLang="zh-CN" b="1" dirty="0" err="1" smtClean="0">
                <a:latin typeface="Bookman Old Style" panose="02050604050505020204" pitchFamily="18" charset="0"/>
              </a:rPr>
              <a:t>MLlib</a:t>
            </a:r>
            <a:endParaRPr lang="zh-CN" alt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Dingtinghe</a:t>
            </a:r>
            <a:endParaRPr lang="en-US" altLang="zh-CN" dirty="0" smtClean="0"/>
          </a:p>
          <a:p>
            <a:pPr algn="ctr"/>
            <a:r>
              <a:rPr lang="en-US" altLang="zh-CN" cap="none" dirty="0" smtClean="0"/>
              <a:t>dingtinghe@chinatelecom.cn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8134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BlockMatrix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Created </a:t>
            </a:r>
            <a:r>
              <a:rPr lang="en-US" altLang="zh-CN" sz="2400" dirty="0"/>
              <a:t>from </a:t>
            </a:r>
            <a:r>
              <a:rPr lang="en-US" altLang="zh-CN" sz="2400" dirty="0" err="1" smtClean="0"/>
              <a:t>IndexedRowMatrix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or </a:t>
            </a:r>
            <a:r>
              <a:rPr lang="en-US" altLang="zh-CN" sz="2400" dirty="0" err="1"/>
              <a:t>CoordinateMatrix</a:t>
            </a:r>
            <a:r>
              <a:rPr lang="en-US" altLang="zh-CN" sz="2400" dirty="0"/>
              <a:t> by calling </a:t>
            </a:r>
            <a:r>
              <a:rPr lang="en-US" altLang="zh-CN" sz="2400" dirty="0" err="1"/>
              <a:t>toBlockMatrix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9840"/>
            <a:ext cx="10058400" cy="31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8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Basic </a:t>
            </a:r>
            <a:r>
              <a:rPr lang="en-US" altLang="zh-CN" b="1" dirty="0" smtClean="0"/>
              <a:t>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Summary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Correlations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Stratified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Hypothesis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Random data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Kernel density </a:t>
            </a:r>
            <a:r>
              <a:rPr lang="en-US" altLang="zh-CN" sz="2800" dirty="0" smtClean="0"/>
              <a:t>estimation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4527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Summary </a:t>
            </a:r>
            <a:r>
              <a:rPr lang="en-US" altLang="zh-CN" b="1" dirty="0" smtClean="0"/>
              <a:t>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for RDD[Vector], </a:t>
            </a:r>
            <a:r>
              <a:rPr lang="en-US" altLang="zh-CN" sz="2400" dirty="0" err="1" smtClean="0"/>
              <a:t>colStats</a:t>
            </a:r>
            <a:r>
              <a:rPr lang="en-US" altLang="zh-CN" sz="2400" dirty="0" smtClean="0"/>
              <a:t> returns </a:t>
            </a:r>
            <a:r>
              <a:rPr lang="en-US" altLang="zh-CN" sz="2400" dirty="0"/>
              <a:t>an instance of </a:t>
            </a:r>
            <a:r>
              <a:rPr lang="en-US" altLang="zh-CN" sz="2400" dirty="0" err="1" smtClean="0"/>
              <a:t>MultivariateStatisticalSummary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contains </a:t>
            </a:r>
            <a:r>
              <a:rPr lang="en-US" altLang="zh-CN" sz="2400" dirty="0"/>
              <a:t>the column-wise max, min, mean, variance, and number of </a:t>
            </a:r>
            <a:r>
              <a:rPr lang="en-US" altLang="zh-CN" sz="2400" dirty="0" err="1"/>
              <a:t>nonzeros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total </a:t>
            </a:r>
            <a:r>
              <a:rPr lang="en-US" altLang="zh-CN" sz="2400" dirty="0"/>
              <a:t>count.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76823"/>
            <a:ext cx="10058400" cy="27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Correlations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upport Pearson’s </a:t>
            </a:r>
            <a:r>
              <a:rPr lang="en-US" altLang="zh-CN" sz="2400" dirty="0"/>
              <a:t>and Spearman’s </a:t>
            </a:r>
            <a:r>
              <a:rPr lang="en-US" altLang="zh-CN" sz="2400" dirty="0" smtClean="0"/>
              <a:t>correlation </a:t>
            </a:r>
            <a:r>
              <a:rPr lang="en-US" altLang="zh-CN" sz="2400" dirty="0"/>
              <a:t>between </a:t>
            </a:r>
            <a:r>
              <a:rPr lang="en-US" altLang="zh-CN" sz="2400" dirty="0" smtClean="0"/>
              <a:t>two series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data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Depending </a:t>
            </a:r>
            <a:r>
              <a:rPr lang="en-US" altLang="zh-CN" sz="2400" dirty="0"/>
              <a:t>on the type of input, two RDD[Double]s or an RDD[Vector], the output will be a Double or the correlation Matrix respectively.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76061"/>
            <a:ext cx="9534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Stratified </a:t>
            </a:r>
            <a:r>
              <a:rPr lang="en-US" altLang="zh-CN" b="1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05054"/>
            <a:ext cx="10058400" cy="4023360"/>
          </a:xfrm>
        </p:spPr>
        <p:txBody>
          <a:bodyPr/>
          <a:lstStyle/>
          <a:p>
            <a:r>
              <a:rPr lang="en-US" altLang="zh-CN" sz="2400" dirty="0" smtClean="0"/>
              <a:t>Can </a:t>
            </a:r>
            <a:r>
              <a:rPr lang="en-US" altLang="zh-CN" sz="2400" dirty="0"/>
              <a:t>be performed on RDD’s of key-value </a:t>
            </a:r>
            <a:r>
              <a:rPr lang="en-US" altLang="zh-CN" sz="2400" dirty="0" smtClean="0"/>
              <a:t>pairs, </a:t>
            </a:r>
            <a:r>
              <a:rPr lang="en-US" altLang="zh-CN" sz="2400" dirty="0"/>
              <a:t>the keys can be thought of as a label and the value as a specific attribute. </a:t>
            </a:r>
            <a:r>
              <a:rPr lang="en-US" altLang="zh-CN" sz="2400" dirty="0" smtClean="0"/>
              <a:t>Set replacement </a:t>
            </a:r>
            <a:r>
              <a:rPr lang="en-US" altLang="zh-CN" sz="2400" dirty="0"/>
              <a:t>or </a:t>
            </a:r>
            <a:r>
              <a:rPr lang="en-US" altLang="zh-CN" sz="2400" dirty="0" smtClean="0"/>
              <a:t>not.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 smtClean="0"/>
              <a:t>sampleByKey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 smtClean="0"/>
              <a:t>sampleByKeyExact</a:t>
            </a:r>
            <a:endParaRPr lang="en-US" altLang="zh-CN" sz="2400" dirty="0" smtClean="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requires </a:t>
            </a:r>
            <a:r>
              <a:rPr lang="en-US" altLang="zh-CN" sz="2200" dirty="0" smtClean="0"/>
              <a:t>more resources, but provide exact </a:t>
            </a:r>
            <a:r>
              <a:rPr lang="en-US" altLang="zh-CN" sz="2200" dirty="0"/>
              <a:t>sampling size with 99.99% confidence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06648"/>
            <a:ext cx="9439422" cy="24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9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Hypothesis </a:t>
            </a:r>
            <a:r>
              <a:rPr lang="en-US" altLang="zh-CN" b="1" dirty="0" smtClean="0"/>
              <a:t>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upports </a:t>
            </a:r>
            <a:r>
              <a:rPr lang="en-US" altLang="zh-CN" sz="2400" dirty="0"/>
              <a:t>Pearson’s chi-squared ( χ2) tests for goodness of fit and </a:t>
            </a:r>
            <a:r>
              <a:rPr lang="en-US" altLang="zh-CN" sz="2400" dirty="0" smtClean="0"/>
              <a:t>independence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The goodness of fit test requires an input type of </a:t>
            </a:r>
            <a:r>
              <a:rPr lang="en-US" altLang="zh-CN" sz="2400" dirty="0" smtClean="0"/>
              <a:t>Vector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The independence </a:t>
            </a:r>
            <a:r>
              <a:rPr lang="en-US" altLang="zh-CN" sz="2400" dirty="0"/>
              <a:t>test requires a Matrix as input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Supports </a:t>
            </a:r>
            <a:r>
              <a:rPr lang="en-US" altLang="zh-CN" sz="2400" dirty="0"/>
              <a:t>the input type RDD[</a:t>
            </a:r>
            <a:r>
              <a:rPr lang="en-US" altLang="zh-CN" sz="2400" dirty="0" err="1"/>
              <a:t>LabeledPoint</a:t>
            </a:r>
            <a:r>
              <a:rPr lang="en-US" altLang="zh-CN" sz="2400" dirty="0"/>
              <a:t>] to enable feature </a:t>
            </a:r>
            <a:r>
              <a:rPr lang="en-US" altLang="zh-CN" sz="2400" dirty="0" smtClean="0"/>
              <a:t>selection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MLlib</a:t>
            </a:r>
            <a:r>
              <a:rPr lang="en-US" altLang="zh-CN" sz="2400" dirty="0"/>
              <a:t> provides a 1-sample, 2-sided implementation of the Kolmogorov-Smirnov (KS) test for equality of probability distributions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12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7" y="156450"/>
            <a:ext cx="10718682" cy="60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Random data </a:t>
            </a:r>
            <a:r>
              <a:rPr lang="en-US" altLang="zh-CN" b="1" dirty="0" smtClean="0"/>
              <a:t>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Be useful </a:t>
            </a:r>
            <a:r>
              <a:rPr lang="en-US" altLang="zh-CN" sz="2400" dirty="0"/>
              <a:t>for randomized algorithms, prototyping, and performance </a:t>
            </a:r>
            <a:r>
              <a:rPr lang="en-US" altLang="zh-CN" sz="2400" dirty="0" smtClean="0"/>
              <a:t>testing.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Generating random double RDDs or vector RDDs drawn from a </a:t>
            </a:r>
            <a:r>
              <a:rPr lang="en-US" altLang="zh-CN" sz="2400" dirty="0" smtClean="0"/>
              <a:t>distribution</a:t>
            </a:r>
            <a:r>
              <a:rPr lang="en-US" altLang="zh-CN" sz="2400" dirty="0"/>
              <a:t>: uniform, standard normal, </a:t>
            </a:r>
            <a:r>
              <a:rPr lang="en-US" altLang="zh-CN" sz="2400" dirty="0" smtClean="0"/>
              <a:t>Poisson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286483"/>
            <a:ext cx="10058400" cy="23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1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Kernel density </a:t>
            </a:r>
            <a:r>
              <a:rPr lang="en-US" altLang="zh-CN" b="1" dirty="0" smtClean="0"/>
              <a:t>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Be </a:t>
            </a:r>
            <a:r>
              <a:rPr lang="en-US" altLang="zh-CN" sz="2400" dirty="0"/>
              <a:t>a technique useful for visualizing empirical probability distributions without requiring </a:t>
            </a:r>
            <a:r>
              <a:rPr lang="en-US" altLang="zh-CN" sz="2400" dirty="0" smtClean="0"/>
              <a:t>assumptions </a:t>
            </a:r>
            <a:r>
              <a:rPr lang="en-US" altLang="zh-CN" sz="2400" dirty="0"/>
              <a:t>about the particular </a:t>
            </a:r>
            <a:r>
              <a:rPr lang="en-US" altLang="zh-CN" sz="2400" dirty="0" smtClean="0"/>
              <a:t>distribution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It computes an estimate of the probability density function of a random variables, evaluated at a given set of points.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70927"/>
            <a:ext cx="6368045" cy="28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6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Example: recommender </a:t>
            </a:r>
            <a:r>
              <a:rPr lang="en-US" altLang="zh-CN" sz="6000" b="1" dirty="0"/>
              <a:t>systems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7208355" cy="45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local </a:t>
            </a:r>
            <a:r>
              <a:rPr lang="en-US" altLang="zh-CN" sz="2800" dirty="0" smtClean="0"/>
              <a:t>vectors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stored </a:t>
            </a:r>
            <a:r>
              <a:rPr lang="en-US" altLang="zh-CN" sz="2200" dirty="0"/>
              <a:t>on a single </a:t>
            </a:r>
            <a:r>
              <a:rPr lang="en-US" altLang="zh-CN" sz="2200" dirty="0" smtClean="0"/>
              <a:t>machine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labeled </a:t>
            </a:r>
            <a:r>
              <a:rPr lang="en-US" altLang="zh-CN" sz="2800" dirty="0" smtClean="0"/>
              <a:t>point</a:t>
            </a: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/>
              <a:t>stored on a single </a:t>
            </a:r>
            <a:r>
              <a:rPr lang="en-US" altLang="zh-CN" sz="2200" dirty="0" smtClean="0"/>
              <a:t>machine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l</a:t>
            </a:r>
            <a:r>
              <a:rPr lang="en-US" altLang="zh-CN" sz="2800" dirty="0" smtClean="0"/>
              <a:t>ocal matrices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stored </a:t>
            </a:r>
            <a:r>
              <a:rPr lang="en-US" altLang="zh-CN" sz="2200" dirty="0"/>
              <a:t>on a single </a:t>
            </a:r>
            <a:r>
              <a:rPr lang="en-US" altLang="zh-CN" sz="2200" dirty="0" smtClean="0"/>
              <a:t>machine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distributed matrices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stored </a:t>
            </a:r>
            <a:r>
              <a:rPr lang="en-US" altLang="zh-CN" sz="2200" dirty="0" err="1"/>
              <a:t>distributively</a:t>
            </a:r>
            <a:r>
              <a:rPr lang="en-US" altLang="zh-CN" sz="2200" dirty="0"/>
              <a:t> in one or more RDDs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16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Evaluate the model with </a:t>
            </a:r>
            <a:r>
              <a:rPr lang="en-US" altLang="zh-CN" b="1" dirty="0" smtClean="0"/>
              <a:t>MSE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7494"/>
            <a:ext cx="7705526" cy="45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5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Local </a:t>
            </a:r>
            <a:r>
              <a:rPr lang="en-US" altLang="zh-CN" b="1" dirty="0" smtClean="0"/>
              <a:t>vector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integer-typed and 0-based indices and double-typed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dense </a:t>
            </a:r>
            <a:r>
              <a:rPr lang="en-US" altLang="zh-CN" sz="2400" dirty="0"/>
              <a:t>vector </a:t>
            </a:r>
            <a:endParaRPr lang="en-US" altLang="zh-CN" sz="2400" dirty="0" smtClean="0"/>
          </a:p>
          <a:p>
            <a:pPr marL="749808" lvl="1" indent="-457200"/>
            <a:r>
              <a:rPr lang="en-US" altLang="zh-CN" sz="2000" dirty="0"/>
              <a:t>backed by a double array representing its entry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sparse vector</a:t>
            </a:r>
          </a:p>
          <a:p>
            <a:pPr marL="749808" lvl="1" indent="-457200"/>
            <a:r>
              <a:rPr lang="en-US" altLang="zh-CN" sz="2000" dirty="0" smtClean="0"/>
              <a:t>backed </a:t>
            </a:r>
            <a:r>
              <a:rPr lang="en-US" altLang="zh-CN" sz="2000" dirty="0"/>
              <a:t>by two parallel arrays: indices and values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70102"/>
            <a:ext cx="7751298" cy="22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6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Labeled </a:t>
            </a:r>
            <a:r>
              <a:rPr lang="en-US" altLang="zh-CN" b="1" dirty="0" smtClean="0"/>
              <a:t>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 local </a:t>
            </a:r>
            <a:r>
              <a:rPr lang="en-US" altLang="zh-CN" sz="2400" dirty="0"/>
              <a:t>vector, either dense or sparse, associated with a label/response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Be used </a:t>
            </a:r>
            <a:r>
              <a:rPr lang="en-US" altLang="zh-CN" sz="2400" dirty="0"/>
              <a:t>in supervised learning algorithms.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49833"/>
            <a:ext cx="10140086" cy="24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Local </a:t>
            </a:r>
            <a:r>
              <a:rPr lang="en-US" altLang="zh-CN" b="1" dirty="0" smtClean="0"/>
              <a:t>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integer-typed </a:t>
            </a:r>
            <a:r>
              <a:rPr lang="en-US" altLang="zh-CN" sz="2400" dirty="0"/>
              <a:t>row and column indices and double-typed </a:t>
            </a:r>
            <a:r>
              <a:rPr lang="en-US" altLang="zh-CN" sz="2400" dirty="0" smtClean="0"/>
              <a:t>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dense matrices</a:t>
            </a:r>
          </a:p>
          <a:p>
            <a:pPr lvl="1"/>
            <a:r>
              <a:rPr lang="en-US" altLang="zh-CN" dirty="0" smtClean="0"/>
              <a:t>entry </a:t>
            </a:r>
            <a:r>
              <a:rPr lang="en-US" altLang="zh-CN" dirty="0"/>
              <a:t>values are stored in a single double array in column-major </a:t>
            </a:r>
            <a:r>
              <a:rPr lang="en-US" altLang="zh-CN" dirty="0" smtClean="0"/>
              <a:t>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sparse matrices</a:t>
            </a:r>
          </a:p>
          <a:p>
            <a:pPr lvl="1"/>
            <a:r>
              <a:rPr lang="en-US" altLang="zh-CN" dirty="0" smtClean="0"/>
              <a:t>non-zero </a:t>
            </a:r>
            <a:r>
              <a:rPr lang="en-US" altLang="zh-CN" dirty="0"/>
              <a:t>entry values are stored in the Compressed Sparse Column (CSC) format in column-major order.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81156"/>
            <a:ext cx="10058400" cy="16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5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Distributed </a:t>
            </a:r>
            <a:r>
              <a:rPr lang="en-US" altLang="zh-CN" b="1" dirty="0" smtClean="0"/>
              <a:t>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03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/>
              <a:t>long-typed row </a:t>
            </a:r>
            <a:r>
              <a:rPr lang="en-US" altLang="zh-CN" sz="2600" dirty="0" smtClean="0"/>
              <a:t>and </a:t>
            </a:r>
            <a:r>
              <a:rPr lang="en-US" altLang="zh-CN" sz="2600" dirty="0"/>
              <a:t>column indices and double-typed </a:t>
            </a:r>
            <a:r>
              <a:rPr lang="en-US" altLang="zh-CN" sz="2600" dirty="0" smtClean="0"/>
              <a:t>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600" dirty="0" err="1" smtClean="0"/>
              <a:t>RowMatrix</a:t>
            </a:r>
            <a:endParaRPr lang="en-US" altLang="zh-CN" sz="2600" dirty="0" smtClean="0"/>
          </a:p>
          <a:p>
            <a:pPr marL="635508" lvl="1" indent="-342900"/>
            <a:r>
              <a:rPr lang="en-US" altLang="zh-CN" sz="2000" dirty="0" smtClean="0"/>
              <a:t>without row indices and backed </a:t>
            </a:r>
            <a:r>
              <a:rPr lang="en-US" altLang="zh-CN" sz="2000" dirty="0"/>
              <a:t>by an RDD of its rows, where each row is a local vector.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600" dirty="0" err="1" smtClean="0"/>
              <a:t>IndexedRowMatrix</a:t>
            </a:r>
            <a:r>
              <a:rPr lang="en-US" altLang="zh-CN" sz="2600" dirty="0" smtClean="0"/>
              <a:t> </a:t>
            </a:r>
          </a:p>
          <a:p>
            <a:pPr marL="635508" lvl="1" indent="-342900"/>
            <a:r>
              <a:rPr lang="en-US" altLang="zh-CN" sz="2000" dirty="0" smtClean="0"/>
              <a:t>is </a:t>
            </a:r>
            <a:r>
              <a:rPr lang="en-US" altLang="zh-CN" sz="2000" dirty="0"/>
              <a:t>similar to a </a:t>
            </a:r>
            <a:r>
              <a:rPr lang="en-US" altLang="zh-CN" sz="2000" dirty="0" err="1"/>
              <a:t>RowMatrix</a:t>
            </a:r>
            <a:r>
              <a:rPr lang="en-US" altLang="zh-CN" sz="2000" dirty="0"/>
              <a:t> but with meaningful row </a:t>
            </a:r>
            <a:r>
              <a:rPr lang="en-US" altLang="zh-CN" sz="2000" dirty="0" smtClean="0"/>
              <a:t>indices</a:t>
            </a:r>
          </a:p>
          <a:p>
            <a:pPr marL="635508" lvl="1" indent="-342900"/>
            <a:r>
              <a:rPr lang="en-US" altLang="zh-CN" sz="2000" dirty="0" smtClean="0"/>
              <a:t>backed </a:t>
            </a:r>
            <a:r>
              <a:rPr lang="en-US" altLang="zh-CN" sz="2000" dirty="0"/>
              <a:t>by an RDD of indexed </a:t>
            </a:r>
            <a:r>
              <a:rPr lang="en-US" altLang="zh-CN" sz="2000" dirty="0" smtClean="0"/>
              <a:t>rows, each </a:t>
            </a:r>
            <a:r>
              <a:rPr lang="en-US" altLang="zh-CN" sz="2000" dirty="0"/>
              <a:t>row is represented by </a:t>
            </a:r>
            <a:r>
              <a:rPr lang="en-US" altLang="zh-CN" sz="2000" dirty="0" smtClean="0"/>
              <a:t>index and </a:t>
            </a:r>
            <a:r>
              <a:rPr lang="en-US" altLang="zh-CN" sz="2000" dirty="0"/>
              <a:t>a local vector.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600" dirty="0" err="1" smtClean="0"/>
              <a:t>CoordinateMatrix</a:t>
            </a:r>
            <a:endParaRPr lang="en-US" altLang="zh-CN" sz="2600" dirty="0" smtClean="0"/>
          </a:p>
          <a:p>
            <a:pPr marL="635508" lvl="1" indent="-342900">
              <a:lnSpc>
                <a:spcPct val="100000"/>
              </a:lnSpc>
            </a:pPr>
            <a:r>
              <a:rPr lang="en-US" altLang="zh-CN" sz="2000" dirty="0"/>
              <a:t>backed by an RDD of its </a:t>
            </a:r>
            <a:r>
              <a:rPr lang="en-US" altLang="zh-CN" sz="2000" dirty="0" smtClean="0"/>
              <a:t>entries, and each </a:t>
            </a:r>
            <a:r>
              <a:rPr lang="en-US" altLang="zh-CN" sz="2000" dirty="0"/>
              <a:t>entry is a tuple of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: Long, j: Long, value: Double)</a:t>
            </a:r>
          </a:p>
          <a:p>
            <a:pPr marL="635508" lvl="1" indent="-342900">
              <a:lnSpc>
                <a:spcPct val="100000"/>
              </a:lnSpc>
            </a:pPr>
            <a:r>
              <a:rPr lang="en-US" altLang="zh-CN" sz="2000" dirty="0"/>
              <a:t>used only when both dimensions of the matrix are huge and the matrix is very sparse.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600" dirty="0" err="1" smtClean="0"/>
              <a:t>BlockMatrix</a:t>
            </a:r>
            <a:endParaRPr lang="en-US" altLang="zh-CN" sz="2600" dirty="0" smtClean="0"/>
          </a:p>
          <a:p>
            <a:pPr marL="635508" lvl="1" indent="-342900">
              <a:lnSpc>
                <a:spcPct val="100000"/>
              </a:lnSpc>
            </a:pPr>
            <a:r>
              <a:rPr lang="en-US" altLang="zh-CN" sz="2000" dirty="0" smtClean="0"/>
              <a:t>backed </a:t>
            </a:r>
            <a:r>
              <a:rPr lang="en-US" altLang="zh-CN" sz="2000" dirty="0"/>
              <a:t>by an RDD of </a:t>
            </a:r>
            <a:r>
              <a:rPr lang="en-US" altLang="zh-CN" sz="2000" dirty="0" err="1"/>
              <a:t>MatrixBlocks</a:t>
            </a:r>
            <a:r>
              <a:rPr lang="en-US" altLang="zh-CN" sz="2000" dirty="0"/>
              <a:t>, where a </a:t>
            </a:r>
            <a:r>
              <a:rPr lang="en-US" altLang="zh-CN" sz="2000" dirty="0" err="1"/>
              <a:t>MatrixBlock</a:t>
            </a:r>
            <a:r>
              <a:rPr lang="en-US" altLang="zh-CN" sz="2000" dirty="0"/>
              <a:t> is a tuple of ((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), Matrix)</a:t>
            </a:r>
          </a:p>
          <a:p>
            <a:pPr marL="635508" lvl="1" indent="-342900">
              <a:lnSpc>
                <a:spcPct val="10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7915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RowMatrix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 </a:t>
            </a:r>
            <a:r>
              <a:rPr lang="en-US" altLang="zh-CN" sz="2400" dirty="0" err="1"/>
              <a:t>RowMatrix</a:t>
            </a:r>
            <a:r>
              <a:rPr lang="en-US" altLang="zh-CN" sz="2400" dirty="0"/>
              <a:t> can be created from an RDD[Vector] instance.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We can </a:t>
            </a:r>
            <a:r>
              <a:rPr lang="en-US" altLang="zh-CN" sz="2400" dirty="0"/>
              <a:t>compute its column summary statistics and QR </a:t>
            </a:r>
            <a:r>
              <a:rPr lang="en-US" altLang="zh-CN" sz="2400" dirty="0" smtClean="0"/>
              <a:t>decompositions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86" y="2747156"/>
            <a:ext cx="7419609" cy="35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3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IndexedRowMatrix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C</a:t>
            </a:r>
            <a:r>
              <a:rPr lang="en-US" altLang="zh-CN" sz="2400" dirty="0" smtClean="0"/>
              <a:t>reated </a:t>
            </a:r>
            <a:r>
              <a:rPr lang="en-US" altLang="zh-CN" sz="2400" dirty="0"/>
              <a:t>from an RDD[</a:t>
            </a:r>
            <a:r>
              <a:rPr lang="en-US" altLang="zh-CN" sz="2400" dirty="0" err="1"/>
              <a:t>IndexedRow</a:t>
            </a:r>
            <a:r>
              <a:rPr lang="en-US" altLang="zh-CN" sz="2400" dirty="0"/>
              <a:t>] instance, where </a:t>
            </a:r>
            <a:r>
              <a:rPr lang="en-US" altLang="zh-CN" sz="2400" dirty="0" err="1"/>
              <a:t>IndexedRow</a:t>
            </a:r>
            <a:r>
              <a:rPr lang="en-US" altLang="zh-CN" sz="2400" dirty="0"/>
              <a:t> is a wrapper over (Long, Vector).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IndexedRowMatrix</a:t>
            </a:r>
            <a:r>
              <a:rPr lang="en-US" altLang="zh-CN" sz="2400" dirty="0" smtClean="0"/>
              <a:t> be converted </a:t>
            </a:r>
            <a:r>
              <a:rPr lang="en-US" altLang="zh-CN" sz="2400" dirty="0"/>
              <a:t>to a </a:t>
            </a:r>
            <a:r>
              <a:rPr lang="en-US" altLang="zh-CN" sz="2400" dirty="0" err="1"/>
              <a:t>RowMatrix</a:t>
            </a:r>
            <a:r>
              <a:rPr lang="en-US" altLang="zh-CN" sz="2400" dirty="0"/>
              <a:t> by dropping its row indices.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256015"/>
            <a:ext cx="10010353" cy="27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3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CoordinateMatrix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6941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created from an RDD[</a:t>
            </a:r>
            <a:r>
              <a:rPr lang="en-US" altLang="zh-CN" sz="2400" dirty="0" err="1"/>
              <a:t>MatrixEntry</a:t>
            </a:r>
            <a:r>
              <a:rPr lang="en-US" altLang="zh-CN" sz="2400" dirty="0"/>
              <a:t>] instance, where </a:t>
            </a:r>
            <a:r>
              <a:rPr lang="en-US" altLang="zh-CN" sz="2400" dirty="0" err="1"/>
              <a:t>MatrixEntry</a:t>
            </a:r>
            <a:r>
              <a:rPr lang="en-US" altLang="zh-CN" sz="2400" dirty="0"/>
              <a:t> is a wrapper over (Long, Long, Double).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be </a:t>
            </a:r>
            <a:r>
              <a:rPr lang="en-US" altLang="zh-CN" sz="2400" dirty="0"/>
              <a:t>converted to </a:t>
            </a:r>
            <a:r>
              <a:rPr lang="en-US" altLang="zh-CN" sz="2400" dirty="0" err="1" smtClean="0"/>
              <a:t>IndexedRowMatrix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with sparse rows </a:t>
            </a:r>
            <a:r>
              <a:rPr lang="en-US" altLang="zh-CN" sz="2400" dirty="0" smtClean="0"/>
              <a:t>by call </a:t>
            </a:r>
            <a:r>
              <a:rPr lang="en-US" altLang="zh-CN" sz="2400" dirty="0" err="1" smtClean="0"/>
              <a:t>toIndexedRowMatrix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109443"/>
            <a:ext cx="9903656" cy="31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66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</TotalTime>
  <Words>637</Words>
  <Application>Microsoft Office PowerPoint</Application>
  <PresentationFormat>宽屏</PresentationFormat>
  <Paragraphs>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Arial</vt:lpstr>
      <vt:lpstr>Bookman Old Style</vt:lpstr>
      <vt:lpstr>Calibri</vt:lpstr>
      <vt:lpstr>Calibri Light</vt:lpstr>
      <vt:lpstr>Wingdings</vt:lpstr>
      <vt:lpstr>回顾</vt:lpstr>
      <vt:lpstr>Spark MLlib</vt:lpstr>
      <vt:lpstr>Data Types</vt:lpstr>
      <vt:lpstr>Local vector</vt:lpstr>
      <vt:lpstr>Labeled point</vt:lpstr>
      <vt:lpstr>Local matrix</vt:lpstr>
      <vt:lpstr>Distributed matrix</vt:lpstr>
      <vt:lpstr>RowMatrix</vt:lpstr>
      <vt:lpstr>IndexedRowMatrix</vt:lpstr>
      <vt:lpstr>CoordinateMatrix</vt:lpstr>
      <vt:lpstr>BlockMatrix</vt:lpstr>
      <vt:lpstr>Basic Statistics</vt:lpstr>
      <vt:lpstr>Summary statistics</vt:lpstr>
      <vt:lpstr>Correlations</vt:lpstr>
      <vt:lpstr>Stratified sampling</vt:lpstr>
      <vt:lpstr>Hypothesis testing</vt:lpstr>
      <vt:lpstr>PowerPoint 演示文稿</vt:lpstr>
      <vt:lpstr>Random data generation</vt:lpstr>
      <vt:lpstr>Kernel density estimation</vt:lpstr>
      <vt:lpstr>Example: recommender systems</vt:lpstr>
      <vt:lpstr>Evaluate the model with MSE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MLlib</dc:title>
  <dc:creator>tine</dc:creator>
  <cp:lastModifiedBy>tine</cp:lastModifiedBy>
  <cp:revision>26</cp:revision>
  <dcterms:created xsi:type="dcterms:W3CDTF">2015-11-30T08:47:11Z</dcterms:created>
  <dcterms:modified xsi:type="dcterms:W3CDTF">2015-12-01T09:08:55Z</dcterms:modified>
</cp:coreProperties>
</file>