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70" r:id="rId3"/>
    <p:sldId id="257" r:id="rId4"/>
    <p:sldId id="268" r:id="rId5"/>
    <p:sldId id="269" r:id="rId6"/>
    <p:sldId id="258" r:id="rId7"/>
    <p:sldId id="259" r:id="rId8"/>
    <p:sldId id="260" r:id="rId9"/>
    <p:sldId id="267" r:id="rId10"/>
    <p:sldId id="275" r:id="rId11"/>
    <p:sldId id="261" r:id="rId12"/>
    <p:sldId id="262" r:id="rId13"/>
    <p:sldId id="263" r:id="rId14"/>
    <p:sldId id="265" r:id="rId15"/>
    <p:sldId id="266" r:id="rId16"/>
    <p:sldId id="264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e" initials="t" lastIdx="1" clrIdx="0">
    <p:extLst>
      <p:ext uri="{19B8F6BF-5375-455C-9EA6-DF929625EA0E}">
        <p15:presenceInfo xmlns:p15="http://schemas.microsoft.com/office/powerpoint/2012/main" userId="t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2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7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5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1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4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1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9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3A59A9-C0CB-46AE-8983-8FC5AC89C787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4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59A9-C0CB-46AE-8983-8FC5AC89C787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8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3A59A9-C0CB-46AE-8983-8FC5AC89C787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606C9B-C35D-467F-9870-1B3F5D3A1F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6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Learning Spark</a:t>
            </a:r>
            <a:endParaRPr lang="zh-CN" altLang="en-US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Dingtinghe</a:t>
            </a:r>
            <a:endParaRPr lang="en-US" altLang="zh-CN" dirty="0" smtClean="0"/>
          </a:p>
          <a:p>
            <a:pPr algn="ctr"/>
            <a:r>
              <a:rPr lang="en-US" altLang="zh-CN" cap="none" dirty="0" smtClean="0"/>
              <a:t>dingth@chinatelecom.cn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8169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</a:t>
            </a:r>
            <a:r>
              <a:rPr lang="en-US" altLang="zh-CN" b="1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one </a:t>
            </a:r>
            <a:r>
              <a:rPr lang="en-US" altLang="zh-CN" dirty="0" err="1"/>
              <a:t>SparkContext</a:t>
            </a:r>
            <a:r>
              <a:rPr lang="en-US" altLang="zh-CN" dirty="0"/>
              <a:t> may be active per JVM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shell:a</a:t>
            </a:r>
            <a:r>
              <a:rPr lang="en-US" altLang="zh-CN" dirty="0" smtClean="0"/>
              <a:t> special interpreter-aware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 is already created for you, in the variable called </a:t>
            </a:r>
            <a:r>
              <a:rPr lang="en-US" altLang="zh-CN" dirty="0">
                <a:solidFill>
                  <a:schemeClr val="accent2"/>
                </a:solidFill>
              </a:rPr>
              <a:t>sc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51" y="2772560"/>
            <a:ext cx="10013903" cy="9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6603"/>
            <a:ext cx="9520678" cy="5920051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5924" y="1934809"/>
            <a:ext cx="1373445" cy="630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Parallelized Collections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4548" y="3110793"/>
            <a:ext cx="1373445" cy="630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External Datasets</a:t>
            </a:r>
          </a:p>
        </p:txBody>
      </p:sp>
    </p:spTree>
    <p:extLst>
      <p:ext uri="{BB962C8B-B14F-4D97-AF65-F5344CB8AC3E}">
        <p14:creationId xmlns:p14="http://schemas.microsoft.com/office/powerpoint/2010/main" val="13013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43" y="286603"/>
            <a:ext cx="9253178" cy="57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3" y="163774"/>
            <a:ext cx="9729219" cy="60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1" y="136478"/>
            <a:ext cx="9689913" cy="598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95" y="95533"/>
            <a:ext cx="9720333" cy="60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0" y="81888"/>
            <a:ext cx="9811746" cy="60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04" y="81888"/>
            <a:ext cx="7689093" cy="60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77" y="109180"/>
            <a:ext cx="3328489" cy="51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RDD Persistence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47" y="1825625"/>
            <a:ext cx="8125892" cy="44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39" y="160405"/>
            <a:ext cx="9634580" cy="59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696913" y="400050"/>
            <a:ext cx="11495087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The cache() method is a shorthand for using the default storage level, 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which is StorageLevel.MEMORY_ONLY (store deserialized objects in memory)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+mn-ea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+mn-ea"/>
              </a:rPr>
              <a:t>Spark’s cache is fault-tolerant – if any partition of an RDD is lost,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+mn-ea"/>
              </a:rPr>
              <a:t>it will automatically be recomputed using the transformations that </a:t>
            </a:r>
            <a:endParaRPr lang="en-US" altLang="zh-CN" sz="2400" dirty="0" smtClean="0">
              <a:latin typeface="+mn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 smtClean="0">
                <a:latin typeface="+mn-ea"/>
              </a:rPr>
              <a:t>originally </a:t>
            </a:r>
            <a:r>
              <a:rPr lang="en-US" altLang="zh-CN" sz="2400" dirty="0">
                <a:latin typeface="+mn-ea"/>
              </a:rPr>
              <a:t>created it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dirty="0" smtClean="0">
              <a:latin typeface="+mn-ea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+mn-ea"/>
              </a:rPr>
              <a:t>Spark also automatically persists some intermediate data in shuffle </a:t>
            </a:r>
            <a:endParaRPr lang="en-US" altLang="zh-CN" sz="2400" dirty="0" smtClean="0">
              <a:latin typeface="+mn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 smtClean="0">
                <a:latin typeface="+mn-ea"/>
              </a:rPr>
              <a:t>operations </a:t>
            </a:r>
            <a:r>
              <a:rPr lang="en-US" altLang="zh-CN" sz="2400" dirty="0">
                <a:latin typeface="+mn-ea"/>
              </a:rPr>
              <a:t>(e.g. </a:t>
            </a:r>
            <a:r>
              <a:rPr lang="en-US" altLang="zh-CN" sz="2400" dirty="0" err="1">
                <a:latin typeface="+mn-ea"/>
              </a:rPr>
              <a:t>reduceByKey</a:t>
            </a:r>
            <a:r>
              <a:rPr lang="en-US" altLang="zh-CN" sz="2400" dirty="0">
                <a:latin typeface="+mn-ea"/>
              </a:rPr>
              <a:t>), even without users calling persist. </a:t>
            </a:r>
            <a:endParaRPr lang="en-US" altLang="zh-CN" sz="2400" dirty="0" smtClean="0">
              <a:latin typeface="+mn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dirty="0">
              <a:latin typeface="+mn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dirty="0" smtClean="0">
              <a:latin typeface="+mn-ea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+mn-ea"/>
              </a:rPr>
              <a:t>Choose:</a:t>
            </a:r>
            <a:endParaRPr lang="en-US" altLang="zh-CN" sz="2400" dirty="0">
              <a:latin typeface="+mn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+mn-ea"/>
              </a:rPr>
              <a:t>		based on </a:t>
            </a:r>
            <a:r>
              <a:rPr lang="en-US" altLang="zh-CN" sz="2400" b="1" dirty="0">
                <a:latin typeface="+mn-ea"/>
              </a:rPr>
              <a:t>memory usage and CPU efficiency</a:t>
            </a:r>
            <a:r>
              <a:rPr lang="en-US" altLang="zh-CN" sz="2400" dirty="0">
                <a:latin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0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Shared Variables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Broadcast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Broadcast </a:t>
            </a:r>
            <a:r>
              <a:rPr lang="en-US" altLang="zh-CN" dirty="0" smtClean="0">
                <a:latin typeface="+mn-ea"/>
              </a:rPr>
              <a:t>Variables allow the programmer to keep a read-only variable cached on each machine rather than shipping a copy of it with tasks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69420"/>
            <a:ext cx="10313306" cy="20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4151" y="177228"/>
            <a:ext cx="10515600" cy="5808663"/>
          </a:xfrm>
        </p:spPr>
        <p:txBody>
          <a:bodyPr/>
          <a:lstStyle/>
          <a:p>
            <a:r>
              <a:rPr lang="en-US" altLang="zh-CN" sz="3600" b="1" dirty="0"/>
              <a:t>Accumulators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>
                <a:latin typeface="+mn-ea"/>
              </a:rPr>
              <a:t>Variables that </a:t>
            </a:r>
            <a:r>
              <a:rPr lang="en-US" altLang="zh-CN" sz="2000" dirty="0">
                <a:latin typeface="+mn-ea"/>
              </a:rPr>
              <a:t>are </a:t>
            </a:r>
            <a:r>
              <a:rPr lang="en-US" altLang="zh-CN" sz="2000" dirty="0" err="1" smtClean="0">
                <a:latin typeface="+mn-ea"/>
              </a:rPr>
              <a:t>only“added”to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through an associative </a:t>
            </a:r>
            <a:r>
              <a:rPr lang="en-US" altLang="zh-CN" sz="2000" dirty="0" smtClean="0">
                <a:latin typeface="+mn-ea"/>
              </a:rPr>
              <a:t>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>
                <a:latin typeface="+mn-ea"/>
              </a:rPr>
              <a:t>Only </a:t>
            </a:r>
            <a:r>
              <a:rPr lang="en-US" altLang="zh-CN" sz="2000" dirty="0">
                <a:latin typeface="+mn-ea"/>
              </a:rPr>
              <a:t>the driver program can read the </a:t>
            </a:r>
            <a:r>
              <a:rPr lang="en-US" altLang="zh-CN" sz="2000" dirty="0" smtClean="0">
                <a:latin typeface="+mn-ea"/>
              </a:rPr>
              <a:t>accumulator’s </a:t>
            </a:r>
            <a:r>
              <a:rPr lang="en-US" altLang="zh-CN" sz="2000" dirty="0">
                <a:latin typeface="+mn-ea"/>
              </a:rPr>
              <a:t>value</a:t>
            </a:r>
            <a:r>
              <a:rPr lang="en-US" altLang="zh-CN" sz="2000" dirty="0" smtClean="0">
                <a:latin typeface="+mn-ea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For accumulator updates performed inside </a:t>
            </a:r>
            <a:r>
              <a:rPr lang="en-US" altLang="zh-CN" sz="2000" b="1" dirty="0">
                <a:latin typeface="+mn-ea"/>
              </a:rPr>
              <a:t>actions </a:t>
            </a:r>
            <a:r>
              <a:rPr lang="en-US" altLang="zh-CN" sz="2000" b="1" dirty="0" smtClean="0">
                <a:latin typeface="+mn-ea"/>
              </a:rPr>
              <a:t>only </a:t>
            </a:r>
            <a:r>
              <a:rPr lang="en-US" altLang="zh-CN" sz="2000" dirty="0">
                <a:latin typeface="+mn-ea"/>
              </a:rPr>
              <a:t>and Spark guarantees that each task’s update to the accumulator will </a:t>
            </a:r>
            <a:r>
              <a:rPr lang="en-US" altLang="zh-CN" sz="2000" dirty="0" smtClean="0">
                <a:latin typeface="+mn-ea"/>
              </a:rPr>
              <a:t>only be </a:t>
            </a:r>
            <a:r>
              <a:rPr lang="en-US" altLang="zh-CN" sz="2000" dirty="0">
                <a:latin typeface="+mn-ea"/>
              </a:rPr>
              <a:t>applied </a:t>
            </a:r>
            <a:r>
              <a:rPr lang="en-US" altLang="zh-CN" sz="2000" dirty="0" smtClean="0">
                <a:latin typeface="+mn-ea"/>
              </a:rPr>
              <a:t>once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In transformations, each task’s update may be applied more than once if tasks or job stages are re-executed.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+mn-ea"/>
              </a:rPr>
              <a:t>Obey lazy </a:t>
            </a:r>
            <a:r>
              <a:rPr lang="en-US" altLang="zh-CN" sz="2000" dirty="0">
                <a:latin typeface="+mn-ea"/>
              </a:rPr>
              <a:t>evaluation </a:t>
            </a:r>
            <a:r>
              <a:rPr lang="en-US" altLang="zh-CN" sz="2000" dirty="0" smtClean="0">
                <a:latin typeface="+mn-ea"/>
              </a:rPr>
              <a:t>model. </a:t>
            </a:r>
            <a:r>
              <a:rPr lang="en-US" altLang="zh-CN" sz="2000" dirty="0">
                <a:latin typeface="+mn-ea"/>
              </a:rPr>
              <a:t>If they are being updated within an operation on an RDD, their value is only updated once that RDD is computed as part of an action.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83" y="3876719"/>
            <a:ext cx="6927944" cy="23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Key Concepts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700" dirty="0"/>
              <a:t>Write programs in terms of transformations</a:t>
            </a:r>
            <a:br>
              <a:rPr lang="en-US" altLang="zh-CN" sz="2700" dirty="0"/>
            </a:br>
            <a:r>
              <a:rPr lang="en-US" altLang="zh-CN" sz="2700" dirty="0"/>
              <a:t>on distributed datasets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4000" b="1" dirty="0"/>
              <a:t>Resilient Distributed Datasets </a:t>
            </a:r>
            <a:endParaRPr lang="en-US" altLang="zh-CN" dirty="0"/>
          </a:p>
          <a:p>
            <a:r>
              <a:rPr lang="en-US" altLang="zh-CN" sz="2600" dirty="0" smtClean="0"/>
              <a:t>Read-only </a:t>
            </a:r>
            <a:r>
              <a:rPr lang="en-US" altLang="zh-CN" sz="2600" dirty="0"/>
              <a:t>partitioned </a:t>
            </a:r>
            <a:r>
              <a:rPr lang="en-US" altLang="zh-CN" sz="2600" dirty="0" smtClean="0"/>
              <a:t>collections </a:t>
            </a:r>
            <a:r>
              <a:rPr lang="en-US" altLang="zh-CN" sz="2600" dirty="0"/>
              <a:t>of objects </a:t>
            </a:r>
            <a:r>
              <a:rPr lang="en-US" altLang="zh-CN" sz="2600" dirty="0" smtClean="0"/>
              <a:t>spread across </a:t>
            </a:r>
            <a:r>
              <a:rPr lang="en-US" altLang="zh-CN" sz="2600" dirty="0"/>
              <a:t>a cluster, stored in </a:t>
            </a:r>
            <a:r>
              <a:rPr lang="en-US" altLang="zh-CN" sz="2600" dirty="0" smtClean="0"/>
              <a:t>RAM or </a:t>
            </a:r>
            <a:r>
              <a:rPr lang="en-US" altLang="zh-CN" sz="2600" dirty="0"/>
              <a:t>on </a:t>
            </a:r>
            <a:r>
              <a:rPr lang="en-US" altLang="zh-CN" sz="2600" dirty="0" smtClean="0"/>
              <a:t>Disk</a:t>
            </a:r>
          </a:p>
          <a:p>
            <a:r>
              <a:rPr lang="en-US" altLang="zh-CN" sz="2600" dirty="0" smtClean="0"/>
              <a:t>Built </a:t>
            </a:r>
            <a:r>
              <a:rPr lang="en-US" altLang="zh-CN" sz="2600" dirty="0"/>
              <a:t>through </a:t>
            </a:r>
            <a:r>
              <a:rPr lang="en-US" altLang="zh-CN" sz="2600" dirty="0" smtClean="0"/>
              <a:t>parallel transformations</a:t>
            </a:r>
          </a:p>
          <a:p>
            <a:r>
              <a:rPr lang="en-US" altLang="zh-CN" sz="2600" dirty="0" smtClean="0"/>
              <a:t>Automatically </a:t>
            </a:r>
            <a:r>
              <a:rPr lang="en-US" altLang="zh-CN" sz="2600" dirty="0"/>
              <a:t>rebuilt on </a:t>
            </a:r>
            <a:r>
              <a:rPr lang="en-US" altLang="zh-CN" sz="2600" dirty="0" smtClean="0"/>
              <a:t>failure</a:t>
            </a:r>
          </a:p>
          <a:p>
            <a:r>
              <a:rPr lang="en-US" altLang="zh-CN" sz="2600" dirty="0"/>
              <a:t>Users control persistence </a:t>
            </a:r>
            <a:r>
              <a:rPr lang="en-US" altLang="zh-CN" sz="2600" dirty="0" smtClean="0"/>
              <a:t>and partitioning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4000" b="1" dirty="0"/>
              <a:t>Operations 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600" dirty="0"/>
              <a:t>•  Transformations (Lazy model)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     return </a:t>
            </a:r>
            <a:r>
              <a:rPr lang="en-US" altLang="zh-CN" sz="2600" dirty="0"/>
              <a:t>pointers to new </a:t>
            </a:r>
            <a:r>
              <a:rPr lang="en-US" altLang="zh-CN" sz="2600" dirty="0" smtClean="0"/>
              <a:t>RDDs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 smtClean="0"/>
              <a:t>     (</a:t>
            </a:r>
            <a:r>
              <a:rPr lang="en-US" altLang="zh-CN" sz="2600" dirty="0"/>
              <a:t>e.g. map, </a:t>
            </a:r>
            <a:r>
              <a:rPr lang="en-US" altLang="zh-CN" sz="2600" dirty="0" err="1" smtClean="0"/>
              <a:t>filter,groupBy</a:t>
            </a:r>
            <a:r>
              <a:rPr lang="en-US" altLang="zh-CN" sz="2600" dirty="0" smtClean="0"/>
              <a:t>)</a:t>
            </a:r>
          </a:p>
          <a:p>
            <a:pPr marL="0" indent="0">
              <a:buNone/>
            </a:pP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/>
              <a:t>• </a:t>
            </a:r>
            <a:r>
              <a:rPr lang="en-US" altLang="zh-CN" sz="2600" dirty="0" smtClean="0"/>
              <a:t> Actions </a:t>
            </a:r>
          </a:p>
          <a:p>
            <a:pPr marL="0" indent="0">
              <a:buNone/>
            </a:pPr>
            <a:r>
              <a:rPr lang="en-US" altLang="zh-CN" sz="2600" dirty="0" smtClean="0"/>
              <a:t>     return </a:t>
            </a:r>
            <a:r>
              <a:rPr lang="en-US" altLang="zh-CN" sz="2600" dirty="0"/>
              <a:t>values</a:t>
            </a:r>
            <a:br>
              <a:rPr lang="en-US" altLang="zh-CN" sz="2600" dirty="0"/>
            </a:br>
            <a:r>
              <a:rPr lang="en-US" altLang="zh-CN" sz="2600" dirty="0" smtClean="0"/>
              <a:t>     (</a:t>
            </a:r>
            <a:r>
              <a:rPr lang="en-US" altLang="zh-CN" sz="2600" dirty="0"/>
              <a:t>e.g. count, </a:t>
            </a:r>
            <a:r>
              <a:rPr lang="en-US" altLang="zh-CN" sz="2600" dirty="0" err="1" smtClean="0"/>
              <a:t>collect,save</a:t>
            </a:r>
            <a:r>
              <a:rPr lang="en-US" altLang="zh-CN" sz="2600" dirty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3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50128"/>
            <a:ext cx="9729854" cy="60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33" y="286603"/>
            <a:ext cx="9308621" cy="57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24" y="95534"/>
            <a:ext cx="9620035" cy="596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55" y="1410339"/>
            <a:ext cx="42005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Using the </a:t>
            </a:r>
            <a:r>
              <a:rPr lang="en-US" altLang="zh-CN" sz="4800" b="1" dirty="0" smtClean="0"/>
              <a:t>Shell</a:t>
            </a:r>
            <a:endParaRPr lang="zh-CN" altLang="en-US" sz="48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Launching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  spark-shell</a:t>
            </a:r>
            <a:endParaRPr lang="en-US" altLang="zh-CN" dirty="0"/>
          </a:p>
          <a:p>
            <a:r>
              <a:rPr lang="en-US" altLang="zh-CN" b="1" dirty="0" smtClean="0"/>
              <a:t>Modes</a:t>
            </a:r>
            <a:r>
              <a:rPr lang="en-US" altLang="zh-CN" b="1" dirty="0"/>
              <a:t>: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./</a:t>
            </a:r>
            <a:r>
              <a:rPr lang="en-US" altLang="zh-CN" dirty="0"/>
              <a:t>spark-shell </a:t>
            </a:r>
            <a:r>
              <a:rPr lang="en-US" altLang="zh-CN" dirty="0" smtClean="0"/>
              <a:t> local                             # </a:t>
            </a:r>
            <a:r>
              <a:rPr lang="en-US" altLang="zh-CN" dirty="0"/>
              <a:t>local, 1 </a:t>
            </a:r>
            <a:r>
              <a:rPr lang="en-US" altLang="zh-CN" dirty="0" smtClean="0"/>
              <a:t>thread</a:t>
            </a:r>
            <a:br>
              <a:rPr lang="en-US" altLang="zh-CN" dirty="0" smtClean="0"/>
            </a:br>
            <a:r>
              <a:rPr lang="en-US" altLang="zh-CN" dirty="0" smtClean="0"/>
              <a:t>./</a:t>
            </a:r>
            <a:r>
              <a:rPr lang="en-US" altLang="zh-CN" dirty="0"/>
              <a:t>spark-shell </a:t>
            </a:r>
            <a:r>
              <a:rPr lang="en-US" altLang="zh-CN" dirty="0" smtClean="0"/>
              <a:t> local[2]                        # </a:t>
            </a:r>
            <a:r>
              <a:rPr lang="en-US" altLang="zh-CN" dirty="0"/>
              <a:t>local, 2 threads</a:t>
            </a:r>
            <a:br>
              <a:rPr lang="en-US" altLang="zh-CN" dirty="0"/>
            </a:br>
            <a:r>
              <a:rPr lang="en-US" altLang="zh-CN" dirty="0" smtClean="0"/>
              <a:t>./</a:t>
            </a:r>
            <a:r>
              <a:rPr lang="en-US" altLang="zh-CN" dirty="0"/>
              <a:t>spark-shell </a:t>
            </a:r>
            <a:r>
              <a:rPr lang="en-US" altLang="zh-CN" dirty="0" smtClean="0"/>
              <a:t> spark://host:port      # cluster</a:t>
            </a:r>
          </a:p>
          <a:p>
            <a:pPr marL="0" indent="0">
              <a:buNone/>
            </a:pPr>
            <a:r>
              <a:rPr lang="en-US" altLang="zh-CN" dirty="0" smtClean="0"/>
              <a:t>   ./spark-shell  --master yarn-client  # on yarn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0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Submitting 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Yarn client</a:t>
            </a:r>
          </a:p>
          <a:p>
            <a:pPr marL="0" indent="0">
              <a:buNone/>
            </a:pPr>
            <a:r>
              <a:rPr lang="en-US" altLang="zh-CN" dirty="0" smtClean="0"/>
              <a:t>bin/spark-submit --class </a:t>
            </a:r>
            <a:r>
              <a:rPr lang="en-US" altLang="zh-CN" dirty="0" err="1" smtClean="0"/>
              <a:t>org.apache.spark.examples.SparkPi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--master yarn-client </a:t>
            </a:r>
            <a:r>
              <a:rPr lang="en-US" altLang="zh-CN" dirty="0" smtClean="0"/>
              <a:t>lib/spark-examples-1.5.1-hadoop2.6.0.jar</a:t>
            </a:r>
          </a:p>
          <a:p>
            <a:r>
              <a:rPr lang="en-US" altLang="zh-CN" b="1" dirty="0" smtClean="0"/>
              <a:t>Yarn cluster</a:t>
            </a:r>
          </a:p>
          <a:p>
            <a:pPr marL="0" indent="0">
              <a:buNone/>
            </a:pPr>
            <a:r>
              <a:rPr lang="en-US" altLang="zh-CN" dirty="0" smtClean="0"/>
              <a:t>bin/spark-submit --class </a:t>
            </a:r>
            <a:r>
              <a:rPr lang="en-US" altLang="zh-CN" dirty="0" err="1" smtClean="0"/>
              <a:t>org.apache.spark.examples.SparkPi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--master yarn-cluster </a:t>
            </a:r>
            <a:r>
              <a:rPr lang="en-US" altLang="zh-CN" dirty="0" smtClean="0"/>
              <a:t>lib/spark-examples-1.5.1-hadoop2.6.0.jar</a:t>
            </a:r>
          </a:p>
          <a:p>
            <a:r>
              <a:rPr lang="en-US" altLang="zh-CN" b="1" dirty="0" smtClean="0"/>
              <a:t>Local</a:t>
            </a:r>
          </a:p>
          <a:p>
            <a:pPr marL="0" indent="0">
              <a:buNone/>
            </a:pPr>
            <a:r>
              <a:rPr lang="en-US" altLang="zh-CN" dirty="0" smtClean="0"/>
              <a:t>bin/spark-submit --class </a:t>
            </a:r>
            <a:r>
              <a:rPr lang="en-US" altLang="zh-CN" dirty="0" err="1" smtClean="0"/>
              <a:t>org.apache.spark.examples.SparkPi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--master local </a:t>
            </a:r>
            <a:r>
              <a:rPr lang="en-US" altLang="zh-CN" dirty="0" smtClean="0"/>
              <a:t>lib/spark-examples-1.5.1-hadoop2.6.0.jar</a:t>
            </a:r>
          </a:p>
          <a:p>
            <a:r>
              <a:rPr lang="en-US" altLang="zh-CN" b="1" dirty="0" smtClean="0"/>
              <a:t>Standalone</a:t>
            </a:r>
          </a:p>
          <a:p>
            <a:pPr marL="0" indent="0">
              <a:buNone/>
            </a:pPr>
            <a:r>
              <a:rPr lang="en-US" altLang="zh-CN" dirty="0" smtClean="0"/>
              <a:t>bin/spark-submit --class </a:t>
            </a:r>
            <a:r>
              <a:rPr lang="en-US" altLang="zh-CN" dirty="0" err="1" smtClean="0"/>
              <a:t>org.apache.spark.examples.SparkPi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--master spark://ip:port</a:t>
            </a:r>
            <a:r>
              <a:rPr lang="en-US" altLang="zh-CN" dirty="0" smtClean="0"/>
              <a:t>  lib/spark-examples-1.5.1-hadoop2.6.0.jar</a:t>
            </a:r>
          </a:p>
        </p:txBody>
      </p:sp>
    </p:spTree>
    <p:extLst>
      <p:ext uri="{BB962C8B-B14F-4D97-AF65-F5344CB8AC3E}">
        <p14:creationId xmlns:p14="http://schemas.microsoft.com/office/powerpoint/2010/main" val="36189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M</a:t>
            </a:r>
            <a:r>
              <a:rPr lang="en-US" altLang="zh-CN" sz="4800" b="1" dirty="0" smtClean="0"/>
              <a:t>onitoring</a:t>
            </a:r>
            <a:endParaRPr lang="zh-CN" altLang="en-US" sz="4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03689" cy="203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</TotalTime>
  <Words>324</Words>
  <Application>Microsoft Office PowerPoint</Application>
  <PresentationFormat>宽屏</PresentationFormat>
  <Paragraphs>68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回顾</vt:lpstr>
      <vt:lpstr>Learning Spark</vt:lpstr>
      <vt:lpstr>PowerPoint 演示文稿</vt:lpstr>
      <vt:lpstr>Key Concepts  Write programs in terms of transformations on distributed datasets </vt:lpstr>
      <vt:lpstr>PowerPoint 演示文稿</vt:lpstr>
      <vt:lpstr>PowerPoint 演示文稿</vt:lpstr>
      <vt:lpstr>PowerPoint 演示文稿</vt:lpstr>
      <vt:lpstr>Using the Shell</vt:lpstr>
      <vt:lpstr>Submitting Applications</vt:lpstr>
      <vt:lpstr>Monitoring</vt:lpstr>
      <vt:lpstr>Initializing Spark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RDD Persistence</vt:lpstr>
      <vt:lpstr>PowerPoint 演示文稿</vt:lpstr>
      <vt:lpstr>Shared Variables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tine</dc:creator>
  <cp:lastModifiedBy>tine</cp:lastModifiedBy>
  <cp:revision>20</cp:revision>
  <dcterms:created xsi:type="dcterms:W3CDTF">2015-11-16T06:28:32Z</dcterms:created>
  <dcterms:modified xsi:type="dcterms:W3CDTF">2015-11-24T02:50:40Z</dcterms:modified>
</cp:coreProperties>
</file>