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e" initials="t" lastIdx="1" clrIdx="0">
    <p:extLst>
      <p:ext uri="{19B8F6BF-5375-455C-9EA6-DF929625EA0E}">
        <p15:presenceInfo xmlns:p15="http://schemas.microsoft.com/office/powerpoint/2012/main" userId="ti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59A9-C0CB-46AE-8983-8FC5AC89C787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6C9B-C35D-467F-9870-1B3F5D3A1F1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42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59A9-C0CB-46AE-8983-8FC5AC89C787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6C9B-C35D-467F-9870-1B3F5D3A1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47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59A9-C0CB-46AE-8983-8FC5AC89C787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6C9B-C35D-467F-9870-1B3F5D3A1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55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59A9-C0CB-46AE-8983-8FC5AC89C787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6C9B-C35D-467F-9870-1B3F5D3A1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91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59A9-C0CB-46AE-8983-8FC5AC89C787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6C9B-C35D-467F-9870-1B3F5D3A1F1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84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59A9-C0CB-46AE-8983-8FC5AC89C787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6C9B-C35D-467F-9870-1B3F5D3A1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9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59A9-C0CB-46AE-8983-8FC5AC89C787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6C9B-C35D-467F-9870-1B3F5D3A1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69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59A9-C0CB-46AE-8983-8FC5AC89C787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6C9B-C35D-467F-9870-1B3F5D3A1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1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59A9-C0CB-46AE-8983-8FC5AC89C787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6C9B-C35D-467F-9870-1B3F5D3A1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39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3A59A9-C0CB-46AE-8983-8FC5AC89C787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606C9B-C35D-467F-9870-1B3F5D3A1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54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59A9-C0CB-46AE-8983-8FC5AC89C787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6C9B-C35D-467F-9870-1B3F5D3A1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8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3A59A9-C0CB-46AE-8983-8FC5AC89C787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606C9B-C35D-467F-9870-1B3F5D3A1F1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26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graphx-programming-guide.html" TargetMode="External"/><Relationship Id="rId2" Type="http://schemas.openxmlformats.org/officeDocument/2006/relationships/hyperlink" Target="http://portal.acm.org/citation.cfm?id=180718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graphx-programming-guide.html#property_graph" TargetMode="External"/><Relationship Id="rId2" Type="http://schemas.openxmlformats.org/officeDocument/2006/relationships/hyperlink" Target="http://spark.apache.org/docs/latest/api/scala/index.html#org.apache.spark.rdd.RD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Spark </a:t>
            </a:r>
            <a:r>
              <a:rPr lang="en-US" altLang="zh-CN" b="1" dirty="0" err="1" smtClean="0"/>
              <a:t>GraphX</a:t>
            </a:r>
            <a:endParaRPr lang="zh-CN" altLang="en-US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Dingtinghe</a:t>
            </a:r>
            <a:endParaRPr lang="en-US" altLang="zh-CN" dirty="0" smtClean="0"/>
          </a:p>
          <a:p>
            <a:pPr algn="ctr"/>
            <a:r>
              <a:rPr lang="en-US" altLang="zh-CN" cap="none" dirty="0" smtClean="0"/>
              <a:t>dingth@chinatelecom.cn</a:t>
            </a:r>
            <a:endParaRPr lang="zh-CN" altLang="en-US" cap="none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0" y="144737"/>
            <a:ext cx="5809524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9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Triplet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The triplet view logically joins the vertex and edge properties yielding an RDD[</a:t>
            </a:r>
            <a:r>
              <a:rPr lang="en-US" altLang="zh-CN" sz="2400" dirty="0" err="1"/>
              <a:t>EdgeTriplet</a:t>
            </a:r>
            <a:r>
              <a:rPr lang="en-US" altLang="zh-CN" sz="2400" dirty="0"/>
              <a:t>[VD, ED]] containing instances of the </a:t>
            </a:r>
            <a:r>
              <a:rPr lang="en-US" altLang="zh-CN" sz="2400" dirty="0" err="1"/>
              <a:t>EdgeTriplet</a:t>
            </a:r>
            <a:r>
              <a:rPr lang="en-US" altLang="zh-CN" sz="2400" dirty="0"/>
              <a:t> class. 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635207"/>
            <a:ext cx="9577847" cy="13432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49" y="4257724"/>
            <a:ext cx="8487929" cy="138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8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Graph </a:t>
            </a:r>
            <a:r>
              <a:rPr lang="en-US" altLang="zh-CN" b="1" dirty="0" smtClean="0"/>
              <a:t>Operators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/>
              <a:t> Graph </a:t>
            </a:r>
            <a:r>
              <a:rPr lang="en-US" altLang="zh-CN" sz="2800" b="1" dirty="0" smtClean="0"/>
              <a:t>AND </a:t>
            </a:r>
            <a:r>
              <a:rPr lang="en-US" altLang="zh-CN" sz="2800" b="1" dirty="0" err="1"/>
              <a:t>GraphOps</a:t>
            </a:r>
            <a:endParaRPr lang="en-US" altLang="zh-CN" sz="2800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The </a:t>
            </a:r>
            <a:r>
              <a:rPr lang="en-US" altLang="zh-CN" sz="2400" dirty="0"/>
              <a:t>core </a:t>
            </a:r>
            <a:r>
              <a:rPr lang="en-US" altLang="zh-CN" sz="2400" dirty="0" smtClean="0"/>
              <a:t>operators </a:t>
            </a:r>
            <a:r>
              <a:rPr lang="en-US" altLang="zh-CN" sz="2400" dirty="0"/>
              <a:t>that have optimized implementations are defined in Graph 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Convenient </a:t>
            </a:r>
            <a:r>
              <a:rPr lang="en-US" altLang="zh-CN" sz="2400" dirty="0"/>
              <a:t>operators that are expressed as a compositions of the core </a:t>
            </a:r>
            <a:r>
              <a:rPr lang="en-US" altLang="zh-CN" sz="2400" dirty="0" smtClean="0"/>
              <a:t>operators </a:t>
            </a:r>
            <a:r>
              <a:rPr lang="en-US" altLang="zh-CN" sz="2400" dirty="0"/>
              <a:t>are defined in </a:t>
            </a:r>
            <a:r>
              <a:rPr lang="en-US" altLang="zh-CN" sz="2400" dirty="0" err="1"/>
              <a:t>GraphOps</a:t>
            </a:r>
            <a:r>
              <a:rPr lang="en-US" altLang="zh-CN" sz="2400" dirty="0"/>
              <a:t>. 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1800" i="1" dirty="0" smtClean="0"/>
          </a:p>
          <a:p>
            <a:pPr marL="0" indent="0">
              <a:buNone/>
            </a:pPr>
            <a:r>
              <a:rPr lang="en-US" altLang="zh-CN" sz="1800" i="1" dirty="0" smtClean="0"/>
              <a:t>However</a:t>
            </a:r>
            <a:r>
              <a:rPr lang="en-US" altLang="zh-CN" sz="1800" i="1" dirty="0"/>
              <a:t>, thanks to Scala </a:t>
            </a:r>
            <a:r>
              <a:rPr lang="en-US" altLang="zh-CN" sz="1800" i="1" dirty="0" err="1"/>
              <a:t>implicits</a:t>
            </a:r>
            <a:r>
              <a:rPr lang="en-US" altLang="zh-CN" sz="1800" i="1" dirty="0"/>
              <a:t> the operators in </a:t>
            </a:r>
            <a:r>
              <a:rPr lang="en-US" altLang="zh-CN" sz="1800" i="1" dirty="0" err="1"/>
              <a:t>GraphOps</a:t>
            </a:r>
            <a:r>
              <a:rPr lang="en-US" altLang="zh-CN" sz="1800" i="1" dirty="0"/>
              <a:t> are automatically available as members of Graph.</a:t>
            </a:r>
            <a:endParaRPr lang="zh-CN" alt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69039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Summary List of </a:t>
            </a:r>
            <a:r>
              <a:rPr lang="en-US" altLang="zh-CN" b="1" dirty="0" smtClean="0"/>
              <a:t>Operators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Property Operators</a:t>
            </a:r>
          </a:p>
          <a:p>
            <a:r>
              <a:rPr lang="en-US" altLang="zh-CN" b="1" dirty="0"/>
              <a:t>Structural Operators</a:t>
            </a:r>
          </a:p>
          <a:p>
            <a:r>
              <a:rPr lang="en-US" altLang="zh-CN" b="1" dirty="0"/>
              <a:t>Join Operators</a:t>
            </a:r>
          </a:p>
          <a:p>
            <a:r>
              <a:rPr lang="en-US" altLang="zh-CN" b="1" dirty="0"/>
              <a:t>Neighborhood Aggregation</a:t>
            </a:r>
          </a:p>
          <a:p>
            <a:r>
              <a:rPr lang="en-US" altLang="zh-CN" b="1" dirty="0"/>
              <a:t>Aggregate Messages</a:t>
            </a:r>
          </a:p>
          <a:p>
            <a:r>
              <a:rPr lang="en-US" altLang="zh-CN" b="1" dirty="0"/>
              <a:t>Map Reduce Triplets Transition </a:t>
            </a:r>
            <a:r>
              <a:rPr lang="en-US" altLang="zh-CN" b="1" dirty="0" smtClean="0"/>
              <a:t>Guide (Legacy)</a:t>
            </a:r>
            <a:endParaRPr lang="en-US" altLang="zh-CN" b="1" dirty="0"/>
          </a:p>
          <a:p>
            <a:r>
              <a:rPr lang="en-US" altLang="zh-CN" b="1" dirty="0"/>
              <a:t>Computing Degree Information</a:t>
            </a:r>
          </a:p>
          <a:p>
            <a:r>
              <a:rPr lang="en-US" altLang="zh-CN" b="1" dirty="0"/>
              <a:t>Collecting Neighbors</a:t>
            </a:r>
          </a:p>
          <a:p>
            <a:r>
              <a:rPr lang="en-US" altLang="zh-CN" b="1" dirty="0"/>
              <a:t>Caching and </a:t>
            </a:r>
            <a:r>
              <a:rPr lang="en-US" altLang="zh-CN" b="1" dirty="0" err="1"/>
              <a:t>Uncaching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610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Property </a:t>
            </a:r>
            <a:r>
              <a:rPr lang="en-US" altLang="zh-CN" b="1" dirty="0" smtClean="0"/>
              <a:t>Operators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66215"/>
            <a:ext cx="9362173" cy="182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5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Structural Operators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The subgraph operator defaults to true if the vertex or edge predicates are not provided.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17" y="3016808"/>
            <a:ext cx="9026980" cy="259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6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Join </a:t>
            </a:r>
            <a:r>
              <a:rPr lang="en-US" altLang="zh-CN" b="1" dirty="0" smtClean="0"/>
              <a:t>Operators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3"/>
            <a:ext cx="9811423" cy="16193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3462332"/>
            <a:ext cx="9811423" cy="266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41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Neighborhood </a:t>
            </a:r>
            <a:r>
              <a:rPr lang="en-US" altLang="zh-CN" b="1" dirty="0" smtClean="0"/>
              <a:t>Aggregation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This operator applies a user defined </a:t>
            </a:r>
            <a:r>
              <a:rPr lang="en-US" altLang="zh-CN" dirty="0" err="1"/>
              <a:t>sendMsg</a:t>
            </a:r>
            <a:r>
              <a:rPr lang="en-US" altLang="zh-CN" dirty="0"/>
              <a:t> function to each edge triplet in the graph and then uses the </a:t>
            </a:r>
            <a:r>
              <a:rPr lang="en-US" altLang="zh-CN" dirty="0" err="1"/>
              <a:t>mergeMsg</a:t>
            </a:r>
            <a:r>
              <a:rPr lang="en-US" altLang="zh-CN" dirty="0"/>
              <a:t> function to aggregate those messages at their destination vertex</a:t>
            </a:r>
            <a:r>
              <a:rPr lang="en-US" altLang="zh-CN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Vertices that did not receive a message are not included in the returned </a:t>
            </a:r>
            <a:r>
              <a:rPr lang="en-US" altLang="zh-CN" dirty="0" err="1"/>
              <a:t>VertexRDD</a:t>
            </a:r>
            <a:r>
              <a:rPr lang="en-US" altLang="zh-CN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The </a:t>
            </a:r>
            <a:r>
              <a:rPr lang="en-US" altLang="zh-CN" dirty="0" err="1"/>
              <a:t>tripletFields</a:t>
            </a:r>
            <a:r>
              <a:rPr lang="en-US" altLang="zh-CN" dirty="0"/>
              <a:t> argument can be used to notify </a:t>
            </a:r>
            <a:r>
              <a:rPr lang="en-US" altLang="zh-CN" dirty="0" err="1"/>
              <a:t>GraphX</a:t>
            </a:r>
            <a:r>
              <a:rPr lang="en-US" altLang="zh-CN" dirty="0"/>
              <a:t> that only part of the </a:t>
            </a:r>
            <a:r>
              <a:rPr lang="en-US" altLang="zh-CN" dirty="0" err="1"/>
              <a:t>EdgeContext</a:t>
            </a:r>
            <a:r>
              <a:rPr lang="en-US" altLang="zh-CN" dirty="0"/>
              <a:t> will be needed allowing </a:t>
            </a:r>
            <a:r>
              <a:rPr lang="en-US" altLang="zh-CN" dirty="0" err="1"/>
              <a:t>GraphX</a:t>
            </a:r>
            <a:r>
              <a:rPr lang="en-US" altLang="zh-CN" dirty="0"/>
              <a:t> to select an optimized join strategy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666303"/>
            <a:ext cx="6731267" cy="231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04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Computing Degree </a:t>
            </a:r>
            <a:r>
              <a:rPr lang="en-US" altLang="zh-CN" b="1" dirty="0" smtClean="0"/>
              <a:t>Information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26" y="1845734"/>
            <a:ext cx="9840026" cy="30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88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Collecting </a:t>
            </a:r>
            <a:r>
              <a:rPr lang="en-US" altLang="zh-CN" b="1" dirty="0" smtClean="0"/>
              <a:t>Neighbors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37360"/>
            <a:ext cx="10102582" cy="2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75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Caching and </a:t>
            </a:r>
            <a:r>
              <a:rPr lang="en-US" altLang="zh-CN" b="1" dirty="0" err="1" smtClean="0"/>
              <a:t>Uncaching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dirty="0" smtClean="0"/>
              <a:t>Because </a:t>
            </a:r>
            <a:r>
              <a:rPr lang="en-US" altLang="zh-CN" sz="2800" b="1" dirty="0"/>
              <a:t>graphs are composed of multiple RDDs, it can be difficult to </a:t>
            </a:r>
            <a:r>
              <a:rPr lang="en-US" altLang="zh-CN" sz="2800" b="1" dirty="0" err="1"/>
              <a:t>unpersist</a:t>
            </a:r>
            <a:r>
              <a:rPr lang="en-US" altLang="zh-CN" sz="2800" b="1" dirty="0"/>
              <a:t> them correctly</a:t>
            </a:r>
            <a:r>
              <a:rPr lang="en-US" altLang="zh-CN" sz="2800" b="1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dirty="0" smtClean="0"/>
              <a:t>For </a:t>
            </a:r>
            <a:r>
              <a:rPr lang="en-US" altLang="zh-CN" sz="2800" b="1" dirty="0"/>
              <a:t>iterative computation we recommend using the </a:t>
            </a:r>
            <a:r>
              <a:rPr lang="en-US" altLang="zh-CN" sz="2800" b="1" dirty="0" err="1"/>
              <a:t>Pregel</a:t>
            </a:r>
            <a:r>
              <a:rPr lang="en-US" altLang="zh-CN" sz="2800" b="1" dirty="0"/>
              <a:t> API, which correctly </a:t>
            </a:r>
            <a:r>
              <a:rPr lang="en-US" altLang="zh-CN" sz="2800" b="1" dirty="0" err="1"/>
              <a:t>unpersists</a:t>
            </a:r>
            <a:r>
              <a:rPr lang="en-US" altLang="zh-CN" sz="2800" b="1" dirty="0"/>
              <a:t> intermediate results.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6078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Pregel</a:t>
            </a:r>
            <a:r>
              <a:rPr lang="en-US" altLang="zh-CN" dirty="0"/>
              <a:t>: a system for large-scale graph </a:t>
            </a:r>
            <a:r>
              <a:rPr lang="en-US" altLang="zh-CN" dirty="0" smtClean="0"/>
              <a:t>processing in Google.</a:t>
            </a:r>
          </a:p>
          <a:p>
            <a:r>
              <a:rPr lang="en-US" altLang="zh-CN" dirty="0" smtClean="0"/>
              <a:t>Bagel </a:t>
            </a:r>
            <a:r>
              <a:rPr lang="en-US" altLang="zh-CN" dirty="0"/>
              <a:t>is a Spark implementation of Google’s </a:t>
            </a:r>
            <a:r>
              <a:rPr lang="en-US" altLang="zh-CN" dirty="0" err="1">
                <a:hlinkClick r:id="rId2"/>
              </a:rPr>
              <a:t>Pregel</a:t>
            </a:r>
            <a:r>
              <a:rPr lang="en-US" altLang="zh-CN" dirty="0"/>
              <a:t> graph processing framework</a:t>
            </a:r>
            <a:r>
              <a:rPr lang="en-US" altLang="zh-CN" dirty="0" smtClean="0"/>
              <a:t>.</a:t>
            </a:r>
          </a:p>
          <a:p>
            <a:r>
              <a:rPr lang="en-US" altLang="zh-CN" b="1" dirty="0"/>
              <a:t>Bagel is deprecated, and superseded by </a:t>
            </a:r>
            <a:r>
              <a:rPr lang="en-US" altLang="zh-CN" b="1" dirty="0" err="1">
                <a:hlinkClick r:id="rId3"/>
              </a:rPr>
              <a:t>GraphX</a:t>
            </a:r>
            <a:r>
              <a:rPr lang="en-US" altLang="zh-CN" b="1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855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Pregel</a:t>
            </a:r>
            <a:r>
              <a:rPr lang="en-US" altLang="zh-CN" b="1" dirty="0"/>
              <a:t> </a:t>
            </a:r>
            <a:r>
              <a:rPr lang="en-US" altLang="zh-CN" b="1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At a high level the </a:t>
            </a:r>
            <a:r>
              <a:rPr lang="en-US" altLang="zh-CN" sz="2400" dirty="0" err="1"/>
              <a:t>Pregel</a:t>
            </a:r>
            <a:r>
              <a:rPr lang="en-US" altLang="zh-CN" sz="2400" dirty="0"/>
              <a:t> operator in </a:t>
            </a:r>
            <a:r>
              <a:rPr lang="en-US" altLang="zh-CN" sz="2400" dirty="0" err="1"/>
              <a:t>GraphX</a:t>
            </a:r>
            <a:r>
              <a:rPr lang="en-US" altLang="zh-CN" sz="2400" dirty="0"/>
              <a:t> is a bulk-synchronous parallel messaging abstraction </a:t>
            </a:r>
            <a:r>
              <a:rPr lang="en-US" altLang="zh-CN" sz="2400" i="1" dirty="0"/>
              <a:t>constrained to the topology of the graph</a:t>
            </a:r>
            <a:r>
              <a:rPr lang="en-US" altLang="zh-CN" sz="2400" dirty="0"/>
              <a:t>. The </a:t>
            </a:r>
            <a:r>
              <a:rPr lang="en-US" altLang="zh-CN" sz="2400" dirty="0" err="1"/>
              <a:t>Pregel</a:t>
            </a:r>
            <a:r>
              <a:rPr lang="en-US" altLang="zh-CN" sz="2400" dirty="0"/>
              <a:t> operator executes in a series of super steps in which vertices receive the </a:t>
            </a:r>
            <a:r>
              <a:rPr lang="en-US" altLang="zh-CN" sz="2400" i="1" dirty="0"/>
              <a:t>sum</a:t>
            </a:r>
            <a:r>
              <a:rPr lang="en-US" altLang="zh-CN" sz="2400" dirty="0"/>
              <a:t> of their inbound messages from the previous super step, compute a new value for the vertex property, and then send messages to neighboring vertices in the next super step.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857414"/>
            <a:ext cx="10747018" cy="116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16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3"/>
            <a:ext cx="10071165" cy="104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70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Graph </a:t>
            </a:r>
            <a:r>
              <a:rPr lang="en-US" altLang="zh-CN" b="1" dirty="0" smtClean="0"/>
              <a:t>Builders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Graph.groupEdges</a:t>
            </a:r>
            <a:r>
              <a:rPr lang="en-US" altLang="zh-CN" dirty="0"/>
              <a:t> requires the graph to be repartitioned because it assumes identical edges will be </a:t>
            </a:r>
            <a:r>
              <a:rPr lang="en-US" altLang="zh-CN" dirty="0" err="1"/>
              <a:t>colocated</a:t>
            </a:r>
            <a:r>
              <a:rPr lang="en-US" altLang="zh-CN" dirty="0"/>
              <a:t> on the same partition, so you must call </a:t>
            </a:r>
            <a:r>
              <a:rPr lang="en-US" altLang="zh-CN" dirty="0" err="1"/>
              <a:t>Graph.partitionBy</a:t>
            </a:r>
            <a:r>
              <a:rPr lang="en-US" altLang="zh-CN" dirty="0"/>
              <a:t> before calling </a:t>
            </a:r>
            <a:r>
              <a:rPr lang="en-US" altLang="zh-CN" dirty="0" err="1"/>
              <a:t>groupEdges</a:t>
            </a:r>
            <a:r>
              <a:rPr lang="en-US" altLang="zh-CN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The </a:t>
            </a:r>
            <a:r>
              <a:rPr lang="en-US" altLang="zh-CN" dirty="0" err="1"/>
              <a:t>canonicalOrientation</a:t>
            </a:r>
            <a:r>
              <a:rPr lang="en-US" altLang="zh-CN" dirty="0"/>
              <a:t> argument allows reorienting edges in the positive direction (</a:t>
            </a:r>
            <a:r>
              <a:rPr lang="en-US" altLang="zh-CN" dirty="0" err="1"/>
              <a:t>srcId</a:t>
            </a:r>
            <a:r>
              <a:rPr lang="en-US" altLang="zh-CN" dirty="0"/>
              <a:t> &lt; </a:t>
            </a:r>
            <a:r>
              <a:rPr lang="en-US" altLang="zh-CN" dirty="0" err="1"/>
              <a:t>dstId</a:t>
            </a:r>
            <a:r>
              <a:rPr lang="en-US" altLang="zh-CN" dirty="0"/>
              <a:t>), which is required by the connected components algorithm. The </a:t>
            </a:r>
            <a:r>
              <a:rPr lang="en-US" altLang="zh-CN" dirty="0" err="1"/>
              <a:t>minEdgePartitions</a:t>
            </a:r>
            <a:r>
              <a:rPr lang="en-US" altLang="zh-CN" dirty="0"/>
              <a:t> argument specifies the minimum number of edge partitions to generate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34" y="3735565"/>
            <a:ext cx="6203482" cy="248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73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8843"/>
            <a:ext cx="9954522" cy="528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27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Vertex and Edge </a:t>
            </a:r>
            <a:r>
              <a:rPr lang="en-US" altLang="zh-CN" b="1" dirty="0" smtClean="0"/>
              <a:t>RDDs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20" y="1845733"/>
            <a:ext cx="9264227" cy="373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38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Likewise, the </a:t>
            </a:r>
            <a:r>
              <a:rPr lang="en-US" altLang="zh-CN" sz="2400" dirty="0" err="1"/>
              <a:t>mapValues</a:t>
            </a:r>
            <a:r>
              <a:rPr lang="en-US" altLang="zh-CN" sz="2400" dirty="0"/>
              <a:t> operators do not allow the map function to change the </a:t>
            </a:r>
            <a:r>
              <a:rPr lang="en-US" altLang="zh-CN" sz="2400" dirty="0" err="1"/>
              <a:t>VertexID</a:t>
            </a:r>
            <a:r>
              <a:rPr lang="en-US" altLang="zh-CN" sz="2400" dirty="0"/>
              <a:t> thereby enabling the same </a:t>
            </a:r>
            <a:r>
              <a:rPr lang="en-US" altLang="zh-CN" sz="2400" dirty="0" err="1"/>
              <a:t>HashMap</a:t>
            </a:r>
            <a:r>
              <a:rPr lang="en-US" altLang="zh-CN" sz="2400" dirty="0"/>
              <a:t> data structures to be reused</a:t>
            </a:r>
            <a:r>
              <a:rPr lang="en-US" altLang="zh-CN" sz="2400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The </a:t>
            </a:r>
            <a:r>
              <a:rPr lang="en-US" altLang="zh-CN" sz="2400" dirty="0" err="1"/>
              <a:t>aggregateUsingIndex</a:t>
            </a:r>
            <a:r>
              <a:rPr lang="en-US" altLang="zh-CN" sz="2400" dirty="0"/>
              <a:t> operator is useful for efficient construction of a new </a:t>
            </a:r>
            <a:r>
              <a:rPr lang="en-US" altLang="zh-CN" sz="2400" dirty="0" err="1"/>
              <a:t>VertexRDD</a:t>
            </a:r>
            <a:r>
              <a:rPr lang="en-US" altLang="zh-CN" sz="2400" dirty="0"/>
              <a:t> from an RDD[(</a:t>
            </a:r>
            <a:r>
              <a:rPr lang="en-US" altLang="zh-CN" sz="2400" dirty="0" err="1"/>
              <a:t>VertexID</a:t>
            </a:r>
            <a:r>
              <a:rPr lang="en-US" altLang="zh-CN" sz="2400" dirty="0"/>
              <a:t>, A)].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1477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EdgeRDDs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3"/>
            <a:ext cx="10174086" cy="166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69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Optimized </a:t>
            </a:r>
            <a:r>
              <a:rPr lang="en-US" altLang="zh-CN" b="1" dirty="0" smtClean="0"/>
              <a:t>Representation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716" y="2995243"/>
            <a:ext cx="7453237" cy="28971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97280" y="1950803"/>
            <a:ext cx="1005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err="1">
                <a:solidFill>
                  <a:srgbClr val="1D1F22"/>
                </a:solidFill>
                <a:latin typeface="Helvetica Neue"/>
              </a:rPr>
              <a:t>GraphX</a:t>
            </a:r>
            <a:r>
              <a:rPr lang="en-US" altLang="zh-CN" sz="2400" dirty="0">
                <a:solidFill>
                  <a:srgbClr val="1D1F22"/>
                </a:solidFill>
                <a:latin typeface="Helvetica Neue"/>
              </a:rPr>
              <a:t> adopts a vertex-cut approach to distributed graph partitioning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1843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Graph </a:t>
            </a:r>
            <a:r>
              <a:rPr lang="en-US" altLang="zh-CN" b="1" dirty="0" smtClean="0"/>
              <a:t>Algorithms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PageRank</a:t>
            </a:r>
          </a:p>
          <a:p>
            <a:r>
              <a:rPr lang="en-US" altLang="zh-CN" b="1" dirty="0"/>
              <a:t>Connected Components</a:t>
            </a:r>
          </a:p>
          <a:p>
            <a:r>
              <a:rPr lang="en-US" altLang="zh-CN" b="1" dirty="0"/>
              <a:t>Triangle Counting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altLang="zh-CN" sz="3200" dirty="0" err="1"/>
              <a:t>GraphX</a:t>
            </a:r>
            <a:r>
              <a:rPr lang="en-US" altLang="zh-CN" sz="3200" dirty="0"/>
              <a:t> is a new component in Spark for graphs and graph-parallel computation. </a:t>
            </a:r>
            <a:endParaRPr lang="en-US" altLang="zh-CN" sz="32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altLang="zh-CN" sz="3200" dirty="0" smtClean="0"/>
              <a:t>At </a:t>
            </a:r>
            <a:r>
              <a:rPr lang="en-US" altLang="zh-CN" sz="3200" dirty="0"/>
              <a:t>a high level, </a:t>
            </a:r>
            <a:r>
              <a:rPr lang="en-US" altLang="zh-CN" sz="3200" dirty="0" err="1"/>
              <a:t>GraphX</a:t>
            </a:r>
            <a:r>
              <a:rPr lang="en-US" altLang="zh-CN" sz="3200" dirty="0"/>
              <a:t> extends the Spark </a:t>
            </a:r>
            <a:r>
              <a:rPr lang="en-US" altLang="zh-CN" sz="3200" dirty="0">
                <a:hlinkClick r:id="rId2"/>
              </a:rPr>
              <a:t>RDD</a:t>
            </a:r>
            <a:r>
              <a:rPr lang="en-US" altLang="zh-CN" sz="3200" dirty="0"/>
              <a:t> by introducing a new </a:t>
            </a:r>
            <a:r>
              <a:rPr lang="en-US" altLang="zh-CN" sz="3200" dirty="0">
                <a:hlinkClick r:id="rId3"/>
              </a:rPr>
              <a:t>Graph</a:t>
            </a:r>
            <a:r>
              <a:rPr lang="en-US" altLang="zh-CN" sz="3200" dirty="0"/>
              <a:t> abstraction: a directed multigraph with properties attached to each vertex and edge.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3258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Getting </a:t>
            </a:r>
            <a:r>
              <a:rPr lang="en-US" altLang="zh-CN" b="1" dirty="0" smtClean="0"/>
              <a:t>Started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942838" cy="176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0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Property </a:t>
            </a:r>
            <a:r>
              <a:rPr lang="en-US" altLang="zh-CN" b="1" dirty="0" smtClean="0"/>
              <a:t>Graph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233321"/>
            <a:ext cx="1021240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1D1F22"/>
                </a:solidFill>
                <a:effectLst/>
                <a:ea typeface="Helvetica Neue"/>
              </a:rPr>
              <a:t>A directed multigraph is a directed graph with potentially multiple parallel edges sharing the same source and destination vertex.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1D1F22"/>
              </a:solidFill>
              <a:effectLst/>
              <a:ea typeface="Helvetica Neue"/>
            </a:endParaRPr>
          </a:p>
          <a:p>
            <a:pPr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1D1F22"/>
                </a:solidFill>
                <a:effectLst/>
                <a:ea typeface="Helvetica Neue"/>
              </a:rPr>
              <a:t> The ability to support parallel edges simplifies modeling scenarios where there can be multiple relationships between the same vertices.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1D1F22"/>
              </a:solidFill>
              <a:effectLst/>
              <a:ea typeface="Helvetica Neue"/>
            </a:endParaRPr>
          </a:p>
          <a:p>
            <a:pPr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1D1F22"/>
                </a:solidFill>
                <a:effectLst/>
                <a:ea typeface="Helvetica Neue"/>
              </a:rPr>
              <a:t> Each vertex is keyed by a 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1D1F22"/>
                </a:solidFill>
                <a:effectLst/>
                <a:ea typeface="Helvetica Neue"/>
              </a:rPr>
              <a:t>unique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1D1F22"/>
                </a:solidFill>
                <a:effectLst/>
                <a:ea typeface="Helvetica Neue"/>
              </a:rPr>
              <a:t> 64-bit long identifier 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ea typeface="Menlo"/>
              </a:rPr>
              <a:t>VertexID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1D1F22"/>
                </a:solidFill>
                <a:effectLst/>
                <a:ea typeface="Helvetica Neue"/>
              </a:rPr>
              <a:t>). GraphX does not impose any ordering constraints on the vertex identifiers.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1D1F22"/>
              </a:solidFill>
              <a:effectLst/>
              <a:ea typeface="Helvetica Neue"/>
            </a:endParaRPr>
          </a:p>
          <a:p>
            <a:pPr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1D1F22"/>
                </a:solidFill>
                <a:effectLst/>
                <a:ea typeface="Helvetica Neue"/>
              </a:rPr>
              <a:t>Similarly, edges have corresponding source and destination vertex identifiers.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259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24589"/>
            <a:ext cx="10058400" cy="56445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Like RDDs, property graphs are immutable, distributed, and fault-tolerant. 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Changes </a:t>
            </a:r>
            <a:r>
              <a:rPr lang="en-US" altLang="zh-CN" sz="2400" dirty="0"/>
              <a:t>to the values or structure of the graph are accomplished by producing a new graph with the desired changes</a:t>
            </a:r>
            <a:r>
              <a:rPr lang="en-US" altLang="zh-CN" sz="2400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 </a:t>
            </a:r>
            <a:r>
              <a:rPr lang="en-US" altLang="zh-CN" sz="2400" dirty="0"/>
              <a:t>Note that substantial parts of the original graph (i.e., unaffected structure, attributes, and </a:t>
            </a:r>
            <a:r>
              <a:rPr lang="en-US" altLang="zh-CN" sz="2400" dirty="0" err="1"/>
              <a:t>indicies</a:t>
            </a:r>
            <a:r>
              <a:rPr lang="en-US" altLang="zh-CN" sz="2400" dirty="0"/>
              <a:t>) are reused in the new graph reducing the cost of this inherently functional data structure. 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The </a:t>
            </a:r>
            <a:r>
              <a:rPr lang="en-US" altLang="zh-CN" sz="2400" dirty="0"/>
              <a:t>graph is partitioned across the executors using a range of vertex partitioning heuristics</a:t>
            </a:r>
            <a:r>
              <a:rPr lang="en-US" altLang="zh-CN" sz="2400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 </a:t>
            </a:r>
            <a:r>
              <a:rPr lang="en-US" altLang="zh-CN" sz="2400" dirty="0"/>
              <a:t>As with RDDs, each partition of the graph can be recreated on a different machine in the event of a failure</a:t>
            </a:r>
            <a:r>
              <a:rPr lang="en-US" altLang="zh-CN" sz="2400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Logically the property graph corresponds to a pair of typed collections (RDDs) encoding the properties for each vertex and edge.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012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The classes </a:t>
            </a:r>
            <a:r>
              <a:rPr lang="en-US" altLang="zh-CN" sz="2400" dirty="0" err="1"/>
              <a:t>VertexRDD</a:t>
            </a:r>
            <a:r>
              <a:rPr lang="en-US" altLang="zh-CN" sz="2400" dirty="0"/>
              <a:t>[VD] and </a:t>
            </a:r>
            <a:r>
              <a:rPr lang="en-US" altLang="zh-CN" sz="2400" dirty="0" err="1"/>
              <a:t>EdgeRDD</a:t>
            </a:r>
            <a:r>
              <a:rPr lang="en-US" altLang="zh-CN" sz="2400" dirty="0"/>
              <a:t>[ED] extend and are optimized versions of RDD[(</a:t>
            </a:r>
            <a:r>
              <a:rPr lang="en-US" altLang="zh-CN" sz="2400" dirty="0" err="1"/>
              <a:t>VertexID</a:t>
            </a:r>
            <a:r>
              <a:rPr lang="en-US" altLang="zh-CN" sz="2400" dirty="0"/>
              <a:t>, VD)] and RDD[Edge[ED]] respectively. 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Both </a:t>
            </a:r>
            <a:r>
              <a:rPr lang="en-US" altLang="zh-CN" sz="2400" dirty="0" err="1"/>
              <a:t>VertexRDD</a:t>
            </a:r>
            <a:r>
              <a:rPr lang="en-US" altLang="zh-CN" sz="2400" dirty="0"/>
              <a:t>[VD] and </a:t>
            </a:r>
            <a:r>
              <a:rPr lang="en-US" altLang="zh-CN" sz="2400" dirty="0" err="1"/>
              <a:t>EdgeRDD</a:t>
            </a:r>
            <a:r>
              <a:rPr lang="en-US" altLang="zh-CN" sz="2400" dirty="0"/>
              <a:t>[ED] provide additional functionality built around graph computation and leverage internal optimizations. 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86603"/>
            <a:ext cx="5127057" cy="189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26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Example Property </a:t>
            </a:r>
            <a:r>
              <a:rPr lang="en-US" altLang="zh-CN" b="1" dirty="0" smtClean="0"/>
              <a:t>Graph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57" y="1960086"/>
            <a:ext cx="6000000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4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75" y="251096"/>
            <a:ext cx="8145730" cy="38368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75" y="4087941"/>
            <a:ext cx="8145730" cy="15410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75" y="5629025"/>
            <a:ext cx="8145730" cy="37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0975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535</TotalTime>
  <Words>672</Words>
  <Application>Microsoft Office PowerPoint</Application>
  <PresentationFormat>宽屏</PresentationFormat>
  <Paragraphs>76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 Unicode MS</vt:lpstr>
      <vt:lpstr>Helvetica Neue</vt:lpstr>
      <vt:lpstr>Menlo</vt:lpstr>
      <vt:lpstr>宋体</vt:lpstr>
      <vt:lpstr>Arial</vt:lpstr>
      <vt:lpstr>Calibri</vt:lpstr>
      <vt:lpstr>Calibri Light</vt:lpstr>
      <vt:lpstr>Wingdings</vt:lpstr>
      <vt:lpstr>回顾</vt:lpstr>
      <vt:lpstr>Spark GraphX</vt:lpstr>
      <vt:lpstr>History</vt:lpstr>
      <vt:lpstr>Introduction</vt:lpstr>
      <vt:lpstr>Getting Started</vt:lpstr>
      <vt:lpstr>The Property Graph</vt:lpstr>
      <vt:lpstr>PowerPoint 演示文稿</vt:lpstr>
      <vt:lpstr>PowerPoint 演示文稿</vt:lpstr>
      <vt:lpstr>Example Property Graph</vt:lpstr>
      <vt:lpstr>PowerPoint 演示文稿</vt:lpstr>
      <vt:lpstr>Triplet </vt:lpstr>
      <vt:lpstr>Graph Operators</vt:lpstr>
      <vt:lpstr>Summary List of Operators</vt:lpstr>
      <vt:lpstr>Property Operators</vt:lpstr>
      <vt:lpstr>Structural Operators</vt:lpstr>
      <vt:lpstr>Join Operators</vt:lpstr>
      <vt:lpstr>Neighborhood Aggregation</vt:lpstr>
      <vt:lpstr>Computing Degree Information</vt:lpstr>
      <vt:lpstr>Collecting Neighbors</vt:lpstr>
      <vt:lpstr>Caching and Uncaching</vt:lpstr>
      <vt:lpstr>Pregel API</vt:lpstr>
      <vt:lpstr>PowerPoint 演示文稿</vt:lpstr>
      <vt:lpstr>Graph Builders</vt:lpstr>
      <vt:lpstr>PowerPoint 演示文稿</vt:lpstr>
      <vt:lpstr>Vertex and Edge RDDs</vt:lpstr>
      <vt:lpstr> </vt:lpstr>
      <vt:lpstr>EdgeRDDs</vt:lpstr>
      <vt:lpstr>Optimized Representation</vt:lpstr>
      <vt:lpstr>Graph Algorithms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tine</dc:creator>
  <cp:lastModifiedBy>Ding Tony</cp:lastModifiedBy>
  <cp:revision>35</cp:revision>
  <dcterms:created xsi:type="dcterms:W3CDTF">2015-11-16T06:28:32Z</dcterms:created>
  <dcterms:modified xsi:type="dcterms:W3CDTF">2016-05-19T06:32:57Z</dcterms:modified>
</cp:coreProperties>
</file>