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49"/>
  </p:notesMasterIdLst>
  <p:handoutMasterIdLst>
    <p:handoutMasterId r:id="rId50"/>
  </p:handoutMasterIdLst>
  <p:sldIdLst>
    <p:sldId id="265" r:id="rId3"/>
    <p:sldId id="308" r:id="rId4"/>
    <p:sldId id="378" r:id="rId5"/>
    <p:sldId id="318" r:id="rId6"/>
    <p:sldId id="375" r:id="rId7"/>
    <p:sldId id="319" r:id="rId8"/>
    <p:sldId id="379" r:id="rId9"/>
    <p:sldId id="377" r:id="rId10"/>
    <p:sldId id="394" r:id="rId11"/>
    <p:sldId id="396" r:id="rId12"/>
    <p:sldId id="395" r:id="rId13"/>
    <p:sldId id="397" r:id="rId14"/>
    <p:sldId id="322" r:id="rId15"/>
    <p:sldId id="380" r:id="rId16"/>
    <p:sldId id="385" r:id="rId17"/>
    <p:sldId id="384" r:id="rId18"/>
    <p:sldId id="388" r:id="rId19"/>
    <p:sldId id="381" r:id="rId20"/>
    <p:sldId id="323" r:id="rId21"/>
    <p:sldId id="332" r:id="rId22"/>
    <p:sldId id="328" r:id="rId23"/>
    <p:sldId id="327" r:id="rId24"/>
    <p:sldId id="339" r:id="rId25"/>
    <p:sldId id="389" r:id="rId26"/>
    <p:sldId id="398" r:id="rId27"/>
    <p:sldId id="399" r:id="rId28"/>
    <p:sldId id="390" r:id="rId29"/>
    <p:sldId id="393" r:id="rId30"/>
    <p:sldId id="337" r:id="rId31"/>
    <p:sldId id="336" r:id="rId32"/>
    <p:sldId id="334" r:id="rId33"/>
    <p:sldId id="333" r:id="rId34"/>
    <p:sldId id="343" r:id="rId35"/>
    <p:sldId id="342" r:id="rId36"/>
    <p:sldId id="341" r:id="rId37"/>
    <p:sldId id="340" r:id="rId38"/>
    <p:sldId id="348" r:id="rId39"/>
    <p:sldId id="351" r:id="rId40"/>
    <p:sldId id="359" r:id="rId41"/>
    <p:sldId id="363" r:id="rId42"/>
    <p:sldId id="386" r:id="rId43"/>
    <p:sldId id="373" r:id="rId44"/>
    <p:sldId id="400" r:id="rId45"/>
    <p:sldId id="313" r:id="rId46"/>
    <p:sldId id="314" r:id="rId47"/>
    <p:sldId id="315" r:id="rId48"/>
  </p:sldIdLst>
  <p:sldSz cx="12188825" cy="6858000"/>
  <p:notesSz cx="6858000" cy="9144000"/>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371">
          <p15:clr>
            <a:srgbClr val="A4A3A4"/>
          </p15:clr>
        </p15:guide>
        <p15:guide id="4" orient="horz" pos="1152">
          <p15:clr>
            <a:srgbClr val="A4A3A4"/>
          </p15:clr>
        </p15:guide>
        <p15:guide id="5" orient="horz" pos="1018">
          <p15:clr>
            <a:srgbClr val="A4A3A4"/>
          </p15:clr>
        </p15:guide>
        <p15:guide id="6" orient="horz" pos="3886">
          <p15:clr>
            <a:srgbClr val="A4A3A4"/>
          </p15:clr>
        </p15:guide>
        <p15:guide id="7" orient="horz">
          <p15:clr>
            <a:srgbClr val="A4A3A4"/>
          </p15:clr>
        </p15:guide>
        <p15:guide id="8" orient="horz" pos="528">
          <p15:clr>
            <a:srgbClr val="A4A3A4"/>
          </p15:clr>
        </p15:guide>
        <p15:guide id="9" pos="3839">
          <p15:clr>
            <a:srgbClr val="A4A3A4"/>
          </p15:clr>
        </p15:guide>
        <p15:guide id="10" pos="1247">
          <p15:clr>
            <a:srgbClr val="A4A3A4"/>
          </p15:clr>
        </p15:guide>
        <p15:guide id="11" pos="7007">
          <p15:clr>
            <a:srgbClr val="A4A3A4"/>
          </p15:clr>
        </p15:guide>
        <p15:guide id="12" pos="4415">
          <p15:clr>
            <a:srgbClr val="A4A3A4"/>
          </p15:clr>
        </p15:guide>
        <p15:guide id="13" pos="6863">
          <p15:clr>
            <a:srgbClr val="A4A3A4"/>
          </p15:clr>
        </p15:guide>
        <p15:guide id="14" pos="7295">
          <p15:clr>
            <a:srgbClr val="A4A3A4"/>
          </p15:clr>
        </p15:guide>
        <p15:guide id="15" pos="1535">
          <p15:clr>
            <a:srgbClr val="A4A3A4"/>
          </p15:clr>
        </p15:guide>
        <p15:guide id="16" pos="6143">
          <p15:clr>
            <a:srgbClr val="A4A3A4"/>
          </p15:clr>
        </p15:guide>
        <p15:guide id="17" pos="355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E68010"/>
    <a:srgbClr val="529EA1"/>
    <a:srgbClr val="77D1D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6871" autoAdjust="0"/>
  </p:normalViewPr>
  <p:slideViewPr>
    <p:cSldViewPr showGuides="1">
      <p:cViewPr varScale="1">
        <p:scale>
          <a:sx n="64" d="100"/>
          <a:sy n="64" d="100"/>
        </p:scale>
        <p:origin x="978" y="78"/>
      </p:cViewPr>
      <p:guideLst>
        <p:guide orient="horz" pos="2160"/>
        <p:guide orient="horz" pos="4030"/>
        <p:guide orient="horz" pos="371"/>
        <p:guide orient="horz" pos="1152"/>
        <p:guide orient="horz" pos="1018"/>
        <p:guide orient="horz" pos="3886"/>
        <p:guide orient="horz"/>
        <p:guide orient="horz" pos="528"/>
        <p:guide pos="3839"/>
        <p:guide pos="1247"/>
        <p:guide pos="7007"/>
        <p:guide pos="4415"/>
        <p:guide pos="6863"/>
        <p:guide pos="7295"/>
        <p:guide pos="1535"/>
        <p:guide pos="6143"/>
        <p:guide pos="355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tags" Target="tags/tag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D0CC69C6-EE0B-4D8B-9C71-C36EFED094F2}" type="datetimeFigureOut">
              <a:rPr lang="en-US" altLang="zh-CN"/>
              <a:t>6/6/2016</a:t>
            </a:fld>
            <a:endParaRPr lang="zh-CN"/>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C60DD202-58A1-4ABD-B068-DFFCA0C44EAC}" type="slidenum">
              <a:rPr lang="zh-CN"/>
              <a:t>‹#›</a:t>
            </a:fld>
            <a:endParaRPr lang="zh-CN"/>
          </a:p>
        </p:txBody>
      </p:sp>
    </p:spTree>
    <p:extLst>
      <p:ext uri="{BB962C8B-B14F-4D97-AF65-F5344CB8AC3E}">
        <p14:creationId xmlns:p14="http://schemas.microsoft.com/office/powerpoint/2010/main" val="406421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3ABD2D7A-D230-4F91-BD59-0A39C2703BA8}" type="datetimeFigureOut">
              <a:t>2016/6/6</a:t>
            </a:fld>
            <a:endParaRPr lang="zh-CN"/>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F93199CD-3E1B-4AE6-990F-76F925F5EA9F}" type="slidenum">
              <a:t>‹#›</a:t>
            </a:fld>
            <a:endParaRPr lang="zh-CN"/>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回归树在于每个特征切分点的选取，大于多少小于多少   不用</a:t>
            </a:r>
            <a:r>
              <a:rPr lang="en-US" altLang="zh-CN" dirty="0" err="1" smtClean="0"/>
              <a:t>Gini</a:t>
            </a:r>
            <a:r>
              <a:rPr lang="zh-CN" altLang="en-US" dirty="0" smtClean="0"/>
              <a:t>系数了</a:t>
            </a:r>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t>39</a:t>
            </a:fld>
            <a:endParaRPr lang="zh-CN" altLang="en-US"/>
          </a:p>
        </p:txBody>
      </p:sp>
    </p:spTree>
    <p:extLst>
      <p:ext uri="{BB962C8B-B14F-4D97-AF65-F5344CB8AC3E}">
        <p14:creationId xmlns:p14="http://schemas.microsoft.com/office/powerpoint/2010/main" val="25893665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0" y="0"/>
            <a:ext cx="12227975"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1697" y="1871132"/>
            <a:ext cx="6813894" cy="1515533"/>
          </a:xfrm>
        </p:spPr>
        <p:txBody>
          <a:bodyPr anchor="b">
            <a:noAutofit/>
          </a:bodyPr>
          <a:lstStyle>
            <a:lvl1pPr algn="ctr">
              <a:defRPr sz="5398">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1697" y="3657597"/>
            <a:ext cx="6813894" cy="1320802"/>
          </a:xfrm>
        </p:spPr>
        <p:txBody>
          <a:bodyPr anchor="t">
            <a:normAutofit/>
          </a:bodyPr>
          <a:lstStyle>
            <a:lvl1pPr marL="0" indent="0" algn="ctr">
              <a:buNone/>
              <a:defRPr sz="2099">
                <a:solidFill>
                  <a:schemeClr val="tx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981154" y="5037663"/>
            <a:ext cx="897233" cy="279400"/>
          </a:xfrm>
        </p:spPr>
        <p:txBody>
          <a:bodyPr/>
          <a:lstStyle/>
          <a:p>
            <a:fld id="{B61BEF0D-F0BB-DE4B-95CE-6DB70DBA9567}" type="datetimeFigureOut">
              <a:rPr lang="en-US" smtClean="0"/>
              <a:pPr/>
              <a:t>6/6/2016</a:t>
            </a:fld>
            <a:endParaRPr lang="en-US" dirty="0"/>
          </a:p>
        </p:txBody>
      </p:sp>
      <p:sp>
        <p:nvSpPr>
          <p:cNvPr id="5" name="Footer Placeholder 4"/>
          <p:cNvSpPr>
            <a:spLocks noGrp="1"/>
          </p:cNvSpPr>
          <p:nvPr>
            <p:ph type="ftr" sz="quarter" idx="11"/>
          </p:nvPr>
        </p:nvSpPr>
        <p:spPr>
          <a:xfrm>
            <a:off x="2691696" y="5037663"/>
            <a:ext cx="5213277" cy="279400"/>
          </a:xfrm>
        </p:spPr>
        <p:txBody>
          <a:bodyPr/>
          <a:lstStyle/>
          <a:p>
            <a:endParaRPr lang="en-US" dirty="0"/>
          </a:p>
        </p:txBody>
      </p:sp>
      <p:sp>
        <p:nvSpPr>
          <p:cNvPr id="6" name="Slide Number Placeholder 5"/>
          <p:cNvSpPr>
            <a:spLocks noGrp="1"/>
          </p:cNvSpPr>
          <p:nvPr>
            <p:ph type="sldNum" sz="quarter" idx="12"/>
          </p:nvPr>
        </p:nvSpPr>
        <p:spPr>
          <a:xfrm>
            <a:off x="8954568" y="5037663"/>
            <a:ext cx="551023"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1698" y="3522131"/>
            <a:ext cx="6813893"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7389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064" y="4815415"/>
            <a:ext cx="9607163" cy="566738"/>
          </a:xfrm>
        </p:spPr>
        <p:txBody>
          <a:bodyPr anchor="b">
            <a:normAutofit/>
          </a:bodyPr>
          <a:lstStyle>
            <a:lvl1pPr algn="ctr">
              <a:defRPr sz="2399"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156" y="1041400"/>
            <a:ext cx="10103340"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295064" y="5382153"/>
            <a:ext cx="9607163" cy="493712"/>
          </a:xfrm>
        </p:spPr>
        <p:txBody>
          <a:bodyPr>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3F41C87-7AD9-4845-A077-840E4A0F3F06}" type="datetimeFigureOut">
              <a:rPr lang="en-US" altLang="zh-CN" smtClean="0"/>
              <a:pPr/>
              <a:t>6/6/2016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A013F82-EE5E-44EE-A61D-E31C6657F26F}" type="slidenum">
              <a:rPr lang="en-US" altLang="zh-CN" smtClean="0"/>
              <a:pPr/>
              <a:t>‹#›</a:t>
            </a:fld>
            <a:endParaRPr lang="en-US" altLang="zh-CN"/>
          </a:p>
        </p:txBody>
      </p:sp>
    </p:spTree>
    <p:extLst>
      <p:ext uri="{BB962C8B-B14F-4D97-AF65-F5344CB8AC3E}">
        <p14:creationId xmlns:p14="http://schemas.microsoft.com/office/powerpoint/2010/main" val="139596681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528" y="982132"/>
            <a:ext cx="9590234" cy="2954868"/>
          </a:xfrm>
        </p:spPr>
        <p:txBody>
          <a:bodyPr anchor="ctr">
            <a:normAutofit/>
          </a:bodyPr>
          <a:lstStyle>
            <a:lvl1pPr algn="ctr">
              <a:defRPr sz="3199"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03528" y="4343400"/>
            <a:ext cx="9590234" cy="1532467"/>
          </a:xfrm>
        </p:spPr>
        <p:txBody>
          <a:bodyPr anchor="ctr">
            <a:normAutofit/>
          </a:bodyPr>
          <a:lstStyle>
            <a:lvl1pPr marL="0" indent="0" algn="ct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3F41C87-7AD9-4845-A077-840E4A0F3F06}" type="datetimeFigureOut">
              <a:rPr lang="en-US" altLang="zh-CN" smtClean="0"/>
              <a:pPr/>
              <a:t>6/6/2016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A013F82-EE5E-44EE-A61D-E31C6657F26F}" type="slidenum">
              <a:rPr lang="en-US" altLang="zh-CN" smtClean="0"/>
              <a:pPr/>
              <a:t>‹#›</a:t>
            </a:fld>
            <a:endParaRPr lang="en-US" altLang="zh-CN"/>
          </a:p>
        </p:txBody>
      </p:sp>
      <p:cxnSp>
        <p:nvCxnSpPr>
          <p:cNvPr id="15" name="Straight Connector 14"/>
          <p:cNvCxnSpPr/>
          <p:nvPr/>
        </p:nvCxnSpPr>
        <p:spPr>
          <a:xfrm>
            <a:off x="1395806" y="4140199"/>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914694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5836" y="982132"/>
            <a:ext cx="9293977" cy="2370668"/>
          </a:xfrm>
        </p:spPr>
        <p:txBody>
          <a:bodyPr anchor="ctr">
            <a:normAutofit/>
          </a:bodyPr>
          <a:lstStyle>
            <a:lvl1pPr algn="ctr">
              <a:defRPr sz="3199"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74376" y="3352800"/>
            <a:ext cx="8836900" cy="584200"/>
          </a:xfrm>
        </p:spPr>
        <p:txBody>
          <a:bodyPr anchor="ctr">
            <a:normAutofit/>
          </a:bodyPr>
          <a:lstStyle>
            <a:lvl1pPr marL="0" indent="0" algn="r">
              <a:buFontTx/>
              <a:buNone/>
              <a:defRPr sz="1999"/>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295064" y="4343400"/>
            <a:ext cx="9607163" cy="1532467"/>
          </a:xfrm>
        </p:spPr>
        <p:txBody>
          <a:bodyPr anchor="ctr">
            <a:normAutofit/>
          </a:bodyPr>
          <a:lstStyle>
            <a:lvl1pPr marL="0" indent="0" algn="ct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3F41C87-7AD9-4845-A077-840E4A0F3F06}" type="datetimeFigureOut">
              <a:rPr lang="en-US" altLang="zh-CN" smtClean="0"/>
              <a:pPr/>
              <a:t>6/6/2016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A013F82-EE5E-44EE-A61D-E31C6657F26F}" type="slidenum">
              <a:rPr lang="en-US" altLang="zh-CN" smtClean="0"/>
              <a:pPr/>
              <a:t>‹#›</a:t>
            </a:fld>
            <a:endParaRPr lang="en-US" altLang="zh-CN"/>
          </a:p>
        </p:txBody>
      </p:sp>
      <p:sp>
        <p:nvSpPr>
          <p:cNvPr id="14" name="TextBox 13"/>
          <p:cNvSpPr txBox="1"/>
          <p:nvPr/>
        </p:nvSpPr>
        <p:spPr>
          <a:xfrm>
            <a:off x="861789" y="879961"/>
            <a:ext cx="609441" cy="584776"/>
          </a:xfrm>
          <a:prstGeom prst="rect">
            <a:avLst/>
          </a:prstGeom>
        </p:spPr>
        <p:txBody>
          <a:bodyPr vert="horz" lIns="91416" tIns="45708" rIns="91416" bIns="45708" rtlCol="0" anchor="ctr">
            <a:noAutofit/>
          </a:bodyPr>
          <a:lstStyle/>
          <a:p>
            <a:pPr lvl="0"/>
            <a:r>
              <a:rPr lang="en-US" sz="7998" dirty="0">
                <a:solidFill>
                  <a:schemeClr val="tx1"/>
                </a:solidFill>
                <a:effectLst/>
              </a:rPr>
              <a:t>“</a:t>
            </a:r>
          </a:p>
        </p:txBody>
      </p:sp>
      <p:sp>
        <p:nvSpPr>
          <p:cNvPr id="15" name="TextBox 14"/>
          <p:cNvSpPr txBox="1"/>
          <p:nvPr/>
        </p:nvSpPr>
        <p:spPr>
          <a:xfrm>
            <a:off x="10597507" y="2827870"/>
            <a:ext cx="609441" cy="584776"/>
          </a:xfrm>
          <a:prstGeom prst="rect">
            <a:avLst/>
          </a:prstGeom>
        </p:spPr>
        <p:txBody>
          <a:bodyPr vert="horz" lIns="91416" tIns="45708" rIns="91416" bIns="45708" rtlCol="0" anchor="ctr">
            <a:noAutofit/>
          </a:bodyPr>
          <a:lstStyle/>
          <a:p>
            <a:pPr lvl="0" algn="r"/>
            <a:r>
              <a:rPr lang="en-US" sz="7998" dirty="0">
                <a:solidFill>
                  <a:schemeClr val="tx1"/>
                </a:solidFill>
                <a:effectLst/>
              </a:rPr>
              <a:t>”</a:t>
            </a:r>
          </a:p>
        </p:txBody>
      </p:sp>
      <p:cxnSp>
        <p:nvCxnSpPr>
          <p:cNvPr id="19" name="Straight Connector 18"/>
          <p:cNvCxnSpPr/>
          <p:nvPr/>
        </p:nvCxnSpPr>
        <p:spPr>
          <a:xfrm>
            <a:off x="1395806" y="4140199"/>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31342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065" y="3308581"/>
            <a:ext cx="9607165" cy="1468800"/>
          </a:xfrm>
        </p:spPr>
        <p:txBody>
          <a:bodyPr anchor="b">
            <a:normAutofit/>
          </a:bodyPr>
          <a:lstStyle>
            <a:lvl1pPr algn="l">
              <a:defRPr sz="3199"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064" y="4777381"/>
            <a:ext cx="9607165" cy="860400"/>
          </a:xfrm>
        </p:spPr>
        <p:txBody>
          <a:bodyPr anchor="t">
            <a:normAutofit/>
          </a:bodyPr>
          <a:lstStyle>
            <a:lvl1pPr marL="0" indent="0" algn="l">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3F41C87-7AD9-4845-A077-840E4A0F3F06}" type="datetimeFigureOut">
              <a:rPr lang="en-US" altLang="zh-CN" smtClean="0"/>
              <a:pPr/>
              <a:t>6/6/2016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A013F82-EE5E-44EE-A61D-E31C6657F26F}" type="slidenum">
              <a:rPr lang="en-US" altLang="zh-CN" smtClean="0"/>
              <a:pPr/>
              <a:t>‹#›</a:t>
            </a:fld>
            <a:endParaRPr lang="en-US" altLang="zh-CN"/>
          </a:p>
        </p:txBody>
      </p:sp>
    </p:spTree>
    <p:extLst>
      <p:ext uri="{BB962C8B-B14F-4D97-AF65-F5344CB8AC3E}">
        <p14:creationId xmlns:p14="http://schemas.microsoft.com/office/powerpoint/2010/main" val="425279083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5836" y="982132"/>
            <a:ext cx="9293977" cy="2243668"/>
          </a:xfrm>
        </p:spPr>
        <p:txBody>
          <a:bodyPr anchor="ctr">
            <a:normAutofit/>
          </a:bodyPr>
          <a:lstStyle>
            <a:lvl1pPr algn="ctr">
              <a:defRPr sz="3199"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p:nvPr>
        </p:nvSpPr>
        <p:spPr>
          <a:xfrm>
            <a:off x="1295064" y="3639312"/>
            <a:ext cx="9607165" cy="886968"/>
          </a:xfrm>
        </p:spPr>
        <p:txBody>
          <a:bodyPr anchor="b">
            <a:normAutofit/>
          </a:bodyPr>
          <a:lstStyle>
            <a:lvl1pPr marL="0" indent="0" algn="l">
              <a:spcBef>
                <a:spcPts val="0"/>
              </a:spcBef>
              <a:buNone/>
              <a:defRPr sz="23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064" y="4529667"/>
            <a:ext cx="9607165" cy="1346200"/>
          </a:xfrm>
        </p:spPr>
        <p:txBody>
          <a:bodyPr anchor="t">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3F41C87-7AD9-4845-A077-840E4A0F3F06}" type="datetimeFigureOut">
              <a:rPr lang="en-US" altLang="zh-CN" smtClean="0"/>
              <a:pPr/>
              <a:t>6/6/2016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A013F82-EE5E-44EE-A61D-E31C6657F26F}" type="slidenum">
              <a:rPr lang="en-US" altLang="zh-CN" smtClean="0"/>
              <a:pPr/>
              <a:t>‹#›</a:t>
            </a:fld>
            <a:endParaRPr lang="en-US" altLang="zh-CN"/>
          </a:p>
        </p:txBody>
      </p:sp>
      <p:sp>
        <p:nvSpPr>
          <p:cNvPr id="12" name="TextBox 11"/>
          <p:cNvSpPr txBox="1"/>
          <p:nvPr/>
        </p:nvSpPr>
        <p:spPr>
          <a:xfrm>
            <a:off x="861789" y="879961"/>
            <a:ext cx="609441" cy="584776"/>
          </a:xfrm>
          <a:prstGeom prst="rect">
            <a:avLst/>
          </a:prstGeom>
        </p:spPr>
        <p:txBody>
          <a:bodyPr vert="horz" lIns="91416" tIns="45708" rIns="91416" bIns="45708" rtlCol="0" anchor="ctr">
            <a:noAutofit/>
          </a:bodyPr>
          <a:lstStyle/>
          <a:p>
            <a:pPr lvl="0"/>
            <a:r>
              <a:rPr lang="en-US" sz="7998" dirty="0">
                <a:solidFill>
                  <a:schemeClr val="tx1"/>
                </a:solidFill>
                <a:effectLst/>
              </a:rPr>
              <a:t>“</a:t>
            </a:r>
          </a:p>
        </p:txBody>
      </p:sp>
      <p:sp>
        <p:nvSpPr>
          <p:cNvPr id="13" name="TextBox 12"/>
          <p:cNvSpPr txBox="1"/>
          <p:nvPr/>
        </p:nvSpPr>
        <p:spPr>
          <a:xfrm>
            <a:off x="10597507" y="2599261"/>
            <a:ext cx="609441" cy="584776"/>
          </a:xfrm>
          <a:prstGeom prst="rect">
            <a:avLst/>
          </a:prstGeom>
        </p:spPr>
        <p:txBody>
          <a:bodyPr vert="horz" lIns="91416" tIns="45708" rIns="91416" bIns="45708" rtlCol="0" anchor="ctr">
            <a:noAutofit/>
          </a:bodyPr>
          <a:lstStyle/>
          <a:p>
            <a:pPr lvl="0" algn="r"/>
            <a:r>
              <a:rPr lang="en-US" sz="7998" dirty="0">
                <a:solidFill>
                  <a:schemeClr val="tx1"/>
                </a:solidFill>
                <a:effectLst/>
              </a:rPr>
              <a:t>”</a:t>
            </a:r>
          </a:p>
        </p:txBody>
      </p:sp>
      <p:cxnSp>
        <p:nvCxnSpPr>
          <p:cNvPr id="26" name="Straight Connector 25"/>
          <p:cNvCxnSpPr/>
          <p:nvPr/>
        </p:nvCxnSpPr>
        <p:spPr>
          <a:xfrm>
            <a:off x="1395806" y="3429000"/>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3439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064" y="982132"/>
            <a:ext cx="9607163"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p:nvPr>
        </p:nvSpPr>
        <p:spPr>
          <a:xfrm>
            <a:off x="1295064" y="3630168"/>
            <a:ext cx="9607165" cy="841248"/>
          </a:xfrm>
        </p:spPr>
        <p:txBody>
          <a:bodyPr anchor="b">
            <a:normAutofit/>
          </a:bodyPr>
          <a:lstStyle>
            <a:lvl1pPr marL="0" indent="0" algn="l">
              <a:spcBef>
                <a:spcPts val="0"/>
              </a:spcBef>
              <a:buNone/>
              <a:defRPr sz="2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063" y="4470400"/>
            <a:ext cx="9607167" cy="1405467"/>
          </a:xfrm>
        </p:spPr>
        <p:txBody>
          <a:bodyPr anchor="t">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3F41C87-7AD9-4845-A077-840E4A0F3F06}" type="datetimeFigureOut">
              <a:rPr lang="en-US" altLang="zh-CN" smtClean="0"/>
              <a:pPr/>
              <a:t>6/6/2016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A013F82-EE5E-44EE-A61D-E31C6657F26F}" type="slidenum">
              <a:rPr lang="en-US" altLang="zh-CN" smtClean="0"/>
              <a:pPr/>
              <a:t>‹#›</a:t>
            </a:fld>
            <a:endParaRPr lang="en-US" altLang="zh-CN"/>
          </a:p>
        </p:txBody>
      </p:sp>
      <p:cxnSp>
        <p:nvCxnSpPr>
          <p:cNvPr id="15" name="Straight Connector 14"/>
          <p:cNvCxnSpPr/>
          <p:nvPr/>
        </p:nvCxnSpPr>
        <p:spPr>
          <a:xfrm>
            <a:off x="1395806" y="3429000"/>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6019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3F41C87-7AD9-4845-A077-840E4A0F3F06}" type="datetimeFigureOut">
              <a:rPr lang="zh-CN" altLang="en-US" smtClean="0"/>
              <a:t>2016/6/6</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2A013F82-EE5E-44EE-A61D-E31C6657F26F}" type="slidenum">
              <a:rPr lang="en-US" altLang="zh-CN" smtClean="0"/>
              <a:t>‹#›</a:t>
            </a:fld>
            <a:endParaRPr lang="zh-CN" altLang="en-US"/>
          </a:p>
        </p:txBody>
      </p:sp>
      <p:cxnSp>
        <p:nvCxnSpPr>
          <p:cNvPr id="14" name="Straight Connector 13"/>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75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7013" y="982132"/>
            <a:ext cx="1890403"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95061" y="982132"/>
            <a:ext cx="7431089" cy="4893734"/>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altLang="zh-CN" smtClean="0"/>
              <a:pPr/>
              <a:t>6/6/2016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A013F82-EE5E-44EE-A61D-E31C6657F26F}" type="slidenum">
              <a:rPr lang="en-US" altLang="zh-CN" smtClean="0"/>
              <a:pPr/>
              <a:t>‹#›</a:t>
            </a:fld>
            <a:endParaRPr lang="en-US" altLang="zh-CN"/>
          </a:p>
        </p:txBody>
      </p:sp>
      <p:cxnSp>
        <p:nvCxnSpPr>
          <p:cNvPr id="14" name="Straight Connector 13"/>
          <p:cNvCxnSpPr/>
          <p:nvPr/>
        </p:nvCxnSpPr>
        <p:spPr>
          <a:xfrm>
            <a:off x="8861582"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169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3F41C87-7AD9-4845-A077-840E4A0F3F06}" type="datetimeFigureOut">
              <a:rPr lang="zh-CN" altLang="en-US" smtClean="0"/>
              <a:t>2016/6/6</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2A013F82-EE5E-44EE-A61D-E31C6657F26F}" type="slidenum">
              <a:rPr lang="en-US" altLang="zh-CN" smtClean="0"/>
              <a:t>‹#›</a:t>
            </a:fld>
            <a:endParaRPr lang="zh-CN" altLang="en-US"/>
          </a:p>
        </p:txBody>
      </p:sp>
    </p:spTree>
    <p:extLst>
      <p:ext uri="{BB962C8B-B14F-4D97-AF65-F5344CB8AC3E}">
        <p14:creationId xmlns:p14="http://schemas.microsoft.com/office/powerpoint/2010/main" val="2060756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4544" y="1752606"/>
            <a:ext cx="8156563" cy="1822514"/>
          </a:xfrm>
        </p:spPr>
        <p:txBody>
          <a:bodyPr anchor="b">
            <a:normAutofit/>
          </a:bodyPr>
          <a:lstStyle>
            <a:lvl1pPr algn="ctr">
              <a:defRPr sz="4399"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14542" y="3846052"/>
            <a:ext cx="8156565" cy="954547"/>
          </a:xfrm>
        </p:spPr>
        <p:txBody>
          <a:bodyPr anchor="t">
            <a:normAutofit/>
          </a:bodyPr>
          <a:lstStyle>
            <a:lvl1pPr marL="0" indent="0" algn="ctr">
              <a:buNone/>
              <a:defRPr sz="23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3F41C87-7AD9-4845-A077-840E4A0F3F06}" type="datetimeFigureOut">
              <a:rPr lang="zh-CN" altLang="en-US" smtClean="0"/>
              <a:t>2016/6/6</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2A013F82-EE5E-44EE-A61D-E31C6657F26F}" type="slidenum">
              <a:rPr lang="en-US" altLang="zh-CN" smtClean="0"/>
              <a:t>‹#›</a:t>
            </a:fld>
            <a:endParaRPr lang="zh-CN" altLang="en-US"/>
          </a:p>
        </p:txBody>
      </p:sp>
      <p:cxnSp>
        <p:nvCxnSpPr>
          <p:cNvPr id="16" name="Straight Connector 15"/>
          <p:cNvCxnSpPr/>
          <p:nvPr/>
        </p:nvCxnSpPr>
        <p:spPr>
          <a:xfrm>
            <a:off x="2012199" y="3710585"/>
            <a:ext cx="816125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46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98110" y="2560320"/>
            <a:ext cx="4717075"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9734" y="2560320"/>
            <a:ext cx="4717075"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3F41C87-7AD9-4845-A077-840E4A0F3F06}" type="datetimeFigureOut">
              <a:rPr lang="zh-CN" altLang="en-US" smtClean="0"/>
              <a:t>2016/6/6</a:t>
            </a:fld>
            <a:endParaRPr lang="zh-CN"/>
          </a:p>
        </p:txBody>
      </p:sp>
      <p:sp>
        <p:nvSpPr>
          <p:cNvPr id="6" name="Footer Placeholder 5"/>
          <p:cNvSpPr>
            <a:spLocks noGrp="1"/>
          </p:cNvSpPr>
          <p:nvPr>
            <p:ph type="ftr" sz="quarter" idx="11"/>
          </p:nvPr>
        </p:nvSpPr>
        <p:spPr/>
        <p:txBody>
          <a:bodyPr/>
          <a:lstStyle/>
          <a:p>
            <a:endParaRPr lang="zh-CN"/>
          </a:p>
        </p:txBody>
      </p:sp>
      <p:sp>
        <p:nvSpPr>
          <p:cNvPr id="7" name="Slide Number Placeholder 6"/>
          <p:cNvSpPr>
            <a:spLocks noGrp="1"/>
          </p:cNvSpPr>
          <p:nvPr>
            <p:ph type="sldNum" sz="quarter" idx="12"/>
          </p:nvPr>
        </p:nvSpPr>
        <p:spPr/>
        <p:txBody>
          <a:bodyPr/>
          <a:lstStyle/>
          <a:p>
            <a:fld id="{2A013F82-EE5E-44EE-A61D-E31C6657F26F}" type="slidenum">
              <a:rPr lang="en-US" altLang="zh-CN" smtClean="0"/>
              <a:t>‹#›</a:t>
            </a:fld>
            <a:endParaRPr lang="zh-CN" altLang="en-US"/>
          </a:p>
        </p:txBody>
      </p:sp>
    </p:spTree>
    <p:extLst>
      <p:ext uri="{BB962C8B-B14F-4D97-AF65-F5344CB8AC3E}">
        <p14:creationId xmlns:p14="http://schemas.microsoft.com/office/powerpoint/2010/main" val="1159061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063" y="2658533"/>
            <a:ext cx="4717075" cy="576262"/>
          </a:xfrm>
        </p:spPr>
        <p:txBody>
          <a:bodyPr anchor="b">
            <a:noAutofit/>
          </a:bodyPr>
          <a:lstStyle>
            <a:lvl1pPr marL="0" indent="0">
              <a:spcBef>
                <a:spcPts val="672"/>
              </a:spcBef>
              <a:spcAft>
                <a:spcPts val="600"/>
              </a:spcAft>
              <a:buNone/>
              <a:defRPr sz="27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95063" y="3243263"/>
            <a:ext cx="4717075"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9061" y="2658533"/>
            <a:ext cx="4717075" cy="576262"/>
          </a:xfrm>
        </p:spPr>
        <p:txBody>
          <a:bodyPr anchor="b">
            <a:noAutofit/>
          </a:bodyPr>
          <a:lstStyle>
            <a:lvl1pPr marL="0" indent="0">
              <a:spcBef>
                <a:spcPts val="672"/>
              </a:spcBef>
              <a:spcAft>
                <a:spcPts val="600"/>
              </a:spcAft>
              <a:buNone/>
              <a:defRPr sz="27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9061" y="3243263"/>
            <a:ext cx="4717075"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3F41C87-7AD9-4845-A077-840E4A0F3F06}" type="datetimeFigureOut">
              <a:rPr lang="zh-CN" altLang="en-US" smtClean="0"/>
              <a:t>2016/6/6</a:t>
            </a:fld>
            <a:endParaRPr lang="zh-CN"/>
          </a:p>
        </p:txBody>
      </p:sp>
      <p:sp>
        <p:nvSpPr>
          <p:cNvPr id="8" name="Footer Placeholder 7"/>
          <p:cNvSpPr>
            <a:spLocks noGrp="1"/>
          </p:cNvSpPr>
          <p:nvPr>
            <p:ph type="ftr" sz="quarter" idx="11"/>
          </p:nvPr>
        </p:nvSpPr>
        <p:spPr/>
        <p:txBody>
          <a:bodyPr/>
          <a:lstStyle/>
          <a:p>
            <a:endParaRPr lang="zh-CN"/>
          </a:p>
        </p:txBody>
      </p:sp>
      <p:sp>
        <p:nvSpPr>
          <p:cNvPr id="9" name="Slide Number Placeholder 8"/>
          <p:cNvSpPr>
            <a:spLocks noGrp="1"/>
          </p:cNvSpPr>
          <p:nvPr>
            <p:ph type="sldNum" sz="quarter" idx="12"/>
          </p:nvPr>
        </p:nvSpPr>
        <p:spPr/>
        <p:txBody>
          <a:bodyPr/>
          <a:lstStyle/>
          <a:p>
            <a:fld id="{2A013F82-EE5E-44EE-A61D-E31C6657F26F}" type="slidenum">
              <a:rPr lang="en-US" altLang="zh-CN" smtClean="0"/>
              <a:t>‹#›</a:t>
            </a:fld>
            <a:endParaRPr lang="zh-CN" altLang="en-US"/>
          </a:p>
        </p:txBody>
      </p:sp>
      <p:cxnSp>
        <p:nvCxnSpPr>
          <p:cNvPr id="18" name="Straight Connector 17"/>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0530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3F41C87-7AD9-4845-A077-840E4A0F3F06}" type="datetimeFigureOut">
              <a:rPr lang="zh-CN" altLang="en-US" smtClean="0"/>
              <a:t>2016/6/6</a:t>
            </a:fld>
            <a:endParaRPr lang="zh-CN"/>
          </a:p>
        </p:txBody>
      </p:sp>
      <p:sp>
        <p:nvSpPr>
          <p:cNvPr id="4" name="Footer Placeholder 3"/>
          <p:cNvSpPr>
            <a:spLocks noGrp="1"/>
          </p:cNvSpPr>
          <p:nvPr>
            <p:ph type="ftr" sz="quarter" idx="11"/>
          </p:nvPr>
        </p:nvSpPr>
        <p:spPr/>
        <p:txBody>
          <a:bodyPr/>
          <a:lstStyle/>
          <a:p>
            <a:endParaRPr lang="zh-CN"/>
          </a:p>
        </p:txBody>
      </p:sp>
      <p:sp>
        <p:nvSpPr>
          <p:cNvPr id="5" name="Slide Number Placeholder 4"/>
          <p:cNvSpPr>
            <a:spLocks noGrp="1"/>
          </p:cNvSpPr>
          <p:nvPr>
            <p:ph type="sldNum" sz="quarter" idx="12"/>
          </p:nvPr>
        </p:nvSpPr>
        <p:spPr/>
        <p:txBody>
          <a:bodyPr/>
          <a:lstStyle/>
          <a:p>
            <a:fld id="{2A013F82-EE5E-44EE-A61D-E31C6657F26F}" type="slidenum">
              <a:rPr lang="en-US" altLang="zh-CN" smtClean="0"/>
              <a:t>‹#›</a:t>
            </a:fld>
            <a:endParaRPr lang="zh-CN" altLang="en-US"/>
          </a:p>
        </p:txBody>
      </p:sp>
      <p:cxnSp>
        <p:nvCxnSpPr>
          <p:cNvPr id="14" name="Straight Connector 13"/>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803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zh-CN" altLang="en-US" smtClean="0"/>
              <a:t>2016/6/6</a:t>
            </a:fld>
            <a:endParaRPr lang="zh-CN"/>
          </a:p>
        </p:txBody>
      </p:sp>
      <p:sp>
        <p:nvSpPr>
          <p:cNvPr id="3" name="Footer Placeholder 2"/>
          <p:cNvSpPr>
            <a:spLocks noGrp="1"/>
          </p:cNvSpPr>
          <p:nvPr>
            <p:ph type="ftr" sz="quarter" idx="11"/>
          </p:nvPr>
        </p:nvSpPr>
        <p:spPr/>
        <p:txBody>
          <a:bodyPr/>
          <a:lstStyle/>
          <a:p>
            <a:endParaRPr lang="zh-CN"/>
          </a:p>
        </p:txBody>
      </p:sp>
      <p:sp>
        <p:nvSpPr>
          <p:cNvPr id="4" name="Slide Number Placeholder 3"/>
          <p:cNvSpPr>
            <a:spLocks noGrp="1"/>
          </p:cNvSpPr>
          <p:nvPr>
            <p:ph type="sldNum" sz="quarter" idx="12"/>
          </p:nvPr>
        </p:nvSpPr>
        <p:spPr/>
        <p:txBody>
          <a:bodyPr/>
          <a:lstStyle/>
          <a:p>
            <a:fld id="{2A013F82-EE5E-44EE-A61D-E31C6657F26F}" type="slidenum">
              <a:rPr lang="en-US" altLang="zh-CN" smtClean="0"/>
              <a:t>‹#›</a:t>
            </a:fld>
            <a:endParaRPr lang="zh-CN" altLang="en-US"/>
          </a:p>
        </p:txBody>
      </p:sp>
      <p:pic>
        <p:nvPicPr>
          <p:cNvPr id="5" name="图片 4" descr="滔天巨浪（半透明）" title="海浪"/>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6"/>
            <a:ext cx="12188824" cy="6857887"/>
          </a:xfrm>
          <a:prstGeom prst="rect">
            <a:avLst/>
          </a:prstGeom>
        </p:spPr>
      </p:pic>
    </p:spTree>
    <p:extLst>
      <p:ext uri="{BB962C8B-B14F-4D97-AF65-F5344CB8AC3E}">
        <p14:creationId xmlns:p14="http://schemas.microsoft.com/office/powerpoint/2010/main" val="3838226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474" y="1388534"/>
            <a:ext cx="3717487" cy="1371600"/>
          </a:xfrm>
        </p:spPr>
        <p:txBody>
          <a:bodyPr anchor="b">
            <a:normAutofit/>
          </a:bodyPr>
          <a:lstStyle>
            <a:lvl1pPr algn="ctr">
              <a:defRPr sz="2399"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417257" y="982132"/>
            <a:ext cx="5468042" cy="4893735"/>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293474" y="3031065"/>
            <a:ext cx="3717487" cy="2438404"/>
          </a:xfrm>
        </p:spPr>
        <p:txBody>
          <a:bodyPr anchor="t">
            <a:normAutofit/>
          </a:bodyPr>
          <a:lstStyle>
            <a:lvl1pPr marL="0" indent="0" algn="ctr">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3F41C87-7AD9-4845-A077-840E4A0F3F06}" type="datetimeFigureOut">
              <a:rPr lang="en-US" altLang="zh-CN" smtClean="0"/>
              <a:pPr/>
              <a:t>6/6/2016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A013F82-EE5E-44EE-A61D-E31C6657F26F}" type="slidenum">
              <a:rPr lang="en-US" altLang="zh-CN" smtClean="0"/>
              <a:pPr/>
              <a:t>‹#›</a:t>
            </a:fld>
            <a:endParaRPr lang="en-US" altLang="zh-CN"/>
          </a:p>
        </p:txBody>
      </p:sp>
      <p:cxnSp>
        <p:nvCxnSpPr>
          <p:cNvPr id="16" name="Straight Connector 15"/>
          <p:cNvCxnSpPr/>
          <p:nvPr/>
        </p:nvCxnSpPr>
        <p:spPr>
          <a:xfrm>
            <a:off x="1395805" y="2912533"/>
            <a:ext cx="35135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02388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061" y="1883832"/>
            <a:ext cx="6240191" cy="1371600"/>
          </a:xfrm>
        </p:spPr>
        <p:txBody>
          <a:bodyPr anchor="b">
            <a:normAutofit/>
          </a:bodyPr>
          <a:lstStyle>
            <a:lvl1pPr algn="ctr">
              <a:defRPr sz="2799"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2724" y="1041400"/>
            <a:ext cx="3062549"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295061" y="3255432"/>
            <a:ext cx="6240191" cy="1828800"/>
          </a:xfrm>
        </p:spPr>
        <p:txBody>
          <a:bodyPr anchor="t">
            <a:normAutofit/>
          </a:bodyPr>
          <a:lstStyle>
            <a:lvl1pPr marL="0" indent="0" algn="ctr">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3F41C87-7AD9-4845-A077-840E4A0F3F06}" type="datetimeFigureOut">
              <a:rPr lang="en-US" altLang="zh-CN" smtClean="0"/>
              <a:pPr/>
              <a:t>6/6/2016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A013F82-EE5E-44EE-A61D-E31C6657F26F}" type="slidenum">
              <a:rPr lang="en-US" altLang="zh-CN" smtClean="0"/>
              <a:pPr/>
              <a:t>‹#›</a:t>
            </a:fld>
            <a:endParaRPr lang="en-US" altLang="zh-CN"/>
          </a:p>
        </p:txBody>
      </p:sp>
    </p:spTree>
    <p:extLst>
      <p:ext uri="{BB962C8B-B14F-4D97-AF65-F5344CB8AC3E}">
        <p14:creationId xmlns:p14="http://schemas.microsoft.com/office/powerpoint/2010/main" val="14330524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2" y="0"/>
            <a:ext cx="12226777"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065" y="982133"/>
            <a:ext cx="95986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064" y="2556932"/>
            <a:ext cx="9598696" cy="3318936"/>
          </a:xfrm>
          <a:prstGeom prst="rect">
            <a:avLst/>
          </a:prstGeom>
        </p:spPr>
        <p:txBody>
          <a:bodyPr vert="horz" lIns="91440" tIns="45720" rIns="91440" bIns="45720" rtlCol="0"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675241" y="5969000"/>
            <a:ext cx="15997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3F41C87-7AD9-4845-A077-840E4A0F3F06}" type="datetimeFigureOut">
              <a:rPr lang="en-US" altLang="zh-CN" smtClean="0"/>
              <a:pPr/>
              <a:t>6/6/2016</a:t>
            </a:fld>
            <a:endParaRPr lang="zh-CN" altLang="en-US"/>
          </a:p>
        </p:txBody>
      </p:sp>
      <p:sp>
        <p:nvSpPr>
          <p:cNvPr id="5" name="Footer Placeholder 4"/>
          <p:cNvSpPr>
            <a:spLocks noGrp="1"/>
          </p:cNvSpPr>
          <p:nvPr>
            <p:ph type="ftr" sz="quarter" idx="3"/>
          </p:nvPr>
        </p:nvSpPr>
        <p:spPr>
          <a:xfrm>
            <a:off x="1295064" y="5969000"/>
            <a:ext cx="730399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1205" y="5969000"/>
            <a:ext cx="542556"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013F82-EE5E-44EE-A61D-E31C6657F26F}" type="slidenum">
              <a:rPr lang="en-US" altLang="zh-CN" smtClean="0"/>
              <a:pPr/>
              <a:t>‹#›</a:t>
            </a:fld>
            <a:endParaRPr lang="en-US" altLang="zh-CN"/>
          </a:p>
        </p:txBody>
      </p:sp>
    </p:spTree>
    <p:extLst>
      <p:ext uri="{BB962C8B-B14F-4D97-AF65-F5344CB8AC3E}">
        <p14:creationId xmlns:p14="http://schemas.microsoft.com/office/powerpoint/2010/main" val="75775676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457063" rtl="0" eaLnBrk="1" latinLnBrk="0" hangingPunct="1">
        <a:spcBef>
          <a:spcPct val="0"/>
        </a:spcBef>
        <a:buNone/>
        <a:defRPr sz="4399"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2520846" y="1124744"/>
            <a:ext cx="7155595" cy="2411558"/>
          </a:xfrm>
        </p:spPr>
        <p:txBody>
          <a:bodyPr>
            <a:normAutofit/>
          </a:bodyPr>
          <a:lstStyle/>
          <a:p>
            <a:r>
              <a:rPr lang="en-US" altLang="zh-CN" sz="4000" dirty="0" smtClean="0"/>
              <a:t>Ensemble Learning </a:t>
            </a:r>
            <a:r>
              <a:rPr lang="zh-CN" altLang="en-US" dirty="0" smtClean="0"/>
              <a:t>学习分享</a:t>
            </a:r>
            <a:endParaRPr lang="zh-CN" sz="5400" dirty="0"/>
          </a:p>
        </p:txBody>
      </p:sp>
      <p:sp>
        <p:nvSpPr>
          <p:cNvPr id="4" name="副标题 3"/>
          <p:cNvSpPr>
            <a:spLocks noGrp="1"/>
          </p:cNvSpPr>
          <p:nvPr>
            <p:ph type="subTitle" idx="1"/>
          </p:nvPr>
        </p:nvSpPr>
        <p:spPr/>
        <p:txBody>
          <a:bodyPr/>
          <a:lstStyle/>
          <a:p>
            <a:r>
              <a:rPr lang="zh-CN" altLang="en-US" dirty="0" smtClean="0"/>
              <a:t>安思宇</a:t>
            </a:r>
            <a:endParaRPr lang="zh-CN"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p:cNvSpPr txBox="1">
            <a:spLocks/>
          </p:cNvSpPr>
          <p:nvPr/>
        </p:nvSpPr>
        <p:spPr>
          <a:xfrm>
            <a:off x="1295063" y="1916831"/>
            <a:ext cx="9767901" cy="3959037"/>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US" altLang="zh-CN" dirty="0"/>
          </a:p>
          <a:p>
            <a:pPr marL="0" indent="0">
              <a:buNone/>
            </a:pPr>
            <a:endParaRPr lang="en-US" altLang="zh-CN" dirty="0" smtClean="0"/>
          </a:p>
        </p:txBody>
      </p:sp>
      <p:sp>
        <p:nvSpPr>
          <p:cNvPr id="3" name="文本占位符 2"/>
          <p:cNvSpPr txBox="1">
            <a:spLocks/>
          </p:cNvSpPr>
          <p:nvPr/>
        </p:nvSpPr>
        <p:spPr>
          <a:xfrm>
            <a:off x="1485900" y="812147"/>
            <a:ext cx="8496944" cy="648270"/>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altLang="zh-CN" sz="3600" dirty="0" smtClean="0">
                <a:solidFill>
                  <a:schemeClr val="tx1"/>
                </a:solidFill>
              </a:rPr>
              <a:t>CART(classification and regression tree)</a:t>
            </a:r>
            <a:endParaRPr lang="zh-CN" altLang="en-US" sz="3600" dirty="0">
              <a:solidFill>
                <a:schemeClr val="tx1"/>
              </a:solidFill>
            </a:endParaRPr>
          </a:p>
        </p:txBody>
      </p:sp>
      <p:sp>
        <p:nvSpPr>
          <p:cNvPr id="4" name="内容占位符 5"/>
          <p:cNvSpPr txBox="1">
            <a:spLocks/>
          </p:cNvSpPr>
          <p:nvPr/>
        </p:nvSpPr>
        <p:spPr>
          <a:xfrm>
            <a:off x="1485900" y="1556792"/>
            <a:ext cx="9145016" cy="4505498"/>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zh-CN" altLang="en-US" dirty="0" smtClean="0"/>
              <a:t>建分类树：</a:t>
            </a:r>
            <a:endParaRPr lang="en-US" altLang="zh-CN" dirty="0" smtClean="0"/>
          </a:p>
          <a:p>
            <a:pPr marL="0" indent="0">
              <a:buNone/>
            </a:pPr>
            <a:endParaRPr lang="en-US" altLang="zh-CN" dirty="0" smtClean="0"/>
          </a:p>
          <a:p>
            <a:pPr>
              <a:buFont typeface="Wingdings" panose="05000000000000000000" pitchFamily="2" charset="2"/>
              <a:buChar char="Ø"/>
            </a:pPr>
            <a:r>
              <a:rPr lang="zh-CN" altLang="en-US" dirty="0" smtClean="0"/>
              <a:t>遍历所有的特征和所有的切分点（特征的所有取值 ），在所有可能的特征以及所有特征的所有可能的切分点中，选择基尼系数最小的特征及其对应的切分点作为最优特征与最优切分点</a:t>
            </a:r>
            <a:endParaRPr lang="en-US" altLang="zh-CN" dirty="0" smtClean="0"/>
          </a:p>
          <a:p>
            <a:pPr>
              <a:buFont typeface="Wingdings" panose="05000000000000000000" pitchFamily="2" charset="2"/>
              <a:buChar char="Ø"/>
            </a:pPr>
            <a:endParaRPr lang="en-US" altLang="zh-CN" dirty="0" smtClean="0"/>
          </a:p>
          <a:p>
            <a:pPr>
              <a:buFont typeface="Wingdings" panose="05000000000000000000" pitchFamily="2" charset="2"/>
              <a:buChar char="Ø"/>
            </a:pPr>
            <a:r>
              <a:rPr lang="zh-CN" altLang="en-US" dirty="0" smtClean="0"/>
              <a:t>递归建树，启发式方法不断将训练数据集特征依次分配到子节点中</a:t>
            </a:r>
            <a:endParaRPr lang="en-US" altLang="zh-CN" dirty="0" smtClean="0"/>
          </a:p>
          <a:p>
            <a:pPr marL="0" indent="0">
              <a:buNone/>
            </a:pPr>
            <a:endParaRPr lang="en-US" altLang="zh-CN" dirty="0" smtClean="0"/>
          </a:p>
          <a:p>
            <a:endParaRPr lang="en-US" altLang="zh-CN" dirty="0"/>
          </a:p>
        </p:txBody>
      </p:sp>
    </p:spTree>
    <p:extLst>
      <p:ext uri="{BB962C8B-B14F-4D97-AF65-F5344CB8AC3E}">
        <p14:creationId xmlns:p14="http://schemas.microsoft.com/office/powerpoint/2010/main" val="343351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p:cNvSpPr txBox="1">
            <a:spLocks/>
          </p:cNvSpPr>
          <p:nvPr/>
        </p:nvSpPr>
        <p:spPr>
          <a:xfrm>
            <a:off x="1295063" y="1916831"/>
            <a:ext cx="9767901" cy="3959037"/>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US" altLang="zh-CN" dirty="0"/>
          </a:p>
          <a:p>
            <a:pPr marL="0" indent="0">
              <a:buNone/>
            </a:pPr>
            <a:endParaRPr lang="en-US" altLang="zh-CN" dirty="0" smtClean="0"/>
          </a:p>
        </p:txBody>
      </p:sp>
      <p:sp>
        <p:nvSpPr>
          <p:cNvPr id="3" name="文本占位符 2"/>
          <p:cNvSpPr txBox="1">
            <a:spLocks/>
          </p:cNvSpPr>
          <p:nvPr/>
        </p:nvSpPr>
        <p:spPr>
          <a:xfrm>
            <a:off x="1485900" y="1052736"/>
            <a:ext cx="8496944" cy="648270"/>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altLang="zh-CN" sz="3600" dirty="0" smtClean="0">
                <a:solidFill>
                  <a:schemeClr val="tx1"/>
                </a:solidFill>
              </a:rPr>
              <a:t>CART(classification and regression tree)</a:t>
            </a:r>
            <a:endParaRPr lang="zh-CN" altLang="en-US" sz="3600" dirty="0">
              <a:solidFill>
                <a:schemeClr val="tx1"/>
              </a:solidFill>
            </a:endParaRPr>
          </a:p>
        </p:txBody>
      </p:sp>
      <mc:AlternateContent xmlns:mc="http://schemas.openxmlformats.org/markup-compatibility/2006" xmlns:a14="http://schemas.microsoft.com/office/drawing/2010/main">
        <mc:Choice Requires="a14">
          <p:sp>
            <p:nvSpPr>
              <p:cNvPr id="4" name="内容占位符 5"/>
              <p:cNvSpPr txBox="1">
                <a:spLocks/>
              </p:cNvSpPr>
              <p:nvPr/>
            </p:nvSpPr>
            <p:spPr>
              <a:xfrm>
                <a:off x="1485900" y="2204864"/>
                <a:ext cx="9145016" cy="3857426"/>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zh-CN" altLang="en-US" dirty="0" smtClean="0"/>
                  <a:t>回归</a:t>
                </a:r>
                <a:endParaRPr lang="en-US" altLang="zh-CN" dirty="0"/>
              </a:p>
              <a:p>
                <a:pPr>
                  <a:buFont typeface="Wingdings" panose="05000000000000000000" pitchFamily="2" charset="2"/>
                  <a:buChar char="Ø"/>
                </a:pPr>
                <a:r>
                  <a:rPr lang="zh-CN" altLang="en-US" dirty="0" smtClean="0"/>
                  <a:t>回归树模型可以表示为</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𝑀</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nary>
                  </m:oMath>
                </a14:m>
                <a:endParaRPr lang="en-US" altLang="zh-CN" dirty="0" smtClean="0"/>
              </a:p>
              <a:p>
                <a:pPr>
                  <a:buFont typeface="Wingdings" panose="05000000000000000000" pitchFamily="2" charset="2"/>
                  <a:buChar char="Ø"/>
                </a:pPr>
                <a:r>
                  <a:rPr lang="zh-CN" altLang="en-US" dirty="0" smtClean="0"/>
                  <a:t>可以用平方误差</a:t>
                </a:r>
                <a14:m>
                  <m:oMath xmlns:m="http://schemas.openxmlformats.org/officeDocument/2006/math">
                    <m:nary>
                      <m:naryPr>
                        <m:chr m:val="∑"/>
                        <m:supHide m:val="on"/>
                        <m:ctrlPr>
                          <a:rPr lang="zh-CN" altLang="en-US" i="1" smtClean="0">
                            <a:latin typeface="Cambria Math" panose="02040503050406030204" pitchFamily="18" charset="0"/>
                          </a:rPr>
                        </m:ctrlPr>
                      </m:naryPr>
                      <m:sub>
                        <m:r>
                          <m:rPr>
                            <m:brk m:alnAt="7"/>
                          </m:rP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𝑅</m:t>
                            </m:r>
                          </m:e>
                          <m:sub>
                            <m:r>
                              <a:rPr lang="en-US" altLang="zh-CN" b="0" i="1" smtClean="0">
                                <a:latin typeface="Cambria Math" panose="02040503050406030204" pitchFamily="18" charset="0"/>
                                <a:ea typeface="Cambria Math" panose="02040503050406030204" pitchFamily="18" charset="0"/>
                              </a:rPr>
                              <m:t>𝑚</m:t>
                            </m:r>
                          </m:sub>
                        </m:sSub>
                      </m:sub>
                      <m:sup/>
                      <m:e>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e>
                          <m:sup>
                            <m:r>
                              <a:rPr lang="en-US" altLang="zh-CN" b="0" i="1" smtClean="0">
                                <a:latin typeface="Cambria Math" panose="02040503050406030204" pitchFamily="18" charset="0"/>
                              </a:rPr>
                              <m:t>2</m:t>
                            </m:r>
                          </m:sup>
                        </m:sSup>
                      </m:e>
                    </m:nary>
                  </m:oMath>
                </a14:m>
                <a:r>
                  <a:rPr lang="zh-CN" altLang="en-US" dirty="0" smtClean="0"/>
                  <a:t>表示回归树对于训练数据的预测误差，用平方误差最小的准则求解每个单元上最优输出值</a:t>
                </a:r>
                <a:endParaRPr lang="en-US" altLang="zh-CN" dirty="0" smtClean="0"/>
              </a:p>
              <a:p>
                <a:pPr>
                  <a:buFont typeface="Wingdings" panose="05000000000000000000" pitchFamily="2" charset="2"/>
                  <a:buChar char="Ø"/>
                </a:pPr>
                <a:r>
                  <a:rPr lang="zh-CN" altLang="en-US" dirty="0" smtClean="0"/>
                  <a:t>选择第</a:t>
                </a:r>
                <a:r>
                  <a:rPr lang="en-US" altLang="zh-CN" dirty="0" smtClean="0"/>
                  <a:t>j</a:t>
                </a:r>
                <a:r>
                  <a:rPr lang="zh-CN" altLang="en-US" dirty="0" smtClean="0"/>
                  <a:t>个变量</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𝑗</m:t>
                        </m:r>
                      </m:sup>
                    </m:sSup>
                    <m:r>
                      <a:rPr lang="zh-CN" altLang="en-US" b="0" i="1" smtClean="0">
                        <a:latin typeface="Cambria Math" panose="02040503050406030204" pitchFamily="18" charset="0"/>
                      </a:rPr>
                      <m:t>和</m:t>
                    </m:r>
                  </m:oMath>
                </a14:m>
                <a:r>
                  <a:rPr lang="zh-CN" altLang="en-US" dirty="0" smtClean="0"/>
                  <a:t>它的切分点取值</a:t>
                </a:r>
                <a:r>
                  <a:rPr lang="en-US" altLang="zh-CN" dirty="0" smtClean="0"/>
                  <a:t>s</a:t>
                </a:r>
                <a:r>
                  <a:rPr lang="zh-CN" altLang="en-US" dirty="0" smtClean="0"/>
                  <a:t>，定义两个区域</a:t>
                </a:r>
                <a:endParaRPr lang="en-US" altLang="zh-CN" dirty="0" smtClean="0"/>
              </a:p>
              <a:p>
                <a:pPr marL="0" indent="0">
                  <a:buNone/>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𝑠</m:t>
                        </m:r>
                      </m:e>
                    </m:d>
                  </m:oMath>
                </a14:m>
                <a:r>
                  <a:rPr lang="zh-CN" altLang="en-US" dirty="0" smtClean="0"/>
                  <a:t>和</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𝑅</m:t>
                        </m:r>
                      </m:e>
                      <m:sub>
                        <m:r>
                          <a:rPr lang="en-US" altLang="zh-CN" b="0" i="1" dirty="0" smtClean="0">
                            <a:latin typeface="Cambria Math" panose="02040503050406030204" pitchFamily="18" charset="0"/>
                          </a:rPr>
                          <m:t>2</m:t>
                        </m:r>
                      </m:sub>
                    </m:sSub>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𝑠</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𝑥</m:t>
                        </m:r>
                      </m:e>
                      <m:sup>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𝑗</m:t>
                            </m:r>
                          </m:e>
                        </m:d>
                      </m:sup>
                    </m:sSup>
                    <m:r>
                      <a:rPr lang="en-US" altLang="zh-CN" b="0" i="1" dirty="0" smtClean="0">
                        <a:latin typeface="Cambria Math" panose="02040503050406030204" pitchFamily="18" charset="0"/>
                      </a:rPr>
                      <m:t>&gt;</m:t>
                    </m:r>
                    <m:r>
                      <a:rPr lang="en-US" altLang="zh-CN" b="0" i="1" dirty="0" smtClean="0">
                        <a:latin typeface="Cambria Math" panose="02040503050406030204" pitchFamily="18" charset="0"/>
                      </a:rPr>
                      <m:t>𝑠</m:t>
                    </m:r>
                    <m:r>
                      <a:rPr lang="en-US" altLang="zh-CN" b="0" i="1" dirty="0" smtClean="0">
                        <a:latin typeface="Cambria Math" panose="02040503050406030204" pitchFamily="18" charset="0"/>
                      </a:rPr>
                      <m:t>}</m:t>
                    </m:r>
                  </m:oMath>
                </a14:m>
                <a:endParaRPr lang="en-US" altLang="zh-CN" dirty="0" smtClean="0"/>
              </a:p>
              <a:p>
                <a:endParaRPr lang="en-US" altLang="zh-CN" dirty="0"/>
              </a:p>
            </p:txBody>
          </p:sp>
        </mc:Choice>
        <mc:Fallback xmlns="">
          <p:sp>
            <p:nvSpPr>
              <p:cNvPr id="4" name="内容占位符 5"/>
              <p:cNvSpPr txBox="1">
                <a:spLocks noRot="1" noChangeAspect="1" noMove="1" noResize="1" noEditPoints="1" noAdjustHandles="1" noChangeArrowheads="1" noChangeShapeType="1" noTextEdit="1"/>
              </p:cNvSpPr>
              <p:nvPr/>
            </p:nvSpPr>
            <p:spPr>
              <a:xfrm>
                <a:off x="1485900" y="2204864"/>
                <a:ext cx="9145016" cy="3857426"/>
              </a:xfrm>
              <a:prstGeom prst="rect">
                <a:avLst/>
              </a:prstGeom>
              <a:blipFill rotWithShape="0">
                <a:blip r:embed="rId2"/>
                <a:stretch>
                  <a:fillRect l="-1200" t="-2215" r="-4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5066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p:cNvSpPr txBox="1">
            <a:spLocks/>
          </p:cNvSpPr>
          <p:nvPr/>
        </p:nvSpPr>
        <p:spPr>
          <a:xfrm>
            <a:off x="1295063" y="1916831"/>
            <a:ext cx="9767901" cy="3959037"/>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US" altLang="zh-CN" dirty="0"/>
          </a:p>
          <a:p>
            <a:pPr marL="0" indent="0">
              <a:buNone/>
            </a:pPr>
            <a:endParaRPr lang="en-US" altLang="zh-CN" dirty="0" smtClean="0"/>
          </a:p>
        </p:txBody>
      </p:sp>
      <p:sp>
        <p:nvSpPr>
          <p:cNvPr id="3" name="文本占位符 2"/>
          <p:cNvSpPr txBox="1">
            <a:spLocks/>
          </p:cNvSpPr>
          <p:nvPr/>
        </p:nvSpPr>
        <p:spPr>
          <a:xfrm>
            <a:off x="1485900" y="1052736"/>
            <a:ext cx="8496944" cy="648270"/>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altLang="zh-CN" sz="3600" dirty="0" smtClean="0">
                <a:solidFill>
                  <a:schemeClr val="tx1"/>
                </a:solidFill>
              </a:rPr>
              <a:t>CART(classification and regression tree)</a:t>
            </a:r>
            <a:endParaRPr lang="zh-CN" altLang="en-US" sz="3600" dirty="0">
              <a:solidFill>
                <a:schemeClr val="tx1"/>
              </a:solidFill>
            </a:endParaRPr>
          </a:p>
        </p:txBody>
      </p:sp>
      <mc:AlternateContent xmlns:mc="http://schemas.openxmlformats.org/markup-compatibility/2006" xmlns:a14="http://schemas.microsoft.com/office/drawing/2010/main">
        <mc:Choice Requires="a14">
          <p:sp>
            <p:nvSpPr>
              <p:cNvPr id="4" name="内容占位符 5"/>
              <p:cNvSpPr txBox="1">
                <a:spLocks/>
              </p:cNvSpPr>
              <p:nvPr/>
            </p:nvSpPr>
            <p:spPr>
              <a:xfrm>
                <a:off x="1485900" y="2204864"/>
                <a:ext cx="9145016" cy="3857426"/>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zh-CN" altLang="en-US" dirty="0"/>
                  <a:t>建</a:t>
                </a:r>
                <a:r>
                  <a:rPr lang="zh-CN" altLang="en-US" dirty="0" smtClean="0"/>
                  <a:t>回归树（启发式方法）</a:t>
                </a:r>
                <a:endParaRPr lang="en-US" altLang="zh-CN" dirty="0" smtClean="0"/>
              </a:p>
              <a:p>
                <a:pPr marL="0" indent="0">
                  <a:buNone/>
                </a:pPr>
                <a:r>
                  <a:rPr lang="zh-CN" altLang="en-US" dirty="0" smtClean="0"/>
                  <a:t>求解</a:t>
                </a:r>
                <a14:m>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min</m:t>
                            </m:r>
                          </m:e>
                          <m:lim>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lim>
                        </m:limLow>
                      </m:fName>
                      <m:e>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lim>
                            </m:limLow>
                          </m:fName>
                          <m:e>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𝑅</m:t>
                                    </m:r>
                                  </m:e>
                                  <m:sub>
                                    <m:r>
                                      <a:rPr lang="en-US" altLang="zh-CN" b="0" i="1" smtClean="0">
                                        <a:latin typeface="Cambria Math" panose="02040503050406030204" pitchFamily="18" charset="0"/>
                                        <a:ea typeface="Cambria Math" panose="02040503050406030204" pitchFamily="18" charset="0"/>
                                      </a:rPr>
                                      <m:t>1</m:t>
                                    </m:r>
                                  </m:sub>
                                </m:sSub>
                              </m:sub>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up/>
                                    </m:sSubSup>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𝑅</m:t>
                                            </m:r>
                                          </m:e>
                                          <m:sub>
                                            <m:r>
                                              <a:rPr lang="en-US" altLang="zh-CN" b="0" i="1" smtClean="0">
                                                <a:latin typeface="Cambria Math" panose="02040503050406030204" pitchFamily="18" charset="0"/>
                                                <a:ea typeface="Cambria Math" panose="02040503050406030204" pitchFamily="18" charset="0"/>
                                              </a:rPr>
                                              <m:t>2</m:t>
                                            </m:r>
                                          </m:sub>
                                        </m:sSub>
                                      </m:lim>
                                    </m:limLow>
                                  </m:fName>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up/>
                                        </m:sSubSup>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e>
                                </m:func>
                              </m:e>
                            </m:nary>
                          </m:e>
                        </m:func>
                        <m:r>
                          <a:rPr lang="en-US" altLang="zh-CN" b="0" i="1" smtClean="0">
                            <a:latin typeface="Cambria Math" panose="02040503050406030204" pitchFamily="18" charset="0"/>
                          </a:rPr>
                          <m:t>]</m:t>
                        </m:r>
                      </m:e>
                    </m:func>
                  </m:oMath>
                </a14:m>
                <a:endParaRPr lang="en-US" altLang="zh-CN" dirty="0" smtClean="0"/>
              </a:p>
              <a:p>
                <a:pPr marL="0" indent="0">
                  <a:buNone/>
                </a:pPr>
                <a:r>
                  <a:rPr lang="zh-CN" altLang="en-US" dirty="0" smtClean="0"/>
                  <a:t>对所有的</a:t>
                </a:r>
                <a:r>
                  <a:rPr lang="en-US" altLang="zh-CN" dirty="0" smtClean="0"/>
                  <a:t>j</a:t>
                </a:r>
                <a:r>
                  <a:rPr lang="zh-CN" altLang="en-US" dirty="0" smtClean="0"/>
                  <a:t>扫描切分点</a:t>
                </a:r>
                <a:r>
                  <a:rPr lang="en-US" altLang="zh-CN" dirty="0" smtClean="0"/>
                  <a:t>s</a:t>
                </a:r>
                <a:r>
                  <a:rPr lang="zh-CN" altLang="en-US" dirty="0" smtClean="0"/>
                  <a:t>，选择最优的</a:t>
                </a:r>
                <a:r>
                  <a:rPr lang="en-US" altLang="zh-CN" dirty="0" err="1" smtClean="0"/>
                  <a:t>j,s</a:t>
                </a:r>
                <a:endParaRPr lang="en-US" altLang="zh-CN" dirty="0"/>
              </a:p>
              <a:p>
                <a:pPr marL="0" indent="0">
                  <a:buNone/>
                </a:pPr>
                <a:r>
                  <a:rPr lang="zh-CN" altLang="en-US" dirty="0"/>
                  <a:t>最</a:t>
                </a:r>
                <a:r>
                  <a:rPr lang="zh-CN" altLang="en-US" dirty="0" smtClean="0"/>
                  <a:t>优的</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e>
                      <m:sub>
                        <m:r>
                          <a:rPr lang="en-US" altLang="zh-CN" i="1">
                            <a:latin typeface="Cambria Math" panose="02040503050406030204" pitchFamily="18" charset="0"/>
                          </a:rPr>
                          <m:t>𝑚</m:t>
                        </m:r>
                      </m:sub>
                    </m:sSub>
                  </m:oMath>
                </a14:m>
                <a:r>
                  <a:rPr lang="zh-CN" altLang="en-US" dirty="0" smtClean="0"/>
                  <a:t>为</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𝑓</m:t>
                            </m:r>
                          </m:e>
                        </m:acc>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𝑚</m:t>
                            </m:r>
                          </m:sub>
                        </m:sSub>
                      </m:den>
                    </m:f>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𝑅</m:t>
                            </m:r>
                          </m:e>
                          <m:sub>
                            <m:r>
                              <a:rPr lang="en-US" altLang="zh-CN" b="0" i="1" smtClean="0">
                                <a:latin typeface="Cambria Math" panose="02040503050406030204" pitchFamily="18" charset="0"/>
                                <a:ea typeface="Cambria Math" panose="02040503050406030204" pitchFamily="18" charset="0"/>
                              </a:rPr>
                              <m:t>𝑚</m:t>
                            </m:r>
                          </m:sub>
                        </m:sSub>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nary>
                  </m:oMath>
                </a14:m>
                <a:r>
                  <a:rPr lang="zh-CN" altLang="en-US" b="0" dirty="0" smtClean="0"/>
                  <a:t>所有实例对应输出的均值</a:t>
                </a:r>
                <a:endParaRPr lang="en-US" altLang="zh-CN" b="0" dirty="0" smtClean="0"/>
              </a:p>
              <a:p>
                <a:pPr marL="0" indent="0">
                  <a:buNone/>
                </a:pPr>
                <a:r>
                  <a:rPr lang="zh-CN" altLang="en-US" dirty="0" smtClean="0"/>
                  <a:t>迭代，生成决策树</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𝑀</m:t>
                        </m:r>
                      </m:sup>
                      <m:e>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e>
                          <m:sub>
                            <m:r>
                              <a:rPr lang="en-US" altLang="zh-CN" i="1">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nary>
                  </m:oMath>
                </a14:m>
                <a:endParaRPr lang="en-US" altLang="zh-CN" b="0" dirty="0" smtClean="0"/>
              </a:p>
              <a:p>
                <a:pPr marL="0" indent="0">
                  <a:buNone/>
                </a:pPr>
                <a:endParaRPr lang="en-US" altLang="zh-CN" dirty="0" smtClean="0"/>
              </a:p>
              <a:p>
                <a:pPr marL="0" indent="0">
                  <a:buNone/>
                </a:pPr>
                <a:endParaRPr lang="en-US" altLang="zh-CN" dirty="0" smtClean="0"/>
              </a:p>
              <a:p>
                <a:endParaRPr lang="en-US" altLang="zh-CN" dirty="0"/>
              </a:p>
              <a:p>
                <a:pPr marL="0" indent="0">
                  <a:buNone/>
                </a:pPr>
                <a:endParaRPr lang="en-US" altLang="zh-CN" dirty="0" smtClean="0"/>
              </a:p>
              <a:p>
                <a:endParaRPr lang="en-US" altLang="zh-CN" dirty="0"/>
              </a:p>
            </p:txBody>
          </p:sp>
        </mc:Choice>
        <mc:Fallback xmlns="">
          <p:sp>
            <p:nvSpPr>
              <p:cNvPr id="4" name="内容占位符 5"/>
              <p:cNvSpPr txBox="1">
                <a:spLocks noRot="1" noChangeAspect="1" noMove="1" noResize="1" noEditPoints="1" noAdjustHandles="1" noChangeArrowheads="1" noChangeShapeType="1" noTextEdit="1"/>
              </p:cNvSpPr>
              <p:nvPr/>
            </p:nvSpPr>
            <p:spPr>
              <a:xfrm>
                <a:off x="1485900" y="2204864"/>
                <a:ext cx="9145016" cy="3857426"/>
              </a:xfrm>
              <a:prstGeom prst="rect">
                <a:avLst/>
              </a:prstGeom>
              <a:blipFill rotWithShape="0">
                <a:blip r:embed="rId2"/>
                <a:stretch>
                  <a:fillRect l="-1200" t="-22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870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sz="half" idx="2"/>
          </p:nvPr>
        </p:nvPicPr>
        <p:blipFill>
          <a:blip r:embed="rId2"/>
          <a:stretch>
            <a:fillRect/>
          </a:stretch>
        </p:blipFill>
        <p:spPr>
          <a:xfrm>
            <a:off x="1341884" y="692696"/>
            <a:ext cx="9577064" cy="5544616"/>
          </a:xfrm>
          <a:prstGeom prst="rect">
            <a:avLst/>
          </a:prstGeom>
        </p:spPr>
      </p:pic>
    </p:spTree>
    <p:extLst>
      <p:ext uri="{BB962C8B-B14F-4D97-AF65-F5344CB8AC3E}">
        <p14:creationId xmlns:p14="http://schemas.microsoft.com/office/powerpoint/2010/main" val="93566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pPr algn="l"/>
            <a:r>
              <a:rPr lang="en-US" altLang="zh-CN" dirty="0" smtClean="0">
                <a:solidFill>
                  <a:srgbClr val="7030A0"/>
                </a:solidFill>
              </a:rPr>
              <a:t>Outline</a:t>
            </a:r>
            <a:endParaRPr lang="zh-CN" dirty="0">
              <a:solidFill>
                <a:srgbClr val="7030A0"/>
              </a:solidFill>
            </a:endParaRPr>
          </a:p>
        </p:txBody>
      </p:sp>
      <p:sp>
        <p:nvSpPr>
          <p:cNvPr id="14" name="内容占位符 13"/>
          <p:cNvSpPr>
            <a:spLocks noGrp="1"/>
          </p:cNvSpPr>
          <p:nvPr>
            <p:ph idx="1"/>
          </p:nvPr>
        </p:nvSpPr>
        <p:spPr>
          <a:xfrm>
            <a:off x="1295064" y="2286000"/>
            <a:ext cx="9598696" cy="3589868"/>
          </a:xfrm>
        </p:spPr>
        <p:txBody>
          <a:bodyPr/>
          <a:lstStyle/>
          <a:p>
            <a:pPr marL="0" indent="0">
              <a:buNone/>
            </a:pPr>
            <a:endParaRPr lang="zh-CN" altLang="en-US" dirty="0"/>
          </a:p>
          <a:p>
            <a:r>
              <a:rPr lang="en-US" altLang="zh-CN" b="1" dirty="0">
                <a:solidFill>
                  <a:srgbClr val="00B050"/>
                </a:solidFill>
              </a:rPr>
              <a:t>Review of key concepts of supervised </a:t>
            </a:r>
            <a:r>
              <a:rPr lang="en-US" altLang="zh-CN" b="1" dirty="0" smtClean="0">
                <a:solidFill>
                  <a:srgbClr val="00B050"/>
                </a:solidFill>
              </a:rPr>
              <a:t>learning</a:t>
            </a:r>
            <a:endParaRPr lang="en-US" altLang="zh-CN" dirty="0">
              <a:solidFill>
                <a:srgbClr val="00B050"/>
              </a:solidFill>
            </a:endParaRPr>
          </a:p>
          <a:p>
            <a:r>
              <a:rPr lang="en-US" altLang="zh-CN" b="1" dirty="0" smtClean="0">
                <a:solidFill>
                  <a:srgbClr val="00B050"/>
                </a:solidFill>
              </a:rPr>
              <a:t>Classification &amp; Regression Tree</a:t>
            </a:r>
          </a:p>
          <a:p>
            <a:r>
              <a:rPr lang="en-US" altLang="zh-CN" b="1" dirty="0" smtClean="0">
                <a:solidFill>
                  <a:srgbClr val="00B050"/>
                </a:solidFill>
              </a:rPr>
              <a:t>Ensemble learning, Random Forest &amp; </a:t>
            </a:r>
            <a:r>
              <a:rPr lang="en-US" altLang="zh-CN" b="1" dirty="0" err="1" smtClean="0">
                <a:solidFill>
                  <a:srgbClr val="00B050"/>
                </a:solidFill>
              </a:rPr>
              <a:t>AdaBoost</a:t>
            </a:r>
            <a:endParaRPr lang="en-US" altLang="zh-CN" b="1" dirty="0" smtClean="0">
              <a:solidFill>
                <a:srgbClr val="00B050"/>
              </a:solidFill>
            </a:endParaRPr>
          </a:p>
          <a:p>
            <a:r>
              <a:rPr lang="en-US" altLang="zh-CN" b="1" dirty="0" smtClean="0"/>
              <a:t>Gradient Boosting(GBRT)</a:t>
            </a:r>
          </a:p>
          <a:p>
            <a:r>
              <a:rPr lang="en-US" altLang="zh-CN" b="1" dirty="0" smtClean="0"/>
              <a:t>GBRT </a:t>
            </a:r>
            <a:r>
              <a:rPr lang="en-US" altLang="zh-CN" b="1" dirty="0" smtClean="0"/>
              <a:t>in action</a:t>
            </a:r>
          </a:p>
          <a:p>
            <a:r>
              <a:rPr lang="en-US" altLang="zh-CN" b="1" dirty="0" smtClean="0"/>
              <a:t>Summary</a:t>
            </a:r>
          </a:p>
        </p:txBody>
      </p:sp>
    </p:spTree>
    <p:extLst>
      <p:ext uri="{BB962C8B-B14F-4D97-AF65-F5344CB8AC3E}">
        <p14:creationId xmlns:p14="http://schemas.microsoft.com/office/powerpoint/2010/main" val="414142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p:cNvSpPr txBox="1">
            <a:spLocks/>
          </p:cNvSpPr>
          <p:nvPr/>
        </p:nvSpPr>
        <p:spPr>
          <a:xfrm>
            <a:off x="1295063" y="1916831"/>
            <a:ext cx="9767901" cy="3959037"/>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US" altLang="zh-CN" dirty="0"/>
          </a:p>
          <a:p>
            <a:pPr marL="0" indent="0">
              <a:buNone/>
            </a:pPr>
            <a:endParaRPr lang="en-US" altLang="zh-CN" dirty="0" smtClean="0"/>
          </a:p>
        </p:txBody>
      </p:sp>
      <p:sp>
        <p:nvSpPr>
          <p:cNvPr id="3" name="文本占位符 2"/>
          <p:cNvSpPr txBox="1">
            <a:spLocks/>
          </p:cNvSpPr>
          <p:nvPr/>
        </p:nvSpPr>
        <p:spPr>
          <a:xfrm>
            <a:off x="1485900" y="1052736"/>
            <a:ext cx="8496944" cy="648270"/>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altLang="zh-CN" sz="3600" dirty="0" smtClean="0">
                <a:solidFill>
                  <a:schemeClr val="tx1"/>
                </a:solidFill>
              </a:rPr>
              <a:t>Ensemble learning</a:t>
            </a:r>
            <a:endParaRPr lang="zh-CN" altLang="en-US" sz="3600" dirty="0">
              <a:solidFill>
                <a:schemeClr val="tx1"/>
              </a:solidFill>
            </a:endParaRPr>
          </a:p>
        </p:txBody>
      </p:sp>
      <p:sp>
        <p:nvSpPr>
          <p:cNvPr id="4" name="内容占位符 5"/>
          <p:cNvSpPr txBox="1">
            <a:spLocks/>
          </p:cNvSpPr>
          <p:nvPr/>
        </p:nvSpPr>
        <p:spPr>
          <a:xfrm>
            <a:off x="1485900" y="2204864"/>
            <a:ext cx="9145016" cy="3857426"/>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endParaRPr lang="en-US" altLang="zh-CN" dirty="0" smtClean="0"/>
          </a:p>
          <a:p>
            <a:r>
              <a:rPr lang="en-US" altLang="zh-CN" dirty="0" smtClean="0"/>
              <a:t>Bagging</a:t>
            </a:r>
            <a:r>
              <a:rPr lang="zh-CN" altLang="en-US" dirty="0" smtClean="0"/>
              <a:t>（</a:t>
            </a:r>
            <a:r>
              <a:rPr lang="en-US" altLang="zh-CN" dirty="0" smtClean="0"/>
              <a:t>Random Forest</a:t>
            </a:r>
            <a:r>
              <a:rPr lang="zh-CN" altLang="en-US" dirty="0" smtClean="0"/>
              <a:t>）</a:t>
            </a:r>
            <a:endParaRPr lang="en-US" altLang="zh-CN" dirty="0" smtClean="0"/>
          </a:p>
          <a:p>
            <a:pPr marL="0" indent="0">
              <a:buNone/>
            </a:pPr>
            <a:endParaRPr lang="en-US" altLang="zh-CN" dirty="0"/>
          </a:p>
          <a:p>
            <a:r>
              <a:rPr lang="en-US" altLang="zh-CN" dirty="0" smtClean="0"/>
              <a:t>Boosting</a:t>
            </a:r>
            <a:r>
              <a:rPr lang="zh-CN" altLang="en-US" dirty="0" smtClean="0"/>
              <a:t>（</a:t>
            </a:r>
            <a:r>
              <a:rPr lang="en-US" altLang="zh-CN" dirty="0" err="1" smtClean="0"/>
              <a:t>AdaBoost</a:t>
            </a:r>
            <a:r>
              <a:rPr lang="zh-CN" altLang="en-US" dirty="0" smtClean="0"/>
              <a:t>，</a:t>
            </a:r>
            <a:r>
              <a:rPr lang="en-US" altLang="zh-CN" dirty="0" smtClean="0"/>
              <a:t>GBRT</a:t>
            </a:r>
            <a:r>
              <a:rPr lang="zh-CN" altLang="en-US" dirty="0" smtClean="0"/>
              <a:t>）</a:t>
            </a:r>
            <a:endParaRPr lang="zh-CN" altLang="en-US" dirty="0"/>
          </a:p>
        </p:txBody>
      </p:sp>
    </p:spTree>
    <p:extLst>
      <p:ext uri="{BB962C8B-B14F-4D97-AF65-F5344CB8AC3E}">
        <p14:creationId xmlns:p14="http://schemas.microsoft.com/office/powerpoint/2010/main" val="214808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p:cNvSpPr txBox="1">
            <a:spLocks/>
          </p:cNvSpPr>
          <p:nvPr/>
        </p:nvSpPr>
        <p:spPr>
          <a:xfrm>
            <a:off x="1341884" y="1669801"/>
            <a:ext cx="9767901" cy="4392489"/>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altLang="zh-CN" dirty="0" smtClean="0"/>
              <a:t>1.</a:t>
            </a:r>
            <a:r>
              <a:rPr lang="zh-CN" altLang="en-US" dirty="0" smtClean="0"/>
              <a:t>两个随机选择</a:t>
            </a:r>
            <a:r>
              <a:rPr lang="en-US" altLang="zh-CN" dirty="0"/>
              <a:t> </a:t>
            </a:r>
            <a:r>
              <a:rPr lang="en-US" altLang="zh-CN" dirty="0" smtClean="0"/>
              <a:t>                               </a:t>
            </a:r>
            <a:endParaRPr lang="en-US" altLang="zh-CN" dirty="0"/>
          </a:p>
          <a:p>
            <a:pPr marL="0" indent="0">
              <a:buNone/>
            </a:pPr>
            <a:r>
              <a:rPr lang="en-US" altLang="zh-CN" dirty="0" smtClean="0"/>
              <a:t>2.</a:t>
            </a:r>
            <a:r>
              <a:rPr lang="zh-CN" altLang="en-US" dirty="0" smtClean="0"/>
              <a:t>特征选择（基于</a:t>
            </a:r>
            <a:r>
              <a:rPr lang="en-US" altLang="zh-CN" dirty="0" smtClean="0"/>
              <a:t>OOB</a:t>
            </a:r>
            <a:r>
              <a:rPr lang="zh-CN" altLang="en-US" dirty="0"/>
              <a:t>误分率的</a:t>
            </a:r>
            <a:r>
              <a:rPr lang="zh-CN" altLang="en-US"/>
              <a:t>增加</a:t>
            </a:r>
            <a:r>
              <a:rPr lang="zh-CN" altLang="en-US" smtClean="0"/>
              <a:t>量基于</a:t>
            </a:r>
            <a:r>
              <a:rPr lang="zh-CN" altLang="en-US" dirty="0"/>
              <a:t>分裂时的</a:t>
            </a:r>
            <a:r>
              <a:rPr lang="en-US" altLang="zh-CN" dirty="0"/>
              <a:t>GINI</a:t>
            </a:r>
            <a:r>
              <a:rPr lang="zh-CN" altLang="en-US" dirty="0"/>
              <a:t>下降</a:t>
            </a:r>
            <a:r>
              <a:rPr lang="zh-CN" altLang="en-US" dirty="0" smtClean="0"/>
              <a:t>量）</a:t>
            </a:r>
            <a:endParaRPr lang="en-US" altLang="zh-CN" dirty="0" smtClean="0"/>
          </a:p>
          <a:p>
            <a:pPr marL="0" indent="0">
              <a:buNone/>
            </a:pPr>
            <a:endParaRPr lang="en-US" altLang="zh-CN" dirty="0"/>
          </a:p>
          <a:p>
            <a:pPr marL="0" indent="0">
              <a:buNone/>
            </a:pPr>
            <a:r>
              <a:rPr lang="zh-CN" altLang="en-US" sz="3200" dirty="0" smtClean="0">
                <a:solidFill>
                  <a:srgbClr val="00B050"/>
                </a:solidFill>
              </a:rPr>
              <a:t>优点：</a:t>
            </a:r>
            <a:endParaRPr lang="en-US" altLang="zh-CN" sz="3200" dirty="0" smtClean="0">
              <a:solidFill>
                <a:srgbClr val="00B050"/>
              </a:solidFill>
            </a:endParaRPr>
          </a:p>
          <a:p>
            <a:pPr marL="0" indent="0">
              <a:buNone/>
            </a:pPr>
            <a:r>
              <a:rPr lang="zh-CN" altLang="en-US" dirty="0" smtClean="0"/>
              <a:t>适用于高维特征数据，</a:t>
            </a:r>
            <a:endParaRPr lang="en-US" altLang="zh-CN" dirty="0" smtClean="0"/>
          </a:p>
          <a:p>
            <a:pPr marL="0" indent="0">
              <a:buNone/>
            </a:pPr>
            <a:r>
              <a:rPr lang="zh-CN" altLang="en-US" dirty="0" smtClean="0"/>
              <a:t>不需要做特征选择，</a:t>
            </a:r>
            <a:endParaRPr lang="en-US" altLang="zh-CN" dirty="0" smtClean="0"/>
          </a:p>
          <a:p>
            <a:pPr marL="0" indent="0">
              <a:buNone/>
            </a:pPr>
            <a:r>
              <a:rPr lang="zh-CN" altLang="en-US" dirty="0" smtClean="0"/>
              <a:t>并行化，</a:t>
            </a:r>
            <a:endParaRPr lang="en-US" altLang="zh-CN" dirty="0" smtClean="0"/>
          </a:p>
          <a:p>
            <a:pPr marL="0" indent="0">
              <a:buNone/>
            </a:pPr>
            <a:r>
              <a:rPr lang="zh-CN" altLang="en-US" dirty="0" smtClean="0"/>
              <a:t>不易过拟合</a:t>
            </a:r>
            <a:endParaRPr lang="en-US" altLang="zh-CN" dirty="0" smtClean="0"/>
          </a:p>
          <a:p>
            <a:pPr marL="0" indent="0">
              <a:buNone/>
            </a:pPr>
            <a:endParaRPr lang="en-US" altLang="zh-CN" dirty="0" smtClean="0"/>
          </a:p>
        </p:txBody>
      </p:sp>
      <p:sp>
        <p:nvSpPr>
          <p:cNvPr id="3" name="文本占位符 2"/>
          <p:cNvSpPr txBox="1">
            <a:spLocks/>
          </p:cNvSpPr>
          <p:nvPr/>
        </p:nvSpPr>
        <p:spPr>
          <a:xfrm>
            <a:off x="1197868" y="980434"/>
            <a:ext cx="8496944" cy="648270"/>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altLang="zh-CN" sz="3600" dirty="0" smtClean="0">
                <a:solidFill>
                  <a:schemeClr val="tx1"/>
                </a:solidFill>
              </a:rPr>
              <a:t>Random Forest</a:t>
            </a:r>
            <a:endParaRPr lang="zh-CN" altLang="en-US" sz="3600" dirty="0">
              <a:solidFill>
                <a:schemeClr val="tx1"/>
              </a:solidFill>
            </a:endParaRPr>
          </a:p>
        </p:txBody>
      </p:sp>
      <p:sp>
        <p:nvSpPr>
          <p:cNvPr id="4" name="内容占位符 5"/>
          <p:cNvSpPr txBox="1">
            <a:spLocks/>
          </p:cNvSpPr>
          <p:nvPr/>
        </p:nvSpPr>
        <p:spPr>
          <a:xfrm>
            <a:off x="1485900" y="2204864"/>
            <a:ext cx="9145016" cy="3857426"/>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zh-CN" altLang="en-US" dirty="0"/>
          </a:p>
        </p:txBody>
      </p:sp>
    </p:spTree>
    <p:extLst>
      <p:ext uri="{BB962C8B-B14F-4D97-AF65-F5344CB8AC3E}">
        <p14:creationId xmlns:p14="http://schemas.microsoft.com/office/powerpoint/2010/main" val="3901874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p:cNvSpPr txBox="1">
            <a:spLocks/>
          </p:cNvSpPr>
          <p:nvPr/>
        </p:nvSpPr>
        <p:spPr>
          <a:xfrm>
            <a:off x="1295063" y="1916831"/>
            <a:ext cx="9767901" cy="3959037"/>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US" altLang="zh-CN" dirty="0"/>
          </a:p>
          <a:p>
            <a:pPr marL="0" indent="0">
              <a:buNone/>
            </a:pPr>
            <a:endParaRPr lang="en-US" altLang="zh-CN" dirty="0" smtClean="0"/>
          </a:p>
        </p:txBody>
      </p:sp>
      <p:sp>
        <p:nvSpPr>
          <p:cNvPr id="3" name="文本占位符 2"/>
          <p:cNvSpPr txBox="1">
            <a:spLocks/>
          </p:cNvSpPr>
          <p:nvPr/>
        </p:nvSpPr>
        <p:spPr>
          <a:xfrm>
            <a:off x="1453283" y="511478"/>
            <a:ext cx="8496944" cy="648270"/>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altLang="zh-CN" sz="3600" dirty="0" err="1" smtClean="0">
                <a:solidFill>
                  <a:schemeClr val="tx1"/>
                </a:solidFill>
              </a:rPr>
              <a:t>AdaBoost</a:t>
            </a:r>
            <a:r>
              <a:rPr lang="zh-CN" altLang="en-US" sz="3600" dirty="0" smtClean="0">
                <a:solidFill>
                  <a:schemeClr val="tx1"/>
                </a:solidFill>
              </a:rPr>
              <a:t>：同样不用做特征筛选</a:t>
            </a:r>
            <a:endParaRPr lang="zh-CN" altLang="en-US" sz="3600" dirty="0">
              <a:solidFill>
                <a:schemeClr val="tx1"/>
              </a:solidFill>
            </a:endParaRPr>
          </a:p>
        </p:txBody>
      </p:sp>
      <p:sp>
        <p:nvSpPr>
          <p:cNvPr id="4" name="内容占位符 5"/>
          <p:cNvSpPr txBox="1">
            <a:spLocks/>
          </p:cNvSpPr>
          <p:nvPr/>
        </p:nvSpPr>
        <p:spPr>
          <a:xfrm>
            <a:off x="1402307" y="1701006"/>
            <a:ext cx="9145016" cy="3857426"/>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zh-CN" altLang="en-US" dirty="0"/>
          </a:p>
        </p:txBody>
      </p:sp>
      <p:pic>
        <p:nvPicPr>
          <p:cNvPr id="5" name="图片 4"/>
          <p:cNvPicPr>
            <a:picLocks noChangeAspect="1"/>
          </p:cNvPicPr>
          <p:nvPr/>
        </p:nvPicPr>
        <p:blipFill>
          <a:blip r:embed="rId2"/>
          <a:stretch>
            <a:fillRect/>
          </a:stretch>
        </p:blipFill>
        <p:spPr>
          <a:xfrm>
            <a:off x="1773932" y="1159749"/>
            <a:ext cx="8590680" cy="5005556"/>
          </a:xfrm>
          <a:prstGeom prst="rect">
            <a:avLst/>
          </a:prstGeom>
        </p:spPr>
      </p:pic>
    </p:spTree>
    <p:extLst>
      <p:ext uri="{BB962C8B-B14F-4D97-AF65-F5344CB8AC3E}">
        <p14:creationId xmlns:p14="http://schemas.microsoft.com/office/powerpoint/2010/main" val="416634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pPr algn="l"/>
            <a:r>
              <a:rPr lang="en-US" altLang="zh-CN" dirty="0" smtClean="0">
                <a:solidFill>
                  <a:srgbClr val="7030A0"/>
                </a:solidFill>
              </a:rPr>
              <a:t>Outline</a:t>
            </a:r>
            <a:endParaRPr lang="zh-CN" dirty="0">
              <a:solidFill>
                <a:srgbClr val="7030A0"/>
              </a:solidFill>
            </a:endParaRPr>
          </a:p>
        </p:txBody>
      </p:sp>
      <p:sp>
        <p:nvSpPr>
          <p:cNvPr id="14" name="内容占位符 13"/>
          <p:cNvSpPr>
            <a:spLocks noGrp="1"/>
          </p:cNvSpPr>
          <p:nvPr>
            <p:ph idx="1"/>
          </p:nvPr>
        </p:nvSpPr>
        <p:spPr>
          <a:xfrm>
            <a:off x="1295064" y="2286000"/>
            <a:ext cx="9598696" cy="3589868"/>
          </a:xfrm>
        </p:spPr>
        <p:txBody>
          <a:bodyPr/>
          <a:lstStyle/>
          <a:p>
            <a:pPr marL="0" indent="0">
              <a:buNone/>
            </a:pPr>
            <a:endParaRPr lang="zh-CN" altLang="en-US" dirty="0"/>
          </a:p>
          <a:p>
            <a:r>
              <a:rPr lang="en-US" altLang="zh-CN" b="1" dirty="0">
                <a:solidFill>
                  <a:srgbClr val="00B050"/>
                </a:solidFill>
              </a:rPr>
              <a:t>Review of key concepts of supervised </a:t>
            </a:r>
            <a:r>
              <a:rPr lang="en-US" altLang="zh-CN" b="1" dirty="0" smtClean="0">
                <a:solidFill>
                  <a:srgbClr val="00B050"/>
                </a:solidFill>
              </a:rPr>
              <a:t>learning</a:t>
            </a:r>
            <a:endParaRPr lang="en-US" altLang="zh-CN" dirty="0">
              <a:solidFill>
                <a:srgbClr val="00B050"/>
              </a:solidFill>
            </a:endParaRPr>
          </a:p>
          <a:p>
            <a:r>
              <a:rPr lang="en-US" altLang="zh-CN" b="1" dirty="0" smtClean="0">
                <a:solidFill>
                  <a:srgbClr val="00B050"/>
                </a:solidFill>
              </a:rPr>
              <a:t>Classification &amp; Regression Tree</a:t>
            </a:r>
          </a:p>
          <a:p>
            <a:r>
              <a:rPr lang="en-US" altLang="zh-CN" b="1" dirty="0" smtClean="0">
                <a:solidFill>
                  <a:srgbClr val="00B050"/>
                </a:solidFill>
              </a:rPr>
              <a:t>Ensemble learning, Random Forest &amp; </a:t>
            </a:r>
            <a:r>
              <a:rPr lang="en-US" altLang="zh-CN" b="1" dirty="0" err="1" smtClean="0">
                <a:solidFill>
                  <a:srgbClr val="00B050"/>
                </a:solidFill>
              </a:rPr>
              <a:t>AdaBoost</a:t>
            </a:r>
            <a:endParaRPr lang="en-US" altLang="zh-CN" b="1" dirty="0" smtClean="0">
              <a:solidFill>
                <a:srgbClr val="00B050"/>
              </a:solidFill>
            </a:endParaRPr>
          </a:p>
          <a:p>
            <a:r>
              <a:rPr lang="en-US" altLang="zh-CN" b="1" dirty="0" smtClean="0">
                <a:solidFill>
                  <a:srgbClr val="00B050"/>
                </a:solidFill>
              </a:rPr>
              <a:t>Gradient Boosting(GBRT)</a:t>
            </a:r>
          </a:p>
          <a:p>
            <a:r>
              <a:rPr lang="en-US" altLang="zh-CN" b="1" dirty="0" err="1" smtClean="0"/>
              <a:t>Xgboost</a:t>
            </a:r>
            <a:r>
              <a:rPr lang="en-US" altLang="zh-CN" b="1" dirty="0" smtClean="0"/>
              <a:t> in action</a:t>
            </a:r>
          </a:p>
          <a:p>
            <a:r>
              <a:rPr lang="en-US" altLang="zh-CN" b="1" dirty="0" smtClean="0"/>
              <a:t>Summary</a:t>
            </a:r>
          </a:p>
        </p:txBody>
      </p:sp>
    </p:spTree>
    <p:extLst>
      <p:ext uri="{BB962C8B-B14F-4D97-AF65-F5344CB8AC3E}">
        <p14:creationId xmlns:p14="http://schemas.microsoft.com/office/powerpoint/2010/main" val="337749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sz="half" idx="2"/>
          </p:nvPr>
        </p:nvPicPr>
        <p:blipFill>
          <a:blip r:embed="rId2"/>
          <a:stretch>
            <a:fillRect/>
          </a:stretch>
        </p:blipFill>
        <p:spPr>
          <a:xfrm>
            <a:off x="1413892" y="692696"/>
            <a:ext cx="9433048" cy="5165386"/>
          </a:xfrm>
          <a:prstGeom prst="rect">
            <a:avLst/>
          </a:prstGeom>
        </p:spPr>
      </p:pic>
    </p:spTree>
    <p:extLst>
      <p:ext uri="{BB962C8B-B14F-4D97-AF65-F5344CB8AC3E}">
        <p14:creationId xmlns:p14="http://schemas.microsoft.com/office/powerpoint/2010/main" val="165087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pPr algn="l"/>
            <a:r>
              <a:rPr lang="en-US" altLang="zh-CN" dirty="0" smtClean="0">
                <a:solidFill>
                  <a:srgbClr val="7030A0"/>
                </a:solidFill>
              </a:rPr>
              <a:t>Outline</a:t>
            </a:r>
            <a:endParaRPr lang="zh-CN" dirty="0">
              <a:solidFill>
                <a:srgbClr val="7030A0"/>
              </a:solidFill>
            </a:endParaRPr>
          </a:p>
        </p:txBody>
      </p:sp>
      <p:sp>
        <p:nvSpPr>
          <p:cNvPr id="14" name="内容占位符 13"/>
          <p:cNvSpPr>
            <a:spLocks noGrp="1"/>
          </p:cNvSpPr>
          <p:nvPr>
            <p:ph idx="1"/>
          </p:nvPr>
        </p:nvSpPr>
        <p:spPr>
          <a:xfrm>
            <a:off x="1295064" y="2286000"/>
            <a:ext cx="9598696" cy="3589868"/>
          </a:xfrm>
        </p:spPr>
        <p:txBody>
          <a:bodyPr/>
          <a:lstStyle/>
          <a:p>
            <a:pPr marL="0" indent="0">
              <a:buNone/>
            </a:pPr>
            <a:endParaRPr lang="zh-CN" altLang="en-US" dirty="0"/>
          </a:p>
          <a:p>
            <a:r>
              <a:rPr lang="en-US" altLang="zh-CN" b="1" dirty="0"/>
              <a:t>Review of key concepts of supervised </a:t>
            </a:r>
            <a:r>
              <a:rPr lang="en-US" altLang="zh-CN" b="1" dirty="0" smtClean="0"/>
              <a:t>learning</a:t>
            </a:r>
            <a:endParaRPr lang="en-US" altLang="zh-CN" dirty="0"/>
          </a:p>
          <a:p>
            <a:r>
              <a:rPr lang="en-US" altLang="zh-CN" b="1" dirty="0" smtClean="0"/>
              <a:t>Classification &amp; Regression Tree</a:t>
            </a:r>
          </a:p>
          <a:p>
            <a:r>
              <a:rPr lang="en-US" altLang="zh-CN" b="1" dirty="0" smtClean="0"/>
              <a:t>Ensemble learning, Random Forest &amp; </a:t>
            </a:r>
            <a:r>
              <a:rPr lang="en-US" altLang="zh-CN" b="1" dirty="0" err="1" smtClean="0"/>
              <a:t>AdaBoost</a:t>
            </a:r>
            <a:endParaRPr lang="en-US" altLang="zh-CN" b="1" dirty="0" smtClean="0"/>
          </a:p>
          <a:p>
            <a:r>
              <a:rPr lang="en-US" altLang="zh-CN" b="1" dirty="0" smtClean="0"/>
              <a:t>Gradient Boosting(GBRT)</a:t>
            </a:r>
          </a:p>
          <a:p>
            <a:r>
              <a:rPr lang="en-US" altLang="zh-CN" b="1" dirty="0" smtClean="0"/>
              <a:t>GBRT </a:t>
            </a:r>
            <a:r>
              <a:rPr lang="en-US" altLang="zh-CN" b="1" dirty="0" smtClean="0"/>
              <a:t>in action</a:t>
            </a:r>
          </a:p>
          <a:p>
            <a:r>
              <a:rPr lang="en-US" altLang="zh-CN" b="1" dirty="0" smtClean="0"/>
              <a:t>Summary</a:t>
            </a:r>
          </a:p>
        </p:txBody>
      </p:sp>
    </p:spTree>
    <p:extLst>
      <p:ext uri="{BB962C8B-B14F-4D97-AF65-F5344CB8AC3E}">
        <p14:creationId xmlns:p14="http://schemas.microsoft.com/office/powerpoint/2010/main" val="314370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sz="half" idx="2"/>
          </p:nvPr>
        </p:nvPicPr>
        <p:blipFill>
          <a:blip r:embed="rId2"/>
          <a:stretch>
            <a:fillRect/>
          </a:stretch>
        </p:blipFill>
        <p:spPr>
          <a:xfrm>
            <a:off x="1413892" y="692696"/>
            <a:ext cx="9217024" cy="5400600"/>
          </a:xfrm>
          <a:prstGeom prst="rect">
            <a:avLst/>
          </a:prstGeom>
        </p:spPr>
      </p:pic>
    </p:spTree>
    <p:extLst>
      <p:ext uri="{BB962C8B-B14F-4D97-AF65-F5344CB8AC3E}">
        <p14:creationId xmlns:p14="http://schemas.microsoft.com/office/powerpoint/2010/main" val="269041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sz="half" idx="2"/>
          </p:nvPr>
        </p:nvPicPr>
        <p:blipFill>
          <a:blip r:embed="rId2"/>
          <a:stretch>
            <a:fillRect/>
          </a:stretch>
        </p:blipFill>
        <p:spPr>
          <a:xfrm>
            <a:off x="1341884" y="764704"/>
            <a:ext cx="9577064" cy="5184576"/>
          </a:xfrm>
          <a:prstGeom prst="rect">
            <a:avLst/>
          </a:prstGeom>
        </p:spPr>
      </p:pic>
    </p:spTree>
    <p:extLst>
      <p:ext uri="{BB962C8B-B14F-4D97-AF65-F5344CB8AC3E}">
        <p14:creationId xmlns:p14="http://schemas.microsoft.com/office/powerpoint/2010/main" val="105201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sz="half" idx="2"/>
          </p:nvPr>
        </p:nvPicPr>
        <p:blipFill>
          <a:blip r:embed="rId2"/>
          <a:stretch>
            <a:fillRect/>
          </a:stretch>
        </p:blipFill>
        <p:spPr>
          <a:xfrm>
            <a:off x="1269876" y="836712"/>
            <a:ext cx="9577064" cy="5050702"/>
          </a:xfrm>
          <a:prstGeom prst="rect">
            <a:avLst/>
          </a:prstGeom>
        </p:spPr>
      </p:pic>
    </p:spTree>
    <p:extLst>
      <p:ext uri="{BB962C8B-B14F-4D97-AF65-F5344CB8AC3E}">
        <p14:creationId xmlns:p14="http://schemas.microsoft.com/office/powerpoint/2010/main" val="938686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sz="half" idx="2"/>
          </p:nvPr>
        </p:nvPicPr>
        <p:blipFill>
          <a:blip r:embed="rId2"/>
          <a:stretch>
            <a:fillRect/>
          </a:stretch>
        </p:blipFill>
        <p:spPr>
          <a:xfrm>
            <a:off x="1053852" y="836712"/>
            <a:ext cx="10081120" cy="5230510"/>
          </a:xfrm>
          <a:prstGeom prst="rect">
            <a:avLst/>
          </a:prstGeom>
        </p:spPr>
      </p:pic>
    </p:spTree>
    <p:extLst>
      <p:ext uri="{BB962C8B-B14F-4D97-AF65-F5344CB8AC3E}">
        <p14:creationId xmlns:p14="http://schemas.microsoft.com/office/powerpoint/2010/main" val="74027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p:cNvSpPr txBox="1">
            <a:spLocks/>
          </p:cNvSpPr>
          <p:nvPr/>
        </p:nvSpPr>
        <p:spPr>
          <a:xfrm>
            <a:off x="1295063" y="1916831"/>
            <a:ext cx="9767901" cy="3959037"/>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US" altLang="zh-CN" dirty="0"/>
          </a:p>
          <a:p>
            <a:pPr marL="0" indent="0">
              <a:buNone/>
            </a:pPr>
            <a:endParaRPr lang="en-US" altLang="zh-CN" dirty="0" smtClean="0"/>
          </a:p>
        </p:txBody>
      </p:sp>
      <p:sp>
        <p:nvSpPr>
          <p:cNvPr id="3" name="文本占位符 2"/>
          <p:cNvSpPr txBox="1">
            <a:spLocks/>
          </p:cNvSpPr>
          <p:nvPr/>
        </p:nvSpPr>
        <p:spPr>
          <a:xfrm>
            <a:off x="1509274" y="619978"/>
            <a:ext cx="8496944" cy="648270"/>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altLang="zh-CN" sz="3600" b="1" dirty="0" smtClean="0">
                <a:solidFill>
                  <a:srgbClr val="7030A0"/>
                </a:solidFill>
              </a:rPr>
              <a:t>Classic GBRT</a:t>
            </a:r>
            <a:endParaRPr lang="zh-CN" altLang="en-US" sz="3600" b="1" dirty="0">
              <a:solidFill>
                <a:srgbClr val="7030A0"/>
              </a:solidFill>
            </a:endParaRPr>
          </a:p>
        </p:txBody>
      </p:sp>
      <p:sp>
        <p:nvSpPr>
          <p:cNvPr id="4" name="内容占位符 5"/>
          <p:cNvSpPr txBox="1">
            <a:spLocks/>
          </p:cNvSpPr>
          <p:nvPr/>
        </p:nvSpPr>
        <p:spPr>
          <a:xfrm>
            <a:off x="1485900" y="2204864"/>
            <a:ext cx="9145016" cy="3857426"/>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zh-CN" altLang="en-US" dirty="0"/>
          </a:p>
        </p:txBody>
      </p:sp>
      <p:pic>
        <p:nvPicPr>
          <p:cNvPr id="5" name="图片 4"/>
          <p:cNvPicPr>
            <a:picLocks noChangeAspect="1"/>
          </p:cNvPicPr>
          <p:nvPr/>
        </p:nvPicPr>
        <p:blipFill>
          <a:blip r:embed="rId2"/>
          <a:stretch>
            <a:fillRect/>
          </a:stretch>
        </p:blipFill>
        <p:spPr>
          <a:xfrm>
            <a:off x="1509274" y="1237737"/>
            <a:ext cx="9191838" cy="4937779"/>
          </a:xfrm>
          <a:prstGeom prst="rect">
            <a:avLst/>
          </a:prstGeom>
        </p:spPr>
      </p:pic>
    </p:spTree>
    <p:extLst>
      <p:ext uri="{BB962C8B-B14F-4D97-AF65-F5344CB8AC3E}">
        <p14:creationId xmlns:p14="http://schemas.microsoft.com/office/powerpoint/2010/main" val="150414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 y="-11196"/>
            <a:ext cx="12188825" cy="6849440"/>
          </a:xfrm>
          <a:prstGeom prst="rect">
            <a:avLst/>
          </a:prstGeom>
        </p:spPr>
      </p:pic>
    </p:spTree>
    <p:extLst>
      <p:ext uri="{BB962C8B-B14F-4D97-AF65-F5344CB8AC3E}">
        <p14:creationId xmlns:p14="http://schemas.microsoft.com/office/powerpoint/2010/main" val="351140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 y="-22509"/>
            <a:ext cx="12188825" cy="6890520"/>
          </a:xfrm>
          <a:prstGeom prst="rect">
            <a:avLst/>
          </a:prstGeom>
        </p:spPr>
      </p:pic>
    </p:spTree>
    <p:extLst>
      <p:ext uri="{BB962C8B-B14F-4D97-AF65-F5344CB8AC3E}">
        <p14:creationId xmlns:p14="http://schemas.microsoft.com/office/powerpoint/2010/main" val="3029177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p:cNvSpPr txBox="1">
            <a:spLocks/>
          </p:cNvSpPr>
          <p:nvPr/>
        </p:nvSpPr>
        <p:spPr>
          <a:xfrm>
            <a:off x="1295063" y="1196753"/>
            <a:ext cx="9767901" cy="4679116"/>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US" altLang="zh-CN" dirty="0"/>
          </a:p>
          <a:p>
            <a:pPr marL="0" indent="0">
              <a:buNone/>
            </a:pPr>
            <a:endParaRPr lang="en-US" altLang="zh-CN" dirty="0" smtClean="0"/>
          </a:p>
        </p:txBody>
      </p:sp>
      <p:sp>
        <p:nvSpPr>
          <p:cNvPr id="3" name="文本占位符 2"/>
          <p:cNvSpPr txBox="1">
            <a:spLocks/>
          </p:cNvSpPr>
          <p:nvPr/>
        </p:nvSpPr>
        <p:spPr>
          <a:xfrm>
            <a:off x="1485900" y="692696"/>
            <a:ext cx="8496944" cy="648270"/>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altLang="zh-CN" sz="3600" b="1" dirty="0" err="1">
                <a:solidFill>
                  <a:srgbClr val="7030A0"/>
                </a:solidFill>
              </a:rPr>
              <a:t>x</a:t>
            </a:r>
            <a:r>
              <a:rPr lang="en-US" altLang="zh-CN" sz="3600" b="1" dirty="0" err="1" smtClean="0">
                <a:solidFill>
                  <a:srgbClr val="7030A0"/>
                </a:solidFill>
              </a:rPr>
              <a:t>gboost</a:t>
            </a:r>
            <a:endParaRPr lang="zh-CN" altLang="en-US" sz="3600" b="1" dirty="0">
              <a:solidFill>
                <a:srgbClr val="7030A0"/>
              </a:solidFill>
            </a:endParaRPr>
          </a:p>
        </p:txBody>
      </p:sp>
      <p:sp>
        <p:nvSpPr>
          <p:cNvPr id="4" name="内容占位符 5"/>
          <p:cNvSpPr txBox="1">
            <a:spLocks/>
          </p:cNvSpPr>
          <p:nvPr/>
        </p:nvSpPr>
        <p:spPr>
          <a:xfrm>
            <a:off x="1485900" y="2204864"/>
            <a:ext cx="9145016" cy="3857426"/>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altLang="zh-CN" dirty="0"/>
              <a:t/>
            </a:r>
            <a:br>
              <a:rPr lang="en-US" altLang="zh-CN" dirty="0"/>
            </a:br>
            <a:endParaRPr lang="en-US" altLang="zh-CN" dirty="0"/>
          </a:p>
          <a:p>
            <a:pPr marL="0" indent="0">
              <a:buNone/>
            </a:pPr>
            <a:r>
              <a:rPr lang="en-US" altLang="zh-CN" dirty="0"/>
              <a:t/>
            </a:r>
            <a:br>
              <a:rPr lang="en-US" altLang="zh-CN" dirty="0"/>
            </a:br>
            <a:endParaRPr lang="en-US" altLang="zh-CN" dirty="0"/>
          </a:p>
          <a:p>
            <a:pPr marL="0" indent="0">
              <a:buNone/>
            </a:pPr>
            <a:r>
              <a:rPr lang="en-US" altLang="zh-CN" dirty="0"/>
              <a:t/>
            </a:r>
            <a:br>
              <a:rPr lang="en-US" altLang="zh-CN" dirty="0"/>
            </a:br>
            <a:endParaRPr lang="en-US" altLang="zh-CN" dirty="0"/>
          </a:p>
        </p:txBody>
      </p:sp>
      <p:pic>
        <p:nvPicPr>
          <p:cNvPr id="6" name="图片 5"/>
          <p:cNvPicPr>
            <a:picLocks noChangeAspect="1"/>
          </p:cNvPicPr>
          <p:nvPr/>
        </p:nvPicPr>
        <p:blipFill>
          <a:blip r:embed="rId2"/>
          <a:stretch>
            <a:fillRect/>
          </a:stretch>
        </p:blipFill>
        <p:spPr>
          <a:xfrm>
            <a:off x="1295062" y="1363224"/>
            <a:ext cx="9476065" cy="4699066"/>
          </a:xfrm>
          <a:prstGeom prst="rect">
            <a:avLst/>
          </a:prstGeom>
        </p:spPr>
      </p:pic>
    </p:spTree>
    <p:extLst>
      <p:ext uri="{BB962C8B-B14F-4D97-AF65-F5344CB8AC3E}">
        <p14:creationId xmlns:p14="http://schemas.microsoft.com/office/powerpoint/2010/main" val="378822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p:cNvSpPr txBox="1">
            <a:spLocks/>
          </p:cNvSpPr>
          <p:nvPr/>
        </p:nvSpPr>
        <p:spPr>
          <a:xfrm>
            <a:off x="1295063" y="1196753"/>
            <a:ext cx="9767901" cy="4679116"/>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US" altLang="zh-CN" dirty="0"/>
          </a:p>
          <a:p>
            <a:pPr marL="0" indent="0">
              <a:buNone/>
            </a:pPr>
            <a:endParaRPr lang="en-US" altLang="zh-CN" dirty="0" smtClean="0"/>
          </a:p>
        </p:txBody>
      </p:sp>
      <p:sp>
        <p:nvSpPr>
          <p:cNvPr id="3" name="文本占位符 2"/>
          <p:cNvSpPr txBox="1">
            <a:spLocks/>
          </p:cNvSpPr>
          <p:nvPr/>
        </p:nvSpPr>
        <p:spPr>
          <a:xfrm>
            <a:off x="1485900" y="692696"/>
            <a:ext cx="8496944" cy="648270"/>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altLang="zh-CN" sz="3600" b="1" dirty="0" err="1" smtClean="0">
                <a:solidFill>
                  <a:srgbClr val="7030A0"/>
                </a:solidFill>
              </a:rPr>
              <a:t>xgboost</a:t>
            </a:r>
            <a:endParaRPr lang="zh-CN" altLang="en-US" sz="3600" b="1" dirty="0">
              <a:solidFill>
                <a:srgbClr val="7030A0"/>
              </a:solidFill>
            </a:endParaRPr>
          </a:p>
        </p:txBody>
      </p:sp>
      <p:sp>
        <p:nvSpPr>
          <p:cNvPr id="4" name="内容占位符 5"/>
          <p:cNvSpPr txBox="1">
            <a:spLocks/>
          </p:cNvSpPr>
          <p:nvPr/>
        </p:nvSpPr>
        <p:spPr>
          <a:xfrm>
            <a:off x="1485900" y="2204864"/>
            <a:ext cx="9145016" cy="3857426"/>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zh-CN" altLang="en-US" dirty="0"/>
          </a:p>
        </p:txBody>
      </p:sp>
      <p:pic>
        <p:nvPicPr>
          <p:cNvPr id="5" name="图片 4"/>
          <p:cNvPicPr>
            <a:picLocks noChangeAspect="1"/>
          </p:cNvPicPr>
          <p:nvPr/>
        </p:nvPicPr>
        <p:blipFill>
          <a:blip r:embed="rId2"/>
          <a:stretch>
            <a:fillRect/>
          </a:stretch>
        </p:blipFill>
        <p:spPr>
          <a:xfrm>
            <a:off x="1295063" y="1442355"/>
            <a:ext cx="9623885" cy="4584351"/>
          </a:xfrm>
          <a:prstGeom prst="rect">
            <a:avLst/>
          </a:prstGeom>
        </p:spPr>
      </p:pic>
    </p:spTree>
    <p:extLst>
      <p:ext uri="{BB962C8B-B14F-4D97-AF65-F5344CB8AC3E}">
        <p14:creationId xmlns:p14="http://schemas.microsoft.com/office/powerpoint/2010/main" val="403659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sz="half" idx="2"/>
          </p:nvPr>
        </p:nvPicPr>
        <p:blipFill>
          <a:blip r:embed="rId2"/>
          <a:stretch>
            <a:fillRect/>
          </a:stretch>
        </p:blipFill>
        <p:spPr>
          <a:xfrm>
            <a:off x="1197868" y="764704"/>
            <a:ext cx="9577064" cy="5038725"/>
          </a:xfrm>
          <a:prstGeom prst="rect">
            <a:avLst/>
          </a:prstGeom>
        </p:spPr>
      </p:pic>
    </p:spTree>
    <p:extLst>
      <p:ext uri="{BB962C8B-B14F-4D97-AF65-F5344CB8AC3E}">
        <p14:creationId xmlns:p14="http://schemas.microsoft.com/office/powerpoint/2010/main" val="3450508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pPr algn="l"/>
            <a:r>
              <a:rPr lang="en-US" altLang="zh-CN" dirty="0" smtClean="0">
                <a:solidFill>
                  <a:srgbClr val="7030A0"/>
                </a:solidFill>
              </a:rPr>
              <a:t>Outline</a:t>
            </a:r>
            <a:endParaRPr lang="zh-CN" dirty="0">
              <a:solidFill>
                <a:srgbClr val="7030A0"/>
              </a:solidFill>
            </a:endParaRPr>
          </a:p>
        </p:txBody>
      </p:sp>
      <p:sp>
        <p:nvSpPr>
          <p:cNvPr id="14" name="内容占位符 13"/>
          <p:cNvSpPr>
            <a:spLocks noGrp="1"/>
          </p:cNvSpPr>
          <p:nvPr>
            <p:ph idx="1"/>
          </p:nvPr>
        </p:nvSpPr>
        <p:spPr>
          <a:xfrm>
            <a:off x="1295064" y="2286000"/>
            <a:ext cx="9598696" cy="3589868"/>
          </a:xfrm>
        </p:spPr>
        <p:txBody>
          <a:bodyPr/>
          <a:lstStyle/>
          <a:p>
            <a:pPr marL="0" indent="0">
              <a:buNone/>
            </a:pPr>
            <a:endParaRPr lang="zh-CN" altLang="en-US" dirty="0"/>
          </a:p>
          <a:p>
            <a:r>
              <a:rPr lang="en-US" altLang="zh-CN" b="1" dirty="0">
                <a:solidFill>
                  <a:srgbClr val="00B050"/>
                </a:solidFill>
              </a:rPr>
              <a:t>Review of key concepts of supervised </a:t>
            </a:r>
            <a:r>
              <a:rPr lang="en-US" altLang="zh-CN" b="1" dirty="0" smtClean="0">
                <a:solidFill>
                  <a:srgbClr val="00B050"/>
                </a:solidFill>
              </a:rPr>
              <a:t>learning</a:t>
            </a:r>
            <a:endParaRPr lang="en-US" altLang="zh-CN" dirty="0">
              <a:solidFill>
                <a:srgbClr val="00B050"/>
              </a:solidFill>
            </a:endParaRPr>
          </a:p>
          <a:p>
            <a:r>
              <a:rPr lang="en-US" altLang="zh-CN" b="1" dirty="0" smtClean="0"/>
              <a:t>Classification &amp; Regression Tree</a:t>
            </a:r>
          </a:p>
          <a:p>
            <a:r>
              <a:rPr lang="en-US" altLang="zh-CN" b="1" dirty="0" smtClean="0"/>
              <a:t>Ensemble learning, Random Forest &amp; </a:t>
            </a:r>
            <a:r>
              <a:rPr lang="en-US" altLang="zh-CN" b="1" dirty="0" err="1" smtClean="0"/>
              <a:t>AdaBoost</a:t>
            </a:r>
            <a:endParaRPr lang="en-US" altLang="zh-CN" b="1" dirty="0" smtClean="0"/>
          </a:p>
          <a:p>
            <a:r>
              <a:rPr lang="en-US" altLang="zh-CN" b="1" dirty="0" smtClean="0"/>
              <a:t>Gradient Boosting(GBRT)</a:t>
            </a:r>
          </a:p>
          <a:p>
            <a:r>
              <a:rPr lang="en-US" altLang="zh-CN" b="1" dirty="0" smtClean="0"/>
              <a:t>GBRT </a:t>
            </a:r>
            <a:r>
              <a:rPr lang="en-US" altLang="zh-CN" b="1" dirty="0" smtClean="0"/>
              <a:t>in action</a:t>
            </a:r>
          </a:p>
          <a:p>
            <a:r>
              <a:rPr lang="en-US" altLang="zh-CN" b="1" dirty="0" smtClean="0"/>
              <a:t>Summary</a:t>
            </a:r>
          </a:p>
        </p:txBody>
      </p:sp>
    </p:spTree>
    <p:extLst>
      <p:ext uri="{BB962C8B-B14F-4D97-AF65-F5344CB8AC3E}">
        <p14:creationId xmlns:p14="http://schemas.microsoft.com/office/powerpoint/2010/main" val="272373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sz="half" idx="2"/>
          </p:nvPr>
        </p:nvPicPr>
        <p:blipFill>
          <a:blip r:embed="rId2"/>
          <a:stretch>
            <a:fillRect/>
          </a:stretch>
        </p:blipFill>
        <p:spPr>
          <a:xfrm>
            <a:off x="1197868" y="764704"/>
            <a:ext cx="9649072" cy="5184576"/>
          </a:xfrm>
          <a:prstGeom prst="rect">
            <a:avLst/>
          </a:prstGeom>
        </p:spPr>
      </p:pic>
    </p:spTree>
    <p:extLst>
      <p:ext uri="{BB962C8B-B14F-4D97-AF65-F5344CB8AC3E}">
        <p14:creationId xmlns:p14="http://schemas.microsoft.com/office/powerpoint/2010/main" val="105611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sz="half" idx="2"/>
          </p:nvPr>
        </p:nvPicPr>
        <p:blipFill>
          <a:blip r:embed="rId2"/>
          <a:stretch>
            <a:fillRect/>
          </a:stretch>
        </p:blipFill>
        <p:spPr>
          <a:xfrm>
            <a:off x="1413892" y="692696"/>
            <a:ext cx="9505056" cy="5328592"/>
          </a:xfrm>
          <a:prstGeom prst="rect">
            <a:avLst/>
          </a:prstGeom>
        </p:spPr>
      </p:pic>
    </p:spTree>
    <p:extLst>
      <p:ext uri="{BB962C8B-B14F-4D97-AF65-F5344CB8AC3E}">
        <p14:creationId xmlns:p14="http://schemas.microsoft.com/office/powerpoint/2010/main" val="422669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sz="half" idx="2"/>
          </p:nvPr>
        </p:nvPicPr>
        <p:blipFill>
          <a:blip r:embed="rId2"/>
          <a:stretch>
            <a:fillRect/>
          </a:stretch>
        </p:blipFill>
        <p:spPr>
          <a:xfrm>
            <a:off x="1125860" y="836712"/>
            <a:ext cx="9793088" cy="5184576"/>
          </a:xfrm>
          <a:prstGeom prst="rect">
            <a:avLst/>
          </a:prstGeom>
        </p:spPr>
      </p:pic>
    </p:spTree>
    <p:extLst>
      <p:ext uri="{BB962C8B-B14F-4D97-AF65-F5344CB8AC3E}">
        <p14:creationId xmlns:p14="http://schemas.microsoft.com/office/powerpoint/2010/main" val="4018781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sz="half" idx="2"/>
          </p:nvPr>
        </p:nvPicPr>
        <p:blipFill>
          <a:blip r:embed="rId2"/>
          <a:stretch>
            <a:fillRect/>
          </a:stretch>
        </p:blipFill>
        <p:spPr>
          <a:xfrm>
            <a:off x="1341884" y="836712"/>
            <a:ext cx="9505056" cy="5112568"/>
          </a:xfrm>
          <a:prstGeom prst="rect">
            <a:avLst/>
          </a:prstGeom>
        </p:spPr>
      </p:pic>
    </p:spTree>
    <p:extLst>
      <p:ext uri="{BB962C8B-B14F-4D97-AF65-F5344CB8AC3E}">
        <p14:creationId xmlns:p14="http://schemas.microsoft.com/office/powerpoint/2010/main" val="391498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sz="half" idx="2"/>
          </p:nvPr>
        </p:nvPicPr>
        <p:blipFill>
          <a:blip r:embed="rId2"/>
          <a:stretch>
            <a:fillRect/>
          </a:stretch>
        </p:blipFill>
        <p:spPr>
          <a:xfrm>
            <a:off x="1341884" y="836712"/>
            <a:ext cx="9649072" cy="5184576"/>
          </a:xfrm>
          <a:prstGeom prst="rect">
            <a:avLst/>
          </a:prstGeom>
        </p:spPr>
      </p:pic>
    </p:spTree>
    <p:extLst>
      <p:ext uri="{BB962C8B-B14F-4D97-AF65-F5344CB8AC3E}">
        <p14:creationId xmlns:p14="http://schemas.microsoft.com/office/powerpoint/2010/main" val="82671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sz="half" idx="2"/>
          </p:nvPr>
        </p:nvPicPr>
        <p:blipFill>
          <a:blip r:embed="rId2"/>
          <a:stretch>
            <a:fillRect/>
          </a:stretch>
        </p:blipFill>
        <p:spPr>
          <a:xfrm>
            <a:off x="1197868" y="764704"/>
            <a:ext cx="9649072" cy="5400600"/>
          </a:xfrm>
          <a:prstGeom prst="rect">
            <a:avLst/>
          </a:prstGeom>
        </p:spPr>
      </p:pic>
    </p:spTree>
    <p:extLst>
      <p:ext uri="{BB962C8B-B14F-4D97-AF65-F5344CB8AC3E}">
        <p14:creationId xmlns:p14="http://schemas.microsoft.com/office/powerpoint/2010/main" val="162385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sz="half" idx="2"/>
          </p:nvPr>
        </p:nvPicPr>
        <p:blipFill>
          <a:blip r:embed="rId2"/>
          <a:stretch>
            <a:fillRect/>
          </a:stretch>
        </p:blipFill>
        <p:spPr>
          <a:xfrm>
            <a:off x="1269876" y="764704"/>
            <a:ext cx="9577064" cy="5256584"/>
          </a:xfrm>
          <a:prstGeom prst="rect">
            <a:avLst/>
          </a:prstGeom>
        </p:spPr>
      </p:pic>
    </p:spTree>
    <p:extLst>
      <p:ext uri="{BB962C8B-B14F-4D97-AF65-F5344CB8AC3E}">
        <p14:creationId xmlns:p14="http://schemas.microsoft.com/office/powerpoint/2010/main" val="393473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sz="half" idx="2"/>
          </p:nvPr>
        </p:nvPicPr>
        <p:blipFill>
          <a:blip r:embed="rId2"/>
          <a:stretch>
            <a:fillRect/>
          </a:stretch>
        </p:blipFill>
        <p:spPr>
          <a:xfrm>
            <a:off x="1269876" y="692696"/>
            <a:ext cx="9577064" cy="5400600"/>
          </a:xfrm>
          <a:prstGeom prst="rect">
            <a:avLst/>
          </a:prstGeom>
        </p:spPr>
      </p:pic>
    </p:spTree>
    <p:extLst>
      <p:ext uri="{BB962C8B-B14F-4D97-AF65-F5344CB8AC3E}">
        <p14:creationId xmlns:p14="http://schemas.microsoft.com/office/powerpoint/2010/main" val="355014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1"/>
          <p:cNvPicPr>
            <a:picLocks noGrp="1" noChangeAspect="1"/>
          </p:cNvPicPr>
          <p:nvPr>
            <p:ph sz="half" idx="2"/>
          </p:nvPr>
        </p:nvPicPr>
        <p:blipFill>
          <a:blip r:embed="rId2"/>
          <a:stretch>
            <a:fillRect/>
          </a:stretch>
        </p:blipFill>
        <p:spPr>
          <a:xfrm>
            <a:off x="1269876" y="836712"/>
            <a:ext cx="9649072" cy="5256584"/>
          </a:xfrm>
          <a:prstGeom prst="rect">
            <a:avLst/>
          </a:prstGeom>
        </p:spPr>
      </p:pic>
    </p:spTree>
    <p:extLst>
      <p:ext uri="{BB962C8B-B14F-4D97-AF65-F5344CB8AC3E}">
        <p14:creationId xmlns:p14="http://schemas.microsoft.com/office/powerpoint/2010/main" val="2127839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1"/>
          <p:cNvPicPr>
            <a:picLocks noGrp="1" noChangeAspect="1"/>
          </p:cNvPicPr>
          <p:nvPr>
            <p:ph sz="half" idx="2"/>
          </p:nvPr>
        </p:nvPicPr>
        <p:blipFill>
          <a:blip r:embed="rId3"/>
          <a:stretch>
            <a:fillRect/>
          </a:stretch>
        </p:blipFill>
        <p:spPr>
          <a:xfrm>
            <a:off x="1269876" y="764704"/>
            <a:ext cx="9721080" cy="5184576"/>
          </a:xfrm>
          <a:prstGeom prst="rect">
            <a:avLst/>
          </a:prstGeom>
        </p:spPr>
      </p:pic>
    </p:spTree>
    <p:extLst>
      <p:ext uri="{BB962C8B-B14F-4D97-AF65-F5344CB8AC3E}">
        <p14:creationId xmlns:p14="http://schemas.microsoft.com/office/powerpoint/2010/main" val="403746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p:cNvPicPr>
            <a:picLocks noGrp="1" noChangeAspect="1"/>
          </p:cNvPicPr>
          <p:nvPr>
            <p:ph sz="half" idx="2"/>
          </p:nvPr>
        </p:nvPicPr>
        <p:blipFill>
          <a:blip r:embed="rId2"/>
          <a:stretch>
            <a:fillRect/>
          </a:stretch>
        </p:blipFill>
        <p:spPr>
          <a:xfrm>
            <a:off x="1197868" y="692696"/>
            <a:ext cx="9865096" cy="5400600"/>
          </a:xfrm>
          <a:prstGeom prst="rect">
            <a:avLst/>
          </a:prstGeom>
        </p:spPr>
      </p:pic>
    </p:spTree>
    <p:extLst>
      <p:ext uri="{BB962C8B-B14F-4D97-AF65-F5344CB8AC3E}">
        <p14:creationId xmlns:p14="http://schemas.microsoft.com/office/powerpoint/2010/main" val="302266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1"/>
          <p:cNvPicPr>
            <a:picLocks noGrp="1" noChangeAspect="1"/>
          </p:cNvPicPr>
          <p:nvPr>
            <p:ph sz="half" idx="2"/>
          </p:nvPr>
        </p:nvPicPr>
        <p:blipFill>
          <a:blip r:embed="rId2"/>
          <a:stretch>
            <a:fillRect/>
          </a:stretch>
        </p:blipFill>
        <p:spPr>
          <a:xfrm>
            <a:off x="1269876" y="692696"/>
            <a:ext cx="9721080" cy="5256584"/>
          </a:xfrm>
          <a:prstGeom prst="rect">
            <a:avLst/>
          </a:prstGeom>
        </p:spPr>
      </p:pic>
    </p:spTree>
    <p:extLst>
      <p:ext uri="{BB962C8B-B14F-4D97-AF65-F5344CB8AC3E}">
        <p14:creationId xmlns:p14="http://schemas.microsoft.com/office/powerpoint/2010/main" val="952883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pPr algn="l"/>
            <a:r>
              <a:rPr lang="en-US" altLang="zh-CN" dirty="0" smtClean="0">
                <a:solidFill>
                  <a:srgbClr val="7030A0"/>
                </a:solidFill>
              </a:rPr>
              <a:t>Outline</a:t>
            </a:r>
            <a:endParaRPr lang="zh-CN" dirty="0">
              <a:solidFill>
                <a:srgbClr val="7030A0"/>
              </a:solidFill>
            </a:endParaRPr>
          </a:p>
        </p:txBody>
      </p:sp>
      <p:sp>
        <p:nvSpPr>
          <p:cNvPr id="14" name="内容占位符 13"/>
          <p:cNvSpPr>
            <a:spLocks noGrp="1"/>
          </p:cNvSpPr>
          <p:nvPr>
            <p:ph idx="1"/>
          </p:nvPr>
        </p:nvSpPr>
        <p:spPr>
          <a:xfrm>
            <a:off x="1295064" y="2286000"/>
            <a:ext cx="9598696" cy="3589868"/>
          </a:xfrm>
        </p:spPr>
        <p:txBody>
          <a:bodyPr/>
          <a:lstStyle/>
          <a:p>
            <a:pPr marL="0" indent="0">
              <a:buNone/>
            </a:pPr>
            <a:endParaRPr lang="zh-CN" altLang="en-US" dirty="0"/>
          </a:p>
          <a:p>
            <a:r>
              <a:rPr lang="en-US" altLang="zh-CN" b="1" dirty="0">
                <a:solidFill>
                  <a:srgbClr val="00B050"/>
                </a:solidFill>
              </a:rPr>
              <a:t>Review of key concepts of supervised </a:t>
            </a:r>
            <a:r>
              <a:rPr lang="en-US" altLang="zh-CN" b="1" dirty="0" smtClean="0">
                <a:solidFill>
                  <a:srgbClr val="00B050"/>
                </a:solidFill>
              </a:rPr>
              <a:t>learning</a:t>
            </a:r>
            <a:endParaRPr lang="en-US" altLang="zh-CN" dirty="0">
              <a:solidFill>
                <a:srgbClr val="00B050"/>
              </a:solidFill>
            </a:endParaRPr>
          </a:p>
          <a:p>
            <a:r>
              <a:rPr lang="en-US" altLang="zh-CN" b="1" dirty="0" smtClean="0">
                <a:solidFill>
                  <a:srgbClr val="00B050"/>
                </a:solidFill>
              </a:rPr>
              <a:t>Classification &amp; Regression Tree</a:t>
            </a:r>
          </a:p>
          <a:p>
            <a:r>
              <a:rPr lang="en-US" altLang="zh-CN" b="1" dirty="0" smtClean="0">
                <a:solidFill>
                  <a:srgbClr val="00B050"/>
                </a:solidFill>
              </a:rPr>
              <a:t>Ensemble learning, Random Forest &amp; </a:t>
            </a:r>
            <a:r>
              <a:rPr lang="en-US" altLang="zh-CN" b="1" dirty="0" err="1" smtClean="0">
                <a:solidFill>
                  <a:srgbClr val="00B050"/>
                </a:solidFill>
              </a:rPr>
              <a:t>AdaBoost</a:t>
            </a:r>
            <a:endParaRPr lang="en-US" altLang="zh-CN" b="1" dirty="0" smtClean="0">
              <a:solidFill>
                <a:srgbClr val="00B050"/>
              </a:solidFill>
            </a:endParaRPr>
          </a:p>
          <a:p>
            <a:r>
              <a:rPr lang="en-US" altLang="zh-CN" b="1" dirty="0" smtClean="0">
                <a:solidFill>
                  <a:srgbClr val="00B050"/>
                </a:solidFill>
              </a:rPr>
              <a:t>Gradient Boosting Machine</a:t>
            </a:r>
          </a:p>
          <a:p>
            <a:r>
              <a:rPr lang="en-US" altLang="zh-CN" b="1" dirty="0" smtClean="0">
                <a:solidFill>
                  <a:srgbClr val="00B050"/>
                </a:solidFill>
              </a:rPr>
              <a:t>GBRT </a:t>
            </a:r>
            <a:r>
              <a:rPr lang="en-US" altLang="zh-CN" b="1" dirty="0" smtClean="0">
                <a:solidFill>
                  <a:srgbClr val="00B050"/>
                </a:solidFill>
              </a:rPr>
              <a:t>in action</a:t>
            </a:r>
          </a:p>
          <a:p>
            <a:r>
              <a:rPr lang="en-US" altLang="zh-CN" b="1" dirty="0" smtClean="0"/>
              <a:t>Summary</a:t>
            </a:r>
          </a:p>
        </p:txBody>
      </p:sp>
    </p:spTree>
    <p:extLst>
      <p:ext uri="{BB962C8B-B14F-4D97-AF65-F5344CB8AC3E}">
        <p14:creationId xmlns:p14="http://schemas.microsoft.com/office/powerpoint/2010/main" val="4222403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sz="half" idx="2"/>
          </p:nvPr>
        </p:nvPicPr>
        <p:blipFill>
          <a:blip r:embed="rId2"/>
          <a:stretch>
            <a:fillRect/>
          </a:stretch>
        </p:blipFill>
        <p:spPr>
          <a:xfrm>
            <a:off x="477788" y="29452"/>
            <a:ext cx="11449272" cy="6851263"/>
          </a:xfrm>
          <a:prstGeom prst="rect">
            <a:avLst/>
          </a:prstGeom>
        </p:spPr>
      </p:pic>
    </p:spTree>
    <p:extLst>
      <p:ext uri="{BB962C8B-B14F-4D97-AF65-F5344CB8AC3E}">
        <p14:creationId xmlns:p14="http://schemas.microsoft.com/office/powerpoint/2010/main" val="96658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sz="half" idx="2"/>
          </p:nvPr>
        </p:nvPicPr>
        <p:blipFill>
          <a:blip r:embed="rId2"/>
          <a:stretch>
            <a:fillRect/>
          </a:stretch>
        </p:blipFill>
        <p:spPr>
          <a:xfrm>
            <a:off x="477788" y="0"/>
            <a:ext cx="11161240" cy="6858000"/>
          </a:xfrm>
          <a:prstGeom prst="rect">
            <a:avLst/>
          </a:prstGeom>
        </p:spPr>
      </p:pic>
    </p:spTree>
    <p:extLst>
      <p:ext uri="{BB962C8B-B14F-4D97-AF65-F5344CB8AC3E}">
        <p14:creationId xmlns:p14="http://schemas.microsoft.com/office/powerpoint/2010/main" val="6492496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sz="half" idx="2"/>
          </p:nvPr>
        </p:nvPicPr>
        <p:blipFill>
          <a:blip r:embed="rId2"/>
          <a:stretch>
            <a:fillRect/>
          </a:stretch>
        </p:blipFill>
        <p:spPr>
          <a:xfrm>
            <a:off x="563850" y="1340768"/>
            <a:ext cx="11161240" cy="1296144"/>
          </a:xfrm>
          <a:prstGeom prst="rect">
            <a:avLst/>
          </a:prstGeom>
        </p:spPr>
      </p:pic>
      <p:pic>
        <p:nvPicPr>
          <p:cNvPr id="8" name="图片 7"/>
          <p:cNvPicPr>
            <a:picLocks noChangeAspect="1"/>
          </p:cNvPicPr>
          <p:nvPr/>
        </p:nvPicPr>
        <p:blipFill>
          <a:blip r:embed="rId3"/>
          <a:stretch>
            <a:fillRect/>
          </a:stretch>
        </p:blipFill>
        <p:spPr>
          <a:xfrm>
            <a:off x="563850" y="2924944"/>
            <a:ext cx="10989116" cy="2736304"/>
          </a:xfrm>
          <a:prstGeom prst="rect">
            <a:avLst/>
          </a:prstGeom>
        </p:spPr>
      </p:pic>
      <p:sp>
        <p:nvSpPr>
          <p:cNvPr id="9" name="文本框 8"/>
          <p:cNvSpPr txBox="1"/>
          <p:nvPr/>
        </p:nvSpPr>
        <p:spPr>
          <a:xfrm>
            <a:off x="837828" y="611977"/>
            <a:ext cx="6264696" cy="584775"/>
          </a:xfrm>
          <a:prstGeom prst="rect">
            <a:avLst/>
          </a:prstGeom>
          <a:noFill/>
        </p:spPr>
        <p:txBody>
          <a:bodyPr wrap="square" rtlCol="0">
            <a:spAutoFit/>
          </a:bodyPr>
          <a:lstStyle/>
          <a:p>
            <a:r>
              <a:rPr lang="en-US" altLang="zh-CN" sz="3200" dirty="0" err="1" smtClean="0">
                <a:solidFill>
                  <a:srgbClr val="00B050"/>
                </a:solidFill>
              </a:rPr>
              <a:t>xgboost</a:t>
            </a:r>
            <a:endParaRPr lang="zh-CN" altLang="en-US" sz="3200" dirty="0">
              <a:solidFill>
                <a:srgbClr val="00B050"/>
              </a:solidFill>
            </a:endParaRPr>
          </a:p>
        </p:txBody>
      </p:sp>
    </p:spTree>
    <p:extLst>
      <p:ext uri="{BB962C8B-B14F-4D97-AF65-F5344CB8AC3E}">
        <p14:creationId xmlns:p14="http://schemas.microsoft.com/office/powerpoint/2010/main" val="78171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dirty="0"/>
          </a:p>
        </p:txBody>
      </p:sp>
      <p:pic>
        <p:nvPicPr>
          <p:cNvPr id="3" name="内容占位符 1"/>
          <p:cNvPicPr>
            <a:picLocks noGrp="1" noChangeAspect="1"/>
          </p:cNvPicPr>
          <p:nvPr>
            <p:ph sz="half" idx="2"/>
          </p:nvPr>
        </p:nvPicPr>
        <p:blipFill>
          <a:blip r:embed="rId2"/>
          <a:stretch>
            <a:fillRect/>
          </a:stretch>
        </p:blipFill>
        <p:spPr>
          <a:xfrm>
            <a:off x="0" y="476672"/>
            <a:ext cx="12203116" cy="5832649"/>
          </a:xfrm>
          <a:prstGeom prst="rect">
            <a:avLst/>
          </a:prstGeom>
        </p:spPr>
      </p:pic>
    </p:spTree>
    <p:extLst>
      <p:ext uri="{BB962C8B-B14F-4D97-AF65-F5344CB8AC3E}">
        <p14:creationId xmlns:p14="http://schemas.microsoft.com/office/powerpoint/2010/main" val="174409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p:cNvSpPr txBox="1">
            <a:spLocks/>
          </p:cNvSpPr>
          <p:nvPr/>
        </p:nvSpPr>
        <p:spPr>
          <a:xfrm>
            <a:off x="1295063" y="980729"/>
            <a:ext cx="9767901" cy="4895140"/>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altLang="zh-CN" sz="3600" dirty="0" smtClean="0">
                <a:solidFill>
                  <a:srgbClr val="00B0F0"/>
                </a:solidFill>
              </a:rPr>
              <a:t>Summary</a:t>
            </a:r>
          </a:p>
          <a:p>
            <a:pPr marL="0" indent="0">
              <a:buNone/>
            </a:pPr>
            <a:endParaRPr lang="en-US" altLang="zh-CN" sz="3600" dirty="0" smtClean="0">
              <a:solidFill>
                <a:srgbClr val="00B0F0"/>
              </a:solidFill>
            </a:endParaRPr>
          </a:p>
          <a:p>
            <a:pPr>
              <a:buFont typeface="Wingdings" panose="05000000000000000000" pitchFamily="2" charset="2"/>
              <a:buChar char="u"/>
            </a:pPr>
            <a:r>
              <a:rPr lang="en-US" altLang="zh-CN" b="1" dirty="0" smtClean="0">
                <a:solidFill>
                  <a:srgbClr val="00B050"/>
                </a:solidFill>
              </a:rPr>
              <a:t>key </a:t>
            </a:r>
            <a:r>
              <a:rPr lang="en-US" altLang="zh-CN" b="1" dirty="0">
                <a:solidFill>
                  <a:srgbClr val="00B050"/>
                </a:solidFill>
              </a:rPr>
              <a:t>concepts of supervised </a:t>
            </a:r>
            <a:r>
              <a:rPr lang="en-US" altLang="zh-CN" b="1" dirty="0" smtClean="0">
                <a:solidFill>
                  <a:srgbClr val="00B050"/>
                </a:solidFill>
              </a:rPr>
              <a:t>learning</a:t>
            </a:r>
            <a:endParaRPr lang="en-US" altLang="zh-CN" dirty="0">
              <a:solidFill>
                <a:srgbClr val="00B050"/>
              </a:solidFill>
            </a:endParaRPr>
          </a:p>
          <a:p>
            <a:pPr>
              <a:buFont typeface="Wingdings" panose="05000000000000000000" pitchFamily="2" charset="2"/>
              <a:buChar char="u"/>
            </a:pPr>
            <a:r>
              <a:rPr lang="en-US" altLang="zh-CN" b="1" dirty="0">
                <a:solidFill>
                  <a:srgbClr val="00B050"/>
                </a:solidFill>
              </a:rPr>
              <a:t>Classification &amp; Regression </a:t>
            </a:r>
            <a:r>
              <a:rPr lang="en-US" altLang="zh-CN" b="1" dirty="0" smtClean="0">
                <a:solidFill>
                  <a:srgbClr val="00B050"/>
                </a:solidFill>
              </a:rPr>
              <a:t>Tree</a:t>
            </a:r>
            <a:endParaRPr lang="en-US" altLang="zh-CN" b="1" dirty="0">
              <a:solidFill>
                <a:srgbClr val="00B050"/>
              </a:solidFill>
            </a:endParaRPr>
          </a:p>
          <a:p>
            <a:pPr>
              <a:buFont typeface="Wingdings" panose="05000000000000000000" pitchFamily="2" charset="2"/>
              <a:buChar char="u"/>
            </a:pPr>
            <a:r>
              <a:rPr lang="en-US" altLang="zh-CN" b="1" dirty="0">
                <a:solidFill>
                  <a:srgbClr val="00B050"/>
                </a:solidFill>
              </a:rPr>
              <a:t>Ensemble learning, Random Forest &amp; </a:t>
            </a:r>
            <a:r>
              <a:rPr lang="en-US" altLang="zh-CN" b="1" dirty="0" err="1" smtClean="0">
                <a:solidFill>
                  <a:srgbClr val="00B050"/>
                </a:solidFill>
              </a:rPr>
              <a:t>AdaBoost</a:t>
            </a:r>
            <a:endParaRPr lang="en-US" altLang="zh-CN" b="1" dirty="0">
              <a:solidFill>
                <a:srgbClr val="00B050"/>
              </a:solidFill>
            </a:endParaRPr>
          </a:p>
          <a:p>
            <a:pPr>
              <a:buFont typeface="Wingdings" panose="05000000000000000000" pitchFamily="2" charset="2"/>
              <a:buChar char="u"/>
            </a:pPr>
            <a:r>
              <a:rPr lang="en-US" altLang="zh-CN" b="1" dirty="0">
                <a:solidFill>
                  <a:srgbClr val="00B050"/>
                </a:solidFill>
              </a:rPr>
              <a:t>Gradient Boosting </a:t>
            </a:r>
            <a:r>
              <a:rPr lang="en-US" altLang="zh-CN" b="1" dirty="0" smtClean="0">
                <a:solidFill>
                  <a:srgbClr val="00B050"/>
                </a:solidFill>
              </a:rPr>
              <a:t>Machine</a:t>
            </a:r>
            <a:endParaRPr lang="en-US" altLang="zh-CN" b="1" dirty="0">
              <a:solidFill>
                <a:srgbClr val="00B050"/>
              </a:solidFill>
            </a:endParaRPr>
          </a:p>
          <a:p>
            <a:pPr>
              <a:buFont typeface="Wingdings" panose="05000000000000000000" pitchFamily="2" charset="2"/>
              <a:buChar char="u"/>
            </a:pPr>
            <a:r>
              <a:rPr lang="en-US" altLang="zh-CN" b="1" dirty="0">
                <a:solidFill>
                  <a:srgbClr val="00B050"/>
                </a:solidFill>
              </a:rPr>
              <a:t>GBRT in action</a:t>
            </a:r>
          </a:p>
          <a:p>
            <a:endParaRPr lang="en-US" altLang="zh-CN" dirty="0" smtClean="0"/>
          </a:p>
          <a:p>
            <a:endParaRPr lang="en-US" altLang="zh-CN" dirty="0"/>
          </a:p>
          <a:p>
            <a:endParaRPr lang="en-US" altLang="zh-CN" dirty="0" smtClean="0"/>
          </a:p>
          <a:p>
            <a:endParaRPr lang="en-US" altLang="zh-CN" dirty="0"/>
          </a:p>
          <a:p>
            <a:pPr marL="0" indent="0">
              <a:buNone/>
            </a:pPr>
            <a:endParaRPr lang="en-US" altLang="zh-CN" dirty="0" smtClean="0"/>
          </a:p>
        </p:txBody>
      </p:sp>
    </p:spTree>
    <p:extLst>
      <p:ext uri="{BB962C8B-B14F-4D97-AF65-F5344CB8AC3E}">
        <p14:creationId xmlns:p14="http://schemas.microsoft.com/office/powerpoint/2010/main" val="1065291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7"/>
          <p:cNvPicPr>
            <a:picLocks noChangeAspect="1"/>
          </p:cNvPicPr>
          <p:nvPr/>
        </p:nvPicPr>
        <p:blipFill>
          <a:blip r:embed="rId2"/>
          <a:stretch>
            <a:fillRect/>
          </a:stretch>
        </p:blipFill>
        <p:spPr>
          <a:xfrm>
            <a:off x="837828" y="1412776"/>
            <a:ext cx="5285248" cy="4494783"/>
          </a:xfrm>
          <a:prstGeom prst="rect">
            <a:avLst/>
          </a:prstGeom>
        </p:spPr>
      </p:pic>
      <p:sp>
        <p:nvSpPr>
          <p:cNvPr id="3" name="内容占位符 5"/>
          <p:cNvSpPr txBox="1">
            <a:spLocks/>
          </p:cNvSpPr>
          <p:nvPr/>
        </p:nvSpPr>
        <p:spPr>
          <a:xfrm>
            <a:off x="6310436" y="1560118"/>
            <a:ext cx="4717075" cy="4331882"/>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altLang="zh-CN" dirty="0" smtClean="0"/>
              <a:t>Black</a:t>
            </a:r>
            <a:r>
              <a:rPr lang="zh-CN" altLang="en-US" dirty="0" smtClean="0"/>
              <a:t>：</a:t>
            </a:r>
            <a:r>
              <a:rPr lang="en-US" altLang="zh-CN" dirty="0" smtClean="0"/>
              <a:t>square loss</a:t>
            </a:r>
          </a:p>
          <a:p>
            <a:r>
              <a:rPr lang="en-US" altLang="zh-CN" dirty="0" smtClean="0">
                <a:solidFill>
                  <a:srgbClr val="00B050"/>
                </a:solidFill>
              </a:rPr>
              <a:t>Green:  </a:t>
            </a:r>
            <a:r>
              <a:rPr lang="en-US" altLang="zh-CN" dirty="0" err="1" smtClean="0">
                <a:solidFill>
                  <a:srgbClr val="00B050"/>
                </a:solidFill>
              </a:rPr>
              <a:t>AdaBoost</a:t>
            </a:r>
            <a:r>
              <a:rPr lang="en-US" altLang="zh-CN" dirty="0" smtClean="0">
                <a:solidFill>
                  <a:srgbClr val="00B050"/>
                </a:solidFill>
              </a:rPr>
              <a:t> loss</a:t>
            </a:r>
          </a:p>
          <a:p>
            <a:r>
              <a:rPr lang="en-US" altLang="zh-CN" dirty="0" smtClean="0">
                <a:solidFill>
                  <a:srgbClr val="FF0000"/>
                </a:solidFill>
              </a:rPr>
              <a:t>Red: hinge loss</a:t>
            </a:r>
          </a:p>
          <a:p>
            <a:r>
              <a:rPr lang="en-US" altLang="zh-CN" dirty="0" smtClean="0">
                <a:solidFill>
                  <a:srgbClr val="FFFF00"/>
                </a:solidFill>
              </a:rPr>
              <a:t>Yellow: logistic loss</a:t>
            </a:r>
          </a:p>
          <a:p>
            <a:endParaRPr lang="en-US" altLang="zh-CN" dirty="0" smtClean="0"/>
          </a:p>
          <a:p>
            <a:pPr marL="0" indent="0">
              <a:buFont typeface="Arial"/>
              <a:buNone/>
            </a:pPr>
            <a:r>
              <a:rPr lang="en-US" altLang="zh-CN" dirty="0" smtClean="0"/>
              <a:t>Suppose label = 1, </a:t>
            </a:r>
          </a:p>
          <a:p>
            <a:pPr marL="0" indent="0">
              <a:buFont typeface="Arial"/>
              <a:buNone/>
            </a:pPr>
            <a:r>
              <a:rPr lang="en-US" altLang="zh-CN" dirty="0" smtClean="0"/>
              <a:t>m:predict result,</a:t>
            </a:r>
          </a:p>
          <a:p>
            <a:pPr marL="0" indent="0">
              <a:buFont typeface="Arial"/>
              <a:buNone/>
            </a:pPr>
            <a:r>
              <a:rPr lang="en-US" altLang="zh-CN" dirty="0" smtClean="0"/>
              <a:t>L(m): loss function</a:t>
            </a:r>
            <a:endParaRPr lang="zh-CN" altLang="en-US" dirty="0"/>
          </a:p>
        </p:txBody>
      </p:sp>
      <p:sp>
        <p:nvSpPr>
          <p:cNvPr id="4" name="文本框 3"/>
          <p:cNvSpPr txBox="1"/>
          <p:nvPr/>
        </p:nvSpPr>
        <p:spPr>
          <a:xfrm>
            <a:off x="1125860" y="937556"/>
            <a:ext cx="9361040" cy="523220"/>
          </a:xfrm>
          <a:prstGeom prst="rect">
            <a:avLst/>
          </a:prstGeom>
          <a:noFill/>
        </p:spPr>
        <p:txBody>
          <a:bodyPr wrap="square" rtlCol="0">
            <a:spAutoFit/>
          </a:bodyPr>
          <a:lstStyle/>
          <a:p>
            <a:r>
              <a:rPr lang="en-US" altLang="zh-CN" sz="2800" b="1" dirty="0" smtClean="0">
                <a:solidFill>
                  <a:srgbClr val="002060"/>
                </a:solidFill>
              </a:rPr>
              <a:t>Which one is suitable for classification and regression?</a:t>
            </a:r>
            <a:endParaRPr lang="zh-CN" altLang="en-US" sz="2800" b="1" dirty="0">
              <a:solidFill>
                <a:srgbClr val="002060"/>
              </a:solidFill>
            </a:endParaRPr>
          </a:p>
        </p:txBody>
      </p:sp>
    </p:spTree>
    <p:extLst>
      <p:ext uri="{BB962C8B-B14F-4D97-AF65-F5344CB8AC3E}">
        <p14:creationId xmlns:p14="http://schemas.microsoft.com/office/powerpoint/2010/main" val="80752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sz="half" idx="2"/>
          </p:nvPr>
        </p:nvPicPr>
        <p:blipFill>
          <a:blip r:embed="rId2"/>
          <a:stretch>
            <a:fillRect/>
          </a:stretch>
        </p:blipFill>
        <p:spPr>
          <a:xfrm>
            <a:off x="1269876" y="692696"/>
            <a:ext cx="9505056" cy="5400600"/>
          </a:xfrm>
          <a:prstGeom prst="rect">
            <a:avLst/>
          </a:prstGeom>
        </p:spPr>
      </p:pic>
    </p:spTree>
    <p:extLst>
      <p:ext uri="{BB962C8B-B14F-4D97-AF65-F5344CB8AC3E}">
        <p14:creationId xmlns:p14="http://schemas.microsoft.com/office/powerpoint/2010/main" val="2523850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pPr algn="l"/>
            <a:r>
              <a:rPr lang="en-US" altLang="zh-CN" dirty="0" smtClean="0">
                <a:solidFill>
                  <a:srgbClr val="7030A0"/>
                </a:solidFill>
              </a:rPr>
              <a:t>Outline</a:t>
            </a:r>
            <a:endParaRPr lang="zh-CN" dirty="0">
              <a:solidFill>
                <a:srgbClr val="7030A0"/>
              </a:solidFill>
            </a:endParaRPr>
          </a:p>
        </p:txBody>
      </p:sp>
      <p:sp>
        <p:nvSpPr>
          <p:cNvPr id="14" name="内容占位符 13"/>
          <p:cNvSpPr>
            <a:spLocks noGrp="1"/>
          </p:cNvSpPr>
          <p:nvPr>
            <p:ph idx="1"/>
          </p:nvPr>
        </p:nvSpPr>
        <p:spPr>
          <a:xfrm>
            <a:off x="1295064" y="2286000"/>
            <a:ext cx="9598696" cy="3589868"/>
          </a:xfrm>
        </p:spPr>
        <p:txBody>
          <a:bodyPr/>
          <a:lstStyle/>
          <a:p>
            <a:pPr marL="0" indent="0">
              <a:buNone/>
            </a:pPr>
            <a:endParaRPr lang="zh-CN" altLang="en-US" dirty="0"/>
          </a:p>
          <a:p>
            <a:r>
              <a:rPr lang="en-US" altLang="zh-CN" b="1" dirty="0">
                <a:solidFill>
                  <a:srgbClr val="00B050"/>
                </a:solidFill>
              </a:rPr>
              <a:t>Review of key concepts of supervised </a:t>
            </a:r>
            <a:r>
              <a:rPr lang="en-US" altLang="zh-CN" b="1" dirty="0" smtClean="0">
                <a:solidFill>
                  <a:srgbClr val="00B050"/>
                </a:solidFill>
              </a:rPr>
              <a:t>learning</a:t>
            </a:r>
            <a:endParaRPr lang="en-US" altLang="zh-CN" dirty="0">
              <a:solidFill>
                <a:srgbClr val="00B050"/>
              </a:solidFill>
            </a:endParaRPr>
          </a:p>
          <a:p>
            <a:r>
              <a:rPr lang="en-US" altLang="zh-CN" b="1" dirty="0" smtClean="0">
                <a:solidFill>
                  <a:srgbClr val="00B050"/>
                </a:solidFill>
              </a:rPr>
              <a:t>Classification &amp; Regression Tree</a:t>
            </a:r>
          </a:p>
          <a:p>
            <a:r>
              <a:rPr lang="en-US" altLang="zh-CN" b="1" dirty="0" smtClean="0"/>
              <a:t>Ensemble learning, Random Forest &amp; </a:t>
            </a:r>
            <a:r>
              <a:rPr lang="en-US" altLang="zh-CN" b="1" dirty="0" err="1" smtClean="0"/>
              <a:t>AdaBoost</a:t>
            </a:r>
            <a:endParaRPr lang="en-US" altLang="zh-CN" b="1" dirty="0" smtClean="0"/>
          </a:p>
          <a:p>
            <a:r>
              <a:rPr lang="en-US" altLang="zh-CN" b="1" dirty="0" smtClean="0"/>
              <a:t>Gradient Boosting(GBRT)</a:t>
            </a:r>
          </a:p>
          <a:p>
            <a:r>
              <a:rPr lang="en-US" altLang="zh-CN" b="1" dirty="0" smtClean="0"/>
              <a:t>GBRT </a:t>
            </a:r>
            <a:r>
              <a:rPr lang="en-US" altLang="zh-CN" b="1" dirty="0" smtClean="0"/>
              <a:t>in action</a:t>
            </a:r>
          </a:p>
          <a:p>
            <a:r>
              <a:rPr lang="en-US" altLang="zh-CN" b="1" dirty="0" smtClean="0"/>
              <a:t>Summary</a:t>
            </a:r>
          </a:p>
        </p:txBody>
      </p:sp>
    </p:spTree>
    <p:extLst>
      <p:ext uri="{BB962C8B-B14F-4D97-AF65-F5344CB8AC3E}">
        <p14:creationId xmlns:p14="http://schemas.microsoft.com/office/powerpoint/2010/main" val="3219177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p:cNvSpPr txBox="1">
            <a:spLocks/>
          </p:cNvSpPr>
          <p:nvPr/>
        </p:nvSpPr>
        <p:spPr>
          <a:xfrm>
            <a:off x="1295063" y="1916831"/>
            <a:ext cx="9767901" cy="3959037"/>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US" altLang="zh-CN" dirty="0"/>
          </a:p>
          <a:p>
            <a:pPr marL="0" indent="0">
              <a:buNone/>
            </a:pPr>
            <a:endParaRPr lang="en-US" altLang="zh-CN" dirty="0" smtClean="0"/>
          </a:p>
        </p:txBody>
      </p:sp>
      <p:sp>
        <p:nvSpPr>
          <p:cNvPr id="3" name="文本占位符 2"/>
          <p:cNvSpPr txBox="1">
            <a:spLocks/>
          </p:cNvSpPr>
          <p:nvPr/>
        </p:nvSpPr>
        <p:spPr>
          <a:xfrm>
            <a:off x="1485900" y="1052736"/>
            <a:ext cx="8496944" cy="648270"/>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altLang="zh-CN" sz="3600" dirty="0" smtClean="0">
                <a:solidFill>
                  <a:schemeClr val="tx1"/>
                </a:solidFill>
              </a:rPr>
              <a:t>Decision Tree</a:t>
            </a:r>
            <a:endParaRPr lang="zh-CN" altLang="en-US" sz="3600" dirty="0">
              <a:solidFill>
                <a:schemeClr val="tx1"/>
              </a:solidFill>
            </a:endParaRPr>
          </a:p>
        </p:txBody>
      </p:sp>
      <mc:AlternateContent xmlns:mc="http://schemas.openxmlformats.org/markup-compatibility/2006" xmlns:a14="http://schemas.microsoft.com/office/drawing/2010/main">
        <mc:Choice Requires="a14">
          <p:sp>
            <p:nvSpPr>
              <p:cNvPr id="4" name="内容占位符 5"/>
              <p:cNvSpPr txBox="1">
                <a:spLocks/>
              </p:cNvSpPr>
              <p:nvPr/>
            </p:nvSpPr>
            <p:spPr>
              <a:xfrm>
                <a:off x="1485900" y="2204864"/>
                <a:ext cx="9145016" cy="3857426"/>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zh-CN" altLang="en-US" dirty="0" smtClean="0"/>
                  <a:t>以信息熵为度量递归地构建一棵熵值下降最快的树，叶节点熵为</a:t>
                </a:r>
                <a:r>
                  <a:rPr lang="en-US" altLang="zh-CN" dirty="0" smtClean="0"/>
                  <a:t>0</a:t>
                </a:r>
              </a:p>
              <a:p>
                <a:r>
                  <a:rPr lang="zh-CN" altLang="en-US" dirty="0" smtClean="0"/>
                  <a:t>内部节点表示一个特征或属性</a:t>
                </a:r>
                <a:endParaRPr lang="en-US" altLang="zh-CN" dirty="0"/>
              </a:p>
              <a:p>
                <a:r>
                  <a:rPr lang="zh-CN" altLang="en-US" dirty="0" smtClean="0"/>
                  <a:t>叶节点表示一个类别</a:t>
                </a:r>
                <a:endParaRPr lang="en-US" altLang="zh-CN" dirty="0" smtClean="0"/>
              </a:p>
              <a:p>
                <a:endParaRPr lang="en-US" altLang="zh-CN" dirty="0" smtClean="0"/>
              </a:p>
              <a:p>
                <a:pPr marL="0" indent="0">
                  <a:buNone/>
                </a:pPr>
                <a:r>
                  <a:rPr lang="zh-CN" altLang="en-US" dirty="0" smtClean="0"/>
                  <a:t>建树：</a:t>
                </a:r>
                <a:endParaRPr lang="en-US" altLang="zh-CN" dirty="0"/>
              </a:p>
              <a:p>
                <a:pPr marL="0" indent="0">
                  <a:buNone/>
                </a:pPr>
                <a:r>
                  <a:rPr lang="en-US" altLang="zh-CN" dirty="0" smtClean="0"/>
                  <a:t>ID3</a:t>
                </a:r>
                <a:r>
                  <a:rPr lang="zh-CN" altLang="en-US" dirty="0" smtClean="0"/>
                  <a:t>：信息增益</a:t>
                </a:r>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𝐻</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oMath>
                </a14:m>
                <a:r>
                  <a:rPr lang="zh-CN" altLang="en-US" dirty="0" smtClean="0"/>
                  <a:t>，细分情况</a:t>
                </a:r>
                <a:endParaRPr lang="en-US" altLang="zh-CN" dirty="0" smtClean="0"/>
              </a:p>
              <a:p>
                <a:pPr marL="0" indent="0">
                  <a:buNone/>
                </a:pPr>
                <a:r>
                  <a:rPr lang="en-US" altLang="zh-CN" dirty="0" smtClean="0"/>
                  <a:t>C4.5</a:t>
                </a:r>
                <a:r>
                  <a:rPr lang="zh-CN" altLang="en-US" dirty="0" smtClean="0"/>
                  <a:t>：信息增益率</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𝐻</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den>
                    </m:f>
                  </m:oMath>
                </a14:m>
                <a:endParaRPr lang="en-US" altLang="zh-CN" dirty="0" smtClean="0"/>
              </a:p>
            </p:txBody>
          </p:sp>
        </mc:Choice>
        <mc:Fallback xmlns="">
          <p:sp>
            <p:nvSpPr>
              <p:cNvPr id="4" name="内容占位符 5"/>
              <p:cNvSpPr txBox="1">
                <a:spLocks noRot="1" noChangeAspect="1" noMove="1" noResize="1" noEditPoints="1" noAdjustHandles="1" noChangeArrowheads="1" noChangeShapeType="1" noTextEdit="1"/>
              </p:cNvSpPr>
              <p:nvPr/>
            </p:nvSpPr>
            <p:spPr>
              <a:xfrm>
                <a:off x="1485900" y="2204864"/>
                <a:ext cx="9145016" cy="3857426"/>
              </a:xfrm>
              <a:prstGeom prst="rect">
                <a:avLst/>
              </a:prstGeom>
              <a:blipFill rotWithShape="0">
                <a:blip r:embed="rId2"/>
                <a:stretch>
                  <a:fillRect l="-1200" t="-20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91646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p:cNvSpPr txBox="1">
            <a:spLocks/>
          </p:cNvSpPr>
          <p:nvPr/>
        </p:nvSpPr>
        <p:spPr>
          <a:xfrm>
            <a:off x="1295063" y="1916831"/>
            <a:ext cx="9767901" cy="3959037"/>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US" altLang="zh-CN" dirty="0"/>
          </a:p>
          <a:p>
            <a:pPr marL="0" indent="0">
              <a:buNone/>
            </a:pPr>
            <a:endParaRPr lang="en-US" altLang="zh-CN" dirty="0" smtClean="0"/>
          </a:p>
        </p:txBody>
      </p:sp>
      <p:sp>
        <p:nvSpPr>
          <p:cNvPr id="3" name="文本占位符 2"/>
          <p:cNvSpPr txBox="1">
            <a:spLocks/>
          </p:cNvSpPr>
          <p:nvPr/>
        </p:nvSpPr>
        <p:spPr>
          <a:xfrm>
            <a:off x="1504594" y="764407"/>
            <a:ext cx="8496944" cy="648270"/>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altLang="zh-CN" sz="3600" dirty="0" smtClean="0">
                <a:solidFill>
                  <a:schemeClr val="tx1"/>
                </a:solidFill>
              </a:rPr>
              <a:t>CART(classification and regression tree)</a:t>
            </a:r>
            <a:endParaRPr lang="zh-CN" altLang="en-US" sz="3600" dirty="0">
              <a:solidFill>
                <a:schemeClr val="tx1"/>
              </a:solidFill>
            </a:endParaRPr>
          </a:p>
        </p:txBody>
      </p:sp>
      <mc:AlternateContent xmlns:mc="http://schemas.openxmlformats.org/markup-compatibility/2006" xmlns:a14="http://schemas.microsoft.com/office/drawing/2010/main">
        <mc:Choice Requires="a14">
          <p:sp>
            <p:nvSpPr>
              <p:cNvPr id="4" name="内容占位符 5"/>
              <p:cNvSpPr txBox="1">
                <a:spLocks/>
              </p:cNvSpPr>
              <p:nvPr/>
            </p:nvSpPr>
            <p:spPr>
              <a:xfrm>
                <a:off x="1485900" y="1556792"/>
                <a:ext cx="9145016" cy="4505498"/>
              </a:xfrm>
              <a:prstGeom prst="rect">
                <a:avLst/>
              </a:prstGeom>
            </p:spPr>
            <p:txBody>
              <a:bodyPr/>
              <a:lst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zh-CN" altLang="en-US" dirty="0" smtClean="0"/>
                  <a:t>分类</a:t>
                </a:r>
                <a:endParaRPr lang="en-US" altLang="zh-CN" dirty="0" smtClean="0"/>
              </a:p>
              <a:p>
                <a:pPr>
                  <a:buFont typeface="Wingdings" panose="05000000000000000000" pitchFamily="2" charset="2"/>
                  <a:buChar char="Ø"/>
                </a:pPr>
                <a:r>
                  <a:rPr lang="zh-CN" altLang="en-US" dirty="0"/>
                  <a:t>基</a:t>
                </a:r>
                <a:r>
                  <a:rPr lang="zh-CN" altLang="en-US" dirty="0" smtClean="0"/>
                  <a:t>尼系数：假设有</a:t>
                </a:r>
                <a:r>
                  <a:rPr lang="en-US" altLang="zh-CN" dirty="0" smtClean="0"/>
                  <a:t>K</a:t>
                </a:r>
                <a:r>
                  <a:rPr lang="zh-CN" altLang="en-US" dirty="0" smtClean="0"/>
                  <a:t>个类别，样本点属于第</a:t>
                </a:r>
                <a:r>
                  <a:rPr lang="en-US" altLang="zh-CN" dirty="0" smtClean="0"/>
                  <a:t>k</a:t>
                </a:r>
                <a:r>
                  <a:rPr lang="zh-CN" altLang="en-US" dirty="0" smtClean="0"/>
                  <a:t>类的概率为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oMath>
                </a14:m>
                <a:r>
                  <a:rPr lang="zh-CN" altLang="en-US" dirty="0" smtClean="0"/>
                  <a:t>，则概率分布的基尼系数为 </a:t>
                </a:r>
                <a14:m>
                  <m:oMath xmlns:m="http://schemas.openxmlformats.org/officeDocument/2006/math">
                    <m:r>
                      <a:rPr lang="en-US" altLang="zh-CN" b="0" i="1" smtClean="0">
                        <a:latin typeface="Cambria Math" panose="02040503050406030204" pitchFamily="18" charset="0"/>
                      </a:rPr>
                      <m:t>𝐺𝑖𝑛𝑖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𝐾</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e>
                        </m:d>
                      </m:e>
                    </m:nary>
                    <m:r>
                      <a:rPr lang="en-US" altLang="zh-CN" b="0" i="1" smtClean="0">
                        <a:latin typeface="Cambria Math" panose="02040503050406030204" pitchFamily="18" charset="0"/>
                      </a:rPr>
                      <m:t>=1−</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𝐾</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2</m:t>
                            </m:r>
                          </m:sup>
                        </m:sSubSup>
                      </m:e>
                    </m:nary>
                  </m:oMath>
                </a14:m>
                <a:r>
                  <a:rPr lang="zh-CN" altLang="en-US" dirty="0" smtClean="0"/>
                  <a:t>，基尼系数越大，样本集合的不确定性也越大</a:t>
                </a:r>
                <a:endParaRPr lang="en-US" altLang="zh-CN" dirty="0" smtClean="0"/>
              </a:p>
              <a:p>
                <a:pPr>
                  <a:buFont typeface="Wingdings" panose="05000000000000000000" pitchFamily="2" charset="2"/>
                  <a:buChar char="Ø"/>
                </a:pPr>
                <a:r>
                  <a:rPr lang="zh-CN" altLang="en-US" dirty="0" smtClean="0"/>
                  <a:t>给定样本集</a:t>
                </a:r>
                <a:r>
                  <a:rPr lang="en-US" altLang="zh-CN" dirty="0" smtClean="0"/>
                  <a:t>D</a:t>
                </a:r>
                <a:r>
                  <a:rPr lang="zh-CN" altLang="en-US" dirty="0" smtClean="0"/>
                  <a:t>，基尼系数为</a:t>
                </a:r>
                <a:r>
                  <a:rPr lang="en-US" altLang="zh-CN" dirty="0" smtClean="0"/>
                  <a: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𝑘</m:t>
                        </m:r>
                      </m:sub>
                    </m:sSub>
                  </m:oMath>
                </a14:m>
                <a:r>
                  <a:rPr lang="zh-CN" altLang="en-US" dirty="0" smtClean="0"/>
                  <a:t>为</a:t>
                </a:r>
                <a:r>
                  <a:rPr lang="en-US" altLang="zh-CN" dirty="0" smtClean="0"/>
                  <a:t>D</a:t>
                </a:r>
                <a:r>
                  <a:rPr lang="zh-CN" altLang="en-US" dirty="0" smtClean="0"/>
                  <a:t>中属于第</a:t>
                </a:r>
                <a:r>
                  <a:rPr lang="en-US" altLang="zh-CN" dirty="0" smtClean="0"/>
                  <a:t>k</a:t>
                </a:r>
                <a:r>
                  <a:rPr lang="zh-CN" altLang="en-US" dirty="0" smtClean="0"/>
                  <a:t>类的样本子集</a:t>
                </a:r>
                <a:r>
                  <a:rPr lang="en-US" altLang="zh-CN" dirty="0" smtClean="0"/>
                  <a:t>)</a:t>
                </a:r>
              </a:p>
              <a:p>
                <a:pPr marL="0" indent="0" algn="ctr">
                  <a:buNone/>
                </a:pPr>
                <a:r>
                  <a:rPr lang="en-US" altLang="zh-CN" dirty="0" smtClean="0"/>
                  <a:t>Gini(D) = 1-</a:t>
                </a:r>
                <a14:m>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𝐾</m:t>
                        </m:r>
                      </m:sup>
                      <m:e>
                        <m:sSup>
                          <m:sSupPr>
                            <m:ctrlPr>
                              <a:rPr lang="en-US" altLang="zh-CN" i="1" smtClean="0">
                                <a:latin typeface="Cambria Math" panose="02040503050406030204" pitchFamily="18" charset="0"/>
                              </a:rPr>
                            </m:ctrlPr>
                          </m:sSupPr>
                          <m:e>
                            <m:d>
                              <m:dPr>
                                <m:ctrlPr>
                                  <a:rPr lang="en-US" altLang="zh-CN" i="1" smtClean="0">
                                    <a:latin typeface="Cambria Math" panose="02040503050406030204" pitchFamily="18" charset="0"/>
                                  </a:rPr>
                                </m:ctrlPr>
                              </m:dPr>
                              <m:e>
                                <m:f>
                                  <m:fPr>
                                    <m:ctrlPr>
                                      <a:rPr lang="en-US" altLang="zh-CN" i="1" smtClean="0">
                                        <a:latin typeface="Cambria Math" panose="02040503050406030204" pitchFamily="18" charset="0"/>
                                      </a:rPr>
                                    </m:ctrlPr>
                                  </m:fPr>
                                  <m:num>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𝑘</m:t>
                                            </m:r>
                                          </m:sub>
                                        </m:sSub>
                                      </m:e>
                                    </m:d>
                                  </m:num>
                                  <m:den>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𝐷</m:t>
                                        </m:r>
                                      </m:e>
                                    </m:d>
                                  </m:den>
                                </m:f>
                              </m:e>
                            </m:d>
                          </m:e>
                          <m:sup>
                            <m:r>
                              <a:rPr lang="en-US" altLang="zh-CN" b="0" i="1" smtClean="0">
                                <a:latin typeface="Cambria Math" panose="02040503050406030204" pitchFamily="18" charset="0"/>
                              </a:rPr>
                              <m:t>2</m:t>
                            </m:r>
                          </m:sup>
                        </m:sSup>
                      </m:e>
                    </m:nary>
                  </m:oMath>
                </a14:m>
                <a:endParaRPr lang="en-US" altLang="zh-CN" dirty="0"/>
              </a:p>
              <a:p>
                <a:pPr>
                  <a:buFont typeface="Wingdings" panose="05000000000000000000" pitchFamily="2" charset="2"/>
                  <a:buChar char="Ø"/>
                </a:pPr>
                <a:r>
                  <a:rPr lang="zh-CN" altLang="en-US" dirty="0" smtClean="0"/>
                  <a:t>在特征</a:t>
                </a:r>
                <a:r>
                  <a:rPr lang="en-US" altLang="zh-CN" dirty="0" smtClean="0"/>
                  <a:t>A</a:t>
                </a:r>
                <a:r>
                  <a:rPr lang="zh-CN" altLang="en-US" dirty="0" smtClean="0"/>
                  <a:t>的条件下，集合</a:t>
                </a:r>
                <a:r>
                  <a:rPr lang="en-US" altLang="zh-CN" dirty="0" smtClean="0"/>
                  <a:t>D</a:t>
                </a:r>
                <a:r>
                  <a:rPr lang="zh-CN" altLang="en-US" dirty="0" smtClean="0"/>
                  <a:t>的基尼系数定义为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zh-CN" dirty="0" smtClean="0">
                          <a:latin typeface="Cambria Math" panose="02040503050406030204" pitchFamily="18" charset="0"/>
                        </a:rPr>
                        <m:t>G</m:t>
                      </m:r>
                      <m:r>
                        <m:rPr>
                          <m:sty m:val="p"/>
                        </m:rPr>
                        <a:rPr lang="en-US" altLang="zh-CN" b="0" i="0" dirty="0" smtClean="0">
                          <a:latin typeface="Cambria Math" panose="02040503050406030204" pitchFamily="18" charset="0"/>
                        </a:rPr>
                        <m:t>ini</m:t>
                      </m:r>
                      <m:d>
                        <m:dPr>
                          <m:ctrlPr>
                            <a:rPr lang="en-US" altLang="zh-CN" b="0" i="1" dirty="0" smtClean="0">
                              <a:latin typeface="Cambria Math" panose="02040503050406030204" pitchFamily="18" charset="0"/>
                            </a:rPr>
                          </m:ctrlPr>
                        </m:dPr>
                        <m:e>
                          <m:r>
                            <m:rPr>
                              <m:sty m:val="p"/>
                            </m:rPr>
                            <a:rPr lang="en-US" altLang="zh-CN" b="0" i="0" dirty="0" smtClean="0">
                              <a:latin typeface="Cambria Math" panose="02040503050406030204" pitchFamily="18" charset="0"/>
                            </a:rPr>
                            <m:t>D</m:t>
                          </m:r>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A</m:t>
                          </m:r>
                        </m:e>
                      </m:d>
                      <m:r>
                        <a:rPr lang="en-US" altLang="zh-CN" b="0" i="0" dirty="0" smtClean="0">
                          <a:latin typeface="Cambria Math" panose="02040503050406030204" pitchFamily="18" charset="0"/>
                        </a:rPr>
                        <m:t>=</m:t>
                      </m:r>
                      <m:f>
                        <m:fPr>
                          <m:ctrlPr>
                            <a:rPr lang="en-US" altLang="zh-CN" b="0" i="1" dirty="0" smtClean="0">
                              <a:latin typeface="Cambria Math" panose="02040503050406030204" pitchFamily="18" charset="0"/>
                            </a:rPr>
                          </m:ctrlPr>
                        </m:fPr>
                        <m:num>
                          <m:d>
                            <m:dPr>
                              <m:begChr m:val="|"/>
                              <m:endChr m:val="|"/>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𝐷</m:t>
                                  </m:r>
                                </m:e>
                                <m:sub>
                                  <m:r>
                                    <a:rPr lang="en-US" altLang="zh-CN" b="0" i="1" dirty="0" smtClean="0">
                                      <a:latin typeface="Cambria Math" panose="02040503050406030204" pitchFamily="18" charset="0"/>
                                    </a:rPr>
                                    <m:t>1</m:t>
                                  </m:r>
                                </m:sub>
                              </m:sSub>
                            </m:e>
                          </m:d>
                        </m:num>
                        <m:den>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𝐷</m:t>
                              </m:r>
                            </m:e>
                          </m:d>
                        </m:den>
                      </m:f>
                      <m:r>
                        <a:rPr lang="en-US" altLang="zh-CN" b="0" i="1" dirty="0" smtClean="0">
                          <a:latin typeface="Cambria Math" panose="02040503050406030204" pitchFamily="18" charset="0"/>
                        </a:rPr>
                        <m:t>𝐺𝑖𝑛𝑖</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𝐷</m:t>
                              </m:r>
                            </m:e>
                            <m:sub>
                              <m:r>
                                <a:rPr lang="en-US" altLang="zh-CN" b="0" i="1" dirty="0" smtClean="0">
                                  <a:latin typeface="Cambria Math" panose="02040503050406030204" pitchFamily="18" charset="0"/>
                                </a:rPr>
                                <m:t>1</m:t>
                              </m:r>
                            </m:sub>
                          </m:sSub>
                        </m:e>
                      </m:d>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d>
                            <m:dPr>
                              <m:begChr m:val="|"/>
                              <m:endChr m:val="|"/>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𝐷</m:t>
                                  </m:r>
                                </m:e>
                                <m:sub>
                                  <m:r>
                                    <a:rPr lang="en-US" altLang="zh-CN" b="0" i="1" dirty="0" smtClean="0">
                                      <a:latin typeface="Cambria Math" panose="02040503050406030204" pitchFamily="18" charset="0"/>
                                    </a:rPr>
                                    <m:t>2</m:t>
                                  </m:r>
                                </m:sub>
                              </m:sSub>
                            </m:e>
                          </m:d>
                        </m:num>
                        <m:den>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𝐷</m:t>
                              </m:r>
                            </m:e>
                          </m:d>
                        </m:den>
                      </m:f>
                      <m:r>
                        <a:rPr lang="en-US" altLang="zh-CN" b="0" i="1" dirty="0" smtClean="0">
                          <a:latin typeface="Cambria Math" panose="02040503050406030204" pitchFamily="18" charset="0"/>
                        </a:rPr>
                        <m:t>𝐺𝑖𝑛𝑖</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𝐷</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m:t>
                      </m:r>
                    </m:oMath>
                  </m:oMathPara>
                </a14:m>
                <a:endParaRPr lang="en-US" altLang="zh-CN" dirty="0" smtClean="0"/>
              </a:p>
              <a:p>
                <a:pPr marL="0" indent="0">
                  <a:buNone/>
                </a:pPr>
                <a:endParaRPr lang="en-US" altLang="zh-CN" dirty="0" smtClean="0"/>
              </a:p>
              <a:p>
                <a:endParaRPr lang="en-US" altLang="zh-CN" dirty="0"/>
              </a:p>
            </p:txBody>
          </p:sp>
        </mc:Choice>
        <mc:Fallback xmlns="">
          <p:sp>
            <p:nvSpPr>
              <p:cNvPr id="4" name="内容占位符 5"/>
              <p:cNvSpPr txBox="1">
                <a:spLocks noRot="1" noChangeAspect="1" noMove="1" noResize="1" noEditPoints="1" noAdjustHandles="1" noChangeArrowheads="1" noChangeShapeType="1" noTextEdit="1"/>
              </p:cNvSpPr>
              <p:nvPr/>
            </p:nvSpPr>
            <p:spPr>
              <a:xfrm>
                <a:off x="1485900" y="1556792"/>
                <a:ext cx="9145016" cy="4505498"/>
              </a:xfrm>
              <a:prstGeom prst="rect">
                <a:avLst/>
              </a:prstGeom>
              <a:blipFill rotWithShape="0">
                <a:blip r:embed="rId2"/>
                <a:stretch>
                  <a:fillRect l="-1200" t="-1894" r="-2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537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E5D940B-4F8D-4CC4-9A97-C00F7BCD09F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Organic</Template>
  <TotalTime>0</TotalTime>
  <Words>482</Words>
  <Application>Microsoft Office PowerPoint</Application>
  <PresentationFormat>自定义</PresentationFormat>
  <Paragraphs>129</Paragraphs>
  <Slides>46</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46</vt:i4>
      </vt:variant>
    </vt:vector>
  </HeadingPairs>
  <TitlesOfParts>
    <vt:vector size="54" baseType="lpstr">
      <vt:lpstr>方正舒体</vt:lpstr>
      <vt:lpstr>幼圆</vt:lpstr>
      <vt:lpstr>Arial</vt:lpstr>
      <vt:lpstr>Cambria Math</vt:lpstr>
      <vt:lpstr>Century Gothic</vt:lpstr>
      <vt:lpstr>Garamond</vt:lpstr>
      <vt:lpstr>Wingdings</vt:lpstr>
      <vt:lpstr>环保</vt:lpstr>
      <vt:lpstr>Ensemble Learning 学习分享</vt:lpstr>
      <vt:lpstr>Outline</vt:lpstr>
      <vt:lpstr>Outline</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2016-06-03T03:16:09Z</dcterms:created>
  <dcterms:modified xsi:type="dcterms:W3CDTF">2016-06-06T05:41:46Z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TC029010259991</vt:lpwstr>
  </property>
</Properties>
</file>