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ED73-B293-40DF-9370-71A3EA038014}" type="datetimeFigureOut">
              <a:rPr lang="zh-CN" altLang="en-US" smtClean="0"/>
              <a:t>2016/6/8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C602-C4C3-495A-AB3C-FD9D998430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03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ED73-B293-40DF-9370-71A3EA038014}" type="datetimeFigureOut">
              <a:rPr lang="zh-CN" altLang="en-US" smtClean="0"/>
              <a:t>2016/6/8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C602-C4C3-495A-AB3C-FD9D998430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3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ED73-B293-40DF-9370-71A3EA038014}" type="datetimeFigureOut">
              <a:rPr lang="zh-CN" altLang="en-US" smtClean="0"/>
              <a:t>2016/6/8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C602-C4C3-495A-AB3C-FD9D998430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61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ED73-B293-40DF-9370-71A3EA038014}" type="datetimeFigureOut">
              <a:rPr lang="zh-CN" altLang="en-US" smtClean="0"/>
              <a:t>2016/6/8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C602-C4C3-495A-AB3C-FD9D998430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100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ED73-B293-40DF-9370-71A3EA038014}" type="datetimeFigureOut">
              <a:rPr lang="zh-CN" altLang="en-US" smtClean="0"/>
              <a:t>2016/6/8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C602-C4C3-495A-AB3C-FD9D998430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9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ED73-B293-40DF-9370-71A3EA038014}" type="datetimeFigureOut">
              <a:rPr lang="zh-CN" altLang="en-US" smtClean="0"/>
              <a:t>2016/6/8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C602-C4C3-495A-AB3C-FD9D998430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48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ED73-B293-40DF-9370-71A3EA038014}" type="datetimeFigureOut">
              <a:rPr lang="zh-CN" altLang="en-US" smtClean="0"/>
              <a:t>2016/6/8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C602-C4C3-495A-AB3C-FD9D998430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72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ED73-B293-40DF-9370-71A3EA038014}" type="datetimeFigureOut">
              <a:rPr lang="zh-CN" altLang="en-US" smtClean="0"/>
              <a:t>2016/6/8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C602-C4C3-495A-AB3C-FD9D998430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69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ED73-B293-40DF-9370-71A3EA038014}" type="datetimeFigureOut">
              <a:rPr lang="zh-CN" altLang="en-US" smtClean="0"/>
              <a:t>2016/6/8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C602-C4C3-495A-AB3C-FD9D998430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06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ED73-B293-40DF-9370-71A3EA038014}" type="datetimeFigureOut">
              <a:rPr lang="zh-CN" altLang="en-US" smtClean="0"/>
              <a:t>2016/6/8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C602-C4C3-495A-AB3C-FD9D998430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26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ED73-B293-40DF-9370-71A3EA038014}" type="datetimeFigureOut">
              <a:rPr lang="zh-CN" altLang="en-US" smtClean="0"/>
              <a:t>2016/6/8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C602-C4C3-495A-AB3C-FD9D998430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96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DED73-B293-40DF-9370-71A3EA038014}" type="datetimeFigureOut">
              <a:rPr lang="zh-CN" altLang="en-US" smtClean="0"/>
              <a:t>2016/6/8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3C602-C4C3-495A-AB3C-FD9D998430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31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Learning </a:t>
            </a:r>
            <a:r>
              <a:rPr lang="en-US" altLang="zh-CN" dirty="0" smtClean="0"/>
              <a:t>Theory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72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294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2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5307"/>
            <a:ext cx="9170324" cy="55961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46" y="5437821"/>
            <a:ext cx="9013431" cy="128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919" y="2039934"/>
            <a:ext cx="10006428" cy="278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3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case of </a:t>
            </a:r>
            <a:r>
              <a:rPr lang="en-US" altLang="zh-CN" dirty="0" smtClean="0"/>
              <a:t>infinite </a:t>
            </a:r>
            <a:r>
              <a:rPr lang="en-US" altLang="zh-CN" i="1" dirty="0">
                <a:latin typeface="Brush Script MT" panose="03060802040406070304" pitchFamily="66" charset="0"/>
              </a:rPr>
              <a:t>H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261" y="1443238"/>
            <a:ext cx="11723064" cy="515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1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Vapnik-Chervonenkis</a:t>
            </a:r>
            <a:r>
              <a:rPr lang="en-US" altLang="zh-CN" dirty="0"/>
              <a:t> </a:t>
            </a:r>
            <a:r>
              <a:rPr lang="en-US" altLang="zh-CN" dirty="0" smtClean="0"/>
              <a:t>dimension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a hypothesis class </a:t>
            </a:r>
            <a:r>
              <a:rPr lang="en-US" altLang="zh-CN" dirty="0">
                <a:latin typeface="Monotype Corsiva" panose="03010101010201010101" pitchFamily="66" charset="0"/>
              </a:rPr>
              <a:t>H</a:t>
            </a:r>
            <a:r>
              <a:rPr lang="en-US" altLang="zh-CN" dirty="0"/>
              <a:t>, we then define its </a:t>
            </a:r>
            <a:r>
              <a:rPr lang="en-US" altLang="zh-CN" dirty="0" err="1"/>
              <a:t>Vapnik-Chervonenkis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dimension, written </a:t>
            </a:r>
            <a:r>
              <a:rPr lang="en-US" altLang="zh-CN" b="1" dirty="0"/>
              <a:t>VC</a:t>
            </a:r>
            <a:r>
              <a:rPr lang="en-US" altLang="zh-CN" dirty="0"/>
              <a:t>(</a:t>
            </a:r>
            <a:r>
              <a:rPr lang="en-US" altLang="zh-CN" dirty="0">
                <a:latin typeface="Monotype Corsiva" panose="03010101010201010101" pitchFamily="66" charset="0"/>
              </a:rPr>
              <a:t>H</a:t>
            </a:r>
            <a:r>
              <a:rPr lang="en-US" altLang="zh-CN" dirty="0"/>
              <a:t>), to be the size of the largest set that </a:t>
            </a:r>
            <a:r>
              <a:rPr lang="en-US" altLang="zh-CN" dirty="0" smtClean="0"/>
              <a:t>is shattered</a:t>
            </a:r>
            <a:r>
              <a:rPr lang="en-US" altLang="zh-CN" dirty="0"/>
              <a:t> </a:t>
            </a:r>
            <a:r>
              <a:rPr lang="en-US" altLang="zh-CN" dirty="0" smtClean="0"/>
              <a:t>by </a:t>
            </a:r>
            <a:r>
              <a:rPr lang="en-US" altLang="zh-CN" dirty="0">
                <a:latin typeface="Monotype Corsiva" panose="03010101010201010101" pitchFamily="66" charset="0"/>
              </a:rPr>
              <a:t>H</a:t>
            </a:r>
            <a:r>
              <a:rPr lang="en-US" altLang="zh-CN" dirty="0"/>
              <a:t>.</a:t>
            </a:r>
            <a:br>
              <a:rPr lang="en-US" altLang="zh-CN" dirty="0"/>
            </a:br>
            <a:endParaRPr lang="en-US" altLang="zh-CN" dirty="0" smtClean="0"/>
          </a:p>
          <a:p>
            <a:r>
              <a:rPr lang="en-US" altLang="zh-CN" dirty="0" smtClean="0"/>
              <a:t>Under </a:t>
            </a:r>
            <a:r>
              <a:rPr lang="en-US" altLang="zh-CN" dirty="0"/>
              <a:t>the definition of the VC dimension, in order </a:t>
            </a:r>
            <a:r>
              <a:rPr lang="en-US" altLang="zh-CN" dirty="0" smtClean="0"/>
              <a:t>to prove </a:t>
            </a:r>
            <a:r>
              <a:rPr lang="en-US" altLang="zh-CN" dirty="0"/>
              <a:t>that VC(</a:t>
            </a:r>
            <a:r>
              <a:rPr lang="en-US" altLang="zh-CN" dirty="0">
                <a:latin typeface="Monotype Corsiva" panose="03010101010201010101" pitchFamily="66" charset="0"/>
              </a:rPr>
              <a:t>H</a:t>
            </a:r>
            <a:r>
              <a:rPr lang="en-US" altLang="zh-CN" dirty="0"/>
              <a:t>) is at least d, we need to show only that there’s at </a:t>
            </a:r>
            <a:r>
              <a:rPr lang="en-US" altLang="zh-CN" dirty="0" smtClean="0"/>
              <a:t>least one </a:t>
            </a:r>
            <a:r>
              <a:rPr lang="en-US" altLang="zh-CN" dirty="0"/>
              <a:t>set of size d that </a:t>
            </a:r>
            <a:r>
              <a:rPr lang="en-US" altLang="zh-CN" dirty="0">
                <a:latin typeface="Monotype Corsiva" panose="03010101010201010101" pitchFamily="66" charset="0"/>
              </a:rPr>
              <a:t>H</a:t>
            </a:r>
            <a:r>
              <a:rPr lang="en-US" altLang="zh-CN" dirty="0"/>
              <a:t> can shatter.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6521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VC dimension</a:t>
            </a:r>
            <a:r>
              <a:rPr lang="zh-CN" altLang="en-US" dirty="0"/>
              <a:t>的一种意义是表征着</a:t>
            </a:r>
            <a:r>
              <a:rPr lang="en-US" altLang="zh-CN" dirty="0"/>
              <a:t>model complexity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080" y="3900773"/>
            <a:ext cx="6180952" cy="2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78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set</a:t>
            </a:r>
            <a:r>
              <a:rPr lang="en-US" altLang="zh-CN" dirty="0">
                <a:latin typeface="Monotype Corsiva" panose="03010101010201010101" pitchFamily="66" charset="0"/>
              </a:rPr>
              <a:t> H </a:t>
            </a:r>
            <a:r>
              <a:rPr lang="en-US" altLang="zh-CN" dirty="0"/>
              <a:t>of linear classifiers in two dimensions (h(x) = 1{θ0 +θ1x1 +</a:t>
            </a:r>
            <a:br>
              <a:rPr lang="en-US" altLang="zh-CN" dirty="0"/>
            </a:br>
            <a:r>
              <a:rPr lang="en-US" altLang="zh-CN" dirty="0"/>
              <a:t>θ2x2 ≥ 0</a:t>
            </a:r>
            <a:r>
              <a:rPr lang="en-US" altLang="zh-CN" dirty="0" smtClean="0"/>
              <a:t>}), Hence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VC(</a:t>
            </a:r>
            <a:r>
              <a:rPr lang="en-US" altLang="zh-CN" dirty="0" smtClean="0">
                <a:latin typeface="Monotype Corsiva" panose="03010101010201010101" pitchFamily="66" charset="0"/>
              </a:rPr>
              <a:t>H</a:t>
            </a:r>
            <a:r>
              <a:rPr lang="en-US" altLang="zh-CN" dirty="0"/>
              <a:t>) = </a:t>
            </a:r>
            <a:r>
              <a:rPr lang="en-US" altLang="zh-CN" dirty="0" smtClean="0"/>
              <a:t>3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469" y="2797575"/>
            <a:ext cx="8089669" cy="389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78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Note that the VC dimension of </a:t>
            </a:r>
            <a:r>
              <a:rPr lang="en-US" altLang="zh-CN" dirty="0">
                <a:latin typeface="Monotype Corsiva" panose="03010101010201010101" pitchFamily="66" charset="0"/>
              </a:rPr>
              <a:t>H</a:t>
            </a:r>
            <a:r>
              <a:rPr lang="en-US" altLang="zh-CN" dirty="0"/>
              <a:t> here is 3 even though there may be</a:t>
            </a:r>
            <a:br>
              <a:rPr lang="en-US" altLang="zh-CN" dirty="0"/>
            </a:br>
            <a:r>
              <a:rPr lang="en-US" altLang="zh-CN" dirty="0"/>
              <a:t>sets of size 3 that it cannot shatter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773" y="3061472"/>
            <a:ext cx="8398454" cy="346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60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741182" cy="624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2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Bias/variance </a:t>
            </a:r>
            <a:r>
              <a:rPr lang="en-US" altLang="zh-CN" dirty="0" smtClean="0"/>
              <a:t>tradeoff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600" dirty="0"/>
              <a:t>The </a:t>
            </a:r>
            <a:r>
              <a:rPr lang="en-US" altLang="zh-CN" sz="2600" b="1" i="1" dirty="0">
                <a:solidFill>
                  <a:srgbClr val="FF0000"/>
                </a:solidFill>
              </a:rPr>
              <a:t>generalization error </a:t>
            </a:r>
            <a:r>
              <a:rPr lang="en-US" altLang="zh-CN" sz="2600" dirty="0" smtClean="0"/>
              <a:t>of </a:t>
            </a:r>
            <a:r>
              <a:rPr lang="en-US" altLang="zh-CN" sz="2600" dirty="0"/>
              <a:t>a hypothesis is its expected error </a:t>
            </a:r>
            <a:r>
              <a:rPr lang="en-US" altLang="zh-CN" sz="2600" dirty="0" smtClean="0"/>
              <a:t>on examples </a:t>
            </a:r>
            <a:r>
              <a:rPr lang="en-US" altLang="zh-CN" sz="2600" dirty="0"/>
              <a:t>not necessarily </a:t>
            </a:r>
            <a:r>
              <a:rPr lang="en-US" altLang="zh-CN" sz="2600" dirty="0" smtClean="0"/>
              <a:t>in the </a:t>
            </a:r>
            <a:r>
              <a:rPr lang="en-US" altLang="zh-CN" sz="2600" dirty="0"/>
              <a:t>training </a:t>
            </a:r>
            <a:r>
              <a:rPr lang="en-US" altLang="zh-CN" sz="2600" dirty="0" smtClean="0"/>
              <a:t>set.</a:t>
            </a:r>
          </a:p>
          <a:p>
            <a:pPr algn="just"/>
            <a:r>
              <a:rPr lang="en-US" altLang="zh-CN" sz="2600" dirty="0" smtClean="0"/>
              <a:t>Informally, we define the </a:t>
            </a:r>
            <a:r>
              <a:rPr lang="en-US" altLang="zh-CN" sz="2600" b="1" i="1" dirty="0">
                <a:solidFill>
                  <a:srgbClr val="FF0000"/>
                </a:solidFill>
              </a:rPr>
              <a:t>bias</a:t>
            </a:r>
            <a:r>
              <a:rPr lang="en-US" altLang="zh-CN" sz="2600" dirty="0"/>
              <a:t> of a model to be the </a:t>
            </a:r>
            <a:r>
              <a:rPr lang="en-US" altLang="zh-CN" sz="2600" dirty="0" smtClean="0"/>
              <a:t>expected generalization </a:t>
            </a:r>
            <a:r>
              <a:rPr lang="en-US" altLang="zh-CN" sz="2600" dirty="0"/>
              <a:t>error even if we were to fit it to a very </a:t>
            </a:r>
            <a:r>
              <a:rPr lang="en-US" altLang="zh-CN" sz="2600" dirty="0" smtClean="0"/>
              <a:t> large training </a:t>
            </a:r>
            <a:r>
              <a:rPr lang="en-US" altLang="zh-CN" sz="2600" dirty="0"/>
              <a:t>set</a:t>
            </a:r>
            <a:r>
              <a:rPr lang="en-US" altLang="zh-CN" sz="2600" dirty="0" smtClean="0"/>
              <a:t>.</a:t>
            </a:r>
          </a:p>
          <a:p>
            <a:pPr algn="just"/>
            <a:r>
              <a:rPr lang="en-US" altLang="zh-CN" sz="2400" dirty="0"/>
              <a:t>Apart from bias, there’s a second component to the generalization error,</a:t>
            </a:r>
            <a:br>
              <a:rPr lang="en-US" altLang="zh-CN" sz="2400" dirty="0"/>
            </a:br>
            <a:r>
              <a:rPr lang="en-US" altLang="zh-CN" sz="2400" dirty="0"/>
              <a:t>consisting of the </a:t>
            </a:r>
            <a:r>
              <a:rPr lang="en-US" altLang="zh-CN" sz="2400" b="1" i="1" dirty="0">
                <a:solidFill>
                  <a:srgbClr val="FF0000"/>
                </a:solidFill>
              </a:rPr>
              <a:t>variance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of a model fitting </a:t>
            </a:r>
            <a:r>
              <a:rPr lang="en-US" altLang="zh-CN" sz="2400" dirty="0" smtClean="0"/>
              <a:t>procedure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28496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9604"/>
            <a:ext cx="7803724" cy="24620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51684"/>
            <a:ext cx="8097570" cy="385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1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600" dirty="0" smtClean="0"/>
          </a:p>
          <a:p>
            <a:endParaRPr lang="en-US" altLang="zh-CN" sz="2600" dirty="0"/>
          </a:p>
          <a:p>
            <a:endParaRPr lang="en-US" altLang="zh-CN" sz="2600" dirty="0" smtClean="0"/>
          </a:p>
          <a:p>
            <a:endParaRPr lang="en-US" altLang="zh-CN" sz="2600" dirty="0"/>
          </a:p>
          <a:p>
            <a:r>
              <a:rPr lang="en-US" altLang="zh-CN" sz="2600" dirty="0" smtClean="0"/>
              <a:t>Often</a:t>
            </a:r>
            <a:r>
              <a:rPr lang="en-US" altLang="zh-CN" sz="2600" dirty="0"/>
              <a:t>, there is a tradeoff between bias and variance</a:t>
            </a:r>
            <a:r>
              <a:rPr lang="en-US" altLang="zh-CN" sz="2600" dirty="0" smtClean="0"/>
              <a:t>.</a:t>
            </a:r>
          </a:p>
          <a:p>
            <a:r>
              <a:rPr lang="en-US" altLang="zh-CN" sz="2600" dirty="0" smtClean="0"/>
              <a:t> </a:t>
            </a:r>
            <a:r>
              <a:rPr lang="en-US" altLang="zh-CN" sz="2600" dirty="0"/>
              <a:t>If our model is </a:t>
            </a:r>
            <a:r>
              <a:rPr lang="en-US" altLang="zh-CN" sz="2600" dirty="0" err="1" smtClean="0"/>
              <a:t>too“simple</a:t>
            </a:r>
            <a:r>
              <a:rPr lang="en-US" altLang="zh-CN" sz="2600" dirty="0"/>
              <a:t>” and has very few parameters, then it may have large bias (but </a:t>
            </a:r>
            <a:r>
              <a:rPr lang="en-US" altLang="zh-CN" sz="2600" dirty="0" err="1" smtClean="0"/>
              <a:t>smallvariance</a:t>
            </a:r>
            <a:r>
              <a:rPr lang="en-US" altLang="zh-CN" sz="2600" dirty="0"/>
              <a:t>); </a:t>
            </a:r>
            <a:endParaRPr lang="en-US" altLang="zh-CN" sz="2600" dirty="0" smtClean="0"/>
          </a:p>
          <a:p>
            <a:r>
              <a:rPr lang="en-US" altLang="zh-CN" sz="2600" dirty="0" smtClean="0"/>
              <a:t>if </a:t>
            </a:r>
            <a:r>
              <a:rPr lang="en-US" altLang="zh-CN" sz="2600" dirty="0"/>
              <a:t>it is too “complex” and has very many parameters, then it </a:t>
            </a:r>
            <a:r>
              <a:rPr lang="en-US" altLang="zh-CN" sz="2600" dirty="0" smtClean="0"/>
              <a:t>may suffer </a:t>
            </a:r>
            <a:r>
              <a:rPr lang="en-US" altLang="zh-CN" sz="2600" dirty="0"/>
              <a:t>from large variance (but have smaller bias). </a:t>
            </a:r>
            <a:endParaRPr lang="zh-CN" altLang="en-US" sz="2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30" y="197520"/>
            <a:ext cx="11367339" cy="298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Preliminaries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4563"/>
            <a:ext cx="10515600" cy="15910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84330"/>
            <a:ext cx="10630078" cy="23189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5421993"/>
            <a:ext cx="10356138" cy="119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4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8610"/>
            <a:ext cx="10515600" cy="27766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968" y="2995301"/>
            <a:ext cx="6436613" cy="12617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968" y="4225522"/>
            <a:ext cx="8821189" cy="247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7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989"/>
            <a:ext cx="10234353" cy="18607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3936"/>
            <a:ext cx="10515600" cy="17434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757360"/>
            <a:ext cx="10346719" cy="156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7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case of finite </a:t>
            </a:r>
            <a:r>
              <a:rPr lang="en-US" altLang="zh-CN" i="1" dirty="0" smtClean="0">
                <a:latin typeface="Brush Script MT" panose="03060802040406070304" pitchFamily="66" charset="0"/>
              </a:rPr>
              <a:t>H</a:t>
            </a:r>
            <a:endParaRPr lang="zh-CN" altLang="en-US" i="1" dirty="0">
              <a:latin typeface="Brush Script MT" panose="03060802040406070304" pitchFamily="66" charset="0"/>
            </a:endParaRP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10874423" cy="429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9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051473" cy="483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3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196</Words>
  <Application>Microsoft Office PowerPoint</Application>
  <PresentationFormat>宽屏</PresentationFormat>
  <Paragraphs>24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宋体</vt:lpstr>
      <vt:lpstr>Arial</vt:lpstr>
      <vt:lpstr>Brush Script MT</vt:lpstr>
      <vt:lpstr>Calibri</vt:lpstr>
      <vt:lpstr>Calibri Light</vt:lpstr>
      <vt:lpstr>Monotype Corsiva</vt:lpstr>
      <vt:lpstr>Office 主题</vt:lpstr>
      <vt:lpstr>Learning Theory</vt:lpstr>
      <vt:lpstr>Bias/variance tradeoff</vt:lpstr>
      <vt:lpstr>PowerPoint 演示文稿</vt:lpstr>
      <vt:lpstr>PowerPoint 演示文稿</vt:lpstr>
      <vt:lpstr>Preliminaries</vt:lpstr>
      <vt:lpstr>PowerPoint 演示文稿</vt:lpstr>
      <vt:lpstr> </vt:lpstr>
      <vt:lpstr>The case of finite H</vt:lpstr>
      <vt:lpstr>PowerPoint 演示文稿</vt:lpstr>
      <vt:lpstr>PowerPoint 演示文稿</vt:lpstr>
      <vt:lpstr>PowerPoint 演示文稿</vt:lpstr>
      <vt:lpstr> </vt:lpstr>
      <vt:lpstr>The case of infinite H</vt:lpstr>
      <vt:lpstr>Vapnik-Chervonenkis dimension</vt:lpstr>
      <vt:lpstr> 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Theory</dc:title>
  <dc:creator>Ding Tony</dc:creator>
  <cp:lastModifiedBy>Ding Tony</cp:lastModifiedBy>
  <cp:revision>16</cp:revision>
  <dcterms:created xsi:type="dcterms:W3CDTF">2016-06-06T02:53:42Z</dcterms:created>
  <dcterms:modified xsi:type="dcterms:W3CDTF">2016-06-08T06:14:54Z</dcterms:modified>
</cp:coreProperties>
</file>