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1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4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7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53D0-0A57-462E-923E-8AC8B064FE7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CC34-EC4F-4C45-A848-504B898F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Regularization and model</a:t>
            </a:r>
            <a:br>
              <a:rPr lang="en-US" altLang="zh-CN" dirty="0"/>
            </a:br>
            <a:r>
              <a:rPr lang="en-US" altLang="zh-CN" dirty="0" smtClean="0"/>
              <a:t>selection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An alternative way to approach our parameter estimation problems is to take </a:t>
                </a:r>
                <a:r>
                  <a:rPr lang="en-US" altLang="zh-CN" dirty="0"/>
                  <a:t>the Bayesian view of the world, and think of θ as being a </a:t>
                </a:r>
                <a:r>
                  <a:rPr lang="en-US" altLang="zh-CN" dirty="0" smtClean="0"/>
                  <a:t>random variable </a:t>
                </a:r>
                <a:r>
                  <a:rPr lang="en-US" altLang="zh-CN" dirty="0"/>
                  <a:t>whose value is unknown. In this approach, we would specify </a:t>
                </a:r>
                <a:r>
                  <a:rPr lang="en-US" altLang="zh-CN" dirty="0" smtClean="0"/>
                  <a:t>a prior </a:t>
                </a:r>
                <a:r>
                  <a:rPr lang="en-US" altLang="zh-CN" dirty="0"/>
                  <a:t>distribution p(θ) on θ that expresses our “prior beliefs” about </a:t>
                </a:r>
                <a:r>
                  <a:rPr lang="en-US" altLang="zh-CN" dirty="0" smtClean="0"/>
                  <a:t>the parameters.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 practical applications, a common choice for the prior p(θ) is to </a:t>
                </a:r>
                <a:r>
                  <a:rPr lang="en-US" altLang="zh-CN" dirty="0" smtClean="0"/>
                  <a:t>assume that </a:t>
                </a:r>
                <a:r>
                  <a:rPr lang="en-US" altLang="zh-CN" dirty="0"/>
                  <a:t>θ ∼ N 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/>
                          <m:t>τ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</a:t>
            </a:r>
            <a:r>
              <a:rPr lang="en-US" altLang="zh-CN" sz="3600" dirty="0" smtClean="0"/>
              <a:t>posterior distribution </a:t>
            </a:r>
            <a:r>
              <a:rPr lang="en-US" altLang="zh-CN" sz="3600" dirty="0"/>
              <a:t>on the </a:t>
            </a:r>
            <a:r>
              <a:rPr lang="en-US" altLang="zh-CN" sz="3600" dirty="0" smtClean="0"/>
              <a:t>parameters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88770" cy="1917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7724"/>
            <a:ext cx="7574280" cy="31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Unfortunately, in general it </a:t>
            </a:r>
            <a:r>
              <a:rPr lang="en-US" altLang="zh-CN" dirty="0" smtClean="0"/>
              <a:t>is computationally </a:t>
            </a:r>
            <a:r>
              <a:rPr lang="en-US" altLang="zh-CN" dirty="0"/>
              <a:t>very difficult to compute this posterior distribution. </a:t>
            </a:r>
            <a:endParaRPr lang="en-US" altLang="zh-CN" dirty="0" smtClean="0"/>
          </a:p>
          <a:p>
            <a:r>
              <a:rPr lang="en-US" altLang="zh-CN" dirty="0"/>
              <a:t>Thus, in practice we will instead approximate the </a:t>
            </a:r>
            <a:r>
              <a:rPr lang="en-US" altLang="zh-CN" dirty="0" smtClean="0"/>
              <a:t>posterior distribution for </a:t>
            </a:r>
            <a:r>
              <a:rPr lang="en-US" altLang="zh-CN" dirty="0"/>
              <a:t>θ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MAP (</a:t>
            </a:r>
            <a:r>
              <a:rPr lang="en-US" altLang="zh-CN" b="1" i="1" dirty="0" smtClean="0"/>
              <a:t>maximum a </a:t>
            </a:r>
            <a:r>
              <a:rPr lang="en-US" altLang="zh-CN" b="1" i="1" dirty="0"/>
              <a:t>posteriori</a:t>
            </a:r>
            <a:r>
              <a:rPr lang="en-US" altLang="zh-CN" dirty="0"/>
              <a:t>) estimate for θ is given by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11" y="4470899"/>
            <a:ext cx="8716919" cy="17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Using this choice of prior, the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 smtClean="0"/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MAP</m:t>
                        </m:r>
                      </m:sub>
                    </m:sSub>
                  </m:oMath>
                </a14:m>
                <a:r>
                  <a:rPr lang="en-US" altLang="zh-CN" dirty="0" smtClean="0"/>
                  <a:t> will </a:t>
                </a:r>
                <a:r>
                  <a:rPr lang="en-US" altLang="zh-CN" dirty="0"/>
                  <a:t>have smaller norm than that selected by maximum likelihood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In practice, this causes the Bayesian MAP estimate to </a:t>
                </a:r>
                <a:r>
                  <a:rPr lang="en-US" altLang="zh-CN" dirty="0" smtClean="0"/>
                  <a:t>be less </a:t>
                </a:r>
                <a:r>
                  <a:rPr lang="en-US" altLang="zh-CN" dirty="0"/>
                  <a:t>susceptible to overfitting than the ML estimate of the parameters.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</a:t>
            </a:r>
            <a:r>
              <a:rPr lang="en-US" altLang="zh-CN" dirty="0" smtClean="0"/>
              <a:t>validation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699910" cy="37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9569335" cy="60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</a:t>
            </a:r>
            <a:r>
              <a:rPr lang="en-US" altLang="zh-CN" dirty="0" smtClean="0"/>
              <a:t>Selection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n features,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/>
                  <a:t> possible feature </a:t>
                </a:r>
                <a:r>
                  <a:rPr lang="en-US" altLang="zh-CN" dirty="0" smtClean="0"/>
                  <a:t>subsets (since </a:t>
                </a:r>
                <a:r>
                  <a:rPr lang="en-US" altLang="zh-CN" dirty="0"/>
                  <a:t>each of the n features can either be included or excluded from </a:t>
                </a:r>
                <a:r>
                  <a:rPr lang="en-US" altLang="zh-CN" dirty="0" smtClean="0"/>
                  <a:t>the subset</a:t>
                </a:r>
                <a:r>
                  <a:rPr lang="en-US" altLang="zh-CN" dirty="0"/>
                  <a:t>), and thus feature selection can be posed as a model selection </a:t>
                </a:r>
                <a:r>
                  <a:rPr lang="en-US" altLang="zh-CN" dirty="0" smtClean="0"/>
                  <a:t>problem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/>
                  <a:t> possible models.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For </a:t>
                </a:r>
                <a:r>
                  <a:rPr lang="en-US" altLang="zh-CN" dirty="0"/>
                  <a:t>large values of n, it’s usually too expensive </a:t>
                </a:r>
                <a:r>
                  <a:rPr lang="en-US" altLang="zh-CN" dirty="0" smtClean="0"/>
                  <a:t>to explicitly </a:t>
                </a:r>
                <a:r>
                  <a:rPr lang="en-US" altLang="zh-CN" dirty="0"/>
                  <a:t>enumerate over and compare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models, and so typically </a:t>
                </a:r>
                <a:r>
                  <a:rPr lang="en-US" altLang="zh-CN" dirty="0" smtClean="0"/>
                  <a:t>some heuristic </a:t>
                </a:r>
                <a:r>
                  <a:rPr lang="en-US" altLang="zh-CN" dirty="0"/>
                  <a:t>search procedure is used to find a good feature subset. The </a:t>
                </a:r>
                <a:r>
                  <a:rPr lang="en-US" altLang="zh-CN" dirty="0" smtClean="0"/>
                  <a:t>following search </a:t>
                </a:r>
                <a:r>
                  <a:rPr lang="en-US" altLang="zh-CN" dirty="0"/>
                  <a:t>procedure is called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forward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search.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1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44897" cy="38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41" y="223230"/>
            <a:ext cx="9757686" cy="56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Mutual Information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733" y="1795573"/>
            <a:ext cx="8115677" cy="1528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3" y="3495110"/>
            <a:ext cx="8248518" cy="30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02862" cy="24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statistics and </a:t>
            </a:r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419"/>
            <a:ext cx="10136162" cy="43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160</Words>
  <Application>Microsoft Office PowerPoint</Application>
  <PresentationFormat>宽屏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Regularization and model selection</vt:lpstr>
      <vt:lpstr>Cross validation</vt:lpstr>
      <vt:lpstr>PowerPoint 演示文稿</vt:lpstr>
      <vt:lpstr>Feature Selection</vt:lpstr>
      <vt:lpstr> </vt:lpstr>
      <vt:lpstr>PowerPoint 演示文稿</vt:lpstr>
      <vt:lpstr>Mutual Information</vt:lpstr>
      <vt:lpstr> </vt:lpstr>
      <vt:lpstr>Bayesian statistics and regularization</vt:lpstr>
      <vt:lpstr> </vt:lpstr>
      <vt:lpstr>the posterior distribution on the parameters</vt:lpstr>
      <vt:lpstr>PowerPoint 演示文稿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model selection</dc:title>
  <dc:creator>Ding Tony</dc:creator>
  <cp:lastModifiedBy>Ding Tony</cp:lastModifiedBy>
  <cp:revision>4</cp:revision>
  <dcterms:created xsi:type="dcterms:W3CDTF">2016-06-21T05:34:22Z</dcterms:created>
  <dcterms:modified xsi:type="dcterms:W3CDTF">2016-06-21T06:31:58Z</dcterms:modified>
</cp:coreProperties>
</file>