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优化前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JS执行时间(s)</c:v>
                </c:pt>
                <c:pt idx="1">
                  <c:v>图片总传输(MB)</c:v>
                </c:pt>
                <c:pt idx="2">
                  <c:v>字体总传输(MB)</c:v>
                </c:pt>
                <c:pt idx="3">
                  <c:v>首屏视频请求数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2.5</c:v>
                </c:pt>
                <c:pt idx="1">
                  <c:v>6.0</c:v>
                </c:pt>
                <c:pt idx="2">
                  <c:v>11.0</c:v>
                </c:pt>
                <c:pt idx="3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目标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JS执行时间(s)</c:v>
                </c:pt>
                <c:pt idx="1">
                  <c:v>图片总传输(MB)</c:v>
                </c:pt>
                <c:pt idx="2">
                  <c:v>字体总传输(MB)</c:v>
                </c:pt>
                <c:pt idx="3">
                  <c:v>首屏视频请求数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1.5</c:v>
                </c:pt>
                <c:pt idx="1">
                  <c:v>2.4</c:v>
                </c:pt>
                <c:pt idx="2">
                  <c:v>1.0</c:v>
                </c:pt>
                <c:pt idx="3">
                  <c:v>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/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731520" y="1005840"/>
            <a:ext cx="73152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/>
            </a:pPr>
            <a:r>
              <a:t>荣威 M7 DMH 移动端性能审计与优化方案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210312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5A5A5A"/>
                </a:solidFill>
              </a:defRPr>
            </a:pPr>
            <a:r>
              <a:t>页面：/vehicles/m7-dmh-preheat/  |  日期：2025-09-01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731520" y="640080"/>
            <a:ext cx="768096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收益与排期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463040"/>
            <a:ext cx="768096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/>
            </a:pPr>
            <a:r>
              <a:t>JS体积 -40%~-70%，主线程执行 -40%+；白屏缩短 1~2.5s</a:t>
            </a:r>
          </a:p>
          <a:p>
            <a:pPr>
              <a:defRPr sz="1800"/>
            </a:pPr>
            <a:r>
              <a:t>图片体积 -60%+；字体体积 -90%+；视频首屏 0 请求</a:t>
            </a:r>
          </a:p>
          <a:p>
            <a:pPr>
              <a:defRPr sz="1800"/>
            </a:pPr>
            <a:r>
              <a:t>排期：P0(1–3天) → P1(并行1周) → P2(2–4周治理)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731520" y="548640"/>
            <a:ext cx="768096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页面视觉参考</a:t>
            </a:r>
          </a:p>
        </p:txBody>
      </p:sp>
      <p:pic>
        <p:nvPicPr>
          <p:cNvPr id="4" name="Picture 3" descr="logo060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1280160"/>
            <a:ext cx="9144000" cy="914400"/>
          </a:xfrm>
          <a:prstGeom prst="rect">
            <a:avLst/>
          </a:prstGeom>
        </p:spPr>
      </p:pic>
      <p:pic>
        <p:nvPicPr>
          <p:cNvPr id="5" name="Picture 4" descr="car_righ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" y="2377440"/>
            <a:ext cx="6792686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731520" y="548640"/>
            <a:ext cx="768096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资源体积对比（优化前 vs 目标）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731520" y="1280160"/>
          <a:ext cx="768096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731520" y="548640"/>
            <a:ext cx="768096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页面级出队清单（m7-dmh-preheat）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280160"/>
            <a:ext cx="768096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/>
            </a:pPr>
            <a:r>
              <a:t>脚本：jquery-migrate、wp-polyfill*、jet-vue-js、browser.js、md5.min.js（改延迟/点击加载）</a:t>
            </a:r>
          </a:p>
          <a:p>
            <a:pPr>
              <a:defRPr sz="1800"/>
            </a:pPr>
            <a:r>
              <a:t>业务：/rw-statics/testdrive/* 首屏不加载（点击“预约试驾”再插入）</a:t>
            </a:r>
          </a:p>
          <a:p>
            <a:pPr>
              <a:defRPr sz="1800"/>
            </a:pPr>
            <a:r>
              <a:t>样式：地图 SearchInfoWindow.css（如未使用）</a:t>
            </a:r>
          </a:p>
          <a:p>
            <a:pPr>
              <a:defRPr sz="1800"/>
            </a:pPr>
            <a:r>
              <a:t>PC专用：PC模板相关 JS/CSS 在移动端出队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731520" y="548640"/>
            <a:ext cx="768096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配置步骤与代码片段（摘要）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280160"/>
            <a:ext cx="768096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/>
            </a:pPr>
            <a:r>
              <a:t>WordPress 出队：functions.php 中按页面 wp_dequeue_script/style</a:t>
            </a:r>
          </a:p>
          <a:p>
            <a:pPr>
              <a:defRPr sz="1800"/>
            </a:pPr>
            <a:r>
              <a:t>LiteSpeed：开启JS延迟、CSS异步，Brotli 压缩</a:t>
            </a:r>
          </a:p>
          <a:p>
            <a:pPr>
              <a:defRPr sz="1800"/>
            </a:pPr>
            <a:r>
              <a:t>字体：TTF→WOFF2 子集；font-display:swap；unicode-range 分层</a:t>
            </a:r>
          </a:p>
          <a:p>
            <a:pPr>
              <a:defRPr sz="1800"/>
            </a:pPr>
            <a:r>
              <a:t>图片：WebP/AVIF 多规格 + loading=lazy；首屏图 preload</a:t>
            </a:r>
          </a:p>
          <a:p>
            <a:pPr>
              <a:defRPr sz="1800"/>
            </a:pPr>
            <a:r>
              <a:t>视频：preload=none；进视口/点击后设置 src 并播放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731520" y="640080"/>
            <a:ext cx="768096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核心结论与KPI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463040"/>
            <a:ext cx="768096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/>
            </a:pPr>
            <a:r>
              <a:t>首屏慢/卡根因：阻塞型与冗余JS、视频/大图直拉、超大TTF中文字体、第三方脚本过早注入</a:t>
            </a:r>
          </a:p>
          <a:p>
            <a:pPr>
              <a:defRPr sz="1800"/>
            </a:pPr>
            <a:r>
              <a:t>P0优化后目标：LCP≤2.5s(弱网≤3.2s)、INP≤200ms、CLS≤0.05</a:t>
            </a:r>
          </a:p>
          <a:p>
            <a:pPr>
              <a:defRPr sz="1800"/>
            </a:pPr>
            <a:r>
              <a:t>传输与执行：首屏JS执行≤1.5s；字体体积-90%；图片体积-60%；首屏视频请求=0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731520" y="640080"/>
            <a:ext cx="768096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问题一：阻塞与冗余脚本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463040"/>
            <a:ext cx="768096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/>
            </a:pPr>
            <a:r>
              <a:t>jQuery + jQuery-migrate + WP polyfills + Elementor/Jet/MasterSlider/Swiper4 叠加</a:t>
            </a:r>
          </a:p>
          <a:p>
            <a:pPr>
              <a:defRPr sz="1800"/>
            </a:pPr>
            <a:r>
              <a:t>试驾入口 chunk-vendors/testdrive 首屏加载；browser.js、md5、重复 cookie 等</a:t>
            </a:r>
          </a:p>
          <a:p>
            <a:pPr>
              <a:defRPr sz="1800"/>
            </a:pPr>
            <a:r>
              <a:t>部分脚本设置 data-no-optimize，禁止延迟/合并，阻塞解析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731520" y="640080"/>
            <a:ext cx="768096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问题二：视频与大图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463040"/>
            <a:ext cx="768096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/>
            </a:pPr>
            <a:r>
              <a:t>多处直接引用 mp4(20M) 与 KV 视频，无 preload 策略优化</a:t>
            </a:r>
          </a:p>
          <a:p>
            <a:pPr>
              <a:defRPr sz="1800"/>
            </a:pPr>
            <a:r>
              <a:t>导航/列表反复使用大尺寸 PNG，无移动端裁剪与 WebP/AVIF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731520" y="640080"/>
            <a:ext cx="768096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问题三：中文字体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463040"/>
            <a:ext cx="768096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/>
            </a:pPr>
            <a:r>
              <a:t>多份 TTF 直链：≈4.0MB + 3.5MB + 3.5MB，font-display:auto</a:t>
            </a:r>
          </a:p>
          <a:p>
            <a:pPr>
              <a:defRPr sz="1800"/>
            </a:pPr>
            <a:r>
              <a:t>重复 @font-face，未做子集与 unicode-range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731520" y="640080"/>
            <a:ext cx="768096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问题四：第三方与无关资源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463040"/>
            <a:ext cx="768096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/>
            </a:pPr>
            <a:r>
              <a:t>风控/监测脚本首屏即加载</a:t>
            </a:r>
          </a:p>
          <a:p>
            <a:pPr>
              <a:defRPr sz="1800"/>
            </a:pPr>
            <a:r>
              <a:t>地图样式与PC组件样式混入移动页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731520" y="640080"/>
            <a:ext cx="768096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P0 方案（1–3天）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463040"/>
            <a:ext cx="768096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/>
            </a:pPr>
            <a:r>
              <a:t>JS：除必要交互外全部 defer；移除 jquery-migrate；试驾入口点击时动态加载</a:t>
            </a:r>
          </a:p>
          <a:p>
            <a:pPr>
              <a:defRPr sz="1800"/>
            </a:pPr>
            <a:r>
              <a:t>视频：preload=none；进视口/点击赋 src；低码率优先；海报小图+懒加载</a:t>
            </a:r>
          </a:p>
          <a:p>
            <a:pPr>
              <a:defRPr sz="1800"/>
            </a:pPr>
            <a:r>
              <a:t>字体：TTF→WOFF2；子集化≤200–300KB；font-display:swap；unicode-range 分层</a:t>
            </a:r>
          </a:p>
          <a:p>
            <a:pPr>
              <a:defRPr sz="1800"/>
            </a:pPr>
            <a:r>
              <a:t>图片：WebP/AVIF；移动端多规格 srcset；懒加载+LQIP；减少导航图数量</a:t>
            </a:r>
          </a:p>
          <a:p>
            <a:pPr>
              <a:defRPr sz="1800"/>
            </a:pPr>
            <a:r>
              <a:t>第三方：风控/埋点延后到 load/空闲；失败降级不阻塞</a:t>
            </a:r>
          </a:p>
          <a:p>
            <a:pPr>
              <a:defRPr sz="1800"/>
            </a:pPr>
            <a:r>
              <a:t>传输：CDN开启Brotli；长缓存+指纹；移除 data-no-optimize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731520" y="640080"/>
            <a:ext cx="768096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P1 方案（并行）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463040"/>
            <a:ext cx="768096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/>
            </a:pPr>
            <a:r>
              <a:t>组件按需：Swiper 升级并按需 import；特效仅桌面端启用</a:t>
            </a:r>
          </a:p>
          <a:p>
            <a:pPr>
              <a:defRPr sz="1800"/>
            </a:pPr>
            <a:r>
              <a:t>CSS关键路径：提取 critical CSS 内联，次要样式异步加载</a:t>
            </a:r>
          </a:p>
          <a:p>
            <a:pPr>
              <a:defRPr sz="1800"/>
            </a:pPr>
            <a:r>
              <a:t>模板瘦身：移动端与PC模板分离，减少初始DOM与样式计算</a:t>
            </a:r>
          </a:p>
          <a:p>
            <a:pPr>
              <a:defRPr sz="1800"/>
            </a:pPr>
            <a:r>
              <a:t>交互性能：passive 监听；减少昂贵效果；will-change 精准使用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731520" y="640080"/>
            <a:ext cx="768096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P2 与治理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463040"/>
            <a:ext cx="768096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/>
            </a:pPr>
            <a:r>
              <a:t>发布规范：图片/视频/字体体积阈值与自动化子集/压缩，CI 校验</a:t>
            </a:r>
          </a:p>
          <a:p>
            <a:pPr>
              <a:defRPr sz="1800"/>
            </a:pPr>
            <a:r>
              <a:t>WordPress：Perfmatters/Asset CleanUp 页面级出队，LiteSpeed 延迟JS/CSS</a:t>
            </a:r>
          </a:p>
          <a:p>
            <a:pPr>
              <a:defRPr sz="1800"/>
            </a:pPr>
            <a:r>
              <a:t>监控：RUM 指标 LCP/INP/CLS 持续回传与 A/B 验证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