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  <p:sldId id="264" r:id="rId9"/>
    <p:sldId id="259" r:id="rId10"/>
    <p:sldId id="267" r:id="rId11"/>
    <p:sldId id="270" r:id="rId12"/>
    <p:sldId id="268" r:id="rId13"/>
    <p:sldId id="271" r:id="rId14"/>
    <p:sldId id="269" r:id="rId15"/>
    <p:sldId id="260" r:id="rId16"/>
    <p:sldId id="272" r:id="rId17"/>
    <p:sldId id="273" r:id="rId18"/>
    <p:sldId id="261" r:id="rId19"/>
    <p:sldId id="274" r:id="rId20"/>
    <p:sldId id="275" r:id="rId21"/>
    <p:sldId id="276" r:id="rId22"/>
    <p:sldId id="287" r:id="rId23"/>
    <p:sldId id="277" r:id="rId24"/>
    <p:sldId id="279" r:id="rId25"/>
    <p:sldId id="283" r:id="rId26"/>
    <p:sldId id="284" r:id="rId27"/>
    <p:sldId id="285" r:id="rId28"/>
    <p:sldId id="286" r:id="rId29"/>
    <p:sldId id="282" r:id="rId30"/>
    <p:sldId id="280" r:id="rId31"/>
    <p:sldId id="28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裘昕" initials="裘昕" lastIdx="1" clrIdx="0">
    <p:extLst>
      <p:ext uri="{19B8F6BF-5375-455C-9EA6-DF929625EA0E}">
        <p15:presenceInfo xmlns:p15="http://schemas.microsoft.com/office/powerpoint/2012/main" userId="S-1-5-21-1380817616-3362833225-652976467-13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qiuxin\Desktop\rds_on_k8s&#31454;&#20105;&#21147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/>
              <a:t>性能测试对比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性能对比!$A$10</c:f>
              <c:strCache>
                <c:ptCount val="1"/>
                <c:pt idx="0">
                  <c:v>网易云主机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性能对比!$B$8:$N$9</c:f>
              <c:multiLvlStrCache>
                <c:ptCount val="13"/>
                <c:lvl>
                  <c:pt idx="0">
                    <c:v>4核8G</c:v>
                  </c:pt>
                  <c:pt idx="1">
                    <c:v>8核16G</c:v>
                  </c:pt>
                  <c:pt idx="2">
                    <c:v>16核32G</c:v>
                  </c:pt>
                  <c:pt idx="3">
                    <c:v>28核64G(优化后)</c:v>
                  </c:pt>
                  <c:pt idx="4">
                    <c:v>4核8G</c:v>
                  </c:pt>
                  <c:pt idx="5">
                    <c:v>8核16G</c:v>
                  </c:pt>
                  <c:pt idx="6">
                    <c:v>16核32G</c:v>
                  </c:pt>
                  <c:pt idx="7">
                    <c:v>28核64G(优化后)</c:v>
                  </c:pt>
                  <c:pt idx="8">
                    <c:v>42核64G-128线程(优化后)</c:v>
                  </c:pt>
                  <c:pt idx="9">
                    <c:v>4核8G</c:v>
                  </c:pt>
                  <c:pt idx="10">
                    <c:v>8核16G</c:v>
                  </c:pt>
                  <c:pt idx="11">
                    <c:v>16核32G</c:v>
                  </c:pt>
                  <c:pt idx="12">
                    <c:v>28核64G(优化后)</c:v>
                  </c:pt>
                </c:lvl>
                <c:lvl>
                  <c:pt idx="0">
                    <c:v>读写场景(QPS)</c:v>
                  </c:pt>
                  <c:pt idx="4">
                    <c:v>只读场景(QPS)</c:v>
                  </c:pt>
                  <c:pt idx="9">
                    <c:v>只写场景(QPS)</c:v>
                  </c:pt>
                </c:lvl>
              </c:multiLvlStrCache>
            </c:multiLvlStrRef>
          </c:cat>
          <c:val>
            <c:numRef>
              <c:f>性能对比!$B$10:$N$10</c:f>
              <c:numCache>
                <c:formatCode>General</c:formatCode>
                <c:ptCount val="13"/>
                <c:pt idx="0">
                  <c:v>19624.689999999999</c:v>
                </c:pt>
                <c:pt idx="1">
                  <c:v>39817.29</c:v>
                </c:pt>
                <c:pt idx="2">
                  <c:v>40318.080000000002</c:v>
                </c:pt>
                <c:pt idx="4">
                  <c:v>22775.59</c:v>
                </c:pt>
                <c:pt idx="5">
                  <c:v>42104.28</c:v>
                </c:pt>
                <c:pt idx="6">
                  <c:v>42699.360000000001</c:v>
                </c:pt>
                <c:pt idx="9">
                  <c:v>18351.05</c:v>
                </c:pt>
                <c:pt idx="10">
                  <c:v>28762.59</c:v>
                </c:pt>
                <c:pt idx="11">
                  <c:v>31734.7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2-4699-8C61-06A8C149269A}"/>
            </c:ext>
          </c:extLst>
        </c:ser>
        <c:ser>
          <c:idx val="1"/>
          <c:order val="1"/>
          <c:tx>
            <c:strRef>
              <c:f>性能对比!$A$11</c:f>
              <c:strCache>
                <c:ptCount val="1"/>
                <c:pt idx="0">
                  <c:v>K8s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性能对比!$B$8:$N$9</c:f>
              <c:multiLvlStrCache>
                <c:ptCount val="13"/>
                <c:lvl>
                  <c:pt idx="0">
                    <c:v>4核8G</c:v>
                  </c:pt>
                  <c:pt idx="1">
                    <c:v>8核16G</c:v>
                  </c:pt>
                  <c:pt idx="2">
                    <c:v>16核32G</c:v>
                  </c:pt>
                  <c:pt idx="3">
                    <c:v>28核64G(优化后)</c:v>
                  </c:pt>
                  <c:pt idx="4">
                    <c:v>4核8G</c:v>
                  </c:pt>
                  <c:pt idx="5">
                    <c:v>8核16G</c:v>
                  </c:pt>
                  <c:pt idx="6">
                    <c:v>16核32G</c:v>
                  </c:pt>
                  <c:pt idx="7">
                    <c:v>28核64G(优化后)</c:v>
                  </c:pt>
                  <c:pt idx="8">
                    <c:v>42核64G-128线程(优化后)</c:v>
                  </c:pt>
                  <c:pt idx="9">
                    <c:v>4核8G</c:v>
                  </c:pt>
                  <c:pt idx="10">
                    <c:v>8核16G</c:v>
                  </c:pt>
                  <c:pt idx="11">
                    <c:v>16核32G</c:v>
                  </c:pt>
                  <c:pt idx="12">
                    <c:v>28核64G(优化后)</c:v>
                  </c:pt>
                </c:lvl>
                <c:lvl>
                  <c:pt idx="0">
                    <c:v>读写场景(QPS)</c:v>
                  </c:pt>
                  <c:pt idx="4">
                    <c:v>只读场景(QPS)</c:v>
                  </c:pt>
                  <c:pt idx="9">
                    <c:v>只写场景(QPS)</c:v>
                  </c:pt>
                </c:lvl>
              </c:multiLvlStrCache>
            </c:multiLvlStrRef>
          </c:cat>
          <c:val>
            <c:numRef>
              <c:f>性能对比!$B$11:$N$11</c:f>
              <c:numCache>
                <c:formatCode>General</c:formatCode>
                <c:ptCount val="13"/>
                <c:pt idx="0">
                  <c:v>29355.72</c:v>
                </c:pt>
                <c:pt idx="1">
                  <c:v>54249.56</c:v>
                </c:pt>
                <c:pt idx="2">
                  <c:v>113271.72</c:v>
                </c:pt>
                <c:pt idx="3">
                  <c:v>120263.85</c:v>
                </c:pt>
                <c:pt idx="4">
                  <c:v>33846.57</c:v>
                </c:pt>
                <c:pt idx="5">
                  <c:v>58545.54</c:v>
                </c:pt>
                <c:pt idx="6">
                  <c:v>129963.29</c:v>
                </c:pt>
                <c:pt idx="7">
                  <c:v>176013.79</c:v>
                </c:pt>
                <c:pt idx="8">
                  <c:v>272972.28000000003</c:v>
                </c:pt>
                <c:pt idx="9">
                  <c:v>28848.799999999999</c:v>
                </c:pt>
                <c:pt idx="10">
                  <c:v>53671.43</c:v>
                </c:pt>
                <c:pt idx="11">
                  <c:v>53816.07</c:v>
                </c:pt>
                <c:pt idx="12">
                  <c:v>57975.98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2-4699-8C61-06A8C149269A}"/>
            </c:ext>
          </c:extLst>
        </c:ser>
        <c:ser>
          <c:idx val="2"/>
          <c:order val="2"/>
          <c:tx>
            <c:strRef>
              <c:f>性能对比!$A$12</c:f>
              <c:strCache>
                <c:ptCount val="1"/>
                <c:pt idx="0">
                  <c:v>物理机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性能对比!$B$8:$N$9</c:f>
              <c:multiLvlStrCache>
                <c:ptCount val="13"/>
                <c:lvl>
                  <c:pt idx="0">
                    <c:v>4核8G</c:v>
                  </c:pt>
                  <c:pt idx="1">
                    <c:v>8核16G</c:v>
                  </c:pt>
                  <c:pt idx="2">
                    <c:v>16核32G</c:v>
                  </c:pt>
                  <c:pt idx="3">
                    <c:v>28核64G(优化后)</c:v>
                  </c:pt>
                  <c:pt idx="4">
                    <c:v>4核8G</c:v>
                  </c:pt>
                  <c:pt idx="5">
                    <c:v>8核16G</c:v>
                  </c:pt>
                  <c:pt idx="6">
                    <c:v>16核32G</c:v>
                  </c:pt>
                  <c:pt idx="7">
                    <c:v>28核64G(优化后)</c:v>
                  </c:pt>
                  <c:pt idx="8">
                    <c:v>42核64G-128线程(优化后)</c:v>
                  </c:pt>
                  <c:pt idx="9">
                    <c:v>4核8G</c:v>
                  </c:pt>
                  <c:pt idx="10">
                    <c:v>8核16G</c:v>
                  </c:pt>
                  <c:pt idx="11">
                    <c:v>16核32G</c:v>
                  </c:pt>
                  <c:pt idx="12">
                    <c:v>28核64G(优化后)</c:v>
                  </c:pt>
                </c:lvl>
                <c:lvl>
                  <c:pt idx="0">
                    <c:v>读写场景(QPS)</c:v>
                  </c:pt>
                  <c:pt idx="4">
                    <c:v>只读场景(QPS)</c:v>
                  </c:pt>
                  <c:pt idx="9">
                    <c:v>只写场景(QPS)</c:v>
                  </c:pt>
                </c:lvl>
              </c:multiLvlStrCache>
            </c:multiLvlStrRef>
          </c:cat>
          <c:val>
            <c:numRef>
              <c:f>性能对比!$B$12:$N$12</c:f>
              <c:numCache>
                <c:formatCode>General</c:formatCode>
                <c:ptCount val="13"/>
                <c:pt idx="2">
                  <c:v>146748.01</c:v>
                </c:pt>
                <c:pt idx="3">
                  <c:v>146748.01</c:v>
                </c:pt>
                <c:pt idx="6">
                  <c:v>234077.33</c:v>
                </c:pt>
                <c:pt idx="7">
                  <c:v>234077.33</c:v>
                </c:pt>
                <c:pt idx="8">
                  <c:v>305125.31</c:v>
                </c:pt>
                <c:pt idx="11">
                  <c:v>58423.38</c:v>
                </c:pt>
                <c:pt idx="12">
                  <c:v>58423.38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32-4699-8C61-06A8C1492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4421071"/>
        <c:axId val="252901151"/>
      </c:barChart>
      <c:catAx>
        <c:axId val="6944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901151"/>
        <c:crosses val="autoZero"/>
        <c:auto val="1"/>
        <c:lblAlgn val="ctr"/>
        <c:lblOffset val="100"/>
        <c:noMultiLvlLbl val="0"/>
      </c:catAx>
      <c:valAx>
        <c:axId val="25290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42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3233-9A04-494C-B413-64F20279140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BCC9-DBE7-4F02-85BF-410D6F350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K8s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r>
              <a:rPr lang="zh-CN" altLang="en-US" dirty="0"/>
              <a:t>，给轻舟容器云带来了以下技术红利：</a:t>
            </a:r>
            <a:r>
              <a:rPr lang="en-US" altLang="zh-CN" dirty="0" err="1"/>
              <a:t>blablabla</a:t>
            </a:r>
            <a:endParaRPr lang="en-US" altLang="zh-CN" dirty="0"/>
          </a:p>
          <a:p>
            <a:r>
              <a:rPr lang="zh-CN" altLang="en-US" dirty="0"/>
              <a:t>轻舟容器云于</a:t>
            </a:r>
            <a:r>
              <a:rPr lang="en-US" altLang="zh-CN" dirty="0"/>
              <a:t>15</a:t>
            </a:r>
            <a:r>
              <a:rPr lang="zh-CN" altLang="en-US" dirty="0"/>
              <a:t>年上线，</a:t>
            </a:r>
            <a:r>
              <a:rPr lang="en-US" altLang="zh-CN" dirty="0"/>
              <a:t>18</a:t>
            </a:r>
            <a:r>
              <a:rPr lang="zh-CN" altLang="en-US" dirty="0"/>
              <a:t>年更名为轻舟</a:t>
            </a:r>
            <a:endParaRPr lang="en-US" altLang="zh-CN" dirty="0"/>
          </a:p>
          <a:p>
            <a:r>
              <a:rPr lang="zh-CN" altLang="en-US" dirty="0"/>
              <a:t>对于一些复杂的有状态应用，</a:t>
            </a:r>
            <a:r>
              <a:rPr lang="en-US" altLang="zh-CN" dirty="0"/>
              <a:t>K8s</a:t>
            </a:r>
            <a:r>
              <a:rPr lang="zh-CN" altLang="en-US" dirty="0"/>
              <a:t>提供的基础功能还远远不够，不过借助与</a:t>
            </a:r>
            <a:r>
              <a:rPr lang="en-US" altLang="zh-CN" dirty="0"/>
              <a:t>K8s</a:t>
            </a:r>
            <a:r>
              <a:rPr lang="zh-CN" altLang="en-US" dirty="0"/>
              <a:t>强大的扩展机制，我们能够将这些复杂的管理逻辑以及运维实践经验都沉淀下来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1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9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5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0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2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9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7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9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7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8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相比于指定式</a:t>
            </a:r>
            <a:r>
              <a:rPr lang="en-US" altLang="zh-CN" dirty="0"/>
              <a:t>Imperative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BCC9-DBE7-4F02-85BF-410D6F3502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6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6C73-5206-4E1A-AB05-41D5E5BD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0E660-99F9-4CD2-AC6E-BE73798F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0C8D0-C94F-42F2-9C41-2DC987FF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D28B2-2F1C-4E04-A10B-961EC7DA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A18DF-2752-4410-800E-5E930B00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0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3FD4-9C4B-4683-91A8-9C563FA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5AA96-0807-49D0-82CE-37E1B14B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BA199-0B4F-46CC-9AF2-9164620F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2904B-58F7-420E-B1CE-AE07C671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9E1AA-1C56-4129-910E-B977F13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DEEB81-CEBB-4995-AE4F-06967A232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7662A-9722-4F27-BC59-9A7D9479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A3368-0B66-4290-AAD6-65E524D6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F7CA7-FD15-4751-B8F0-9C2A760F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F5E58-D313-4057-9EF8-F573E0BA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3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B3E0-14CA-4912-9C98-DEA627CE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64AAF-AFF5-40D3-B0C3-CC56A0A1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3F71C-51D4-47C7-A573-194FFC1C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FC58A-22C1-4527-B474-B8B8F3E9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647E1-DF90-47E5-BEDE-9AE867B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1ED7-7B0C-4086-BF3E-9CDC45CD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8879B-1007-427F-AE89-ADD4E626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EF391-CB57-46A1-9615-D1C33760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98711-145E-44DA-BEDC-E5EA7E3C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C93E6-A22B-40AB-99F4-DADB59AF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BA2F-C5B0-4B3C-AD1A-F6F6AB73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6E7C7-3536-4FCB-8A8A-38F2C5F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82402-712D-4AB5-BB36-792E94F7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E92C5-97DF-4B05-AF34-AD61B8A8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385D2-4A3D-4B2A-A622-E4773FB9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76405-4526-441E-BB24-78E2CB68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AADF-0EB8-4507-B71E-3B316CB8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BA53C-A9B2-47CF-87B7-A847D9EB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97528-44B1-41C3-9398-6F438A68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B5F59-C93B-4903-AFF1-BFE01C8B2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43F0-52C3-48FF-8017-D647A062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9CBE86-E40E-4FE4-B1C1-2B641B74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187D75-B4E0-4998-B1C2-9F2F87B9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D0D6A-E91B-4B2E-9A92-D528B11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E985-B23D-43F0-BD3C-436EA33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232A88-82DC-4546-BE25-95F206F5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6DF13D-B14D-46EE-BB9B-3EE873F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240C5-A327-4287-9A1B-C8117EE7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9E896-3B32-4B7C-BE4C-928B5BE5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8C1432-FFE8-4372-B4E0-54CF5BF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DD694-ED6E-410D-941C-F75556FA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0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0E25-6DDB-4500-AD72-FFE46E18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026C1-7735-4E2C-9F5C-DA225068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C7BD5-2348-47CD-B2B5-3EBDC6430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DFB0E-21B3-48A4-A183-AA062B85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9946D-E0A3-4E91-AB21-AE3AD56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3C674-F2EA-46CE-9D93-354098AC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AF58-A3E9-404D-AA16-6BDE0375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83467-4B30-478D-9518-3236730D9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CA3E-DC4E-4F63-B22F-86FB9350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54E6C-9DCE-4C86-9CAC-DF2AE559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B549B-51AE-458F-98D0-15E3F1A7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5B470-30B1-4473-9991-5A24FB9D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A0B00-F7DA-48D7-881D-313B6D12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0A9BE-5150-4480-8C49-959A82A2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9BFA6-A830-484C-B059-C99BB0D4A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C10-7913-4026-874A-C28A3FC62E9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ADC7-E2FF-4BD7-AAE6-02A2605CC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1BE88-FFF9-4AF5-9689-91B6DCCC2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A54E-DB28-455C-9FA6-F972BFAB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science.epfl.ch/record/52305/files/IC_TECH_REPORT_199908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BC21D1D-A95B-4E00-A39C-105823160DE5}"/>
              </a:ext>
            </a:extLst>
          </p:cNvPr>
          <p:cNvSpPr txBox="1"/>
          <p:nvPr/>
        </p:nvSpPr>
        <p:spPr>
          <a:xfrm>
            <a:off x="458804" y="2724435"/>
            <a:ext cx="847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MySQL</a:t>
            </a: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云原生中间件在网易的实践</a:t>
            </a:r>
            <a:endParaRPr kumimoji="1"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874ACC-BD41-44C6-AE7D-51EABC3DC853}"/>
              </a:ext>
            </a:extLst>
          </p:cNvPr>
          <p:cNvSpPr txBox="1"/>
          <p:nvPr/>
        </p:nvSpPr>
        <p:spPr>
          <a:xfrm>
            <a:off x="458803" y="4105271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裘昕 网易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杭州研究院</a:t>
            </a:r>
            <a:endParaRPr kumimoji="1"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3D07F3-C44B-4F8A-A5F4-3E48C9671776}"/>
              </a:ext>
            </a:extLst>
          </p:cNvPr>
          <p:cNvSpPr txBox="1"/>
          <p:nvPr/>
        </p:nvSpPr>
        <p:spPr>
          <a:xfrm>
            <a:off x="458803" y="4505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资深研发工程师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7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内存优化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B84E09-1A22-473B-BB8B-67592E1F1D1E}"/>
              </a:ext>
            </a:extLst>
          </p:cNvPr>
          <p:cNvSpPr txBox="1"/>
          <p:nvPr/>
        </p:nvSpPr>
        <p:spPr>
          <a:xfrm>
            <a:off x="266984" y="1182255"/>
            <a:ext cx="4720655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遇到的问题：</a:t>
            </a:r>
            <a:r>
              <a:rPr lang="zh-CN" altLang="en-US" dirty="0"/>
              <a:t>线上经常</a:t>
            </a:r>
            <a:r>
              <a:rPr lang="en-US" altLang="zh-CN" dirty="0"/>
              <a:t>OOM?</a:t>
            </a:r>
            <a:r>
              <a:rPr lang="zh-CN" altLang="en-US" dirty="0"/>
              <a:t> </a:t>
            </a:r>
            <a:r>
              <a:rPr lang="en-US" altLang="zh-CN" dirty="0"/>
              <a:t>TPS</a:t>
            </a:r>
            <a:r>
              <a:rPr lang="zh-CN" altLang="en-US" dirty="0"/>
              <a:t>不稳定</a:t>
            </a:r>
            <a:r>
              <a:rPr lang="en-US" altLang="zh-CN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产生原因：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冲突检测数据库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en-US" altLang="zh-CN" dirty="0" err="1"/>
              <a:t>writeset</a:t>
            </a:r>
            <a:r>
              <a:rPr lang="en-US" altLang="zh-CN" dirty="0"/>
              <a:t>)</a:t>
            </a:r>
            <a:r>
              <a:rPr lang="zh-CN" altLang="en-US" dirty="0"/>
              <a:t>过大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清理过程</a:t>
            </a:r>
            <a:r>
              <a:rPr lang="en-US" altLang="zh-CN" dirty="0" err="1"/>
              <a:t>gtid_executed</a:t>
            </a:r>
            <a:r>
              <a:rPr lang="zh-CN" altLang="en-US" dirty="0"/>
              <a:t>广播周期</a:t>
            </a:r>
            <a:r>
              <a:rPr lang="en-US" altLang="zh-CN" dirty="0"/>
              <a:t>(60s</a:t>
            </a:r>
            <a:r>
              <a:rPr lang="zh-CN" altLang="en-US" dirty="0"/>
              <a:t>一次</a:t>
            </a:r>
            <a:r>
              <a:rPr lang="en-US" altLang="zh-CN" dirty="0"/>
              <a:t>)</a:t>
            </a: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清理时占用全局锁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/>
              <a:t>Paxos</a:t>
            </a:r>
            <a:r>
              <a:rPr lang="zh-CN" altLang="en-US" b="1" dirty="0"/>
              <a:t>消息层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消息缓存过大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消息重试间隔短导致雪崩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系统内核泄露</a:t>
            </a:r>
            <a:r>
              <a:rPr lang="en-US" altLang="zh-CN" dirty="0"/>
              <a:t>(XDR)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278B239-F65C-4053-B7F1-7DEB926D5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58451"/>
              </p:ext>
            </p:extLst>
          </p:nvPr>
        </p:nvGraphicFramePr>
        <p:xfrm>
          <a:off x="5375566" y="664339"/>
          <a:ext cx="2780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147068410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1664120168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374548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id(pk)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name(</a:t>
                      </a:r>
                      <a:r>
                        <a:rPr lang="en-US" altLang="zh-CN" dirty="0" err="1"/>
                        <a:t>uk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4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560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7B5CED-2918-4B66-A45F-8A18D09911AE}"/>
              </a:ext>
            </a:extLst>
          </p:cNvPr>
          <p:cNvSpPr txBox="1"/>
          <p:nvPr/>
        </p:nvSpPr>
        <p:spPr>
          <a:xfrm>
            <a:off x="5340523" y="1458931"/>
            <a:ext cx="27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 set id = 2, name =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pony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= 1;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D8E450-6D20-415B-BEC5-28B506E76D23}"/>
              </a:ext>
            </a:extLst>
          </p:cNvPr>
          <p:cNvSpPr txBox="1"/>
          <p:nvPr/>
        </p:nvSpPr>
        <p:spPr>
          <a:xfrm>
            <a:off x="5375566" y="380594"/>
            <a:ext cx="27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E672869-48D9-4184-9665-76D716167554}"/>
              </a:ext>
            </a:extLst>
          </p:cNvPr>
          <p:cNvSpPr/>
          <p:nvPr/>
        </p:nvSpPr>
        <p:spPr>
          <a:xfrm>
            <a:off x="8248073" y="951345"/>
            <a:ext cx="489529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22AF19-C621-4714-A307-150F6A534192}"/>
              </a:ext>
            </a:extLst>
          </p:cNvPr>
          <p:cNvSpPr txBox="1"/>
          <p:nvPr/>
        </p:nvSpPr>
        <p:spPr>
          <a:xfrm>
            <a:off x="8737602" y="16701"/>
            <a:ext cx="2484582" cy="22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id(1)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id(1)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id(2)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id(2)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name(tony)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name(tony)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name(pony)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name(pony) with collation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E9720A-7814-4F92-9EAC-A0F72D1C33B9}"/>
              </a:ext>
            </a:extLst>
          </p:cNvPr>
          <p:cNvSpPr txBox="1"/>
          <p:nvPr/>
        </p:nvSpPr>
        <p:spPr>
          <a:xfrm>
            <a:off x="8058728" y="695643"/>
            <a:ext cx="86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endParaRPr lang="zh-CN" altLang="en-US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preview">
            <a:extLst>
              <a:ext uri="{FF2B5EF4-FFF2-40B4-BE49-F238E27FC236}">
                <a16:creationId xmlns:a16="http://schemas.microsoft.com/office/drawing/2014/main" id="{4A76ADEF-7A60-4330-B7C4-EE641CF91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3" t="12220" r="19515"/>
          <a:stretch/>
        </p:blipFill>
        <p:spPr bwMode="auto">
          <a:xfrm>
            <a:off x="5392649" y="2252944"/>
            <a:ext cx="5332157" cy="23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C://Users/wzpyw/AppData/Local/YNote/data/wzpywzh@163.com/e777e0053bf54ef68e88d033cc865b6f/clipboard.png">
            <a:extLst>
              <a:ext uri="{FF2B5EF4-FFF2-40B4-BE49-F238E27FC236}">
                <a16:creationId xmlns:a16="http://schemas.microsoft.com/office/drawing/2014/main" id="{DD4E2A9C-FFC7-4663-B807-C2FACF98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49" y="4647860"/>
            <a:ext cx="4823090" cy="22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0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内存优化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B84E09-1A22-473B-BB8B-67592E1F1D1E}"/>
              </a:ext>
            </a:extLst>
          </p:cNvPr>
          <p:cNvSpPr txBox="1"/>
          <p:nvPr/>
        </p:nvSpPr>
        <p:spPr>
          <a:xfrm>
            <a:off x="174622" y="1063133"/>
            <a:ext cx="4849960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解决办法：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冲突检测数据库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writeset</a:t>
            </a:r>
            <a:r>
              <a:rPr lang="zh-CN" altLang="en-US" dirty="0"/>
              <a:t>只生成</a:t>
            </a:r>
            <a:r>
              <a:rPr lang="en-US" altLang="zh-CN" dirty="0"/>
              <a:t>collation</a:t>
            </a:r>
            <a:r>
              <a:rPr lang="zh-CN" altLang="en-US" dirty="0"/>
              <a:t>版本，数量减小一半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清理周期不依赖</a:t>
            </a:r>
            <a:r>
              <a:rPr lang="en-US" altLang="zh-CN" dirty="0" err="1"/>
              <a:t>gtid_executed</a:t>
            </a:r>
            <a:r>
              <a:rPr lang="zh-CN" altLang="en-US" dirty="0"/>
              <a:t>广播周期，并支持配置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writeset</a:t>
            </a:r>
            <a:r>
              <a:rPr lang="zh-CN" altLang="en-US" dirty="0"/>
              <a:t>支持流控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/>
              <a:t>Paxos</a:t>
            </a:r>
            <a:r>
              <a:rPr lang="zh-CN" altLang="en-US" b="1" dirty="0"/>
              <a:t>消息层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消息缓存大小可配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针对大事务</a:t>
            </a:r>
            <a:r>
              <a:rPr lang="en-US" altLang="zh-CN" dirty="0"/>
              <a:t>,</a:t>
            </a:r>
            <a:r>
              <a:rPr lang="zh-CN" altLang="en-US" dirty="0"/>
              <a:t>增加消息重试的周期</a:t>
            </a: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避免在</a:t>
            </a:r>
            <a:r>
              <a:rPr lang="en-US" altLang="zh-CN" b="1" dirty="0"/>
              <a:t>debian7</a:t>
            </a:r>
            <a:r>
              <a:rPr lang="zh-CN" altLang="en-US" b="1" dirty="0"/>
              <a:t>上部署</a:t>
            </a:r>
            <a:r>
              <a:rPr lang="en-US" altLang="zh-CN" b="1" dirty="0"/>
              <a:t>MGR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278B239-F65C-4053-B7F1-7DEB926D57F5}"/>
              </a:ext>
            </a:extLst>
          </p:cNvPr>
          <p:cNvGraphicFramePr>
            <a:graphicFrameLocks noGrp="1"/>
          </p:cNvGraphicFramePr>
          <p:nvPr/>
        </p:nvGraphicFramePr>
        <p:xfrm>
          <a:off x="5375566" y="664339"/>
          <a:ext cx="2780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147068410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1664120168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374548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id(pk)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name(</a:t>
                      </a:r>
                      <a:r>
                        <a:rPr lang="en-US" altLang="zh-CN" dirty="0" err="1"/>
                        <a:t>uk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4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560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7B5CED-2918-4B66-A45F-8A18D09911AE}"/>
              </a:ext>
            </a:extLst>
          </p:cNvPr>
          <p:cNvSpPr txBox="1"/>
          <p:nvPr/>
        </p:nvSpPr>
        <p:spPr>
          <a:xfrm>
            <a:off x="5340523" y="1458931"/>
            <a:ext cx="27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 set id = 2, name =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pony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= 1;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D8E450-6D20-415B-BEC5-28B506E76D23}"/>
              </a:ext>
            </a:extLst>
          </p:cNvPr>
          <p:cNvSpPr txBox="1"/>
          <p:nvPr/>
        </p:nvSpPr>
        <p:spPr>
          <a:xfrm>
            <a:off x="5375566" y="380594"/>
            <a:ext cx="27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E672869-48D9-4184-9665-76D716167554}"/>
              </a:ext>
            </a:extLst>
          </p:cNvPr>
          <p:cNvSpPr/>
          <p:nvPr/>
        </p:nvSpPr>
        <p:spPr>
          <a:xfrm>
            <a:off x="8248073" y="951345"/>
            <a:ext cx="489529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22AF19-C621-4714-A307-150F6A534192}"/>
              </a:ext>
            </a:extLst>
          </p:cNvPr>
          <p:cNvSpPr txBox="1"/>
          <p:nvPr/>
        </p:nvSpPr>
        <p:spPr>
          <a:xfrm>
            <a:off x="8737602" y="16701"/>
            <a:ext cx="2484582" cy="22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id(1)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id(1)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id(2)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id(2)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name(tony)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name(tony) with collation</a:t>
            </a:r>
          </a:p>
          <a:p>
            <a:pPr>
              <a:lnSpc>
                <a:spcPct val="150000"/>
              </a:lnSpc>
            </a:pPr>
            <a:r>
              <a:rPr lang="en-US" altLang="zh-CN" sz="1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name(pony)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name(pony) with collation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E9720A-7814-4F92-9EAC-A0F72D1C33B9}"/>
              </a:ext>
            </a:extLst>
          </p:cNvPr>
          <p:cNvSpPr txBox="1"/>
          <p:nvPr/>
        </p:nvSpPr>
        <p:spPr>
          <a:xfrm>
            <a:off x="8058728" y="695643"/>
            <a:ext cx="86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endParaRPr lang="zh-CN" altLang="en-US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ADA3340E-5239-4107-A63F-86CAADBB8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t="7931"/>
          <a:stretch/>
        </p:blipFill>
        <p:spPr bwMode="auto">
          <a:xfrm>
            <a:off x="5800438" y="2259696"/>
            <a:ext cx="5421746" cy="24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://Users/wzpyw/AppData/Local/YNote/data/wzpywzh@163.com/8f9499235b124345b8da4b9d266d388d/clipboard.png">
            <a:extLst>
              <a:ext uri="{FF2B5EF4-FFF2-40B4-BE49-F238E27FC236}">
                <a16:creationId xmlns:a16="http://schemas.microsoft.com/office/drawing/2014/main" id="{981425E4-2A67-477A-A643-4C851CE80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38" y="4683015"/>
            <a:ext cx="5421746" cy="19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F4B9E1-5232-4ED8-970D-10626DB00908}"/>
              </a:ext>
            </a:extLst>
          </p:cNvPr>
          <p:cNvSpPr txBox="1"/>
          <p:nvPr/>
        </p:nvSpPr>
        <p:spPr>
          <a:xfrm>
            <a:off x="258618" y="6022108"/>
            <a:ext cx="50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注：以上优化只针对</a:t>
            </a: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Single-Primary</a:t>
            </a:r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20094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故障恢复优化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59606-E052-4D55-84D8-0782BD7FDAEF}"/>
              </a:ext>
            </a:extLst>
          </p:cNvPr>
          <p:cNvSpPr txBox="1"/>
          <p:nvPr/>
        </p:nvSpPr>
        <p:spPr>
          <a:xfrm>
            <a:off x="266984" y="1182255"/>
            <a:ext cx="5431852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遇到的问题：故障切换太慢</a:t>
            </a:r>
            <a:r>
              <a:rPr lang="en-US" altLang="zh-CN" b="1" dirty="0"/>
              <a:t>?</a:t>
            </a:r>
            <a:r>
              <a:rPr lang="zh-CN" altLang="en-US" b="1" dirty="0"/>
              <a:t> 数据产生脏读脏写</a:t>
            </a:r>
            <a:r>
              <a:rPr lang="en-US" altLang="zh-CN" b="1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产生原因：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自动切换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故障修复时从</a:t>
            </a:r>
            <a:r>
              <a:rPr lang="en-US" altLang="zh-CN" dirty="0"/>
              <a:t>Primary</a:t>
            </a:r>
            <a:r>
              <a:rPr lang="zh-CN" altLang="en-US" dirty="0"/>
              <a:t>节点拉取数据，增加</a:t>
            </a:r>
            <a:r>
              <a:rPr lang="en-US" altLang="zh-CN" dirty="0"/>
              <a:t>Primary</a:t>
            </a:r>
            <a:r>
              <a:rPr lang="zh-CN" altLang="en-US" dirty="0"/>
              <a:t>节点负担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单主模式下自动选主至落后较多的节点上导致故障恢复时间长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脏读脏写</a:t>
            </a:r>
            <a:endParaRPr lang="en-US" altLang="zh-CN" b="1" dirty="0"/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节点异常退出组复制行为失效</a:t>
            </a:r>
            <a:r>
              <a:rPr lang="en-US" altLang="zh-CN" dirty="0"/>
              <a:t>(</a:t>
            </a:r>
            <a:r>
              <a:rPr lang="en-US" altLang="zh-CN" dirty="0" err="1"/>
              <a:t>group_replication_exit_state_action</a:t>
            </a:r>
            <a:r>
              <a:rPr lang="en-US" altLang="zh-CN" dirty="0"/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D03282-EAD8-436F-977F-7B2C0C5752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4" y="221672"/>
            <a:ext cx="3704481" cy="62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故障恢复优化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59606-E052-4D55-84D8-0782BD7FDAEF}"/>
              </a:ext>
            </a:extLst>
          </p:cNvPr>
          <p:cNvSpPr txBox="1"/>
          <p:nvPr/>
        </p:nvSpPr>
        <p:spPr>
          <a:xfrm>
            <a:off x="266984" y="1182255"/>
            <a:ext cx="5431852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解决办法：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自动切换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优先选择非</a:t>
            </a:r>
            <a:r>
              <a:rPr lang="en-US" altLang="zh-CN" dirty="0"/>
              <a:t>primary</a:t>
            </a:r>
            <a:r>
              <a:rPr lang="zh-CN" altLang="en-US" dirty="0"/>
              <a:t>节点作为复制源</a:t>
            </a: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在节点权重相同的情况下</a:t>
            </a:r>
            <a:r>
              <a:rPr lang="en-US" altLang="zh-CN" dirty="0"/>
              <a:t>,</a:t>
            </a:r>
            <a:r>
              <a:rPr lang="zh-CN" altLang="en-US" dirty="0"/>
              <a:t>优先选择</a:t>
            </a:r>
            <a:r>
              <a:rPr lang="en-US" altLang="zh-CN" dirty="0" err="1"/>
              <a:t>gtid_executed</a:t>
            </a:r>
            <a:r>
              <a:rPr lang="zh-CN" altLang="en-US" dirty="0"/>
              <a:t>更大的节点作为</a:t>
            </a:r>
            <a:r>
              <a:rPr lang="en-US" altLang="zh-CN" dirty="0"/>
              <a:t>primary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脏读脏写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异常节点再次尝试加入组复制异常时行为可配置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BFC74-81C2-49E1-AFDB-064E3DC964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5" y="249382"/>
            <a:ext cx="3833089" cy="64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节点成本优化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20D13-53A1-4CC1-AECE-08D0EA7B65C2}"/>
              </a:ext>
            </a:extLst>
          </p:cNvPr>
          <p:cNvSpPr txBox="1"/>
          <p:nvPr/>
        </p:nvSpPr>
        <p:spPr>
          <a:xfrm>
            <a:off x="1162908" y="1182255"/>
            <a:ext cx="67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遇到的问题：</a:t>
            </a:r>
            <a:r>
              <a:rPr lang="en-US" altLang="zh-CN" b="1" dirty="0"/>
              <a:t>MGR</a:t>
            </a:r>
            <a:r>
              <a:rPr lang="zh-CN" altLang="en-US" b="1" dirty="0"/>
              <a:t>相比高可用多了一个节点，成本怎么考虑？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7AEDFB-72CD-4319-BDF5-321124B5666F}"/>
              </a:ext>
            </a:extLst>
          </p:cNvPr>
          <p:cNvSpPr txBox="1"/>
          <p:nvPr/>
        </p:nvSpPr>
        <p:spPr>
          <a:xfrm>
            <a:off x="1063213" y="1644628"/>
            <a:ext cx="596565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解决办法：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增加</a:t>
            </a:r>
            <a:r>
              <a:rPr lang="en-US" altLang="zh-CN" dirty="0"/>
              <a:t>Log</a:t>
            </a:r>
            <a:r>
              <a:rPr lang="zh-CN" altLang="en-US" dirty="0"/>
              <a:t>角色，只有投票和保存</a:t>
            </a:r>
            <a:r>
              <a:rPr lang="en-US" altLang="zh-CN" dirty="0" err="1"/>
              <a:t>binlog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增加</a:t>
            </a:r>
            <a:r>
              <a:rPr lang="en-US" altLang="zh-CN" dirty="0"/>
              <a:t>Arbiter</a:t>
            </a:r>
            <a:r>
              <a:rPr lang="zh-CN" altLang="en-US" dirty="0"/>
              <a:t>角色，只有投票功能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19BE20-961D-4A19-A008-8A5377C8C80B}"/>
              </a:ext>
            </a:extLst>
          </p:cNvPr>
          <p:cNvSpPr txBox="1"/>
          <p:nvPr/>
        </p:nvSpPr>
        <p:spPr>
          <a:xfrm>
            <a:off x="932872" y="641514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有兴趣可参考：https://zhuanlan.zhihu.com/p/107473492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9D956D-DC2E-485B-8656-52FFB594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55" y="3107857"/>
            <a:ext cx="8554421" cy="33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>
            <a:extLst>
              <a:ext uri="{FF2B5EF4-FFF2-40B4-BE49-F238E27FC236}">
                <a16:creationId xmlns:a16="http://schemas.microsoft.com/office/drawing/2014/main" id="{286B9AD7-3003-40A6-80E5-CB6983875EED}"/>
              </a:ext>
            </a:extLst>
          </p:cNvPr>
          <p:cNvSpPr/>
          <p:nvPr/>
        </p:nvSpPr>
        <p:spPr>
          <a:xfrm>
            <a:off x="5243352" y="1596726"/>
            <a:ext cx="1911627" cy="1713341"/>
          </a:xfrm>
          <a:custGeom>
            <a:avLst/>
            <a:gdLst/>
            <a:ahLst/>
            <a:cxnLst/>
            <a:rect l="l" t="t" r="r" b="b"/>
            <a:pathLst>
              <a:path w="3823254" h="3426682">
                <a:moveTo>
                  <a:pt x="0" y="2151378"/>
                </a:moveTo>
                <a:lnTo>
                  <a:pt x="50063" y="2151378"/>
                </a:lnTo>
                <a:lnTo>
                  <a:pt x="50063" y="3376619"/>
                </a:lnTo>
                <a:lnTo>
                  <a:pt x="3773191" y="3376619"/>
                </a:lnTo>
                <a:lnTo>
                  <a:pt x="3773191" y="2151378"/>
                </a:lnTo>
                <a:lnTo>
                  <a:pt x="3823254" y="2151378"/>
                </a:lnTo>
                <a:lnTo>
                  <a:pt x="3823254" y="3426682"/>
                </a:lnTo>
                <a:lnTo>
                  <a:pt x="0" y="3426682"/>
                </a:lnTo>
                <a:close/>
                <a:moveTo>
                  <a:pt x="0" y="0"/>
                </a:moveTo>
                <a:lnTo>
                  <a:pt x="3823254" y="0"/>
                </a:lnTo>
                <a:lnTo>
                  <a:pt x="3823254" y="829390"/>
                </a:lnTo>
                <a:lnTo>
                  <a:pt x="3773191" y="829390"/>
                </a:lnTo>
                <a:lnTo>
                  <a:pt x="3773191" y="50063"/>
                </a:lnTo>
                <a:lnTo>
                  <a:pt x="50063" y="50063"/>
                </a:lnTo>
                <a:lnTo>
                  <a:pt x="50063" y="829390"/>
                </a:lnTo>
                <a:lnTo>
                  <a:pt x="0" y="829390"/>
                </a:lnTo>
                <a:close/>
              </a:path>
            </a:pathLst>
          </a:custGeom>
          <a:gradFill>
            <a:gsLst>
              <a:gs pos="0">
                <a:srgbClr val="00D1FE">
                  <a:alpha val="95000"/>
                </a:srgbClr>
              </a:gs>
              <a:gs pos="100000">
                <a:srgbClr val="397CD5">
                  <a:alpha val="95000"/>
                </a:srgbClr>
              </a:gs>
            </a:gsLst>
            <a:lin ang="2700000" scaled="1"/>
          </a:gradFill>
          <a:ln>
            <a:noFill/>
          </a:ln>
        </p:spPr>
        <p:txBody>
          <a:bodyPr anchor="ctr"/>
          <a:lstStyle/>
          <a:p>
            <a:pPr defTabSz="1217930"/>
            <a:endParaRPr 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440AB-96D2-4CA6-B4EC-F0B445310618}"/>
              </a:ext>
            </a:extLst>
          </p:cNvPr>
          <p:cNvSpPr txBox="1"/>
          <p:nvPr/>
        </p:nvSpPr>
        <p:spPr>
          <a:xfrm>
            <a:off x="3684502" y="3429000"/>
            <a:ext cx="4822995" cy="866391"/>
          </a:xfrm>
          <a:prstGeom prst="rect">
            <a:avLst/>
          </a:prstGeom>
          <a:noFill/>
        </p:spPr>
        <p:txBody>
          <a:bodyPr wrap="none"/>
          <a:lstStyle/>
          <a:p>
            <a:pPr defTabSz="2425700"/>
            <a:r>
              <a:rPr lang="zh-CN" altLang="en-US" sz="5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轻舟中间件平台</a:t>
            </a:r>
            <a:endParaRPr lang="zh-CN" sz="5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C9C1B-2406-4866-B1AA-090AF8793779}"/>
              </a:ext>
            </a:extLst>
          </p:cNvPr>
          <p:cNvSpPr txBox="1"/>
          <p:nvPr/>
        </p:nvSpPr>
        <p:spPr>
          <a:xfrm>
            <a:off x="4191828" y="1883259"/>
            <a:ext cx="4254068" cy="91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37130"/>
            <a:r>
              <a:rPr lang="en-US" sz="5330" dirty="0"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PART 03</a:t>
            </a:r>
            <a:endParaRPr lang="zh-CN" sz="5330" dirty="0"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6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K8s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的轻舟容器平台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033D823-ED9C-4161-963C-2F0F7CAD5A94}"/>
              </a:ext>
            </a:extLst>
          </p:cNvPr>
          <p:cNvGrpSpPr/>
          <p:nvPr/>
        </p:nvGrpSpPr>
        <p:grpSpPr>
          <a:xfrm>
            <a:off x="1100182" y="1305877"/>
            <a:ext cx="3490291" cy="1074980"/>
            <a:chOff x="1100182" y="1453658"/>
            <a:chExt cx="3490291" cy="107498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E64F34C-01C1-481D-8EC8-2BCCF89F8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82" y="1453658"/>
              <a:ext cx="497710" cy="47514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8EBE23-EA2F-43E7-9920-8210820FEC17}"/>
                </a:ext>
              </a:extLst>
            </p:cNvPr>
            <p:cNvSpPr txBox="1"/>
            <p:nvPr/>
          </p:nvSpPr>
          <p:spPr>
            <a:xfrm>
              <a:off x="1597891" y="1490602"/>
              <a:ext cx="2992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容器编排领域的事实标准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3467C90-CE20-4439-B428-82F58CE3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82" y="2109940"/>
              <a:ext cx="489349" cy="41869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C6E0841-73F3-42CC-8CC6-632115361914}"/>
                </a:ext>
              </a:extLst>
            </p:cNvPr>
            <p:cNvSpPr txBox="1"/>
            <p:nvPr/>
          </p:nvSpPr>
          <p:spPr>
            <a:xfrm>
              <a:off x="1597891" y="2087730"/>
              <a:ext cx="2992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容器技术的事实标准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5D09532-11F3-4656-8959-325861B41FA2}"/>
              </a:ext>
            </a:extLst>
          </p:cNvPr>
          <p:cNvSpPr txBox="1"/>
          <p:nvPr/>
        </p:nvSpPr>
        <p:spPr>
          <a:xfrm>
            <a:off x="1024795" y="2490423"/>
            <a:ext cx="4470839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以应用为中心的管理方式，与基础设施解耦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具备跨多云、多物理环境集群的部署以及管理能力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轻量级的资源隔离，高性能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更高效的资源利用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完善的资源监控以及故障自愈能力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强大的扩展机制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268F03-6D85-4B5D-9667-E1C8129C7F35}"/>
              </a:ext>
            </a:extLst>
          </p:cNvPr>
          <p:cNvSpPr txBox="1"/>
          <p:nvPr/>
        </p:nvSpPr>
        <p:spPr>
          <a:xfrm>
            <a:off x="969378" y="6068678"/>
            <a:ext cx="456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拥有了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400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是否就万事大吉了？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7B6D3F3-96F9-458D-B5D1-DB6F1F1CD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31" y="1109808"/>
            <a:ext cx="6125043" cy="54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Operator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构建的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PaaS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中间件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F1C886-2340-427D-9DD6-231566FF8BED}"/>
              </a:ext>
            </a:extLst>
          </p:cNvPr>
          <p:cNvGrpSpPr/>
          <p:nvPr/>
        </p:nvGrpSpPr>
        <p:grpSpPr>
          <a:xfrm>
            <a:off x="1162909" y="1257774"/>
            <a:ext cx="7556217" cy="471213"/>
            <a:chOff x="1162909" y="1193122"/>
            <a:chExt cx="7556217" cy="471213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C3D62AB5-C6B8-4CD7-B8BC-34EDFE498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288"/>
            <a:stretch/>
          </p:blipFill>
          <p:spPr>
            <a:xfrm>
              <a:off x="1162909" y="1193122"/>
              <a:ext cx="508873" cy="47121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1D905E0-EC76-40AD-9435-ABB41F435153}"/>
                </a:ext>
              </a:extLst>
            </p:cNvPr>
            <p:cNvSpPr txBox="1"/>
            <p:nvPr/>
          </p:nvSpPr>
          <p:spPr>
            <a:xfrm>
              <a:off x="1671781" y="1244062"/>
              <a:ext cx="70473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solidFill>
                    <a:srgbClr val="252525"/>
                  </a:solidFill>
                  <a:effectLst/>
                  <a:latin typeface="Roboto"/>
                </a:rPr>
                <a:t>一个以有效，自动化和可扩展的方式来构建</a:t>
              </a:r>
              <a:r>
                <a:rPr lang="en-US" altLang="zh-CN" b="1" i="0" dirty="0">
                  <a:solidFill>
                    <a:srgbClr val="252525"/>
                  </a:solidFill>
                  <a:effectLst/>
                  <a:latin typeface="Roboto"/>
                </a:rPr>
                <a:t>K8s</a:t>
              </a:r>
              <a:r>
                <a:rPr lang="zh-CN" altLang="en-US" b="1" i="0" dirty="0">
                  <a:solidFill>
                    <a:srgbClr val="252525"/>
                  </a:solidFill>
                  <a:effectLst/>
                  <a:latin typeface="Roboto"/>
                </a:rPr>
                <a:t>原生应用的开发工具</a:t>
              </a:r>
              <a:endParaRPr lang="zh-CN" altLang="en-US" b="1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086D8-A4A2-4E3A-8F63-605847DD3BA2}"/>
              </a:ext>
            </a:extLst>
          </p:cNvPr>
          <p:cNvSpPr txBox="1"/>
          <p:nvPr/>
        </p:nvSpPr>
        <p:spPr>
          <a:xfrm>
            <a:off x="1162909" y="1837240"/>
            <a:ext cx="6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：用户自定义的资源对象的合集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9358DB-5E27-446F-B400-1502A240AF5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2323886"/>
            <a:ext cx="9442433" cy="32006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E3C5CF-26DC-4F75-B22A-5951EB243B3A}"/>
              </a:ext>
            </a:extLst>
          </p:cNvPr>
          <p:cNvSpPr txBox="1"/>
          <p:nvPr/>
        </p:nvSpPr>
        <p:spPr>
          <a:xfrm>
            <a:off x="1067353" y="569975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基于声明式</a:t>
            </a:r>
            <a:r>
              <a:rPr lang="en-US" altLang="zh-CN" b="1" dirty="0"/>
              <a:t>(Declarative)</a:t>
            </a:r>
            <a:r>
              <a:rPr lang="zh-CN" altLang="en-US" b="1" dirty="0"/>
              <a:t>理念，所见即所得</a:t>
            </a:r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3C7987-91BB-40E0-8877-AF728A9DA46B}"/>
              </a:ext>
            </a:extLst>
          </p:cNvPr>
          <p:cNvSpPr txBox="1"/>
          <p:nvPr/>
        </p:nvSpPr>
        <p:spPr>
          <a:xfrm>
            <a:off x="6118846" y="5699759"/>
            <a:ext cx="5548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结合</a:t>
            </a:r>
            <a:r>
              <a:rPr lang="en-US" altLang="zh-CN" b="1" dirty="0"/>
              <a:t>K8s</a:t>
            </a:r>
            <a:r>
              <a:rPr lang="zh-CN" altLang="en-US" b="1" dirty="0"/>
              <a:t>灵活的扩展能力、资源调度能力、故障恢复能力，提升开发效率</a:t>
            </a:r>
          </a:p>
        </p:txBody>
      </p:sp>
    </p:spTree>
    <p:extLst>
      <p:ext uri="{BB962C8B-B14F-4D97-AF65-F5344CB8AC3E}">
        <p14:creationId xmlns:p14="http://schemas.microsoft.com/office/powerpoint/2010/main" val="343786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>
            <a:extLst>
              <a:ext uri="{FF2B5EF4-FFF2-40B4-BE49-F238E27FC236}">
                <a16:creationId xmlns:a16="http://schemas.microsoft.com/office/drawing/2014/main" id="{286B9AD7-3003-40A6-80E5-CB6983875EED}"/>
              </a:ext>
            </a:extLst>
          </p:cNvPr>
          <p:cNvSpPr/>
          <p:nvPr/>
        </p:nvSpPr>
        <p:spPr>
          <a:xfrm>
            <a:off x="5243352" y="1596726"/>
            <a:ext cx="1911627" cy="1713341"/>
          </a:xfrm>
          <a:custGeom>
            <a:avLst/>
            <a:gdLst/>
            <a:ahLst/>
            <a:cxnLst/>
            <a:rect l="l" t="t" r="r" b="b"/>
            <a:pathLst>
              <a:path w="3823254" h="3426682">
                <a:moveTo>
                  <a:pt x="0" y="2151378"/>
                </a:moveTo>
                <a:lnTo>
                  <a:pt x="50063" y="2151378"/>
                </a:lnTo>
                <a:lnTo>
                  <a:pt x="50063" y="3376619"/>
                </a:lnTo>
                <a:lnTo>
                  <a:pt x="3773191" y="3376619"/>
                </a:lnTo>
                <a:lnTo>
                  <a:pt x="3773191" y="2151378"/>
                </a:lnTo>
                <a:lnTo>
                  <a:pt x="3823254" y="2151378"/>
                </a:lnTo>
                <a:lnTo>
                  <a:pt x="3823254" y="3426682"/>
                </a:lnTo>
                <a:lnTo>
                  <a:pt x="0" y="3426682"/>
                </a:lnTo>
                <a:close/>
                <a:moveTo>
                  <a:pt x="0" y="0"/>
                </a:moveTo>
                <a:lnTo>
                  <a:pt x="3823254" y="0"/>
                </a:lnTo>
                <a:lnTo>
                  <a:pt x="3823254" y="829390"/>
                </a:lnTo>
                <a:lnTo>
                  <a:pt x="3773191" y="829390"/>
                </a:lnTo>
                <a:lnTo>
                  <a:pt x="3773191" y="50063"/>
                </a:lnTo>
                <a:lnTo>
                  <a:pt x="50063" y="50063"/>
                </a:lnTo>
                <a:lnTo>
                  <a:pt x="50063" y="829390"/>
                </a:lnTo>
                <a:lnTo>
                  <a:pt x="0" y="829390"/>
                </a:lnTo>
                <a:close/>
              </a:path>
            </a:pathLst>
          </a:custGeom>
          <a:gradFill>
            <a:gsLst>
              <a:gs pos="0">
                <a:srgbClr val="00D1FE">
                  <a:alpha val="95000"/>
                </a:srgbClr>
              </a:gs>
              <a:gs pos="100000">
                <a:srgbClr val="397CD5">
                  <a:alpha val="95000"/>
                </a:srgbClr>
              </a:gs>
            </a:gsLst>
            <a:lin ang="2700000" scaled="1"/>
          </a:gradFill>
          <a:ln>
            <a:noFill/>
          </a:ln>
        </p:spPr>
        <p:txBody>
          <a:bodyPr anchor="ctr"/>
          <a:lstStyle/>
          <a:p>
            <a:pPr defTabSz="1217930"/>
            <a:endParaRPr 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440AB-96D2-4CA6-B4EC-F0B445310618}"/>
              </a:ext>
            </a:extLst>
          </p:cNvPr>
          <p:cNvSpPr txBox="1"/>
          <p:nvPr/>
        </p:nvSpPr>
        <p:spPr>
          <a:xfrm>
            <a:off x="2531522" y="3429000"/>
            <a:ext cx="7335286" cy="866391"/>
          </a:xfrm>
          <a:prstGeom prst="rect">
            <a:avLst/>
          </a:prstGeom>
          <a:noFill/>
        </p:spPr>
        <p:txBody>
          <a:bodyPr wrap="none"/>
          <a:lstStyle/>
          <a:p>
            <a:pPr defTabSz="2425700"/>
            <a:r>
              <a:rPr lang="en-US" altLang="zh-CN" sz="5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5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5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MySQL</a:t>
            </a:r>
            <a:r>
              <a:rPr lang="zh-CN" altLang="en-US" sz="5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中间件实践</a:t>
            </a:r>
            <a:endParaRPr lang="zh-CN" sz="5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C9C1B-2406-4866-B1AA-090AF8793779}"/>
              </a:ext>
            </a:extLst>
          </p:cNvPr>
          <p:cNvSpPr txBox="1"/>
          <p:nvPr/>
        </p:nvSpPr>
        <p:spPr>
          <a:xfrm>
            <a:off x="4191828" y="1883259"/>
            <a:ext cx="4254068" cy="91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37130"/>
            <a:r>
              <a:rPr lang="en-US" sz="5330" dirty="0"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PART 04</a:t>
            </a:r>
            <a:endParaRPr lang="zh-CN" sz="5330" dirty="0"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11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整体架构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2ACDAC-8ED8-4C9A-8805-500E45BF16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1167271"/>
            <a:ext cx="10950498" cy="51506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324B1-A59E-423D-9AD3-2729D4AEF9A1}"/>
              </a:ext>
            </a:extLst>
          </p:cNvPr>
          <p:cNvSpPr txBox="1"/>
          <p:nvPr/>
        </p:nvSpPr>
        <p:spPr>
          <a:xfrm>
            <a:off x="632455" y="5075291"/>
            <a:ext cx="395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构建于标准的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集群之上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3BA15520-F02E-4C9E-841C-368E953511A0}"/>
              </a:ext>
            </a:extLst>
          </p:cNvPr>
          <p:cNvSpPr txBox="1"/>
          <p:nvPr/>
        </p:nvSpPr>
        <p:spPr>
          <a:xfrm>
            <a:off x="6583680" y="1413005"/>
            <a:ext cx="3177862" cy="29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9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2B7CF2F-D355-4978-B5EF-5493A2C3FEEA}"/>
              </a:ext>
            </a:extLst>
          </p:cNvPr>
          <p:cNvSpPr txBox="1"/>
          <p:nvPr/>
        </p:nvSpPr>
        <p:spPr>
          <a:xfrm>
            <a:off x="5756865" y="1300503"/>
            <a:ext cx="826815" cy="70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F4B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0F4B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AE58F37-18BE-45F2-89E9-E053E1F0CF6A}"/>
              </a:ext>
            </a:extLst>
          </p:cNvPr>
          <p:cNvSpPr txBox="1"/>
          <p:nvPr/>
        </p:nvSpPr>
        <p:spPr>
          <a:xfrm>
            <a:off x="5756738" y="2574230"/>
            <a:ext cx="826942" cy="70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F4B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r>
              <a:rPr lang="zh-CN" altLang="en-US" sz="3600" b="1" dirty="0">
                <a:solidFill>
                  <a:srgbClr val="0F4B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C7B6FA4-2AA3-4662-B0ED-3571B622C18B}"/>
              </a:ext>
            </a:extLst>
          </p:cNvPr>
          <p:cNvSpPr txBox="1"/>
          <p:nvPr/>
        </p:nvSpPr>
        <p:spPr>
          <a:xfrm>
            <a:off x="5756738" y="3806404"/>
            <a:ext cx="826942" cy="70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F4BB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0F4BB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644716F-D32D-4008-B465-5937BD409D2D}"/>
              </a:ext>
            </a:extLst>
          </p:cNvPr>
          <p:cNvSpPr txBox="1"/>
          <p:nvPr/>
        </p:nvSpPr>
        <p:spPr>
          <a:xfrm>
            <a:off x="5756865" y="5002903"/>
            <a:ext cx="826815" cy="7097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F4B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0F4B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7D89561F-6811-4BC6-8B1C-A5BDEF2B99B2}"/>
              </a:ext>
            </a:extLst>
          </p:cNvPr>
          <p:cNvSpPr txBox="1"/>
          <p:nvPr/>
        </p:nvSpPr>
        <p:spPr>
          <a:xfrm>
            <a:off x="6583680" y="2638198"/>
            <a:ext cx="3177862" cy="29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9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网易对</a:t>
            </a: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的优化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9B1E0337-B7F5-4A5E-98EA-257422BFBAB1}"/>
              </a:ext>
            </a:extLst>
          </p:cNvPr>
          <p:cNvSpPr txBox="1"/>
          <p:nvPr/>
        </p:nvSpPr>
        <p:spPr>
          <a:xfrm>
            <a:off x="6583680" y="3873599"/>
            <a:ext cx="3177862" cy="29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9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轻舟中间件平台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710DAC68-A4FC-44F1-A424-FE561B4FBF30}"/>
              </a:ext>
            </a:extLst>
          </p:cNvPr>
          <p:cNvSpPr txBox="1"/>
          <p:nvPr/>
        </p:nvSpPr>
        <p:spPr>
          <a:xfrm>
            <a:off x="6583680" y="5105773"/>
            <a:ext cx="3177862" cy="29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9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9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MySQL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中间件实践</a:t>
            </a:r>
          </a:p>
        </p:txBody>
      </p:sp>
    </p:spTree>
    <p:extLst>
      <p:ext uri="{BB962C8B-B14F-4D97-AF65-F5344CB8AC3E}">
        <p14:creationId xmlns:p14="http://schemas.microsoft.com/office/powerpoint/2010/main" val="4045185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控制面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0924AC-D89B-499D-BA5B-FF7D6E4BAF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5" y="1245327"/>
            <a:ext cx="9215382" cy="35431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AA8D8F-F923-4E6A-BD91-050FC2CE40DB}"/>
              </a:ext>
            </a:extLst>
          </p:cNvPr>
          <p:cNvSpPr txBox="1"/>
          <p:nvPr/>
        </p:nvSpPr>
        <p:spPr>
          <a:xfrm>
            <a:off x="1162909" y="4788434"/>
            <a:ext cx="8059151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工具将制作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的安装包并将依赖的资源安装至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三副本部署，基于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集群的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进行选主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启动后通过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监听自定义的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Resource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8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实例部署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D7C31A-E83C-4063-B989-4CC79E80B90B}"/>
              </a:ext>
            </a:extLst>
          </p:cNvPr>
          <p:cNvSpPr txBox="1"/>
          <p:nvPr/>
        </p:nvSpPr>
        <p:spPr>
          <a:xfrm>
            <a:off x="1029094" y="1089214"/>
            <a:ext cx="6241501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能够创建和管理的、最小的可部署的计算单元，一个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内部可由多个容器组成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StatefulSet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一组有状态的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，副本数可指定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6CF53-146E-4FCE-A99D-C7B0A927F3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53" y="921946"/>
            <a:ext cx="1405053" cy="20100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FD5927-90D9-48A7-AC77-CF363FFFADE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40" y="3522794"/>
            <a:ext cx="6389649" cy="21567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E5BAEB-34D1-46D2-932A-8B5B55BFEFD4}"/>
              </a:ext>
            </a:extLst>
          </p:cNvPr>
          <p:cNvSpPr txBox="1"/>
          <p:nvPr/>
        </p:nvSpPr>
        <p:spPr>
          <a:xfrm>
            <a:off x="1029094" y="2934799"/>
            <a:ext cx="4404731" cy="297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内自带两个容器，并支持用户自定义的容器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– 9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集群部署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个副本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数据盘支持本地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LVM</a:t>
            </a: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上用标签标记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节点的角色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2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实例部署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E5BAEB-34D1-46D2-932A-8B5B55BFEFD4}"/>
              </a:ext>
            </a:extLst>
          </p:cNvPr>
          <p:cNvSpPr txBox="1"/>
          <p:nvPr/>
        </p:nvSpPr>
        <p:spPr>
          <a:xfrm>
            <a:off x="960838" y="1089214"/>
            <a:ext cx="7278287" cy="535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计算资源调度算法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支持同城跨机房部署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同一个集群下的不同节点必须调度在不同的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需要的资源最多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支持同城跨机房部署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同一个集群下的不同节点尽量调度在不同的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无法保证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同一个集群下，同一个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上的节点数不能超过集群大小的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C2C0CB-937A-4CF3-B976-1B32DCD77461}"/>
              </a:ext>
            </a:extLst>
          </p:cNvPr>
          <p:cNvSpPr txBox="1"/>
          <p:nvPr/>
        </p:nvSpPr>
        <p:spPr>
          <a:xfrm>
            <a:off x="7858125" y="2279839"/>
            <a:ext cx="3373037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注：同城的机房间网络延时最好不要超过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，否则会严重影响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MGR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，不建议跨城部署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MGR</a:t>
            </a:r>
          </a:p>
        </p:txBody>
      </p:sp>
    </p:spTree>
    <p:extLst>
      <p:ext uri="{BB962C8B-B14F-4D97-AF65-F5344CB8AC3E}">
        <p14:creationId xmlns:p14="http://schemas.microsoft.com/office/powerpoint/2010/main" val="241606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实例访问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44ABC9-F605-453A-AF77-04D28C42A14C}"/>
              </a:ext>
            </a:extLst>
          </p:cNvPr>
          <p:cNvSpPr txBox="1"/>
          <p:nvPr/>
        </p:nvSpPr>
        <p:spPr>
          <a:xfrm>
            <a:off x="1029094" y="1089214"/>
            <a:ext cx="7524356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对一组逻辑上的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的服务暴露方式以及访问策略的抽象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247B7-C9C1-4978-A345-43D4E7D68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44" y="1651997"/>
            <a:ext cx="7797946" cy="42501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410362-5AA6-4D8E-A35A-6682CCCE7B14}"/>
              </a:ext>
            </a:extLst>
          </p:cNvPr>
          <p:cNvSpPr txBox="1"/>
          <p:nvPr/>
        </p:nvSpPr>
        <p:spPr>
          <a:xfrm>
            <a:off x="506754" y="1769528"/>
            <a:ext cx="4404731" cy="433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iptables/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ipvs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的代理模式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提供多种访问方式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Headless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ClusterIP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NodePort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LoadBalance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（支持适配不同云厂商）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提供读写分离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个只读节点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单节点写入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一对一只读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一对多只读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1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集群异常处理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850A46-EAC9-431A-A776-12400858BC81}"/>
              </a:ext>
            </a:extLst>
          </p:cNvPr>
          <p:cNvSpPr txBox="1"/>
          <p:nvPr/>
        </p:nvSpPr>
        <p:spPr>
          <a:xfrm>
            <a:off x="401979" y="1040838"/>
            <a:ext cx="4404731" cy="519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基于心跳的探活机制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replication_group_members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replication_group_member_stats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agent</a:t>
            </a: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成员间互探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 API</a:t>
            </a:r>
          </a:p>
          <a:p>
            <a:pPr marL="1200150" lvl="2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Statefulset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Promethues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的监控报警机制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-exporter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244AB3-CFC8-4F43-8E85-34DA5B6E1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22" y="1612299"/>
            <a:ext cx="7448578" cy="40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6333266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Secondary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宕机修复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46A96F-0E85-4C66-AEC4-FFBF4221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09" y="1089214"/>
            <a:ext cx="8593217" cy="49311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517D20-4060-4700-A5D6-DBA38E086B5F}"/>
              </a:ext>
            </a:extLst>
          </p:cNvPr>
          <p:cNvSpPr txBox="1"/>
          <p:nvPr/>
        </p:nvSpPr>
        <p:spPr>
          <a:xfrm>
            <a:off x="7160895" y="4436640"/>
            <a:ext cx="4297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异常修复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数据恢复通道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group_replication_applier</a:t>
            </a:r>
          </a:p>
          <a:p>
            <a:pPr marL="742950" lvl="1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group_replication_recovery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03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6333266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Primary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宕机修复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666DA5-E61E-4BB7-AC4F-1708AC6A351D}"/>
              </a:ext>
            </a:extLst>
          </p:cNvPr>
          <p:cNvSpPr txBox="1"/>
          <p:nvPr/>
        </p:nvSpPr>
        <p:spPr>
          <a:xfrm>
            <a:off x="401979" y="1040838"/>
            <a:ext cx="5157819" cy="5634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高可用切换流程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从心跳中获取新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relaylog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single-primary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数据冲突检测的优化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endpoints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MGR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relaylog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回放完的判定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线程处于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 has read all relay log; waiting for more updates</a:t>
            </a:r>
          </a:p>
          <a:p>
            <a:pPr marL="1200150" lvl="2" indent="-28575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Waiting for an event from coordinator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(COUNT_TRANSACTION_IN_QUEUE)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DA573D-7731-4981-B32C-07A4C14C3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48" y="1790471"/>
            <a:ext cx="625879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6333266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网络分区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666DA5-E61E-4BB7-AC4F-1708AC6A351D}"/>
              </a:ext>
            </a:extLst>
          </p:cNvPr>
          <p:cNvSpPr txBox="1"/>
          <p:nvPr/>
        </p:nvSpPr>
        <p:spPr>
          <a:xfrm>
            <a:off x="354354" y="1526613"/>
            <a:ext cx="5157819" cy="347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心跳中可能在很短时间内出现两个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ID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中更大的那个为准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判定节点为网络分区的条件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异常节点状态为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通道的状态正常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F156E-9341-46CF-9A9F-2313E0DAD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0" y="1457034"/>
            <a:ext cx="6943828" cy="35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6333266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majority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异常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666DA5-E61E-4BB7-AC4F-1708AC6A351D}"/>
              </a:ext>
            </a:extLst>
          </p:cNvPr>
          <p:cNvSpPr txBox="1"/>
          <p:nvPr/>
        </p:nvSpPr>
        <p:spPr>
          <a:xfrm>
            <a:off x="354354" y="1526613"/>
            <a:ext cx="5157819" cy="347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UnsafeForceRebooting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丢失大多数节点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消息无法在大多数节点中达成一致顺序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根据心跳选择一个合适的重启节点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重启整个组复制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将集群大小恢复为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后续再逐渐恢复为目标集群大小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有丢失数据的风险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适用于要求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为主的业务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FAC24D-88C6-42E2-9FAE-0A9AC0EE9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993108"/>
            <a:ext cx="4941546" cy="48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性能对比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5894A35-00BC-49BA-912D-EA730D701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859149"/>
              </p:ext>
            </p:extLst>
          </p:nvPr>
        </p:nvGraphicFramePr>
        <p:xfrm>
          <a:off x="5600700" y="1524000"/>
          <a:ext cx="5981700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7F59ADA-8E78-4F2B-9FF0-EFF75FFD79B2}"/>
              </a:ext>
            </a:extLst>
          </p:cNvPr>
          <p:cNvSpPr txBox="1"/>
          <p:nvPr/>
        </p:nvSpPr>
        <p:spPr>
          <a:xfrm>
            <a:off x="201954" y="1402788"/>
            <a:ext cx="5157819" cy="390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性能对比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容器部署相比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RDS2.0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部署，同等规格下性能提升可以达到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30%~170%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，规格越大提升效果越显示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系统层优化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宿主机网卡、容器网卡软中断绑定，与业务容器隔离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业务容器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/memory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亲和性绑定</a:t>
            </a:r>
          </a:p>
          <a:p>
            <a:pPr marL="742950" lvl="1" indent="-28575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宿主机内核性能优化（内核版本，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频率，磁盘调度算法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预读取，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sysctl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49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>
            <a:extLst>
              <a:ext uri="{FF2B5EF4-FFF2-40B4-BE49-F238E27FC236}">
                <a16:creationId xmlns:a16="http://schemas.microsoft.com/office/drawing/2014/main" id="{286B9AD7-3003-40A6-80E5-CB6983875EED}"/>
              </a:ext>
            </a:extLst>
          </p:cNvPr>
          <p:cNvSpPr/>
          <p:nvPr/>
        </p:nvSpPr>
        <p:spPr>
          <a:xfrm>
            <a:off x="5243352" y="1596726"/>
            <a:ext cx="1911627" cy="1713341"/>
          </a:xfrm>
          <a:custGeom>
            <a:avLst/>
            <a:gdLst/>
            <a:ahLst/>
            <a:cxnLst/>
            <a:rect l="l" t="t" r="r" b="b"/>
            <a:pathLst>
              <a:path w="3823254" h="3426682">
                <a:moveTo>
                  <a:pt x="0" y="2151378"/>
                </a:moveTo>
                <a:lnTo>
                  <a:pt x="50063" y="2151378"/>
                </a:lnTo>
                <a:lnTo>
                  <a:pt x="50063" y="3376619"/>
                </a:lnTo>
                <a:lnTo>
                  <a:pt x="3773191" y="3376619"/>
                </a:lnTo>
                <a:lnTo>
                  <a:pt x="3773191" y="2151378"/>
                </a:lnTo>
                <a:lnTo>
                  <a:pt x="3823254" y="2151378"/>
                </a:lnTo>
                <a:lnTo>
                  <a:pt x="3823254" y="3426682"/>
                </a:lnTo>
                <a:lnTo>
                  <a:pt x="0" y="3426682"/>
                </a:lnTo>
                <a:close/>
                <a:moveTo>
                  <a:pt x="0" y="0"/>
                </a:moveTo>
                <a:lnTo>
                  <a:pt x="3823254" y="0"/>
                </a:lnTo>
                <a:lnTo>
                  <a:pt x="3823254" y="829390"/>
                </a:lnTo>
                <a:lnTo>
                  <a:pt x="3773191" y="829390"/>
                </a:lnTo>
                <a:lnTo>
                  <a:pt x="3773191" y="50063"/>
                </a:lnTo>
                <a:lnTo>
                  <a:pt x="50063" y="50063"/>
                </a:lnTo>
                <a:lnTo>
                  <a:pt x="50063" y="829390"/>
                </a:lnTo>
                <a:lnTo>
                  <a:pt x="0" y="829390"/>
                </a:lnTo>
                <a:close/>
              </a:path>
            </a:pathLst>
          </a:custGeom>
          <a:gradFill>
            <a:gsLst>
              <a:gs pos="0">
                <a:srgbClr val="00D1FE">
                  <a:alpha val="95000"/>
                </a:srgbClr>
              </a:gs>
              <a:gs pos="100000">
                <a:srgbClr val="397CD5">
                  <a:alpha val="95000"/>
                </a:srgbClr>
              </a:gs>
            </a:gsLst>
            <a:lin ang="2700000" scaled="1"/>
          </a:gradFill>
          <a:ln>
            <a:noFill/>
          </a:ln>
        </p:spPr>
        <p:txBody>
          <a:bodyPr anchor="ctr"/>
          <a:lstStyle/>
          <a:p>
            <a:pPr defTabSz="1217930"/>
            <a:endParaRPr 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440AB-96D2-4CA6-B4EC-F0B445310618}"/>
              </a:ext>
            </a:extLst>
          </p:cNvPr>
          <p:cNvSpPr txBox="1"/>
          <p:nvPr/>
        </p:nvSpPr>
        <p:spPr>
          <a:xfrm>
            <a:off x="4537935" y="3429000"/>
            <a:ext cx="3116130" cy="866391"/>
          </a:xfrm>
          <a:prstGeom prst="rect">
            <a:avLst/>
          </a:prstGeom>
          <a:noFill/>
        </p:spPr>
        <p:txBody>
          <a:bodyPr wrap="none"/>
          <a:lstStyle/>
          <a:p>
            <a:pPr defTabSz="2425700"/>
            <a:r>
              <a:rPr lang="en-US" altLang="zh-CN" sz="533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533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简介</a:t>
            </a:r>
            <a:endParaRPr lang="zh-CN" sz="5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C9C1B-2406-4866-B1AA-090AF8793779}"/>
              </a:ext>
            </a:extLst>
          </p:cNvPr>
          <p:cNvSpPr txBox="1"/>
          <p:nvPr/>
        </p:nvSpPr>
        <p:spPr>
          <a:xfrm>
            <a:off x="4191828" y="1883259"/>
            <a:ext cx="4254068" cy="91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37130"/>
            <a:r>
              <a:rPr lang="en-US" sz="5330" dirty="0"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PART 01</a:t>
            </a:r>
            <a:endParaRPr lang="zh-CN" sz="5330" dirty="0"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33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48ED25-B1A6-4AB2-8731-DC534BBE19D2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RDS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on K8s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界面展示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BEE12C-0C53-4155-8140-737704E5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1089214"/>
            <a:ext cx="4991101" cy="2685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397A29-0D63-4D4E-9A13-4357ECD06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089214"/>
            <a:ext cx="4991101" cy="26700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DF43F9-B690-4BB8-A473-20913FC6D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85" y="4100422"/>
            <a:ext cx="5002346" cy="25089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AA072-DF51-40EF-BE9E-A3074A2F8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425" y="4100422"/>
            <a:ext cx="4743450" cy="25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8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BC21D1D-A95B-4E00-A39C-105823160DE5}"/>
              </a:ext>
            </a:extLst>
          </p:cNvPr>
          <p:cNvSpPr txBox="1"/>
          <p:nvPr/>
        </p:nvSpPr>
        <p:spPr>
          <a:xfrm>
            <a:off x="458804" y="272443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741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复制架构演进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4D411-8D93-4698-835D-56A0D608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8" y="1553426"/>
            <a:ext cx="6400798" cy="4206775"/>
          </a:xfrm>
          <a:prstGeom prst="rect">
            <a:avLst/>
          </a:prstGeom>
          <a:effectLst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385EAE-BC94-46F2-B066-1B0EDC9C885C}"/>
              </a:ext>
            </a:extLst>
          </p:cNvPr>
          <p:cNvSpPr txBox="1"/>
          <p:nvPr/>
        </p:nvSpPr>
        <p:spPr>
          <a:xfrm>
            <a:off x="794326" y="2152073"/>
            <a:ext cx="4202547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MGR(MySQL Group Replication)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有了真正意义上的集群概念</a:t>
            </a:r>
          </a:p>
        </p:txBody>
      </p:sp>
    </p:spTree>
    <p:extLst>
      <p:ext uri="{BB962C8B-B14F-4D97-AF65-F5344CB8AC3E}">
        <p14:creationId xmlns:p14="http://schemas.microsoft.com/office/powerpoint/2010/main" val="21660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模块架构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5B2FC-6289-425C-9D8D-2477CF64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0" t="5139" r="8636" b="4409"/>
          <a:stretch/>
        </p:blipFill>
        <p:spPr>
          <a:xfrm>
            <a:off x="958408" y="1273324"/>
            <a:ext cx="4262816" cy="4687191"/>
          </a:xfrm>
          <a:prstGeom prst="rect">
            <a:avLst/>
          </a:prstGeom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EDF783-F6A5-4B5D-8D8F-A7431BF10EBE}"/>
              </a:ext>
            </a:extLst>
          </p:cNvPr>
          <p:cNvSpPr/>
          <p:nvPr/>
        </p:nvSpPr>
        <p:spPr>
          <a:xfrm>
            <a:off x="5882640" y="2041420"/>
            <a:ext cx="6096000" cy="18921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以插件的方式提供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部署灵活，流程侵入性少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节点数据仍然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Shared Nothing</a:t>
            </a:r>
          </a:p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支持多点同时写入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09585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XCom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：基于</a:t>
            </a:r>
            <a:r>
              <a:rPr lang="en-US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Paxos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协议的数据强一致性保证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模块架构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Paxos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E0AA1-F65C-4270-AF8B-3AD056A3B270}"/>
              </a:ext>
            </a:extLst>
          </p:cNvPr>
          <p:cNvSpPr/>
          <p:nvPr/>
        </p:nvSpPr>
        <p:spPr>
          <a:xfrm>
            <a:off x="6422136" y="1416706"/>
            <a:ext cx="6096000" cy="14260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Database State Machine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为理论基础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(Mencius)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组复制内事务全局排序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(total order)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2BBAF7-F9E3-432F-B642-C2543AA8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1" y="1598194"/>
            <a:ext cx="2572131" cy="1244543"/>
          </a:xfrm>
          <a:prstGeom prst="rect">
            <a:avLst/>
          </a:prstGeom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64CC09-3F74-4984-B325-CCA4A4B412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1" y="3155142"/>
            <a:ext cx="5454869" cy="1245600"/>
          </a:xfrm>
          <a:prstGeom prst="rect">
            <a:avLst/>
          </a:prstGeom>
          <a:effectLst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2BBA97-DBB0-4F63-931B-2AED0182D4B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1" y="4777827"/>
            <a:ext cx="5566619" cy="1245600"/>
          </a:xfrm>
          <a:prstGeom prst="rect">
            <a:avLst/>
          </a:prstGeom>
          <a:effectLst/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56C626-B7C1-4D0E-AEEB-FA6E60EB8729}"/>
              </a:ext>
            </a:extLst>
          </p:cNvPr>
          <p:cNvSpPr txBox="1"/>
          <p:nvPr/>
        </p:nvSpPr>
        <p:spPr>
          <a:xfrm>
            <a:off x="291509" y="1598194"/>
            <a:ext cx="139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329616-7903-4B60-A652-7A72EBDF9C11}"/>
              </a:ext>
            </a:extLst>
          </p:cNvPr>
          <p:cNvSpPr txBox="1"/>
          <p:nvPr/>
        </p:nvSpPr>
        <p:spPr>
          <a:xfrm>
            <a:off x="291509" y="3129870"/>
            <a:ext cx="139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2A2A43-52C7-4AD5-8009-DC624E93A69F}"/>
              </a:ext>
            </a:extLst>
          </p:cNvPr>
          <p:cNvSpPr txBox="1"/>
          <p:nvPr/>
        </p:nvSpPr>
        <p:spPr>
          <a:xfrm>
            <a:off x="-83127" y="4774679"/>
            <a:ext cx="17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Mencius </a:t>
            </a: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37C456-22E0-4DF4-AA1C-33C78A3AAB47}"/>
              </a:ext>
            </a:extLst>
          </p:cNvPr>
          <p:cNvSpPr txBox="1"/>
          <p:nvPr/>
        </p:nvSpPr>
        <p:spPr>
          <a:xfrm>
            <a:off x="7552944" y="3573746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/Multi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Leader-based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，瓶颈在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节点上，不容易扩展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Mencius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multi-proposer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，瓶颈在最慢的节点上</a:t>
            </a:r>
          </a:p>
        </p:txBody>
      </p:sp>
    </p:spTree>
    <p:extLst>
      <p:ext uri="{BB962C8B-B14F-4D97-AF65-F5344CB8AC3E}">
        <p14:creationId xmlns:p14="http://schemas.microsoft.com/office/powerpoint/2010/main" val="379427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模块架构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事务生命周期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95B40-3164-412C-A755-83F3CD20B8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40" y="1216920"/>
            <a:ext cx="8762319" cy="4424159"/>
          </a:xfrm>
          <a:prstGeom prst="rect">
            <a:avLst/>
          </a:prstGeom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D512E0-4671-4EA8-ADC6-A76C83F600A9}"/>
              </a:ext>
            </a:extLst>
          </p:cNvPr>
          <p:cNvSpPr/>
          <p:nvPr/>
        </p:nvSpPr>
        <p:spPr>
          <a:xfrm>
            <a:off x="1714840" y="5982886"/>
            <a:ext cx="8762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writeset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的事务回放，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WriteSet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hash(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index_name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db_name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db_name_length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table_name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table_name_length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value |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value_length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3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0CC0DCB-CFA7-438B-818F-62E1C2FC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2" y="1718331"/>
            <a:ext cx="5825328" cy="3685254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5F0D8D-3D7A-46B8-B240-01D43ED9C5E3}"/>
              </a:ext>
            </a:extLst>
          </p:cNvPr>
          <p:cNvSpPr txBox="1"/>
          <p:nvPr/>
        </p:nvSpPr>
        <p:spPr>
          <a:xfrm>
            <a:off x="1162909" y="641615"/>
            <a:ext cx="5332157" cy="447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模块架构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基本特性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E862FE-13ED-45CD-AE3C-A3412039C233}"/>
              </a:ext>
            </a:extLst>
          </p:cNvPr>
          <p:cNvSpPr/>
          <p:nvPr/>
        </p:nvSpPr>
        <p:spPr>
          <a:xfrm>
            <a:off x="275336" y="962275"/>
            <a:ext cx="9153144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成员节点管理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ts val="15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成员角色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Primary, Secondary</a:t>
            </a:r>
          </a:p>
          <a:p>
            <a:pPr marL="742950" lvl="1" indent="-285750">
              <a:lnSpc>
                <a:spcPts val="15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成员视图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</a:p>
          <a:p>
            <a:pPr lvl="2">
              <a:lnSpc>
                <a:spcPts val="1500"/>
              </a:lnSpc>
              <a:spcBef>
                <a:spcPts val="1000"/>
              </a:spcBef>
              <a:buClr>
                <a:srgbClr val="C00000"/>
              </a:buClr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成员状态检测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ONLINE, OFFLINE, RECOVERING, ERROR, UNREACHABLE </a:t>
            </a:r>
          </a:p>
          <a:p>
            <a:pPr lvl="2">
              <a:lnSpc>
                <a:spcPts val="1500"/>
              </a:lnSpc>
              <a:spcBef>
                <a:spcPts val="1000"/>
              </a:spcBef>
              <a:buClr>
                <a:srgbClr val="C00000"/>
              </a:buClr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成员横向扩展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(1 ~ 9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个节点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609585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自动的</a:t>
            </a: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failover</a:t>
            </a: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故障修复</a:t>
            </a: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(Single-Primary Mode)</a:t>
            </a: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自动选主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</a:p>
          <a:p>
            <a:pPr lvl="1">
              <a:lnSpc>
                <a:spcPts val="16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bootstrap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节点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权重高的节点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按</a:t>
            </a:r>
            <a:r>
              <a:rPr lang="en-US" altLang="zh-CN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uuid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排序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网络分区检测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super_read_only/</a:t>
            </a:r>
            <a:r>
              <a:rPr lang="en-US" altLang="zh-CN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offline_mode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保护机制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09585" lvl="0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Flow Control</a:t>
            </a: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保证各节点间复制延时尽可能小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09585" indent="-609585">
              <a:lnSpc>
                <a:spcPts val="28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约束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目前支持</a:t>
            </a:r>
            <a:r>
              <a:rPr lang="en-US" altLang="zh-CN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InnoDB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存储引擎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ts val="16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表中必须有唯一主键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9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">
            <a:extLst>
              <a:ext uri="{FF2B5EF4-FFF2-40B4-BE49-F238E27FC236}">
                <a16:creationId xmlns:a16="http://schemas.microsoft.com/office/drawing/2014/main" id="{286B9AD7-3003-40A6-80E5-CB6983875EED}"/>
              </a:ext>
            </a:extLst>
          </p:cNvPr>
          <p:cNvSpPr/>
          <p:nvPr/>
        </p:nvSpPr>
        <p:spPr>
          <a:xfrm>
            <a:off x="5243352" y="1596726"/>
            <a:ext cx="1911627" cy="1713341"/>
          </a:xfrm>
          <a:custGeom>
            <a:avLst/>
            <a:gdLst/>
            <a:ahLst/>
            <a:cxnLst/>
            <a:rect l="l" t="t" r="r" b="b"/>
            <a:pathLst>
              <a:path w="3823254" h="3426682">
                <a:moveTo>
                  <a:pt x="0" y="2151378"/>
                </a:moveTo>
                <a:lnTo>
                  <a:pt x="50063" y="2151378"/>
                </a:lnTo>
                <a:lnTo>
                  <a:pt x="50063" y="3376619"/>
                </a:lnTo>
                <a:lnTo>
                  <a:pt x="3773191" y="3376619"/>
                </a:lnTo>
                <a:lnTo>
                  <a:pt x="3773191" y="2151378"/>
                </a:lnTo>
                <a:lnTo>
                  <a:pt x="3823254" y="2151378"/>
                </a:lnTo>
                <a:lnTo>
                  <a:pt x="3823254" y="3426682"/>
                </a:lnTo>
                <a:lnTo>
                  <a:pt x="0" y="3426682"/>
                </a:lnTo>
                <a:close/>
                <a:moveTo>
                  <a:pt x="0" y="0"/>
                </a:moveTo>
                <a:lnTo>
                  <a:pt x="3823254" y="0"/>
                </a:lnTo>
                <a:lnTo>
                  <a:pt x="3823254" y="829390"/>
                </a:lnTo>
                <a:lnTo>
                  <a:pt x="3773191" y="829390"/>
                </a:lnTo>
                <a:lnTo>
                  <a:pt x="3773191" y="50063"/>
                </a:lnTo>
                <a:lnTo>
                  <a:pt x="50063" y="50063"/>
                </a:lnTo>
                <a:lnTo>
                  <a:pt x="50063" y="829390"/>
                </a:lnTo>
                <a:lnTo>
                  <a:pt x="0" y="829390"/>
                </a:lnTo>
                <a:close/>
              </a:path>
            </a:pathLst>
          </a:custGeom>
          <a:gradFill>
            <a:gsLst>
              <a:gs pos="0">
                <a:srgbClr val="00D1FE">
                  <a:alpha val="95000"/>
                </a:srgbClr>
              </a:gs>
              <a:gs pos="100000">
                <a:srgbClr val="397CD5">
                  <a:alpha val="95000"/>
                </a:srgbClr>
              </a:gs>
            </a:gsLst>
            <a:lin ang="2700000" scaled="1"/>
          </a:gradFill>
          <a:ln>
            <a:noFill/>
          </a:ln>
        </p:spPr>
        <p:txBody>
          <a:bodyPr anchor="ctr"/>
          <a:lstStyle/>
          <a:p>
            <a:pPr defTabSz="1217930"/>
            <a:endParaRPr 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440AB-96D2-4CA6-B4EC-F0B445310618}"/>
              </a:ext>
            </a:extLst>
          </p:cNvPr>
          <p:cNvSpPr txBox="1"/>
          <p:nvPr/>
        </p:nvSpPr>
        <p:spPr>
          <a:xfrm>
            <a:off x="3277296" y="3429000"/>
            <a:ext cx="5843738" cy="866391"/>
          </a:xfrm>
          <a:prstGeom prst="rect">
            <a:avLst/>
          </a:prstGeom>
          <a:noFill/>
        </p:spPr>
        <p:txBody>
          <a:bodyPr wrap="none"/>
          <a:lstStyle/>
          <a:p>
            <a:pPr defTabSz="2425700"/>
            <a:r>
              <a:rPr lang="zh-CN" altLang="en-US" sz="533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网易对</a:t>
            </a:r>
            <a:r>
              <a:rPr lang="en-US" altLang="zh-CN" sz="533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MGR</a:t>
            </a:r>
            <a:r>
              <a:rPr lang="zh-CN" altLang="en-US" sz="533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的优化</a:t>
            </a:r>
            <a:endParaRPr lang="zh-CN" sz="5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C9C1B-2406-4866-B1AA-090AF8793779}"/>
              </a:ext>
            </a:extLst>
          </p:cNvPr>
          <p:cNvSpPr txBox="1"/>
          <p:nvPr/>
        </p:nvSpPr>
        <p:spPr>
          <a:xfrm>
            <a:off x="4191828" y="1883259"/>
            <a:ext cx="4254068" cy="91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37130"/>
            <a:r>
              <a:rPr lang="en-US" sz="5330" dirty="0"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PART 02</a:t>
            </a:r>
            <a:endParaRPr lang="zh-CN" sz="5330" dirty="0"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69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1877</Words>
  <Application>Microsoft Office PowerPoint</Application>
  <PresentationFormat>宽屏</PresentationFormat>
  <Paragraphs>273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Roboto</vt:lpstr>
      <vt:lpstr>等线</vt:lpstr>
      <vt:lpstr>等线 Light</vt:lpstr>
      <vt:lpstr>微软雅黑</vt:lpstr>
      <vt:lpstr>Arial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裘昕</dc:creator>
  <cp:lastModifiedBy>裘昕</cp:lastModifiedBy>
  <cp:revision>102</cp:revision>
  <dcterms:created xsi:type="dcterms:W3CDTF">2020-09-14T05:56:18Z</dcterms:created>
  <dcterms:modified xsi:type="dcterms:W3CDTF">2020-09-21T09:55:24Z</dcterms:modified>
</cp:coreProperties>
</file>