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8" r:id="rId4"/>
    <p:sldId id="259" r:id="rId6"/>
    <p:sldId id="260" r:id="rId7"/>
    <p:sldId id="262" r:id="rId8"/>
    <p:sldId id="283" r:id="rId9"/>
    <p:sldId id="285" r:id="rId10"/>
    <p:sldId id="286" r:id="rId11"/>
    <p:sldId id="287" r:id="rId12"/>
    <p:sldId id="289" r:id="rId13"/>
    <p:sldId id="288" r:id="rId14"/>
    <p:sldId id="290" r:id="rId15"/>
    <p:sldId id="291" r:id="rId16"/>
    <p:sldId id="292" r:id="rId17"/>
    <p:sldId id="293" r:id="rId18"/>
    <p:sldId id="294" r:id="rId19"/>
    <p:sldId id="295" r:id="rId20"/>
    <p:sldId id="296" r:id="rId21"/>
    <p:sldId id="298" r:id="rId22"/>
    <p:sldId id="299" r:id="rId23"/>
    <p:sldId id="301" r:id="rId24"/>
    <p:sldId id="336" r:id="rId25"/>
    <p:sldId id="302" r:id="rId26"/>
    <p:sldId id="303" r:id="rId27"/>
    <p:sldId id="264" r:id="rId28"/>
    <p:sldId id="304" r:id="rId29"/>
    <p:sldId id="305" r:id="rId30"/>
    <p:sldId id="307" r:id="rId31"/>
    <p:sldId id="308" r:id="rId32"/>
    <p:sldId id="309" r:id="rId33"/>
    <p:sldId id="310" r:id="rId34"/>
    <p:sldId id="311" r:id="rId35"/>
    <p:sldId id="312" r:id="rId36"/>
    <p:sldId id="313" r:id="rId37"/>
    <p:sldId id="314" r:id="rId38"/>
    <p:sldId id="328" r:id="rId39"/>
    <p:sldId id="329" r:id="rId40"/>
    <p:sldId id="330" r:id="rId41"/>
    <p:sldId id="331" r:id="rId42"/>
    <p:sldId id="315" r:id="rId43"/>
    <p:sldId id="319" r:id="rId44"/>
    <p:sldId id="320" r:id="rId45"/>
    <p:sldId id="322" r:id="rId46"/>
    <p:sldId id="321" r:id="rId47"/>
    <p:sldId id="332" r:id="rId48"/>
    <p:sldId id="333" r:id="rId49"/>
    <p:sldId id="325" r:id="rId50"/>
    <p:sldId id="323" r:id="rId5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defRPr>
    </a:lvl1pPr>
    <a:lvl2pPr marL="0" marR="0" indent="2286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defRPr>
    </a:lvl2pPr>
    <a:lvl3pPr marL="0" marR="0" indent="4572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defRPr>
    </a:lvl3pPr>
    <a:lvl4pPr marL="0" marR="0" indent="6858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defRPr>
    </a:lvl4pPr>
    <a:lvl5pPr marL="0" marR="0" indent="9144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defRPr>
    </a:lvl5pPr>
    <a:lvl6pPr marL="0" marR="0" indent="11430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defRPr>
    </a:lvl6pPr>
    <a:lvl7pPr marL="0" marR="0" indent="13716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defRPr>
    </a:lvl7pPr>
    <a:lvl8pPr marL="0" marR="0" indent="16002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defRPr>
    </a:lvl8pPr>
    <a:lvl9pPr marL="0" marR="0" indent="18288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08"/>
    <p:restoredTop sz="94586"/>
  </p:normalViewPr>
  <p:slideViewPr>
    <p:cSldViewPr snapToGrid="0" snapToObjects="1">
      <p:cViewPr varScale="1">
        <p:scale>
          <a:sx n="53" d="100"/>
          <a:sy n="53" d="100"/>
        </p:scale>
        <p:origin x="256"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2" name="Shape 142"/>
          <p:cNvSpPr>
            <a:spLocks noGrp="1" noRot="1" noChangeAspect="1"/>
          </p:cNvSpPr>
          <p:nvPr>
            <p:ph type="sldImg"/>
          </p:nvPr>
        </p:nvSpPr>
        <p:spPr>
          <a:xfrm>
            <a:off x="1143000" y="685800"/>
            <a:ext cx="4572000" cy="3429000"/>
          </a:xfrm>
          <a:prstGeom prst="rect">
            <a:avLst/>
          </a:prstGeom>
        </p:spPr>
        <p:txBody>
          <a:bodyPr/>
          <a:lstStyle/>
          <a:p/>
        </p:txBody>
      </p:sp>
      <p:sp>
        <p:nvSpPr>
          <p:cNvPr id="143" name="Shape 143"/>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1pPr>
    <a:lvl2pPr indent="228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2pPr>
    <a:lvl3pPr indent="457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3pPr>
    <a:lvl4pPr indent="685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4pPr>
    <a:lvl5pPr indent="9144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5pPr>
    <a:lvl6pPr indent="11430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6pPr>
    <a:lvl7pPr indent="1371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7pPr>
    <a:lvl8pPr indent="1600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8pPr>
    <a:lvl9pPr indent="1828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zh-CN" altLang="en-US">
                <a:sym typeface="+mn-ea"/>
              </a:rPr>
              <a:t>第二个问题是非原子，</a:t>
            </a:r>
            <a:r>
              <a:rPr lang="zh-CN" altLang="en-US"/>
              <a:t>这里我们举两个场景来讲</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zh-CN" altLang="en-US">
                <a:sym typeface="+mn-ea"/>
              </a:rPr>
              <a:t>我们知道8.0之前alter table操作过程中免不了会产生临时表，在正常情况下，使用临时表完成新的表结构重建之后，会把临时表转换为普通的表，完成alert操作，但如果在转换的过程中出现了crash，那可能会出现临时表的frm文件被删除了，但是表空间文件依旧存在，这就需要我们额外的手工处理，解决方式与上面类似</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zh-CN" altLang="en-US"/>
              <a:t>这里我们有一句语句创建了三个用户，当三个用户原本都不存在的时候我们能够创建成功。当任何一个用户已经存在时，就会。。。可见mysql对于类似语句的处理是分割的，每一个创建都是单独处理，并不是一个原子操作</a:t>
            </a:r>
            <a:endParaRPr lang="zh-CN" altLang="en-US"/>
          </a:p>
          <a:p>
            <a:r>
              <a:rPr lang="zh-CN" altLang="en-US"/>
              <a:t>复制问题</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zh-CN" altLang="en-US"/>
              <a:t>使用</a:t>
            </a:r>
            <a:r>
              <a:rPr lang="en-US" altLang="zh-CN"/>
              <a:t>frm</a:t>
            </a:r>
            <a:r>
              <a:rPr lang="zh-CN" altLang="en-US"/>
              <a:t>保存表定义数据有个</a:t>
            </a:r>
            <a:r>
              <a:rPr lang="en-US" altLang="zh-CN"/>
              <a:t>64KB</a:t>
            </a:r>
            <a:r>
              <a:rPr lang="zh-CN" altLang="en-US"/>
              <a:t>的限制</a:t>
            </a:r>
            <a:endParaRPr lang="zh-CN" altLang="en-US"/>
          </a:p>
          <a:p>
            <a:r>
              <a:rPr lang="zh-CN" altLang="en-US"/>
              <a:t>最重要的问题还是查询性能</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t>由于数据字典的来源各式各样，mysql会建立一张临时表来首先聚合这些数据，临时表的创建需要访问存储引擎，也会建立一个frm文件，这一通操作完了再去查询临时表返回结果集，这肯定增加了性能成本</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zh-CN" altLang="en-US"/>
              <a:t>源码入口，新增特性困难</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zh-CN" altLang="en-US"/>
              <a:t>事务 (`InnoDB`) 表（把所有数据字典存储在innodb事务表中，去除那些文件，myisam表，拥有innodb表的一切ACID特性）</a:t>
            </a:r>
            <a:endParaRPr lang="zh-CN" altLang="en-US"/>
          </a:p>
          <a:p>
            <a:r>
              <a:rPr lang="zh-CN" altLang="en-US"/>
              <a:t>和其他系统表一样位于mysql库中</a:t>
            </a:r>
            <a:endParaRPr lang="zh-CN" altLang="en-US"/>
          </a:p>
          <a:p>
            <a:r>
              <a:rPr lang="zh-CN" altLang="en-US"/>
              <a:t>所有的数据字典表都存储在了mysql.ibd这个表空间文件中，位于数据目录中）</a:t>
            </a:r>
            <a:endParaRPr lang="zh-CN" altLang="en-US"/>
          </a:p>
          <a:p>
            <a:endParaRPr lang="zh-CN" altLang="en-US"/>
          </a:p>
          <a:p>
            <a:r>
              <a:rPr lang="zh-CN" altLang="en-US"/>
              <a:t>正常情况下无法直接在mysql库中看到这些字典表，需要查看的话mysql统一在i_s中提供了视图，能够查看到大部分信息。但是通过debug模式能够看到</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zh-CN" altLang="en-US"/>
              <a:t>首先</a:t>
            </a:r>
            <a:r>
              <a:rPr lang="en-US" altLang="zh-CN"/>
              <a:t>mysql server</a:t>
            </a:r>
            <a:r>
              <a:rPr lang="zh-CN" altLang="en-US"/>
              <a:t>肯定是需要数据字典的，比如生成执行计划都需要字典信息</a:t>
            </a:r>
            <a:endParaRPr lang="zh-CN" altLang="en-US"/>
          </a:p>
          <a:p>
            <a:r>
              <a:rPr lang="zh-CN" altLang="en-US"/>
              <a:t>内部的存储引擎比如</a:t>
            </a:r>
            <a:r>
              <a:rPr lang="en-US" altLang="zh-CN"/>
              <a:t>innodb</a:t>
            </a:r>
            <a:r>
              <a:rPr lang="zh-CN" altLang="en-US"/>
              <a:t>也是需要使用数据字典来执行各类的操作</a:t>
            </a:r>
            <a:endParaRPr lang="zh-CN" altLang="en-US"/>
          </a:p>
          <a:p>
            <a:r>
              <a:rPr lang="zh-CN" altLang="en-US"/>
              <a:t>这里特别说明的是每个存储引擎可能会有各自不同的信息需要存储在数据字典中，也就是需要</a:t>
            </a:r>
            <a:r>
              <a:rPr lang="en-US" altLang="zh-CN"/>
              <a:t>DD</a:t>
            </a:r>
            <a:r>
              <a:rPr lang="zh-CN" altLang="en-US"/>
              <a:t>提供能够存储自定义的对象信息，或者</a:t>
            </a:r>
            <a:r>
              <a:rPr lang="en-US" altLang="zh-CN"/>
              <a:t>IS</a:t>
            </a:r>
            <a:r>
              <a:rPr lang="zh-CN" altLang="en-US"/>
              <a:t>提供能够创建自定义表展示自定义对象信息</a:t>
            </a:r>
            <a:endParaRPr lang="zh-CN" altLang="en-US"/>
          </a:p>
          <a:p>
            <a:endParaRPr lang="zh-CN" altLang="en-US"/>
          </a:p>
          <a:p>
            <a:r>
              <a:rPr lang="zh-CN" altLang="en-US"/>
              <a:t>另外也提供</a:t>
            </a:r>
            <a:r>
              <a:rPr lang="en-US" altLang="zh-CN"/>
              <a:t>API</a:t>
            </a:r>
            <a:r>
              <a:rPr lang="zh-CN" altLang="en-US"/>
              <a:t>供第三方插件调用，完成插件所需的功能</a:t>
            </a:r>
            <a:endParaRPr lang="zh-CN" altLang="en-US"/>
          </a:p>
          <a:p>
            <a:r>
              <a:rPr lang="zh-CN" altLang="en-US"/>
              <a:t>插件也是类似，可以自定义自己的数据在</a:t>
            </a:r>
            <a:r>
              <a:rPr lang="en-US" altLang="zh-CN"/>
              <a:t>DD</a:t>
            </a:r>
            <a:r>
              <a:rPr lang="zh-CN" altLang="en-US"/>
              <a:t>中</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zh-CN" altLang="en-US"/>
              <a:t>数据字典里面包含的内容基本还是沿袭了5.7，能分成两大类，一类是直接从innodb数据字典表中获取静态数据，比如表名，列名，定义，另一类是动态数据，比如说自增值，平均行大小，这些数据直接从innodb数据字典表中获取并不是精确的，获取的是一个cache。如果需要获取一个精确的数字，可以执行*analyze table*来触发innodb更新动态数据cache。当然多数情况下我们只需要一个cache值就可以了。</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zh-CN" altLang="en-US"/>
              <a:t>DBA为一个用户添加权限，返回成功了断电了恢复之后，用户权限丢失有了innodb，有持久化特性，D</a:t>
            </a:r>
            <a:endParaRPr lang="zh-CN" altLang="en-US"/>
          </a:p>
          <a:p>
            <a:r>
              <a:rPr lang="zh-CN" altLang="en-US"/>
              <a:t>为后续功能开发提供完整的事务特性，无需考虑很多错误场景</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zh-CN" altLang="en-US"/>
              <a:t>Data Dictionary是mysql中关于数据对象信息的集合，记录了。。。，</a:t>
            </a:r>
            <a:endParaRPr lang="zh-CN" altLang="en-US"/>
          </a:p>
          <a:p>
            <a:r>
              <a:rPr lang="zh-CN" altLang="en-US"/>
              <a:t>大部分SHOW语句的结果和I_S中的信息都是从这个Data Dictionary中取出的，</a:t>
            </a:r>
            <a:endParaRPr lang="zh-CN" altLang="en-US"/>
          </a:p>
          <a:p>
            <a:r>
              <a:rPr lang="zh-CN" altLang="en-US"/>
              <a:t>是mysql执行query过程中的必不可少需要访问的集合。</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xfrm>
            <a:off x="381000" y="685800"/>
            <a:ext cx="6096000" cy="3429000"/>
          </a:xfrm>
          <a:prstGeom prst="rect">
            <a:avLst/>
          </a:prstGeom>
        </p:spPr>
        <p:txBody>
          <a:bodyPr/>
          <a:lstStyle/>
          <a:p/>
        </p:txBody>
      </p:sp>
      <p:sp>
        <p:nvSpPr>
          <p:cNvPr id="186" name="Shape 186"/>
          <p:cNvSpPr>
            <a:spLocks noGrp="1"/>
          </p:cNvSpPr>
          <p:nvPr>
            <p:ph type="body" sz="quarter" idx="1"/>
          </p:nvPr>
        </p:nvSpPr>
        <p:spPr>
          <a:prstGeom prst="rect">
            <a:avLst/>
          </a:prstGeom>
        </p:spPr>
        <p:txBody>
          <a:bodyPr/>
          <a:lstStyle/>
          <a:p>
            <a:r>
              <a:rPr lang="en-US"/>
              <a:t>5.7混合了文件系统，非事务表，事务表的操作</a:t>
            </a:r>
            <a:endParaRPr lang="en-US"/>
          </a:p>
          <a:p>
            <a:r>
              <a:t>8.0可以支持回滚</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xfrm>
            <a:off x="381000" y="685800"/>
            <a:ext cx="6096000" cy="3429000"/>
          </a:xfrm>
          <a:prstGeom prst="rect">
            <a:avLst/>
          </a:prstGeom>
        </p:spPr>
        <p:txBody>
          <a:bodyPr/>
          <a:lstStyle/>
          <a:p/>
        </p:txBody>
      </p:sp>
      <p:sp>
        <p:nvSpPr>
          <p:cNvPr id="186" name="Shape 186"/>
          <p:cNvSpPr>
            <a:spLocks noGrp="1"/>
          </p:cNvSpPr>
          <p:nvPr>
            <p:ph type="body" sz="quarter" idx="1"/>
          </p:nvPr>
        </p:nvSpPr>
        <p:spPr>
          <a:prstGeom prst="rect">
            <a:avLst/>
          </a:prstGeom>
        </p:spPr>
        <p:txBody>
          <a:bodyPr/>
          <a:lstStyle/>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xfrm>
            <a:off x="381000" y="685800"/>
            <a:ext cx="6096000" cy="3429000"/>
          </a:xfrm>
          <a:prstGeom prst="rect">
            <a:avLst/>
          </a:prstGeom>
        </p:spPr>
        <p:txBody>
          <a:bodyPr/>
          <a:lstStyle/>
          <a:p/>
        </p:txBody>
      </p:sp>
      <p:sp>
        <p:nvSpPr>
          <p:cNvPr id="186" name="Shape 186"/>
          <p:cNvSpPr>
            <a:spLocks noGrp="1"/>
          </p:cNvSpPr>
          <p:nvPr>
            <p:ph type="body" sz="quarter" idx="1"/>
          </p:nvPr>
        </p:nvSpPr>
        <p:spPr>
          <a:prstGeom prst="rect">
            <a:avLst/>
          </a:prstGeom>
        </p:spPr>
        <p:txBody>
          <a:bodyPr/>
          <a:lstStyle/>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xfrm>
            <a:off x="381000" y="685800"/>
            <a:ext cx="6096000" cy="3429000"/>
          </a:xfrm>
          <a:prstGeom prst="rect">
            <a:avLst/>
          </a:prstGeom>
        </p:spPr>
        <p:txBody>
          <a:bodyPr/>
          <a:lstStyle/>
          <a:p/>
        </p:txBody>
      </p:sp>
      <p:sp>
        <p:nvSpPr>
          <p:cNvPr id="186" name="Shape 186"/>
          <p:cNvSpPr>
            <a:spLocks noGrp="1"/>
          </p:cNvSpPr>
          <p:nvPr>
            <p:ph type="body" sz="quarter" idx="1"/>
          </p:nvPr>
        </p:nvSpPr>
        <p:spPr>
          <a:prstGeom prst="rect">
            <a:avLst/>
          </a:prstGeom>
        </p:spPr>
        <p:txBody>
          <a:bodyPr/>
          <a:lstStyle/>
          <a:p>
            <a:r>
              <a:t>使用dictionary object cache缓存，LRU维护，查询快</a:t>
            </a:r>
          </a:p>
          <a:p>
            <a:r>
              <a:t>可使用innodb表索引，查询速度快，利用关系型数据库查询天然的优势</a:t>
            </a:r>
          </a:p>
          <a:p>
            <a:r>
              <a:t>使用表索引（注意由于用了索引，一些查询结果可能排序与5.7不同，如果要保持用order by），避免了文件句柄的开关</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xfrm>
            <a:off x="381000" y="685800"/>
            <a:ext cx="6096000" cy="3429000"/>
          </a:xfrm>
          <a:prstGeom prst="rect">
            <a:avLst/>
          </a:prstGeom>
        </p:spPr>
        <p:txBody>
          <a:bodyPr/>
          <a:lstStyle/>
          <a:p/>
        </p:txBody>
      </p:sp>
      <p:sp>
        <p:nvSpPr>
          <p:cNvPr id="186" name="Shape 186"/>
          <p:cNvSpPr>
            <a:spLocks noGrp="1"/>
          </p:cNvSpPr>
          <p:nvPr>
            <p:ph type="body" sz="quarter" idx="1"/>
          </p:nvPr>
        </p:nvSpPr>
        <p:spPr>
          <a:prstGeom prst="rect">
            <a:avLst/>
          </a:prstGeom>
        </p:spPr>
        <p:txBody>
          <a:bodyPr/>
          <a:lstStyle/>
          <a:p>
            <a:r>
              <a:rPr lang="zh-CN" altLang="en-US"/>
              <a:t>临时表还需要创建</a:t>
            </a:r>
            <a:r>
              <a:rPr lang="en-US" altLang="zh-CN"/>
              <a:t>table_share</a:t>
            </a:r>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xfrm>
            <a:off x="381000" y="685800"/>
            <a:ext cx="6096000" cy="3429000"/>
          </a:xfrm>
          <a:prstGeom prst="rect">
            <a:avLst/>
          </a:prstGeom>
        </p:spPr>
        <p:txBody>
          <a:bodyPr/>
          <a:lstStyle/>
          <a:p/>
        </p:txBody>
      </p:sp>
      <p:sp>
        <p:nvSpPr>
          <p:cNvPr id="186" name="Shape 186"/>
          <p:cNvSpPr>
            <a:spLocks noGrp="1"/>
          </p:cNvSpPr>
          <p:nvPr>
            <p:ph type="body" sz="quarter" idx="1"/>
          </p:nvPr>
        </p:nvSpPr>
        <p:spPr>
          <a:prstGeom prst="rect">
            <a:avLst/>
          </a:prstGeom>
        </p:spPr>
        <p:txBody>
          <a:bodyPr/>
          <a:lstStyle/>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xfrm>
            <a:off x="381000" y="685800"/>
            <a:ext cx="6096000" cy="3429000"/>
          </a:xfrm>
          <a:prstGeom prst="rect">
            <a:avLst/>
          </a:prstGeom>
        </p:spPr>
        <p:txBody>
          <a:bodyPr/>
          <a:lstStyle/>
          <a:p/>
        </p:txBody>
      </p:sp>
      <p:sp>
        <p:nvSpPr>
          <p:cNvPr id="186" name="Shape 186"/>
          <p:cNvSpPr>
            <a:spLocks noGrp="1"/>
          </p:cNvSpPr>
          <p:nvPr>
            <p:ph type="body" sz="quarter" idx="1"/>
          </p:nvPr>
        </p:nvSpPr>
        <p:spPr>
          <a:prstGeom prst="rect">
            <a:avLst/>
          </a:prstGeom>
        </p:spPr>
        <p:txBody>
          <a:bodyPr/>
          <a:lstStyle/>
          <a:p>
            <a:r>
              <a:t>考虑这样一句查询语句，查询数据字典，取出所有符合条件的表名</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xfrm>
            <a:off x="381000" y="685800"/>
            <a:ext cx="6096000" cy="3429000"/>
          </a:xfrm>
          <a:prstGeom prst="rect">
            <a:avLst/>
          </a:prstGeom>
        </p:spPr>
        <p:txBody>
          <a:bodyPr/>
          <a:lstStyle/>
          <a:p/>
        </p:txBody>
      </p:sp>
      <p:sp>
        <p:nvSpPr>
          <p:cNvPr id="186" name="Shape 186"/>
          <p:cNvSpPr>
            <a:spLocks noGrp="1"/>
          </p:cNvSpPr>
          <p:nvPr>
            <p:ph type="body" sz="quarter" idx="1"/>
          </p:nvPr>
        </p:nvSpPr>
        <p:spPr>
          <a:prstGeom prst="rect">
            <a:avLst/>
          </a:prstGeom>
        </p:spPr>
        <p:txBody>
          <a:bodyPr/>
          <a:lstStyle/>
          <a:p>
            <a:r>
              <a:t>这是5.7的查询计划，可以看到完全用不上任何索引，mysql实际上扫描了所有的frm文件，当中再建议一个临时表，时间成本可人</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xfrm>
            <a:off x="381000" y="685800"/>
            <a:ext cx="6096000" cy="3429000"/>
          </a:xfrm>
          <a:prstGeom prst="rect">
            <a:avLst/>
          </a:prstGeom>
        </p:spPr>
        <p:txBody>
          <a:bodyPr/>
          <a:lstStyle/>
          <a:p/>
        </p:txBody>
      </p:sp>
      <p:sp>
        <p:nvSpPr>
          <p:cNvPr id="186" name="Shape 186"/>
          <p:cNvSpPr>
            <a:spLocks noGrp="1"/>
          </p:cNvSpPr>
          <p:nvPr>
            <p:ph type="body" sz="quarter" idx="1"/>
          </p:nvPr>
        </p:nvSpPr>
        <p:spPr>
          <a:prstGeom prst="rect">
            <a:avLst/>
          </a:prstGeom>
        </p:spPr>
        <p:txBody>
          <a:bodyPr/>
          <a:lstStyle/>
          <a:p>
            <a:r>
              <a:t>这是5.7的查询计划，可以看到完全用不上任何索引，mysql实际上扫描了所有的frm文件，当中再建议一个临时表，时间成本可人</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xfrm>
            <a:off x="381000" y="685800"/>
            <a:ext cx="6096000" cy="3429000"/>
          </a:xfrm>
          <a:prstGeom prst="rect">
            <a:avLst/>
          </a:prstGeom>
        </p:spPr>
        <p:txBody>
          <a:bodyPr/>
          <a:lstStyle/>
          <a:p/>
        </p:txBody>
      </p:sp>
      <p:sp>
        <p:nvSpPr>
          <p:cNvPr id="186" name="Shape 186"/>
          <p:cNvSpPr>
            <a:spLocks noGrp="1"/>
          </p:cNvSpPr>
          <p:nvPr>
            <p:ph type="body" sz="quarter" idx="1"/>
          </p:nvPr>
        </p:nvSpPr>
        <p:spPr>
          <a:prstGeom prst="rect">
            <a:avLst/>
          </a:prstGeom>
        </p:spPr>
        <p:txBody>
          <a:bodyPr/>
          <a:lstStyle/>
          <a:p>
            <a:r>
              <a:t>我们来看看8.0的查询计划，由于就是查询innodb表，利用查询优化得到的执行计划，充分利用了索引条件，也省略了临时表建立，速度明显上升</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xfrm>
            <a:off x="381000" y="685800"/>
            <a:ext cx="6096000" cy="3429000"/>
          </a:xfrm>
          <a:prstGeom prst="rect">
            <a:avLst/>
          </a:prstGeom>
        </p:spPr>
        <p:txBody>
          <a:bodyPr/>
          <a:lstStyle/>
          <a:p/>
        </p:txBody>
      </p:sp>
      <p:sp>
        <p:nvSpPr>
          <p:cNvPr id="186" name="Shape 186"/>
          <p:cNvSpPr>
            <a:spLocks noGrp="1"/>
          </p:cNvSpPr>
          <p:nvPr>
            <p:ph type="body" sz="quarter" idx="1"/>
          </p:nvPr>
        </p:nvSpPr>
        <p:spPr>
          <a:prstGeom prst="rect">
            <a:avLst/>
          </a:prstGeom>
        </p:spPr>
        <p:txBody>
          <a:bodyPr/>
          <a:lstStyle/>
          <a:p>
            <a:r>
              <a:t>我们来看看8.0的查询计划，由于就是查询innodb表，利用查询优化得到的执行计划，充分利用了索引条件，也省略了临时表建立，速度明显上升</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xfrm>
            <a:off x="381000" y="685800"/>
            <a:ext cx="6096000" cy="3429000"/>
          </a:xfrm>
          <a:prstGeom prst="rect">
            <a:avLst/>
          </a:prstGeom>
        </p:spPr>
        <p:txBody>
          <a:bodyPr/>
          <a:lstStyle/>
          <a:p/>
        </p:txBody>
      </p:sp>
      <p:sp>
        <p:nvSpPr>
          <p:cNvPr id="186" name="Shape 186"/>
          <p:cNvSpPr>
            <a:spLocks noGrp="1"/>
          </p:cNvSpPr>
          <p:nvPr>
            <p:ph type="body" sz="quarter" idx="1"/>
          </p:nvPr>
        </p:nvSpPr>
        <p:spPr>
          <a:prstGeom prst="rect">
            <a:avLst/>
          </a:prstGeom>
        </p:spPr>
        <p:txBody>
          <a:bodyPr/>
          <a:lstStyle/>
          <a:p>
            <a:r>
              <a:rPr lang="zh-CN" altLang="en-US"/>
              <a:t>在对于</a:t>
            </a:r>
            <a:r>
              <a:rPr lang="en-US" altLang="zh-CN"/>
              <a:t>i_s</a:t>
            </a:r>
            <a:r>
              <a:rPr lang="zh-CN" altLang="en-US"/>
              <a:t>的重构过程中，出现兼容性问题</a:t>
            </a:r>
            <a:endParaRPr lang="zh-CN" altLang="en-US"/>
          </a:p>
          <a:p>
            <a:r>
              <a:rPr lang="en-US" altLang="zh-CN"/>
              <a:t>5.7</a:t>
            </a:r>
            <a:r>
              <a:rPr lang="zh-CN" altLang="en-US"/>
              <a:t>对于</a:t>
            </a:r>
            <a:r>
              <a:rPr lang="en-US" altLang="zh-CN"/>
              <a:t>i_s</a:t>
            </a:r>
            <a:r>
              <a:rPr lang="zh-CN" altLang="en-US"/>
              <a:t>的结果集默认排序是固定的</a:t>
            </a:r>
            <a:endParaRPr lang="zh-CN" altLang="en-US"/>
          </a:p>
          <a:p>
            <a:r>
              <a:rPr lang="en-US" altLang="zh-CN"/>
              <a:t>8.0</a:t>
            </a:r>
            <a:r>
              <a:rPr lang="zh-CN" altLang="en-US">
                <a:sym typeface="+mn-ea"/>
              </a:rPr>
              <a:t>对于</a:t>
            </a:r>
            <a:r>
              <a:rPr lang="en-US" altLang="zh-CN">
                <a:sym typeface="+mn-ea"/>
              </a:rPr>
              <a:t>i_s</a:t>
            </a:r>
            <a:r>
              <a:rPr lang="zh-CN" altLang="en-US">
                <a:sym typeface="+mn-ea"/>
              </a:rPr>
              <a:t>的结果集默认排序依赖优化器的决策，所以排序结果是不稳定的</a:t>
            </a:r>
            <a:endParaRPr lang="zh-CN" altLang="en-US">
              <a:sym typeface="+mn-ea"/>
            </a:endParaRPr>
          </a:p>
          <a:p>
            <a:r>
              <a:rPr lang="en-US" altLang="zh-CN">
                <a:sym typeface="+mn-ea"/>
              </a:rPr>
              <a:t>order by</a:t>
            </a:r>
            <a:r>
              <a:rPr lang="zh-CN" altLang="en-US">
                <a:sym typeface="+mn-ea"/>
              </a:rPr>
              <a:t>保持稳定</a:t>
            </a:r>
            <a:endParaRPr lang="zh-CN" altLang="en-US">
              <a:sym typeface="+mn-ea"/>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xfrm>
            <a:off x="381000" y="685800"/>
            <a:ext cx="6096000" cy="3429000"/>
          </a:xfrm>
          <a:prstGeom prst="rect">
            <a:avLst/>
          </a:prstGeom>
        </p:spPr>
        <p:txBody>
          <a:bodyPr/>
          <a:lstStyle/>
          <a:p/>
        </p:txBody>
      </p:sp>
      <p:sp>
        <p:nvSpPr>
          <p:cNvPr id="186" name="Shape 186"/>
          <p:cNvSpPr>
            <a:spLocks noGrp="1"/>
          </p:cNvSpPr>
          <p:nvPr>
            <p:ph type="body" sz="quarter" idx="1"/>
          </p:nvPr>
        </p:nvSpPr>
        <p:spPr>
          <a:prstGeom prst="rect">
            <a:avLst/>
          </a:prstGeom>
        </p:spPr>
        <p:txBody>
          <a:bodyPr/>
          <a:lstStyle/>
          <a:p>
            <a:r>
              <a:rPr lang="en-US" altLang="zh-CN">
                <a:sym typeface="+mn-ea"/>
              </a:rPr>
              <a:t>5.7</a:t>
            </a:r>
            <a:r>
              <a:rPr lang="zh-CN" altLang="en-US">
                <a:sym typeface="+mn-ea"/>
              </a:rPr>
              <a:t>查询时直接从存储引擎获取统计信息</a:t>
            </a:r>
            <a:endParaRPr lang="zh-CN" altLang="en-US">
              <a:sym typeface="+mn-ea"/>
            </a:endParaRPr>
          </a:p>
          <a:p>
            <a:r>
              <a:rPr lang="en-US" altLang="zh-CN">
                <a:sym typeface="+mn-ea"/>
              </a:rPr>
              <a:t>8.0</a:t>
            </a:r>
            <a:r>
              <a:rPr lang="zh-CN" altLang="en-US">
                <a:sym typeface="+mn-ea"/>
              </a:rPr>
              <a:t>从</a:t>
            </a:r>
            <a:r>
              <a:rPr lang="en-US" altLang="zh-CN">
                <a:sym typeface="+mn-ea"/>
              </a:rPr>
              <a:t>DD</a:t>
            </a:r>
            <a:r>
              <a:rPr lang="zh-CN" altLang="en-US">
                <a:sym typeface="+mn-ea"/>
              </a:rPr>
              <a:t>表中查询（期望维持能够使用原生视图优化）</a:t>
            </a:r>
            <a:endParaRPr lang="zh-CN" altLang="en-US">
              <a:sym typeface="+mn-ea"/>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xfrm>
            <a:off x="381000" y="685800"/>
            <a:ext cx="6096000" cy="3429000"/>
          </a:xfrm>
          <a:prstGeom prst="rect">
            <a:avLst/>
          </a:prstGeom>
        </p:spPr>
        <p:txBody>
          <a:bodyPr/>
          <a:lstStyle/>
          <a:p/>
        </p:txBody>
      </p:sp>
      <p:sp>
        <p:nvSpPr>
          <p:cNvPr id="186" name="Shape 186"/>
          <p:cNvSpPr>
            <a:spLocks noGrp="1"/>
          </p:cNvSpPr>
          <p:nvPr>
            <p:ph type="body" sz="quarter" idx="1"/>
          </p:nvPr>
        </p:nvSpPr>
        <p:spPr>
          <a:prstGeom prst="rect">
            <a:avLst/>
          </a:prstGeom>
        </p:spPr>
        <p:txBody>
          <a:bodyPr/>
          <a:lstStyle/>
          <a:p>
            <a:r>
              <a:rPr lang="zh-CN" altLang="en-US">
                <a:sym typeface="+mn-ea"/>
              </a:rPr>
              <a:t>在</a:t>
            </a:r>
            <a:r>
              <a:rPr lang="en-US" altLang="zh-CN">
                <a:sym typeface="+mn-ea"/>
              </a:rPr>
              <a:t>8.0</a:t>
            </a:r>
            <a:r>
              <a:rPr lang="zh-CN" altLang="en-US">
                <a:sym typeface="+mn-ea"/>
              </a:rPr>
              <a:t>中默认</a:t>
            </a:r>
            <a:r>
              <a:rPr lang="en-US" altLang="zh-CN">
                <a:sym typeface="+mn-ea"/>
              </a:rPr>
              <a:t>24</a:t>
            </a:r>
            <a:r>
              <a:rPr lang="zh-CN" altLang="en-US">
                <a:sym typeface="+mn-ea"/>
              </a:rPr>
              <a:t>小时才会刷新一次</a:t>
            </a:r>
            <a:r>
              <a:rPr lang="en-US" altLang="zh-CN">
                <a:sym typeface="+mn-ea"/>
              </a:rPr>
              <a:t>DD</a:t>
            </a:r>
            <a:r>
              <a:rPr lang="zh-CN" altLang="en-US">
                <a:sym typeface="+mn-ea"/>
              </a:rPr>
              <a:t>中的统计信息</a:t>
            </a:r>
            <a:endParaRPr lang="zh-CN" altLang="en-US">
              <a:sym typeface="+mn-ea"/>
            </a:endParaRPr>
          </a:p>
          <a:p>
            <a:r>
              <a:rPr lang="zh-CN" altLang="en-US">
                <a:sym typeface="+mn-ea"/>
              </a:rPr>
              <a:t>需要</a:t>
            </a:r>
            <a:r>
              <a:rPr lang="en-US" altLang="zh-CN">
                <a:sym typeface="+mn-ea"/>
              </a:rPr>
              <a:t>analyze table</a:t>
            </a:r>
            <a:r>
              <a:rPr lang="zh-CN" altLang="en-US">
                <a:sym typeface="+mn-ea"/>
              </a:rPr>
              <a:t>来强制刷新</a:t>
            </a:r>
            <a:endParaRPr lang="zh-CN" altLang="en-US">
              <a:sym typeface="+mn-ea"/>
            </a:endParaRPr>
          </a:p>
          <a:p>
            <a:r>
              <a:rPr lang="zh-CN" altLang="en-US">
                <a:sym typeface="+mn-ea"/>
              </a:rPr>
              <a:t>或者设置</a:t>
            </a:r>
            <a:r>
              <a:rPr lang="zh-CN" altLang="en-US" b="1">
                <a:ln>
                  <a:noFill/>
                </a:ln>
                <a:solidFill>
                  <a:srgbClr val="FFFFFF"/>
                </a:solidFill>
                <a:effectLst/>
                <a:uFillTx/>
                <a:sym typeface="Helvetica Neue" panose="02000503000000020004"/>
              </a:rPr>
              <a:t>information_schema_stats_expiry</a:t>
            </a:r>
            <a:r>
              <a:rPr lang="en-US" altLang="zh-CN" b="1">
                <a:ln>
                  <a:noFill/>
                </a:ln>
                <a:solidFill>
                  <a:srgbClr val="FFFFFF"/>
                </a:solidFill>
                <a:effectLst/>
                <a:uFillTx/>
                <a:sym typeface="Helvetica Neue" panose="02000503000000020004"/>
              </a:rPr>
              <a:t>=0</a:t>
            </a:r>
            <a:r>
              <a:rPr lang="zh-CN" altLang="en-US" b="1">
                <a:ln>
                  <a:noFill/>
                </a:ln>
                <a:solidFill>
                  <a:srgbClr val="FFFFFF"/>
                </a:solidFill>
                <a:effectLst/>
                <a:uFillTx/>
                <a:ea typeface="宋体" charset="0"/>
                <a:sym typeface="Helvetica Neue" panose="02000503000000020004"/>
              </a:rPr>
              <a:t>，但是会影响性能</a:t>
            </a:r>
            <a:endParaRPr lang="zh-CN" altLang="en-US" b="1">
              <a:ln>
                <a:noFill/>
              </a:ln>
              <a:solidFill>
                <a:srgbClr val="FFFFFF"/>
              </a:solidFill>
              <a:effectLst/>
              <a:uFillTx/>
              <a:ea typeface="宋体" charset="0"/>
              <a:sym typeface="Helvetica Neue" panose="02000503000000020004"/>
            </a:endParaRPr>
          </a:p>
          <a:p>
            <a:endParaRPr lang="zh-CN" altLang="en-US" b="1">
              <a:ln>
                <a:noFill/>
              </a:ln>
              <a:solidFill>
                <a:srgbClr val="FFFFFF"/>
              </a:solidFill>
              <a:effectLst/>
              <a:uFillTx/>
              <a:ea typeface="宋体" charset="0"/>
              <a:sym typeface="Helvetica Neue" panose="02000503000000020004"/>
            </a:endParaRPr>
          </a:p>
          <a:p>
            <a:r>
              <a:rPr lang="zh-CN" altLang="en-US" b="1">
                <a:ln>
                  <a:noFill/>
                </a:ln>
                <a:solidFill>
                  <a:srgbClr val="FFFFFF"/>
                </a:solidFill>
                <a:effectLst/>
                <a:uFillTx/>
                <a:ea typeface="宋体" charset="0"/>
                <a:sym typeface="Helvetica Neue" panose="02000503000000020004"/>
              </a:rPr>
              <a:t>STATISTICS.CARDINALITY</a:t>
            </a:r>
            <a:endParaRPr lang="zh-CN" altLang="en-US" b="1">
              <a:ln>
                <a:noFill/>
              </a:ln>
              <a:solidFill>
                <a:srgbClr val="FFFFFF"/>
              </a:solidFill>
              <a:effectLst/>
              <a:uFillTx/>
              <a:ea typeface="宋体" charset="0"/>
              <a:sym typeface="Helvetica Neue" panose="02000503000000020004"/>
            </a:endParaRPr>
          </a:p>
          <a:p>
            <a:r>
              <a:rPr lang="zh-CN" altLang="en-US" b="1">
                <a:ln>
                  <a:noFill/>
                </a:ln>
                <a:solidFill>
                  <a:srgbClr val="FFFFFF"/>
                </a:solidFill>
                <a:effectLst/>
                <a:uFillTx/>
                <a:ea typeface="宋体" charset="0"/>
                <a:sym typeface="Helvetica Neue" panose="02000503000000020004"/>
              </a:rPr>
              <a:t>TABLES.AUTO_INCREMENT</a:t>
            </a:r>
            <a:endParaRPr lang="zh-CN" altLang="en-US" b="1">
              <a:ln>
                <a:noFill/>
              </a:ln>
              <a:solidFill>
                <a:srgbClr val="FFFFFF"/>
              </a:solidFill>
              <a:effectLst/>
              <a:uFillTx/>
              <a:ea typeface="宋体" charset="0"/>
              <a:sym typeface="Helvetica Neue" panose="02000503000000020004"/>
            </a:endParaRPr>
          </a:p>
          <a:p>
            <a:r>
              <a:rPr lang="zh-CN" altLang="en-US" b="1">
                <a:ln>
                  <a:noFill/>
                </a:ln>
                <a:solidFill>
                  <a:srgbClr val="FFFFFF"/>
                </a:solidFill>
                <a:effectLst/>
                <a:uFillTx/>
                <a:ea typeface="宋体" charset="0"/>
                <a:sym typeface="Helvetica Neue" panose="02000503000000020004"/>
              </a:rPr>
              <a:t>TABLES.AVG_ROW_LENGTH</a:t>
            </a:r>
            <a:endParaRPr lang="zh-CN" altLang="en-US" b="1">
              <a:ln>
                <a:noFill/>
              </a:ln>
              <a:solidFill>
                <a:srgbClr val="FFFFFF"/>
              </a:solidFill>
              <a:effectLst/>
              <a:uFillTx/>
              <a:ea typeface="宋体" charset="0"/>
              <a:sym typeface="Helvetica Neue" panose="02000503000000020004"/>
            </a:endParaRPr>
          </a:p>
          <a:p>
            <a:r>
              <a:rPr lang="zh-CN" altLang="en-US" b="1">
                <a:ln>
                  <a:noFill/>
                </a:ln>
                <a:solidFill>
                  <a:srgbClr val="FFFFFF"/>
                </a:solidFill>
                <a:effectLst/>
                <a:uFillTx/>
                <a:ea typeface="宋体" charset="0"/>
                <a:sym typeface="Helvetica Neue" panose="02000503000000020004"/>
              </a:rPr>
              <a:t>TABLES.CHECKSUM</a:t>
            </a:r>
            <a:endParaRPr lang="zh-CN" altLang="en-US" b="1">
              <a:ln>
                <a:noFill/>
              </a:ln>
              <a:solidFill>
                <a:srgbClr val="FFFFFF"/>
              </a:solidFill>
              <a:effectLst/>
              <a:uFillTx/>
              <a:ea typeface="宋体" charset="0"/>
              <a:sym typeface="Helvetica Neue" panose="02000503000000020004"/>
            </a:endParaRPr>
          </a:p>
          <a:p>
            <a:r>
              <a:rPr lang="zh-CN" altLang="en-US" b="1">
                <a:ln>
                  <a:noFill/>
                </a:ln>
                <a:solidFill>
                  <a:srgbClr val="FFFFFF"/>
                </a:solidFill>
                <a:effectLst/>
                <a:uFillTx/>
                <a:ea typeface="宋体" charset="0"/>
                <a:sym typeface="Helvetica Neue" panose="02000503000000020004"/>
              </a:rPr>
              <a:t>TABLES.CHECK_TIME</a:t>
            </a:r>
            <a:endParaRPr lang="zh-CN" altLang="en-US" b="1">
              <a:ln>
                <a:noFill/>
              </a:ln>
              <a:solidFill>
                <a:srgbClr val="FFFFFF"/>
              </a:solidFill>
              <a:effectLst/>
              <a:uFillTx/>
              <a:ea typeface="宋体" charset="0"/>
              <a:sym typeface="Helvetica Neue" panose="02000503000000020004"/>
            </a:endParaRPr>
          </a:p>
          <a:p>
            <a:r>
              <a:rPr lang="zh-CN" altLang="en-US" b="1">
                <a:ln>
                  <a:noFill/>
                </a:ln>
                <a:solidFill>
                  <a:srgbClr val="FFFFFF"/>
                </a:solidFill>
                <a:effectLst/>
                <a:uFillTx/>
                <a:ea typeface="宋体" charset="0"/>
                <a:sym typeface="Helvetica Neue" panose="02000503000000020004"/>
              </a:rPr>
              <a:t>TABLES.CREATE_TIME</a:t>
            </a:r>
            <a:endParaRPr lang="zh-CN" altLang="en-US" b="1">
              <a:ln>
                <a:noFill/>
              </a:ln>
              <a:solidFill>
                <a:srgbClr val="FFFFFF"/>
              </a:solidFill>
              <a:effectLst/>
              <a:uFillTx/>
              <a:ea typeface="宋体" charset="0"/>
              <a:sym typeface="Helvetica Neue" panose="02000503000000020004"/>
            </a:endParaRPr>
          </a:p>
          <a:p>
            <a:r>
              <a:rPr lang="zh-CN" altLang="en-US" b="1">
                <a:ln>
                  <a:noFill/>
                </a:ln>
                <a:solidFill>
                  <a:srgbClr val="FFFFFF"/>
                </a:solidFill>
                <a:effectLst/>
                <a:uFillTx/>
                <a:ea typeface="宋体" charset="0"/>
                <a:sym typeface="Helvetica Neue" panose="02000503000000020004"/>
              </a:rPr>
              <a:t>TABLES.DATA_FREE</a:t>
            </a:r>
            <a:endParaRPr lang="zh-CN" altLang="en-US" b="1">
              <a:ln>
                <a:noFill/>
              </a:ln>
              <a:solidFill>
                <a:srgbClr val="FFFFFF"/>
              </a:solidFill>
              <a:effectLst/>
              <a:uFillTx/>
              <a:ea typeface="宋体" charset="0"/>
              <a:sym typeface="Helvetica Neue" panose="02000503000000020004"/>
            </a:endParaRPr>
          </a:p>
          <a:p>
            <a:r>
              <a:rPr lang="zh-CN" altLang="en-US" b="1">
                <a:ln>
                  <a:noFill/>
                </a:ln>
                <a:solidFill>
                  <a:srgbClr val="FFFFFF"/>
                </a:solidFill>
                <a:effectLst/>
                <a:uFillTx/>
                <a:ea typeface="宋体" charset="0"/>
                <a:sym typeface="Helvetica Neue" panose="02000503000000020004"/>
              </a:rPr>
              <a:t>TABLES.DATA_LENGTH</a:t>
            </a:r>
            <a:endParaRPr lang="zh-CN" altLang="en-US" b="1">
              <a:ln>
                <a:noFill/>
              </a:ln>
              <a:solidFill>
                <a:srgbClr val="FFFFFF"/>
              </a:solidFill>
              <a:effectLst/>
              <a:uFillTx/>
              <a:ea typeface="宋体" charset="0"/>
              <a:sym typeface="Helvetica Neue" panose="02000503000000020004"/>
            </a:endParaRPr>
          </a:p>
          <a:p>
            <a:r>
              <a:rPr lang="zh-CN" altLang="en-US" b="1">
                <a:ln>
                  <a:noFill/>
                </a:ln>
                <a:solidFill>
                  <a:srgbClr val="FFFFFF"/>
                </a:solidFill>
                <a:effectLst/>
                <a:uFillTx/>
                <a:ea typeface="宋体" charset="0"/>
                <a:sym typeface="Helvetica Neue" panose="02000503000000020004"/>
              </a:rPr>
              <a:t>TABLES.INDEX_LENGTH</a:t>
            </a:r>
            <a:endParaRPr lang="zh-CN" altLang="en-US" b="1">
              <a:ln>
                <a:noFill/>
              </a:ln>
              <a:solidFill>
                <a:srgbClr val="FFFFFF"/>
              </a:solidFill>
              <a:effectLst/>
              <a:uFillTx/>
              <a:ea typeface="宋体" charset="0"/>
              <a:sym typeface="Helvetica Neue" panose="02000503000000020004"/>
            </a:endParaRPr>
          </a:p>
          <a:p>
            <a:r>
              <a:rPr lang="zh-CN" altLang="en-US" b="1">
                <a:ln>
                  <a:noFill/>
                </a:ln>
                <a:solidFill>
                  <a:srgbClr val="FFFFFF"/>
                </a:solidFill>
                <a:effectLst/>
                <a:uFillTx/>
                <a:ea typeface="宋体" charset="0"/>
                <a:sym typeface="Helvetica Neue" panose="02000503000000020004"/>
              </a:rPr>
              <a:t>TABLES.MAX_DATA_LENGTH</a:t>
            </a:r>
            <a:endParaRPr lang="zh-CN" altLang="en-US" b="1">
              <a:ln>
                <a:noFill/>
              </a:ln>
              <a:solidFill>
                <a:srgbClr val="FFFFFF"/>
              </a:solidFill>
              <a:effectLst/>
              <a:uFillTx/>
              <a:ea typeface="宋体" charset="0"/>
              <a:sym typeface="Helvetica Neue" panose="02000503000000020004"/>
            </a:endParaRPr>
          </a:p>
          <a:p>
            <a:r>
              <a:rPr lang="zh-CN" altLang="en-US" b="1">
                <a:ln>
                  <a:noFill/>
                </a:ln>
                <a:solidFill>
                  <a:srgbClr val="FFFFFF"/>
                </a:solidFill>
                <a:effectLst/>
                <a:uFillTx/>
                <a:ea typeface="宋体" charset="0"/>
                <a:sym typeface="Helvetica Neue" panose="02000503000000020004"/>
              </a:rPr>
              <a:t>TABLES.TABLE_ROWS</a:t>
            </a:r>
            <a:endParaRPr lang="zh-CN" altLang="en-US" b="1">
              <a:ln>
                <a:noFill/>
              </a:ln>
              <a:solidFill>
                <a:srgbClr val="FFFFFF"/>
              </a:solidFill>
              <a:effectLst/>
              <a:uFillTx/>
              <a:ea typeface="宋体" charset="0"/>
              <a:sym typeface="Helvetica Neue" panose="02000503000000020004"/>
            </a:endParaRPr>
          </a:p>
          <a:p>
            <a:r>
              <a:rPr lang="zh-CN" altLang="en-US" b="1">
                <a:ln>
                  <a:noFill/>
                </a:ln>
                <a:solidFill>
                  <a:srgbClr val="FFFFFF"/>
                </a:solidFill>
                <a:effectLst/>
                <a:uFillTx/>
                <a:ea typeface="宋体" charset="0"/>
                <a:sym typeface="Helvetica Neue" panose="02000503000000020004"/>
              </a:rPr>
              <a:t>TABLES.UPDATE_TIME</a:t>
            </a:r>
            <a:endParaRPr lang="zh-CN" altLang="en-US" b="1">
              <a:ln>
                <a:noFill/>
              </a:ln>
              <a:solidFill>
                <a:srgbClr val="FFFFFF"/>
              </a:solidFill>
              <a:effectLst/>
              <a:uFillTx/>
              <a:ea typeface="宋体" charset="0"/>
              <a:sym typeface="Helvetica Neue" panose="02000503000000020004"/>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xfrm>
            <a:off x="381000" y="685800"/>
            <a:ext cx="6096000" cy="3429000"/>
          </a:xfrm>
          <a:prstGeom prst="rect">
            <a:avLst/>
          </a:prstGeom>
        </p:spPr>
        <p:txBody>
          <a:bodyPr/>
          <a:lstStyle/>
          <a:p/>
        </p:txBody>
      </p:sp>
      <p:sp>
        <p:nvSpPr>
          <p:cNvPr id="186" name="Shape 186"/>
          <p:cNvSpPr>
            <a:spLocks noGrp="1"/>
          </p:cNvSpPr>
          <p:nvPr>
            <p:ph type="body" sz="quarter" idx="1"/>
          </p:nvPr>
        </p:nvSpPr>
        <p:spPr>
          <a:prstGeom prst="rect">
            <a:avLst/>
          </a:prstGeom>
        </p:spPr>
        <p:txBody>
          <a:bodyPr/>
          <a:lstStyle/>
          <a:p>
            <a:r>
              <a:rPr lang="en-US" altLang="zh-CN" b="1">
                <a:ln>
                  <a:noFill/>
                </a:ln>
                <a:solidFill>
                  <a:srgbClr val="FFFFFF"/>
                </a:solidFill>
                <a:effectLst/>
                <a:uFillTx/>
                <a:ea typeface="宋体" charset="0"/>
                <a:sym typeface="Helvetica Neue" panose="02000503000000020004"/>
              </a:rPr>
              <a:t>5.7</a:t>
            </a:r>
            <a:r>
              <a:rPr lang="zh-CN" altLang="en-US" b="1">
                <a:ln>
                  <a:noFill/>
                </a:ln>
                <a:solidFill>
                  <a:srgbClr val="FFFFFF"/>
                </a:solidFill>
                <a:effectLst/>
                <a:uFillTx/>
                <a:ea typeface="宋体" charset="0"/>
                <a:sym typeface="Helvetica Neue" panose="02000503000000020004"/>
              </a:rPr>
              <a:t>中对于</a:t>
            </a:r>
            <a:r>
              <a:rPr lang="en-US" altLang="zh-CN" b="1">
                <a:ln>
                  <a:noFill/>
                </a:ln>
                <a:solidFill>
                  <a:srgbClr val="FFFFFF"/>
                </a:solidFill>
                <a:effectLst/>
                <a:uFillTx/>
                <a:ea typeface="宋体" charset="0"/>
                <a:sym typeface="Helvetica Neue" panose="02000503000000020004"/>
              </a:rPr>
              <a:t>is</a:t>
            </a:r>
            <a:r>
              <a:rPr lang="zh-CN" altLang="en-US" b="1">
                <a:ln>
                  <a:noFill/>
                </a:ln>
                <a:solidFill>
                  <a:srgbClr val="FFFFFF"/>
                </a:solidFill>
                <a:effectLst/>
                <a:uFillTx/>
                <a:ea typeface="宋体" charset="0"/>
                <a:sym typeface="Helvetica Neue" panose="02000503000000020004"/>
              </a:rPr>
              <a:t>的操作可能需要获取</a:t>
            </a:r>
            <a:r>
              <a:rPr lang="en-US" altLang="zh-CN" b="1">
                <a:ln>
                  <a:noFill/>
                </a:ln>
                <a:solidFill>
                  <a:srgbClr val="FFFFFF"/>
                </a:solidFill>
                <a:effectLst/>
                <a:uFillTx/>
                <a:ea typeface="宋体" charset="0"/>
                <a:sym typeface="Helvetica Neue" panose="02000503000000020004"/>
              </a:rPr>
              <a:t>mdl lock</a:t>
            </a:r>
            <a:r>
              <a:rPr lang="zh-CN" altLang="en-US" b="1">
                <a:ln>
                  <a:noFill/>
                </a:ln>
                <a:solidFill>
                  <a:srgbClr val="FFFFFF"/>
                </a:solidFill>
                <a:effectLst/>
                <a:uFillTx/>
                <a:ea typeface="宋体" charset="0"/>
                <a:sym typeface="Helvetica Neue" panose="02000503000000020004"/>
              </a:rPr>
              <a:t>（</a:t>
            </a:r>
            <a:r>
              <a:rPr lang="en-US" altLang="zh-CN" b="1">
                <a:ln>
                  <a:noFill/>
                </a:ln>
                <a:solidFill>
                  <a:srgbClr val="FFFFFF"/>
                </a:solidFill>
                <a:effectLst/>
                <a:uFillTx/>
                <a:ea typeface="宋体" charset="0"/>
                <a:sym typeface="Helvetica Neue" panose="02000503000000020004"/>
              </a:rPr>
              <a:t>SH</a:t>
            </a:r>
            <a:r>
              <a:rPr lang="zh-CN" altLang="en-US" b="1">
                <a:ln>
                  <a:noFill/>
                </a:ln>
                <a:solidFill>
                  <a:srgbClr val="FFFFFF"/>
                </a:solidFill>
                <a:effectLst/>
                <a:uFillTx/>
                <a:ea typeface="宋体" charset="0"/>
                <a:sym typeface="Helvetica Neue" panose="02000503000000020004"/>
              </a:rPr>
              <a:t>锁</a:t>
            </a:r>
            <a:r>
              <a:rPr lang="zh-CN" altLang="en-US" b="1">
                <a:ln>
                  <a:noFill/>
                </a:ln>
                <a:solidFill>
                  <a:srgbClr val="FFFFFF"/>
                </a:solidFill>
                <a:effectLst/>
                <a:uFillTx/>
                <a:ea typeface="宋体" charset="0"/>
                <a:sym typeface="Helvetica Neue" panose="02000503000000020004"/>
              </a:rPr>
              <a:t>）</a:t>
            </a:r>
            <a:r>
              <a:rPr lang="zh-CN" altLang="en-US" b="1">
                <a:ln>
                  <a:noFill/>
                </a:ln>
                <a:solidFill>
                  <a:srgbClr val="FFFFFF"/>
                </a:solidFill>
                <a:effectLst/>
                <a:uFillTx/>
                <a:ea typeface="宋体" charset="0"/>
                <a:sym typeface="Helvetica Neue" panose="02000503000000020004"/>
              </a:rPr>
              <a:t>来开表填充</a:t>
            </a:r>
            <a:r>
              <a:rPr lang="en-US" altLang="zh-CN" b="1">
                <a:ln>
                  <a:noFill/>
                </a:ln>
                <a:solidFill>
                  <a:srgbClr val="FFFFFF"/>
                </a:solidFill>
                <a:effectLst/>
                <a:uFillTx/>
                <a:ea typeface="宋体" charset="0"/>
                <a:sym typeface="Helvetica Neue" panose="02000503000000020004"/>
              </a:rPr>
              <a:t>is</a:t>
            </a:r>
            <a:r>
              <a:rPr lang="zh-CN" altLang="en-US" b="1">
                <a:ln>
                  <a:noFill/>
                </a:ln>
                <a:solidFill>
                  <a:srgbClr val="FFFFFF"/>
                </a:solidFill>
                <a:effectLst/>
                <a:uFillTx/>
                <a:ea typeface="宋体" charset="0"/>
                <a:sym typeface="Helvetica Neue" panose="02000503000000020004"/>
              </a:rPr>
              <a:t>临时表字段</a:t>
            </a:r>
            <a:endParaRPr lang="zh-CN" altLang="en-US" b="1">
              <a:ln>
                <a:noFill/>
              </a:ln>
              <a:solidFill>
                <a:srgbClr val="FFFFFF"/>
              </a:solidFill>
              <a:effectLst/>
              <a:uFillTx/>
              <a:ea typeface="宋体" charset="0"/>
              <a:sym typeface="Helvetica Neue" panose="02000503000000020004"/>
            </a:endParaRPr>
          </a:p>
          <a:p>
            <a:r>
              <a:rPr lang="zh-CN" altLang="en-US" b="1">
                <a:ln>
                  <a:noFill/>
                </a:ln>
                <a:solidFill>
                  <a:srgbClr val="FFFFFF"/>
                </a:solidFill>
                <a:effectLst/>
                <a:uFillTx/>
                <a:ea typeface="宋体" charset="0"/>
                <a:sym typeface="Helvetica Neue" panose="02000503000000020004"/>
              </a:rPr>
              <a:t>可能会出现某些</a:t>
            </a:r>
            <a:r>
              <a:rPr lang="en-US" altLang="zh-CN" b="1">
                <a:ln>
                  <a:noFill/>
                </a:ln>
                <a:solidFill>
                  <a:srgbClr val="FFFFFF"/>
                </a:solidFill>
                <a:effectLst/>
                <a:uFillTx/>
                <a:ea typeface="宋体" charset="0"/>
                <a:sym typeface="Helvetica Neue" panose="02000503000000020004"/>
              </a:rPr>
              <a:t>is</a:t>
            </a:r>
            <a:r>
              <a:rPr lang="zh-CN" altLang="en-US" b="1">
                <a:ln>
                  <a:noFill/>
                </a:ln>
                <a:solidFill>
                  <a:srgbClr val="FFFFFF"/>
                </a:solidFill>
                <a:effectLst/>
                <a:uFillTx/>
                <a:ea typeface="宋体" charset="0"/>
                <a:sym typeface="Helvetica Neue" panose="02000503000000020004"/>
              </a:rPr>
              <a:t>操作被</a:t>
            </a:r>
            <a:r>
              <a:rPr lang="en-US" altLang="zh-CN" b="1">
                <a:ln>
                  <a:noFill/>
                </a:ln>
                <a:solidFill>
                  <a:srgbClr val="FFFFFF"/>
                </a:solidFill>
                <a:effectLst/>
                <a:uFillTx/>
                <a:ea typeface="宋体" charset="0"/>
                <a:sym typeface="Helvetica Neue" panose="02000503000000020004"/>
              </a:rPr>
              <a:t>X</a:t>
            </a:r>
            <a:r>
              <a:rPr lang="zh-CN" altLang="en-US" b="1">
                <a:ln>
                  <a:noFill/>
                </a:ln>
                <a:solidFill>
                  <a:srgbClr val="FFFFFF"/>
                </a:solidFill>
                <a:effectLst/>
                <a:uFillTx/>
                <a:ea typeface="宋体" charset="0"/>
                <a:sym typeface="Helvetica Neue" panose="02000503000000020004"/>
              </a:rPr>
              <a:t>锁阻塞</a:t>
            </a:r>
            <a:endParaRPr lang="zh-CN" altLang="en-US" b="1">
              <a:ln>
                <a:noFill/>
              </a:ln>
              <a:solidFill>
                <a:srgbClr val="FFFFFF"/>
              </a:solidFill>
              <a:effectLst/>
              <a:uFillTx/>
              <a:ea typeface="宋体" charset="0"/>
              <a:sym typeface="Helvetica Neue" panose="02000503000000020004"/>
            </a:endParaRPr>
          </a:p>
          <a:p>
            <a:r>
              <a:rPr lang="en-US" altLang="zh-CN" b="1">
                <a:ln>
                  <a:noFill/>
                </a:ln>
                <a:solidFill>
                  <a:srgbClr val="FFFFFF"/>
                </a:solidFill>
                <a:effectLst/>
                <a:uFillTx/>
                <a:ea typeface="宋体" charset="0"/>
                <a:sym typeface="Helvetica Neue" panose="02000503000000020004"/>
              </a:rPr>
              <a:t>8.0</a:t>
            </a:r>
            <a:r>
              <a:rPr lang="zh-CN" altLang="en-US" b="1">
                <a:ln>
                  <a:noFill/>
                </a:ln>
                <a:solidFill>
                  <a:srgbClr val="FFFFFF"/>
                </a:solidFill>
                <a:effectLst/>
                <a:uFillTx/>
                <a:ea typeface="宋体" charset="0"/>
                <a:sym typeface="Helvetica Neue" panose="02000503000000020004"/>
              </a:rPr>
              <a:t>中所有的</a:t>
            </a:r>
            <a:r>
              <a:rPr lang="en-US" altLang="zh-CN" b="1">
                <a:ln>
                  <a:noFill/>
                </a:ln>
                <a:solidFill>
                  <a:srgbClr val="FFFFFF"/>
                </a:solidFill>
                <a:effectLst/>
                <a:uFillTx/>
                <a:ea typeface="宋体" charset="0"/>
                <a:sym typeface="Helvetica Neue" panose="02000503000000020004"/>
              </a:rPr>
              <a:t>is</a:t>
            </a:r>
            <a:r>
              <a:rPr lang="zh-CN" altLang="en-US" b="1">
                <a:ln>
                  <a:noFill/>
                </a:ln>
                <a:solidFill>
                  <a:srgbClr val="FFFFFF"/>
                </a:solidFill>
                <a:effectLst/>
                <a:uFillTx/>
                <a:ea typeface="宋体" charset="0"/>
                <a:sym typeface="Helvetica Neue" panose="02000503000000020004"/>
              </a:rPr>
              <a:t>查询数据都是直接从</a:t>
            </a:r>
            <a:r>
              <a:rPr lang="en-US" altLang="zh-CN" b="1">
                <a:ln>
                  <a:noFill/>
                </a:ln>
                <a:solidFill>
                  <a:srgbClr val="FFFFFF"/>
                </a:solidFill>
                <a:effectLst/>
                <a:uFillTx/>
                <a:ea typeface="宋体" charset="0"/>
                <a:sym typeface="Helvetica Neue" panose="02000503000000020004"/>
              </a:rPr>
              <a:t>DD</a:t>
            </a:r>
            <a:r>
              <a:rPr lang="zh-CN" altLang="en-US" b="1">
                <a:ln>
                  <a:noFill/>
                </a:ln>
                <a:solidFill>
                  <a:srgbClr val="FFFFFF"/>
                </a:solidFill>
                <a:effectLst/>
                <a:uFillTx/>
                <a:ea typeface="宋体" charset="0"/>
                <a:sym typeface="Helvetica Neue" panose="02000503000000020004"/>
              </a:rPr>
              <a:t>中的</a:t>
            </a:r>
            <a:r>
              <a:rPr lang="en-US" altLang="zh-CN" b="1">
                <a:ln>
                  <a:noFill/>
                </a:ln>
                <a:solidFill>
                  <a:srgbClr val="FFFFFF"/>
                </a:solidFill>
                <a:effectLst/>
                <a:uFillTx/>
                <a:ea typeface="宋体" charset="0"/>
                <a:sym typeface="Helvetica Neue" panose="02000503000000020004"/>
              </a:rPr>
              <a:t>innodb</a:t>
            </a:r>
            <a:r>
              <a:rPr lang="zh-CN" altLang="en-US" b="1">
                <a:ln>
                  <a:noFill/>
                </a:ln>
                <a:solidFill>
                  <a:srgbClr val="FFFFFF"/>
                </a:solidFill>
                <a:effectLst/>
                <a:uFillTx/>
                <a:ea typeface="宋体" charset="0"/>
                <a:sym typeface="Helvetica Neue" panose="02000503000000020004"/>
              </a:rPr>
              <a:t>表直接获取，不涉及</a:t>
            </a:r>
            <a:r>
              <a:rPr lang="en-US" altLang="zh-CN" b="1">
                <a:ln>
                  <a:noFill/>
                </a:ln>
                <a:solidFill>
                  <a:srgbClr val="FFFFFF"/>
                </a:solidFill>
                <a:effectLst/>
                <a:uFillTx/>
                <a:ea typeface="宋体" charset="0"/>
                <a:sym typeface="Helvetica Neue" panose="02000503000000020004"/>
              </a:rPr>
              <a:t>mdl lock</a:t>
            </a:r>
            <a:r>
              <a:rPr lang="zh-CN" altLang="en-US" b="1">
                <a:ln>
                  <a:noFill/>
                </a:ln>
                <a:solidFill>
                  <a:srgbClr val="FFFFFF"/>
                </a:solidFill>
                <a:effectLst/>
                <a:uFillTx/>
                <a:ea typeface="宋体" charset="0"/>
                <a:sym typeface="Helvetica Neue" panose="02000503000000020004"/>
              </a:rPr>
              <a:t>，可以快耍</a:t>
            </a:r>
            <a:endParaRPr lang="zh-CN" altLang="en-US" b="1">
              <a:ln>
                <a:noFill/>
              </a:ln>
              <a:solidFill>
                <a:srgbClr val="FFFFFF"/>
              </a:solidFill>
              <a:effectLst/>
              <a:uFillTx/>
              <a:ea typeface="宋体" charset="0"/>
              <a:sym typeface="Helvetica Neue" panose="02000503000000020004"/>
            </a:endParaRPr>
          </a:p>
          <a:p>
            <a:r>
              <a:rPr lang="zh-CN" altLang="en-US" b="1">
                <a:ln>
                  <a:noFill/>
                </a:ln>
                <a:solidFill>
                  <a:srgbClr val="FFFFFF"/>
                </a:solidFill>
                <a:effectLst/>
                <a:uFillTx/>
                <a:ea typeface="宋体" charset="0"/>
                <a:sym typeface="Helvetica Neue" panose="02000503000000020004"/>
              </a:rPr>
              <a:t>例外是information_schema_stats=latest</a:t>
            </a:r>
            <a:endParaRPr lang="zh-CN" altLang="en-US" b="1">
              <a:ln>
                <a:noFill/>
              </a:ln>
              <a:solidFill>
                <a:srgbClr val="FFFFFF"/>
              </a:solidFill>
              <a:effectLst/>
              <a:uFillTx/>
              <a:ea typeface="宋体" charset="0"/>
              <a:sym typeface="Helvetica Neue" panose="02000503000000020004"/>
            </a:endParaRPr>
          </a:p>
          <a:p>
            <a:r>
              <a:rPr lang="zh-CN" altLang="en-US" b="1">
                <a:ln>
                  <a:noFill/>
                </a:ln>
                <a:solidFill>
                  <a:srgbClr val="FFFFFF"/>
                </a:solidFill>
                <a:effectLst/>
                <a:uFillTx/>
                <a:ea typeface="宋体" charset="0"/>
                <a:sym typeface="Helvetica Neue" panose="02000503000000020004"/>
              </a:rPr>
              <a:t>https://dev.mysql.com/worklog/task/?id=6599</a:t>
            </a:r>
            <a:endParaRPr lang="zh-CN" altLang="en-US" b="1">
              <a:ln>
                <a:noFill/>
              </a:ln>
              <a:solidFill>
                <a:srgbClr val="FFFFFF"/>
              </a:solidFill>
              <a:effectLst/>
              <a:uFillTx/>
              <a:ea typeface="宋体" charset="0"/>
              <a:sym typeface="Helvetica Neue" panose="02000503000000020004"/>
            </a:endParaRPr>
          </a:p>
          <a:p>
            <a:endParaRPr lang="zh-CN" altLang="en-US" b="1">
              <a:ln>
                <a:noFill/>
              </a:ln>
              <a:solidFill>
                <a:srgbClr val="FFFFFF"/>
              </a:solidFill>
              <a:effectLst/>
              <a:uFillTx/>
              <a:ea typeface="宋体" charset="0"/>
              <a:sym typeface="Helvetica Neue" panose="02000503000000020004"/>
            </a:endParaRPr>
          </a:p>
          <a:p>
            <a:r>
              <a:rPr lang="zh-CN" altLang="en-US" b="1">
                <a:ln>
                  <a:noFill/>
                </a:ln>
                <a:solidFill>
                  <a:srgbClr val="FFFFFF"/>
                </a:solidFill>
                <a:effectLst/>
                <a:uFillTx/>
                <a:ea typeface="宋体" charset="0"/>
                <a:sym typeface="Helvetica Neue" panose="02000503000000020004"/>
              </a:rPr>
              <a:t>疑问：</a:t>
            </a:r>
            <a:r>
              <a:rPr lang="en-US" altLang="zh-CN" b="1">
                <a:ln>
                  <a:noFill/>
                </a:ln>
                <a:solidFill>
                  <a:srgbClr val="FFFFFF"/>
                </a:solidFill>
                <a:effectLst/>
                <a:uFillTx/>
                <a:ea typeface="宋体" charset="0"/>
                <a:sym typeface="Helvetica Neue" panose="02000503000000020004"/>
              </a:rPr>
              <a:t>mysql 8</a:t>
            </a:r>
            <a:r>
              <a:rPr lang="zh-CN" altLang="en-US" b="1">
                <a:ln>
                  <a:noFill/>
                </a:ln>
                <a:solidFill>
                  <a:srgbClr val="FFFFFF"/>
                </a:solidFill>
                <a:effectLst/>
                <a:uFillTx/>
                <a:ea typeface="宋体" charset="0"/>
                <a:sym typeface="Helvetica Neue" panose="02000503000000020004"/>
              </a:rPr>
              <a:t>使用视图后，对</a:t>
            </a:r>
            <a:r>
              <a:rPr lang="en-US" altLang="zh-CN" b="1">
                <a:ln>
                  <a:noFill/>
                </a:ln>
                <a:solidFill>
                  <a:srgbClr val="FFFFFF"/>
                </a:solidFill>
                <a:effectLst/>
                <a:uFillTx/>
                <a:ea typeface="宋体" charset="0"/>
                <a:sym typeface="Helvetica Neue" panose="02000503000000020004"/>
              </a:rPr>
              <a:t>is</a:t>
            </a:r>
            <a:r>
              <a:rPr lang="zh-CN" altLang="en-US" b="1">
                <a:ln>
                  <a:noFill/>
                </a:ln>
                <a:solidFill>
                  <a:srgbClr val="FFFFFF"/>
                </a:solidFill>
                <a:effectLst/>
                <a:uFillTx/>
                <a:ea typeface="宋体" charset="0"/>
                <a:sym typeface="Helvetica Neue" panose="02000503000000020004"/>
              </a:rPr>
              <a:t>的</a:t>
            </a:r>
            <a:r>
              <a:rPr lang="en-US" altLang="zh-CN" b="1">
                <a:ln>
                  <a:noFill/>
                </a:ln>
                <a:solidFill>
                  <a:srgbClr val="FFFFFF"/>
                </a:solidFill>
                <a:effectLst/>
                <a:uFillTx/>
                <a:ea typeface="宋体" charset="0"/>
                <a:sym typeface="Helvetica Neue" panose="02000503000000020004"/>
              </a:rPr>
              <a:t>query</a:t>
            </a:r>
            <a:r>
              <a:rPr lang="zh-CN" altLang="en-US" b="1">
                <a:ln>
                  <a:noFill/>
                </a:ln>
                <a:solidFill>
                  <a:srgbClr val="FFFFFF"/>
                </a:solidFill>
                <a:effectLst/>
                <a:uFillTx/>
                <a:ea typeface="宋体" charset="0"/>
                <a:sym typeface="Helvetica Neue" panose="02000503000000020004"/>
              </a:rPr>
              <a:t>会不会收到隔离级别的限制而导致行为与</a:t>
            </a:r>
            <a:r>
              <a:rPr lang="en-US" altLang="zh-CN" b="1">
                <a:ln>
                  <a:noFill/>
                </a:ln>
                <a:solidFill>
                  <a:srgbClr val="FFFFFF"/>
                </a:solidFill>
                <a:effectLst/>
                <a:uFillTx/>
                <a:ea typeface="宋体" charset="0"/>
                <a:sym typeface="Helvetica Neue" panose="02000503000000020004"/>
              </a:rPr>
              <a:t>5.7</a:t>
            </a:r>
            <a:r>
              <a:rPr lang="zh-CN" altLang="en-US" b="1">
                <a:ln>
                  <a:noFill/>
                </a:ln>
                <a:solidFill>
                  <a:srgbClr val="FFFFFF"/>
                </a:solidFill>
                <a:effectLst/>
                <a:uFillTx/>
                <a:ea typeface="宋体" charset="0"/>
                <a:sym typeface="Helvetica Neue" panose="02000503000000020004"/>
              </a:rPr>
              <a:t>不一致</a:t>
            </a:r>
            <a:endParaRPr lang="zh-CN" altLang="en-US" b="1">
              <a:ln>
                <a:noFill/>
              </a:ln>
              <a:solidFill>
                <a:srgbClr val="FFFFFF"/>
              </a:solidFill>
              <a:effectLst/>
              <a:uFillTx/>
              <a:ea typeface="宋体" charset="0"/>
              <a:sym typeface="Helvetica Neue" panose="02000503000000020004"/>
            </a:endParaRPr>
          </a:p>
          <a:p>
            <a:r>
              <a:rPr lang="zh-CN" altLang="en-US" b="1">
                <a:ln>
                  <a:noFill/>
                </a:ln>
                <a:solidFill>
                  <a:srgbClr val="FFFFFF"/>
                </a:solidFill>
                <a:effectLst/>
                <a:uFillTx/>
                <a:ea typeface="宋体" charset="0"/>
                <a:sym typeface="Helvetica Neue" panose="02000503000000020004"/>
              </a:rPr>
              <a:t>答：这里做了</a:t>
            </a:r>
            <a:r>
              <a:rPr lang="en-US" altLang="zh-CN" b="1">
                <a:ln>
                  <a:noFill/>
                </a:ln>
                <a:solidFill>
                  <a:srgbClr val="FFFFFF"/>
                </a:solidFill>
                <a:effectLst/>
                <a:uFillTx/>
                <a:ea typeface="宋体" charset="0"/>
                <a:sym typeface="Helvetica Neue" panose="02000503000000020004"/>
              </a:rPr>
              <a:t>non-locking</a:t>
            </a:r>
            <a:r>
              <a:rPr lang="zh-CN" altLang="en-US" b="1">
                <a:ln>
                  <a:noFill/>
                </a:ln>
                <a:solidFill>
                  <a:srgbClr val="FFFFFF"/>
                </a:solidFill>
                <a:effectLst/>
                <a:uFillTx/>
                <a:ea typeface="宋体" charset="0"/>
                <a:sym typeface="Helvetica Neue" panose="02000503000000020004"/>
              </a:rPr>
              <a:t>处理，表象与和</a:t>
            </a:r>
            <a:r>
              <a:rPr lang="en-US" altLang="zh-CN" b="1">
                <a:ln>
                  <a:noFill/>
                </a:ln>
                <a:solidFill>
                  <a:srgbClr val="FFFFFF"/>
                </a:solidFill>
                <a:effectLst/>
                <a:uFillTx/>
                <a:ea typeface="宋体" charset="0"/>
                <a:sym typeface="Helvetica Neue" panose="02000503000000020004"/>
              </a:rPr>
              <a:t>5.7</a:t>
            </a:r>
            <a:r>
              <a:rPr lang="zh-CN" altLang="en-US" b="1">
                <a:ln>
                  <a:noFill/>
                </a:ln>
                <a:solidFill>
                  <a:srgbClr val="FFFFFF"/>
                </a:solidFill>
                <a:effectLst/>
                <a:uFillTx/>
                <a:ea typeface="宋体" charset="0"/>
                <a:sym typeface="Helvetica Neue" panose="02000503000000020004"/>
              </a:rPr>
              <a:t>保持一致</a:t>
            </a:r>
            <a:endParaRPr lang="zh-CN" altLang="en-US" b="1">
              <a:ln>
                <a:noFill/>
              </a:ln>
              <a:solidFill>
                <a:srgbClr val="FFFFFF"/>
              </a:solidFill>
              <a:effectLst/>
              <a:uFillTx/>
              <a:ea typeface="宋体" charset="0"/>
              <a:sym typeface="Helvetica Neue" panose="02000503000000020004"/>
            </a:endParaRPr>
          </a:p>
          <a:p>
            <a:r>
              <a:rPr lang="zh-CN" altLang="en-US" b="1">
                <a:ln>
                  <a:noFill/>
                </a:ln>
                <a:solidFill>
                  <a:srgbClr val="FFFFFF"/>
                </a:solidFill>
                <a:effectLst/>
                <a:uFillTx/>
                <a:ea typeface="宋体" charset="0"/>
                <a:sym typeface="Helvetica Neue" panose="02000503000000020004"/>
              </a:rPr>
              <a:t>https://dev.mysql.com/worklog/task/?id=7907</a:t>
            </a:r>
            <a:endParaRPr lang="zh-CN" altLang="en-US" b="1">
              <a:ln>
                <a:noFill/>
              </a:ln>
              <a:solidFill>
                <a:srgbClr val="FFFFFF"/>
              </a:solidFill>
              <a:effectLst/>
              <a:uFillTx/>
              <a:ea typeface="宋体" charset="0"/>
              <a:sym typeface="Helvetica Neue" panose="02000503000000020004"/>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xfrm>
            <a:off x="381000" y="685800"/>
            <a:ext cx="6096000" cy="3429000"/>
          </a:xfrm>
          <a:prstGeom prst="rect">
            <a:avLst/>
          </a:prstGeom>
        </p:spPr>
        <p:txBody>
          <a:bodyPr/>
          <a:lstStyle/>
          <a:p/>
        </p:txBody>
      </p:sp>
      <p:sp>
        <p:nvSpPr>
          <p:cNvPr id="186" name="Shape 186"/>
          <p:cNvSpPr>
            <a:spLocks noGrp="1"/>
          </p:cNvSpPr>
          <p:nvPr>
            <p:ph type="body" sz="quarter" idx="1"/>
          </p:nvPr>
        </p:nvSpPr>
        <p:spPr>
          <a:prstGeom prst="rect">
            <a:avLst/>
          </a:prstGeom>
        </p:spPr>
        <p:txBody>
          <a:bodyPr/>
          <a:lstStyle/>
          <a:p>
            <a:r>
              <a:rPr lang="zh-CN"/>
              <a:t>所</a:t>
            </a:r>
            <a:r>
              <a:t>有的元数据现在都是通过统一的API访问</a:t>
            </a:r>
          </a:p>
          <a:p>
            <a:r>
              <a:t>字典提供让其他引擎进行存储/修改内容的API（blob，key-value pairs）</a:t>
            </a:r>
          </a:p>
          <a:p>
            <a:r>
              <a:t>增加新的虚拟表和视图</a:t>
            </a:r>
          </a:p>
          <a:p>
            <a:r>
              <a:t>为插件提供api存储dd</a:t>
            </a:r>
          </a:p>
          <a:p>
            <a:r>
              <a:rPr lang="en-US"/>
              <a:t>8.0</a:t>
            </a:r>
            <a:r>
              <a:rPr lang="zh-CN" altLang="en-US"/>
              <a:t>的</a:t>
            </a:r>
            <a:r>
              <a:rPr lang="en-US" altLang="zh-CN"/>
              <a:t>DD</a:t>
            </a:r>
            <a:r>
              <a:rPr lang="zh-CN" altLang="en-US"/>
              <a:t>会被三类组件使用，</a:t>
            </a:r>
            <a:r>
              <a:rPr lang="en-US" altLang="zh-CN"/>
              <a:t>1. server</a:t>
            </a:r>
            <a:r>
              <a:rPr lang="zh-CN" altLang="en-US"/>
              <a:t>层，普通的</a:t>
            </a:r>
            <a:r>
              <a:rPr lang="en-US" altLang="zh-CN"/>
              <a:t>sql</a:t>
            </a:r>
            <a:r>
              <a:rPr lang="zh-CN" altLang="en-US"/>
              <a:t>执行 </a:t>
            </a:r>
            <a:r>
              <a:rPr lang="en-US" altLang="zh-CN"/>
              <a:t>2</a:t>
            </a:r>
            <a:r>
              <a:rPr lang="zh-CN" altLang="en-US">
                <a:ea typeface="宋体" charset="0"/>
              </a:rPr>
              <a:t>，内部的其他存储引擎 </a:t>
            </a:r>
            <a:r>
              <a:rPr lang="en-US" altLang="zh-CN">
                <a:ea typeface="宋体" charset="0"/>
              </a:rPr>
              <a:t>3</a:t>
            </a:r>
            <a:r>
              <a:rPr lang="zh-CN" altLang="en-US">
                <a:ea typeface="宋体" charset="0"/>
              </a:rPr>
              <a:t>，插件或其他第三方引擎</a:t>
            </a:r>
            <a:endParaRPr lang="zh-CN" altLang="en-US">
              <a:ea typeface="宋体"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xfrm>
            <a:off x="381000" y="685800"/>
            <a:ext cx="6096000" cy="3429000"/>
          </a:xfrm>
          <a:prstGeom prst="rect">
            <a:avLst/>
          </a:prstGeom>
        </p:spPr>
        <p:txBody>
          <a:bodyPr/>
          <a:lstStyle/>
          <a:p/>
        </p:txBody>
      </p:sp>
      <p:sp>
        <p:nvSpPr>
          <p:cNvPr id="186" name="Shape 186"/>
          <p:cNvSpPr>
            <a:spLocks noGrp="1"/>
          </p:cNvSpPr>
          <p:nvPr>
            <p:ph type="body" sz="quarter" idx="1"/>
          </p:nvPr>
        </p:nvSpPr>
        <p:spPr>
          <a:prstGeom prst="rect">
            <a:avLst/>
          </a:prstGeom>
        </p:spPr>
        <p:txBody>
          <a:bodyPr/>
          <a:lstStyle/>
          <a:p>
            <a:endParaRPr 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xfrm>
            <a:off x="381000" y="685800"/>
            <a:ext cx="6096000" cy="3429000"/>
          </a:xfrm>
          <a:prstGeom prst="rect">
            <a:avLst/>
          </a:prstGeom>
        </p:spPr>
        <p:txBody>
          <a:bodyPr/>
          <a:lstStyle/>
          <a:p/>
        </p:txBody>
      </p:sp>
      <p:sp>
        <p:nvSpPr>
          <p:cNvPr id="186" name="Shape 186"/>
          <p:cNvSpPr>
            <a:spLocks noGrp="1"/>
          </p:cNvSpPr>
          <p:nvPr>
            <p:ph type="body" sz="quarter" idx="1"/>
          </p:nvPr>
        </p:nvSpPr>
        <p:spPr>
          <a:prstGeom prst="rect">
            <a:avLst/>
          </a:prstGeom>
        </p:spPr>
        <p:txBody>
          <a:bodyPr/>
          <a:lstStyle/>
          <a:p>
            <a:r>
              <a:rPr>
                <a:sym typeface="+mn-ea"/>
              </a:rPr>
              <a:t>这里我们先揭晓结果，</a:t>
            </a:r>
            <a:r>
              <a:rPr lang="zh-CN">
                <a:sym typeface="+mn-ea"/>
              </a:rPr>
              <a:t>虽然没有了</a:t>
            </a:r>
            <a:r>
              <a:rPr lang="en-US" altLang="zh-CN">
                <a:sym typeface="+mn-ea"/>
              </a:rPr>
              <a:t>frm</a:t>
            </a:r>
            <a:r>
              <a:rPr lang="zh-CN" altLang="en-US">
                <a:sym typeface="+mn-ea"/>
              </a:rPr>
              <a:t>文件，</a:t>
            </a:r>
            <a:r>
              <a:rPr lang="en-US" altLang="zh-CN">
                <a:sym typeface="+mn-ea"/>
              </a:rPr>
              <a:t>8.0</a:t>
            </a:r>
            <a:r>
              <a:rPr lang="zh-CN" altLang="en-US">
                <a:sym typeface="+mn-ea"/>
              </a:rPr>
              <a:t>仍然可以使用</a:t>
            </a:r>
            <a:r>
              <a:rPr>
                <a:sym typeface="+mn-ea"/>
              </a:rPr>
              <a:t>原有的方法</a:t>
            </a:r>
            <a:endParaRPr>
              <a:sym typeface="+mn-ea"/>
            </a:endParaRPr>
          </a:p>
          <a:p>
            <a:r>
              <a:rPr>
                <a:sym typeface="+mn-ea"/>
              </a:rPr>
              <a:t>import语句会从sdi中读取元数据，导入数据</a:t>
            </a:r>
            <a:endParaRPr>
              <a:sym typeface="+mn-ea"/>
            </a:endParaRPr>
          </a:p>
          <a:p>
            <a:r>
              <a:rPr>
                <a:sym typeface="+mn-ea"/>
              </a:rPr>
              <a:t>如果sdi损坏了，也可以通过工具将sdi解析成json，然后人工编辑修复</a:t>
            </a:r>
            <a:endParaRPr>
              <a:sym typeface="+mn-ea"/>
            </a:endParaRPr>
          </a:p>
          <a:p>
            <a:r>
              <a:rPr lang="en-US">
                <a:sym typeface="+mn-ea"/>
              </a:rPr>
              <a:t>myisam sdi</a:t>
            </a:r>
            <a:r>
              <a:rPr lang="zh-CN" altLang="en-US">
                <a:ea typeface="宋体" charset="0"/>
                <a:sym typeface="+mn-ea"/>
              </a:rPr>
              <a:t>？</a:t>
            </a:r>
            <a:endParaRPr lang="zh-CN" altLang="en-US">
              <a:ea typeface="宋体" charset="0"/>
              <a:sym typeface="+mn-ea"/>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xfrm>
            <a:off x="381000" y="685800"/>
            <a:ext cx="6096000" cy="3429000"/>
          </a:xfrm>
          <a:prstGeom prst="rect">
            <a:avLst/>
          </a:prstGeom>
        </p:spPr>
        <p:txBody>
          <a:bodyPr/>
          <a:lstStyle/>
          <a:p/>
        </p:txBody>
      </p:sp>
      <p:sp>
        <p:nvSpPr>
          <p:cNvPr id="186" name="Shape 186"/>
          <p:cNvSpPr>
            <a:spLocks noGrp="1"/>
          </p:cNvSpPr>
          <p:nvPr>
            <p:ph type="body" sz="quarter" idx="1"/>
          </p:nvPr>
        </p:nvSpPr>
        <p:spPr>
          <a:prstGeom prst="rect">
            <a:avLst/>
          </a:prstGeom>
        </p:spPr>
        <p:txBody>
          <a:bodyPr/>
          <a:lstStyle/>
          <a:p>
            <a:r>
              <a:rPr lang="zh-CN" altLang="en-US">
                <a:ea typeface="宋体" charset="0"/>
              </a:rPr>
              <a:t>数据流向</a:t>
            </a:r>
            <a:endParaRPr lang="en-US" altLang="zh-CN">
              <a:ea typeface="宋体"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zh-CN" altLang="en-US">
                <a:sym typeface="+mn-ea"/>
              </a:rPr>
              <a:t>frm文件起源于mysql还不是mysql的时代 还仅仅只是一个报表程序 1979 UNIREG</a:t>
            </a:r>
            <a:endParaRPr lang="zh-CN" altLang="en-US"/>
          </a:p>
          <a:p>
            <a:r>
              <a:rPr lang="zh-CN" altLang="en-US">
                <a:sym typeface="+mn-ea"/>
              </a:rPr>
              <a:t>frm是每张表在mysql server层对应的元信息</a:t>
            </a:r>
            <a:endParaRPr lang="zh-CN" altLang="en-US"/>
          </a:p>
          <a:p>
            <a:r>
              <a:rPr lang="zh-CN" altLang="en-US">
                <a:sym typeface="+mn-ea"/>
              </a:rPr>
              <a:t>内存结构table share就是frm的缓存</a:t>
            </a:r>
            <a:endParaRPr lang="zh-CN" altLang="en-US"/>
          </a:p>
          <a:p>
            <a:endParaRPr lang="en-US" altLang="zh-CN"/>
          </a:p>
          <a:p>
            <a:r>
              <a:rPr lang="en-US" altLang="zh-CN"/>
              <a:t>mysql 5.7</a:t>
            </a:r>
            <a:r>
              <a:rPr lang="zh-CN" altLang="en-US"/>
              <a:t>中，</a:t>
            </a:r>
            <a:r>
              <a:rPr lang="en-US" altLang="zh-CN"/>
              <a:t>innodb</a:t>
            </a:r>
            <a:r>
              <a:rPr lang="zh-CN" altLang="en-US"/>
              <a:t>停止使用</a:t>
            </a:r>
            <a:r>
              <a:rPr lang="en-US" altLang="zh-CN"/>
              <a:t>definition</a:t>
            </a:r>
            <a:r>
              <a:rPr lang="zh-CN" altLang="en-US"/>
              <a:t>定义分区文件，引入可对</a:t>
            </a:r>
            <a:r>
              <a:rPr lang="en-US" altLang="zh-CN"/>
              <a:t>innodb</a:t>
            </a:r>
            <a:r>
              <a:rPr lang="zh-CN" altLang="en-US"/>
              <a:t>表的本地分区支持</a:t>
            </a:r>
            <a:endParaRPr lang="zh-CN" altLang="en-US"/>
          </a:p>
          <a:p>
            <a:r>
              <a:rPr lang="en-US" altLang="zh-CN"/>
              <a:t>isl</a:t>
            </a:r>
            <a:r>
              <a:rPr lang="zh-CN" altLang="en-US"/>
              <a:t>是</a:t>
            </a:r>
            <a:r>
              <a:rPr lang="en-US" altLang="zh-CN"/>
              <a:t>innodb</a:t>
            </a:r>
            <a:r>
              <a:rPr lang="zh-CN" altLang="en-US"/>
              <a:t>的符号链接文件，其中包含了在</a:t>
            </a:r>
            <a:r>
              <a:rPr lang="en-US" altLang="zh-CN"/>
              <a:t>mysql</a:t>
            </a:r>
            <a:r>
              <a:rPr lang="zh-CN" altLang="en-US"/>
              <a:t>数据目录之外创建的每个表空间文件的位置</a:t>
            </a:r>
            <a:endParaRPr lang="zh-CN" altLang="en-US"/>
          </a:p>
          <a:p>
            <a:r>
              <a:rPr lang="zh-CN" altLang="en-US"/>
              <a:t>每个数据库目录里有一个</a:t>
            </a:r>
            <a:r>
              <a:rPr lang="en-US" altLang="zh-CN"/>
              <a:t>db.opt</a:t>
            </a:r>
            <a:r>
              <a:rPr lang="zh-CN" altLang="en-US"/>
              <a:t>文件，包含数据库默认字符集的属性</a:t>
            </a:r>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xfrm>
            <a:off x="381000" y="685800"/>
            <a:ext cx="6096000" cy="3429000"/>
          </a:xfrm>
          <a:prstGeom prst="rect">
            <a:avLst/>
          </a:prstGeom>
        </p:spPr>
        <p:txBody>
          <a:bodyPr/>
          <a:lstStyle/>
          <a:p/>
        </p:txBody>
      </p:sp>
      <p:sp>
        <p:nvSpPr>
          <p:cNvPr id="186" name="Shape 186"/>
          <p:cNvSpPr>
            <a:spLocks noGrp="1"/>
          </p:cNvSpPr>
          <p:nvPr>
            <p:ph type="body" sz="quarter" idx="1"/>
          </p:nvPr>
        </p:nvSpPr>
        <p:spPr>
          <a:prstGeom prst="rect">
            <a:avLst/>
          </a:prstGeom>
        </p:spPr>
        <p:txBody>
          <a:bodyPr/>
          <a:lstStyle/>
          <a:p>
            <a:r>
              <a:rPr lang="zh-CN" altLang="en-US">
                <a:ea typeface="宋体" charset="0"/>
              </a:rPr>
              <a:t>这个工具是</a:t>
            </a:r>
            <a:r>
              <a:rPr lang="en-US" altLang="zh-CN">
                <a:ea typeface="宋体" charset="0"/>
              </a:rPr>
              <a:t>mysql</a:t>
            </a:r>
            <a:r>
              <a:rPr lang="zh-CN" altLang="en-US">
                <a:ea typeface="宋体" charset="0"/>
              </a:rPr>
              <a:t>工具集中自带的，可以离线使用也可以在线使用，在线使用会有小概率情况下无法读取最新数据，这个我们后面会解释</a:t>
            </a:r>
            <a:endParaRPr lang="zh-CN" altLang="en-US">
              <a:ea typeface="宋体" charset="0"/>
            </a:endParaRPr>
          </a:p>
          <a:p>
            <a:r>
              <a:rPr lang="zh-CN" altLang="en-US">
                <a:ea typeface="宋体" charset="0"/>
              </a:rPr>
              <a:t>这里使用了</a:t>
            </a:r>
            <a:r>
              <a:rPr lang="en-US" altLang="zh-CN">
                <a:ea typeface="宋体" charset="0"/>
              </a:rPr>
              <a:t>skip-data</a:t>
            </a:r>
            <a:r>
              <a:rPr lang="zh-CN" altLang="en-US">
                <a:ea typeface="宋体" charset="0"/>
              </a:rPr>
              <a:t>选项忽略了具体的表定义数据（过长），包括列定义，索引，版本号，还有表空间信息等等，比原来的</a:t>
            </a:r>
            <a:r>
              <a:rPr lang="en-US" altLang="zh-CN">
                <a:ea typeface="宋体" charset="0"/>
              </a:rPr>
              <a:t>frm</a:t>
            </a:r>
            <a:r>
              <a:rPr lang="zh-CN" altLang="en-US">
                <a:ea typeface="宋体" charset="0"/>
              </a:rPr>
              <a:t>更加丰富</a:t>
            </a:r>
            <a:endParaRPr lang="zh-CN" altLang="en-US">
              <a:ea typeface="宋体" charset="0"/>
            </a:endParaRPr>
          </a:p>
          <a:p>
            <a:r>
              <a:rPr lang="zh-CN" altLang="en-US">
                <a:ea typeface="宋体" charset="0"/>
              </a:rPr>
              <a:t>完全可以通过</a:t>
            </a:r>
            <a:r>
              <a:rPr lang="en-US" altLang="zh-CN">
                <a:ea typeface="宋体" charset="0"/>
              </a:rPr>
              <a:t>sdi</a:t>
            </a:r>
            <a:r>
              <a:rPr lang="zh-CN" altLang="en-US">
                <a:ea typeface="宋体" charset="0"/>
              </a:rPr>
              <a:t>解析出来的信息重建表</a:t>
            </a:r>
            <a:endParaRPr lang="zh-CN" altLang="en-US">
              <a:ea typeface="宋体" charset="0"/>
            </a:endParaRPr>
          </a:p>
          <a:p>
            <a:r>
              <a:rPr lang="zh-CN" altLang="en-US">
                <a:ea typeface="宋体" charset="0"/>
              </a:rPr>
              <a:t>这里展示出来的</a:t>
            </a:r>
            <a:r>
              <a:rPr lang="en-US" altLang="zh-CN">
                <a:ea typeface="宋体" charset="0"/>
              </a:rPr>
              <a:t>type</a:t>
            </a:r>
            <a:r>
              <a:rPr lang="zh-CN" altLang="en-US">
                <a:ea typeface="宋体" charset="0"/>
              </a:rPr>
              <a:t>和</a:t>
            </a:r>
            <a:r>
              <a:rPr lang="en-US" altLang="zh-CN">
                <a:ea typeface="宋体" charset="0"/>
              </a:rPr>
              <a:t>id</a:t>
            </a:r>
            <a:r>
              <a:rPr lang="zh-CN" altLang="en-US">
                <a:ea typeface="宋体" charset="0"/>
              </a:rPr>
              <a:t>是具体数据的索引，也就是主键，代表一个</a:t>
            </a:r>
            <a:r>
              <a:rPr lang="en-US" altLang="zh-CN">
                <a:ea typeface="宋体" charset="0"/>
              </a:rPr>
              <a:t>dd object</a:t>
            </a:r>
            <a:r>
              <a:rPr lang="zh-CN" altLang="en-US">
                <a:ea typeface="宋体" charset="0"/>
              </a:rPr>
              <a:t>，插件可以自定义一个</a:t>
            </a:r>
            <a:r>
              <a:rPr lang="en-US" altLang="zh-CN">
                <a:ea typeface="宋体" charset="0"/>
              </a:rPr>
              <a:t>object type</a:t>
            </a:r>
            <a:endParaRPr lang="zh-CN" altLang="en-US">
              <a:ea typeface="宋体" charset="0"/>
            </a:endParaRPr>
          </a:p>
          <a:p>
            <a:r>
              <a:rPr lang="en-US" altLang="zh-CN">
                <a:ea typeface="宋体" charset="0"/>
              </a:rPr>
              <a:t>type</a:t>
            </a:r>
            <a:r>
              <a:rPr lang="zh-CN" altLang="en-US">
                <a:ea typeface="宋体" charset="0"/>
              </a:rPr>
              <a:t>表示类型，</a:t>
            </a:r>
            <a:r>
              <a:rPr lang="en-US" altLang="zh-CN">
                <a:ea typeface="宋体" charset="0"/>
              </a:rPr>
              <a:t>table</a:t>
            </a:r>
            <a:r>
              <a:rPr lang="zh-CN" altLang="en-US">
                <a:ea typeface="宋体" charset="0"/>
              </a:rPr>
              <a:t>或者是</a:t>
            </a:r>
            <a:r>
              <a:rPr lang="en-US" altLang="zh-CN">
                <a:ea typeface="宋体" charset="0"/>
              </a:rPr>
              <a:t>tablespace</a:t>
            </a:r>
            <a:endParaRPr lang="en-US" altLang="zh-CN">
              <a:ea typeface="宋体" charset="0"/>
            </a:endParaRPr>
          </a:p>
          <a:p>
            <a:r>
              <a:rPr lang="en-US" altLang="zh-CN">
                <a:ea typeface="宋体" charset="0"/>
              </a:rPr>
              <a:t>id</a:t>
            </a:r>
            <a:r>
              <a:rPr lang="zh-CN" altLang="en-US">
                <a:ea typeface="宋体" charset="0"/>
              </a:rPr>
              <a:t>表示</a:t>
            </a:r>
            <a:r>
              <a:rPr lang="en-US" altLang="zh-CN">
                <a:ea typeface="宋体" charset="0"/>
              </a:rPr>
              <a:t>sdi table id</a:t>
            </a:r>
            <a:r>
              <a:rPr lang="zh-CN" altLang="en-US">
                <a:ea typeface="宋体" charset="0"/>
              </a:rPr>
              <a:t>，这个</a:t>
            </a:r>
            <a:r>
              <a:rPr lang="en-US" altLang="zh-CN">
                <a:ea typeface="宋体" charset="0"/>
              </a:rPr>
              <a:t>id</a:t>
            </a:r>
            <a:r>
              <a:rPr lang="zh-CN" altLang="en-US">
                <a:ea typeface="宋体" charset="0"/>
              </a:rPr>
              <a:t>不是</a:t>
            </a:r>
            <a:r>
              <a:rPr lang="en-US" altLang="zh-CN">
                <a:ea typeface="宋体" charset="0"/>
              </a:rPr>
              <a:t>tablespace id</a:t>
            </a:r>
            <a:r>
              <a:rPr lang="zh-CN" altLang="en-US">
                <a:ea typeface="宋体" charset="0"/>
              </a:rPr>
              <a:t>，是</a:t>
            </a:r>
            <a:r>
              <a:rPr lang="en-US" altLang="zh-CN">
                <a:ea typeface="宋体" charset="0"/>
              </a:rPr>
              <a:t>mysql</a:t>
            </a:r>
            <a:r>
              <a:rPr lang="zh-CN" altLang="en-US">
                <a:ea typeface="宋体" charset="0"/>
              </a:rPr>
              <a:t>根据</a:t>
            </a:r>
            <a:r>
              <a:rPr lang="en-US" altLang="zh-CN">
                <a:ea typeface="宋体" charset="0"/>
              </a:rPr>
              <a:t>tablespace id</a:t>
            </a:r>
            <a:r>
              <a:rPr lang="zh-CN" altLang="en-US">
                <a:ea typeface="宋体" charset="0"/>
              </a:rPr>
              <a:t>生成的一个</a:t>
            </a:r>
            <a:r>
              <a:rPr lang="en-US" altLang="zh-CN">
                <a:ea typeface="宋体" charset="0"/>
              </a:rPr>
              <a:t>sdi table id</a:t>
            </a:r>
            <a:endParaRPr lang="en-US" altLang="zh-CN">
              <a:ea typeface="宋体"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xfrm>
            <a:off x="381000" y="685800"/>
            <a:ext cx="6096000" cy="3429000"/>
          </a:xfrm>
          <a:prstGeom prst="rect">
            <a:avLst/>
          </a:prstGeom>
        </p:spPr>
        <p:txBody>
          <a:bodyPr/>
          <a:lstStyle/>
          <a:p/>
        </p:txBody>
      </p:sp>
      <p:sp>
        <p:nvSpPr>
          <p:cNvPr id="186" name="Shape 186"/>
          <p:cNvSpPr>
            <a:spLocks noGrp="1"/>
          </p:cNvSpPr>
          <p:nvPr>
            <p:ph type="body" sz="quarter" idx="1"/>
          </p:nvPr>
        </p:nvSpPr>
        <p:spPr>
          <a:prstGeom prst="rect">
            <a:avLst/>
          </a:prstGeom>
        </p:spPr>
        <p:txBody>
          <a:bodyPr/>
          <a:lstStyle/>
          <a:p>
            <a:r>
              <a:rPr lang="en-US" altLang="zh-CN">
                <a:ea typeface="宋体" charset="0"/>
              </a:rPr>
              <a:t>sdi</a:t>
            </a:r>
            <a:r>
              <a:rPr lang="zh-CN" altLang="en-US">
                <a:ea typeface="宋体" charset="0"/>
              </a:rPr>
              <a:t>有索引有列，就像是一张普通的表，有</a:t>
            </a:r>
            <a:r>
              <a:rPr lang="en-US" altLang="zh-CN">
                <a:ea typeface="宋体" charset="0"/>
              </a:rPr>
              <a:t>B</a:t>
            </a:r>
            <a:r>
              <a:rPr lang="zh-CN" altLang="en-US">
                <a:ea typeface="宋体" charset="0"/>
              </a:rPr>
              <a:t>树组织的主键，没有二级索引，有</a:t>
            </a:r>
            <a:r>
              <a:rPr lang="en-US" altLang="zh-CN">
                <a:ea typeface="宋体" charset="0"/>
              </a:rPr>
              <a:t>5</a:t>
            </a:r>
            <a:r>
              <a:rPr lang="zh-CN" altLang="en-US">
                <a:ea typeface="宋体" charset="0"/>
              </a:rPr>
              <a:t>列。。。</a:t>
            </a:r>
            <a:endParaRPr lang="zh-CN" altLang="en-US">
              <a:ea typeface="宋体" charset="0"/>
            </a:endParaRPr>
          </a:p>
          <a:p>
            <a:r>
              <a:rPr lang="zh-CN" altLang="en-US">
                <a:ea typeface="宋体" charset="0"/>
              </a:rPr>
              <a:t>也有</a:t>
            </a:r>
            <a:r>
              <a:rPr lang="en-US" altLang="zh-CN">
                <a:ea typeface="宋体" charset="0"/>
              </a:rPr>
              <a:t>undo/redo</a:t>
            </a:r>
            <a:r>
              <a:rPr lang="zh-CN" altLang="en-US">
                <a:ea typeface="宋体" charset="0"/>
              </a:rPr>
              <a:t>日志，会</a:t>
            </a:r>
            <a:r>
              <a:rPr lang="en-US" altLang="zh-CN">
                <a:ea typeface="宋体" charset="0"/>
              </a:rPr>
              <a:t>redo</a:t>
            </a:r>
            <a:r>
              <a:rPr lang="zh-CN" altLang="en-US">
                <a:ea typeface="宋体" charset="0"/>
              </a:rPr>
              <a:t>记录所有页的变更，在开始之前写</a:t>
            </a:r>
            <a:r>
              <a:rPr lang="en-US" altLang="zh-CN">
                <a:ea typeface="宋体" charset="0"/>
              </a:rPr>
              <a:t>undo</a:t>
            </a:r>
            <a:r>
              <a:rPr lang="zh-CN" altLang="en-US">
                <a:ea typeface="宋体" charset="0"/>
              </a:rPr>
              <a:t>，所以可以支持</a:t>
            </a:r>
            <a:r>
              <a:rPr lang="en-US" altLang="zh-CN">
                <a:ea typeface="宋体" charset="0"/>
              </a:rPr>
              <a:t>rollback</a:t>
            </a:r>
            <a:r>
              <a:rPr lang="zh-CN" altLang="en-US">
                <a:ea typeface="宋体" charset="0"/>
              </a:rPr>
              <a:t>和</a:t>
            </a:r>
            <a:r>
              <a:rPr lang="en-US" altLang="zh-CN">
                <a:ea typeface="宋体" charset="0"/>
              </a:rPr>
              <a:t>mvcc</a:t>
            </a:r>
            <a:endParaRPr lang="en-US" altLang="zh-CN">
              <a:ea typeface="宋体" charset="0"/>
            </a:endParaRPr>
          </a:p>
          <a:p>
            <a:r>
              <a:rPr lang="zh-CN" altLang="en-US">
                <a:ea typeface="宋体" charset="0"/>
              </a:rPr>
              <a:t>为了解析工具读取方便，</a:t>
            </a:r>
            <a:r>
              <a:rPr lang="en-US" altLang="zh-CN">
                <a:ea typeface="宋体" charset="0"/>
              </a:rPr>
              <a:t>sdi</a:t>
            </a:r>
            <a:r>
              <a:rPr lang="zh-CN" altLang="en-US">
                <a:ea typeface="宋体" charset="0"/>
              </a:rPr>
              <a:t>的页会尽快刷盘，但是在没有刷盘期间，工具可能会读到旧数据，在线建议使用</a:t>
            </a:r>
            <a:r>
              <a:rPr lang="en-US" altLang="zh-CN">
                <a:ea typeface="宋体" charset="0"/>
              </a:rPr>
              <a:t>is</a:t>
            </a:r>
            <a:endParaRPr lang="en-US" altLang="zh-CN">
              <a:ea typeface="宋体" charset="0"/>
            </a:endParaRPr>
          </a:p>
          <a:p>
            <a:endParaRPr lang="zh-CN" altLang="en-US">
              <a:ea typeface="宋体" charset="0"/>
            </a:endParaRPr>
          </a:p>
          <a:p>
            <a:r>
              <a:rPr lang="zh-CN" altLang="en-US">
                <a:ea typeface="宋体" charset="0"/>
              </a:rPr>
              <a:t>在</a:t>
            </a:r>
            <a:r>
              <a:rPr lang="en-US" altLang="zh-CN">
                <a:ea typeface="宋体" charset="0"/>
              </a:rPr>
              <a:t>create table</a:t>
            </a:r>
            <a:r>
              <a:rPr lang="zh-CN" altLang="en-US">
                <a:ea typeface="宋体" charset="0"/>
              </a:rPr>
              <a:t>时会填充</a:t>
            </a:r>
            <a:r>
              <a:rPr lang="en-US" altLang="zh-CN">
                <a:ea typeface="宋体" charset="0"/>
              </a:rPr>
              <a:t>sdi</a:t>
            </a:r>
            <a:r>
              <a:rPr lang="zh-CN" altLang="en-US">
                <a:ea typeface="宋体" charset="0"/>
              </a:rPr>
              <a:t>表中各个列的字段</a:t>
            </a:r>
            <a:endParaRPr lang="zh-CN" altLang="en-US">
              <a:ea typeface="宋体" charset="0"/>
            </a:endParaRPr>
          </a:p>
          <a:p>
            <a:r>
              <a:rPr lang="zh-CN" altLang="en-US">
                <a:ea typeface="宋体" charset="0"/>
              </a:rPr>
              <a:t>在</a:t>
            </a:r>
            <a:r>
              <a:rPr lang="en-US" altLang="zh-CN">
                <a:ea typeface="宋体" charset="0"/>
              </a:rPr>
              <a:t>alert table</a:t>
            </a:r>
            <a:r>
              <a:rPr lang="zh-CN" altLang="en-US">
                <a:ea typeface="宋体" charset="0"/>
              </a:rPr>
              <a:t>时会更新对应的字段，如果是共享表空间，只变更其中一个表时不需要全量更新，实际上就是一个</a:t>
            </a:r>
            <a:r>
              <a:rPr lang="en-US" altLang="zh-CN">
                <a:ea typeface="宋体" charset="0"/>
              </a:rPr>
              <a:t>update</a:t>
            </a:r>
            <a:r>
              <a:rPr lang="zh-CN" altLang="en-US">
                <a:ea typeface="宋体" charset="0"/>
              </a:rPr>
              <a:t>操作</a:t>
            </a:r>
            <a:endParaRPr lang="zh-CN" altLang="en-US">
              <a:ea typeface="宋体" charset="0"/>
            </a:endParaRPr>
          </a:p>
          <a:p>
            <a:r>
              <a:rPr lang="zh-CN" altLang="en-US">
                <a:ea typeface="宋体" charset="0"/>
              </a:rPr>
              <a:t>对于</a:t>
            </a:r>
            <a:r>
              <a:rPr lang="en-US" altLang="zh-CN">
                <a:ea typeface="宋体" charset="0"/>
              </a:rPr>
              <a:t>sdi</a:t>
            </a:r>
            <a:r>
              <a:rPr lang="zh-CN" altLang="en-US">
                <a:ea typeface="宋体" charset="0"/>
              </a:rPr>
              <a:t>表的变更和</a:t>
            </a:r>
            <a:r>
              <a:rPr lang="en-US" altLang="zh-CN">
                <a:ea typeface="宋体" charset="0"/>
              </a:rPr>
              <a:t>Data Dictionary(</a:t>
            </a:r>
            <a:r>
              <a:rPr lang="zh-CN" altLang="en-US">
                <a:ea typeface="宋体" charset="0"/>
              </a:rPr>
              <a:t>全局数据字典</a:t>
            </a:r>
            <a:r>
              <a:rPr lang="en-US" altLang="zh-CN">
                <a:ea typeface="宋体" charset="0"/>
              </a:rPr>
              <a:t>)</a:t>
            </a:r>
            <a:r>
              <a:rPr lang="zh-CN" altLang="en-US">
                <a:ea typeface="宋体" charset="0"/>
              </a:rPr>
              <a:t>的变更是在一个事务中的，当然内部可能有多个</a:t>
            </a:r>
            <a:r>
              <a:rPr lang="en-US" altLang="zh-CN">
                <a:ea typeface="宋体" charset="0"/>
              </a:rPr>
              <a:t>mini transation</a:t>
            </a:r>
            <a:endParaRPr lang="en-US" altLang="zh-CN">
              <a:ea typeface="宋体" charset="0"/>
            </a:endParaRPr>
          </a:p>
          <a:p>
            <a:endParaRPr lang="en-US" altLang="zh-CN">
              <a:ea typeface="宋体" charset="0"/>
            </a:endParaRPr>
          </a:p>
          <a:p>
            <a:r>
              <a:rPr lang="zh-CN" altLang="en-US">
                <a:ea typeface="宋体" charset="0"/>
              </a:rPr>
              <a:t>所以说即使</a:t>
            </a:r>
            <a:r>
              <a:rPr lang="en-US" altLang="zh-CN">
                <a:ea typeface="宋体" charset="0"/>
              </a:rPr>
              <a:t>idb</a:t>
            </a:r>
            <a:r>
              <a:rPr lang="zh-CN" altLang="en-US">
                <a:ea typeface="宋体" charset="0"/>
              </a:rPr>
              <a:t>文件损坏，我们还是有可能能从文件中解析出</a:t>
            </a:r>
            <a:r>
              <a:rPr lang="en-US" altLang="zh-CN">
                <a:ea typeface="宋体" charset="0"/>
              </a:rPr>
              <a:t>sdi</a:t>
            </a:r>
            <a:r>
              <a:rPr lang="zh-CN" altLang="en-US">
                <a:ea typeface="宋体" charset="0"/>
              </a:rPr>
              <a:t>，</a:t>
            </a:r>
            <a:r>
              <a:rPr lang="en-US" altLang="zh-CN">
                <a:ea typeface="宋体" charset="0"/>
              </a:rPr>
              <a:t>mysql</a:t>
            </a:r>
            <a:r>
              <a:rPr lang="zh-CN" altLang="en-US">
                <a:ea typeface="宋体" charset="0"/>
              </a:rPr>
              <a:t>曾经还试图在一个</a:t>
            </a:r>
            <a:r>
              <a:rPr lang="en-US" altLang="zh-CN">
                <a:ea typeface="宋体" charset="0"/>
              </a:rPr>
              <a:t>ibd</a:t>
            </a:r>
            <a:r>
              <a:rPr lang="zh-CN" altLang="en-US">
                <a:ea typeface="宋体" charset="0"/>
              </a:rPr>
              <a:t>文件中存</a:t>
            </a:r>
            <a:r>
              <a:rPr lang="en-US" altLang="zh-CN">
                <a:ea typeface="宋体" charset="0"/>
              </a:rPr>
              <a:t>2</a:t>
            </a:r>
            <a:r>
              <a:rPr lang="zh-CN" altLang="en-US">
                <a:ea typeface="宋体" charset="0"/>
              </a:rPr>
              <a:t>份</a:t>
            </a:r>
            <a:r>
              <a:rPr lang="en-US" altLang="zh-CN">
                <a:ea typeface="宋体" charset="0"/>
              </a:rPr>
              <a:t>sdi</a:t>
            </a:r>
            <a:r>
              <a:rPr lang="zh-CN" altLang="en-US">
                <a:ea typeface="宋体" charset="0"/>
              </a:rPr>
              <a:t>，都被损坏概率更低，最终没有实现，即使</a:t>
            </a:r>
            <a:r>
              <a:rPr lang="en-US" altLang="zh-CN">
                <a:ea typeface="宋体" charset="0"/>
              </a:rPr>
              <a:t>2</a:t>
            </a:r>
            <a:r>
              <a:rPr lang="zh-CN" altLang="en-US">
                <a:ea typeface="宋体" charset="0"/>
              </a:rPr>
              <a:t>份也可能都损坏</a:t>
            </a:r>
            <a:endParaRPr lang="zh-CN" altLang="en-US">
              <a:ea typeface="宋体"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xfrm>
            <a:off x="381000" y="685800"/>
            <a:ext cx="6096000" cy="3429000"/>
          </a:xfrm>
          <a:prstGeom prst="rect">
            <a:avLst/>
          </a:prstGeom>
        </p:spPr>
        <p:txBody>
          <a:bodyPr/>
          <a:lstStyle/>
          <a:p/>
        </p:txBody>
      </p:sp>
      <p:sp>
        <p:nvSpPr>
          <p:cNvPr id="186" name="Shape 186"/>
          <p:cNvSpPr>
            <a:spLocks noGrp="1"/>
          </p:cNvSpPr>
          <p:nvPr>
            <p:ph type="body" sz="quarter" idx="1"/>
          </p:nvPr>
        </p:nvSpPr>
        <p:spPr>
          <a:prstGeom prst="rect">
            <a:avLst/>
          </a:prstGeom>
        </p:spPr>
        <p:txBody>
          <a:bodyPr/>
          <a:lstStyle/>
          <a:p>
            <a:r>
              <a:rPr lang="en-US" altLang="zh-CN">
                <a:ea typeface="宋体" charset="0"/>
              </a:rPr>
              <a:t>1. </a:t>
            </a:r>
            <a:r>
              <a:rPr lang="zh-CN" altLang="en-US">
                <a:ea typeface="宋体" charset="0"/>
              </a:rPr>
              <a:t>寻找数据目录</a:t>
            </a:r>
            <a:endParaRPr lang="zh-CN" altLang="en-US">
              <a:ea typeface="宋体" charset="0"/>
            </a:endParaRPr>
          </a:p>
          <a:p>
            <a:r>
              <a:rPr lang="en-US" altLang="zh-CN">
                <a:ea typeface="宋体" charset="0"/>
              </a:rPr>
              <a:t>2. </a:t>
            </a:r>
            <a:r>
              <a:rPr lang="zh-CN" altLang="en-US">
                <a:ea typeface="宋体" charset="0"/>
              </a:rPr>
              <a:t>执行检查（旧数据类型、表名重复）</a:t>
            </a:r>
            <a:endParaRPr lang="zh-CN" altLang="en-US">
              <a:ea typeface="宋体" charset="0"/>
            </a:endParaRPr>
          </a:p>
          <a:p>
            <a:r>
              <a:rPr lang="en-US" altLang="zh-CN">
                <a:ea typeface="宋体" charset="0"/>
              </a:rPr>
              <a:t>3. </a:t>
            </a:r>
            <a:r>
              <a:rPr lang="zh-CN" altLang="en-US">
                <a:ea typeface="宋体" charset="0"/>
              </a:rPr>
              <a:t>创建</a:t>
            </a:r>
            <a:r>
              <a:rPr lang="en-US" altLang="zh-CN">
                <a:ea typeface="宋体" charset="0"/>
              </a:rPr>
              <a:t>DD tables </a:t>
            </a:r>
            <a:r>
              <a:rPr lang="zh-CN" altLang="en-US">
                <a:ea typeface="宋体" charset="0"/>
              </a:rPr>
              <a:t>（转化</a:t>
            </a:r>
            <a:r>
              <a:rPr lang="en-US" altLang="zh-CN">
                <a:ea typeface="宋体" charset="0"/>
              </a:rPr>
              <a:t>innodb</a:t>
            </a:r>
            <a:r>
              <a:rPr lang="zh-CN" altLang="en-US">
                <a:ea typeface="宋体" charset="0"/>
              </a:rPr>
              <a:t>字典表）</a:t>
            </a:r>
            <a:endParaRPr lang="en-US" altLang="zh-CN">
              <a:ea typeface="宋体" charset="0"/>
            </a:endParaRPr>
          </a:p>
          <a:p>
            <a:r>
              <a:rPr lang="en-US" altLang="zh-CN">
                <a:ea typeface="宋体" charset="0"/>
              </a:rPr>
              <a:t>4. </a:t>
            </a:r>
            <a:r>
              <a:rPr lang="zh-CN" altLang="en-US">
                <a:ea typeface="宋体" charset="0"/>
              </a:rPr>
              <a:t>升级</a:t>
            </a:r>
            <a:r>
              <a:rPr lang="en-US" altLang="zh-CN">
                <a:ea typeface="宋体" charset="0"/>
              </a:rPr>
              <a:t>mysql.plugin</a:t>
            </a:r>
            <a:r>
              <a:rPr lang="zh-CN" altLang="en-US">
                <a:ea typeface="宋体" charset="0"/>
              </a:rPr>
              <a:t>表</a:t>
            </a:r>
            <a:endParaRPr lang="zh-CN" altLang="en-US">
              <a:ea typeface="宋体" charset="0"/>
            </a:endParaRPr>
          </a:p>
          <a:p>
            <a:r>
              <a:rPr lang="en-US" altLang="zh-CN">
                <a:ea typeface="宋体" charset="0"/>
              </a:rPr>
              <a:t>5. </a:t>
            </a:r>
            <a:r>
              <a:rPr lang="zh-CN" altLang="en-US">
                <a:ea typeface="宋体" charset="0"/>
              </a:rPr>
              <a:t>初始化插件和</a:t>
            </a:r>
            <a:r>
              <a:rPr lang="en-US" altLang="zh-CN">
                <a:ea typeface="宋体" charset="0"/>
              </a:rPr>
              <a:t>se</a:t>
            </a:r>
            <a:endParaRPr lang="en-US" altLang="zh-CN">
              <a:ea typeface="宋体" charset="0"/>
            </a:endParaRPr>
          </a:p>
          <a:p>
            <a:r>
              <a:rPr lang="en-US" altLang="zh-CN">
                <a:ea typeface="宋体" charset="0"/>
              </a:rPr>
              <a:t>6. </a:t>
            </a:r>
            <a:r>
              <a:rPr lang="zh-CN" altLang="en-US">
                <a:ea typeface="宋体" charset="0"/>
              </a:rPr>
              <a:t>找目录，插入</a:t>
            </a:r>
            <a:r>
              <a:rPr lang="en-US" altLang="zh-CN">
                <a:ea typeface="宋体" charset="0"/>
              </a:rPr>
              <a:t>schema table</a:t>
            </a:r>
            <a:r>
              <a:rPr lang="zh-CN" altLang="en-US">
                <a:ea typeface="宋体" charset="0"/>
              </a:rPr>
              <a:t>（非</a:t>
            </a:r>
            <a:r>
              <a:rPr lang="en-US" altLang="zh-CN">
                <a:ea typeface="宋体" charset="0"/>
              </a:rPr>
              <a:t>innodb</a:t>
            </a:r>
            <a:r>
              <a:rPr lang="zh-CN" altLang="en-US">
                <a:ea typeface="宋体" charset="0"/>
              </a:rPr>
              <a:t>表创建</a:t>
            </a:r>
            <a:r>
              <a:rPr lang="en-US" altLang="zh-CN">
                <a:ea typeface="宋体" charset="0"/>
              </a:rPr>
              <a:t>sdi</a:t>
            </a:r>
            <a:r>
              <a:rPr lang="zh-CN" altLang="en-US">
                <a:ea typeface="宋体" charset="0"/>
              </a:rPr>
              <a:t>文件），找目录</a:t>
            </a:r>
            <a:r>
              <a:rPr lang="en-US" altLang="zh-CN">
                <a:ea typeface="宋体" charset="0"/>
              </a:rPr>
              <a:t>frm</a:t>
            </a:r>
            <a:r>
              <a:rPr lang="zh-CN" altLang="en-US">
                <a:ea typeface="宋体" charset="0"/>
              </a:rPr>
              <a:t>文件，插入</a:t>
            </a:r>
            <a:r>
              <a:rPr lang="en-US" altLang="zh-CN">
                <a:ea typeface="宋体" charset="0"/>
              </a:rPr>
              <a:t>tables/tablespace</a:t>
            </a:r>
            <a:r>
              <a:rPr lang="zh-CN" altLang="en-US">
                <a:ea typeface="宋体" charset="0"/>
              </a:rPr>
              <a:t>表，创建</a:t>
            </a:r>
            <a:r>
              <a:rPr lang="en-US" altLang="zh-CN">
                <a:ea typeface="宋体" charset="0"/>
              </a:rPr>
              <a:t>view</a:t>
            </a:r>
            <a:endParaRPr lang="en-US" altLang="zh-CN">
              <a:ea typeface="宋体" charset="0"/>
            </a:endParaRPr>
          </a:p>
          <a:p>
            <a:r>
              <a:rPr lang="en-US" altLang="zh-CN">
                <a:ea typeface="宋体" charset="0"/>
              </a:rPr>
              <a:t>7. </a:t>
            </a:r>
            <a:r>
              <a:rPr lang="zh-CN" altLang="en-US">
                <a:ea typeface="宋体" charset="0"/>
              </a:rPr>
              <a:t>找</a:t>
            </a:r>
            <a:r>
              <a:rPr lang="en-US" altLang="zh-CN">
                <a:ea typeface="宋体" charset="0"/>
              </a:rPr>
              <a:t>.trg .trn</a:t>
            </a:r>
            <a:r>
              <a:rPr lang="zh-CN" altLang="en-US">
                <a:ea typeface="宋体" charset="0"/>
              </a:rPr>
              <a:t>文件，创建</a:t>
            </a:r>
            <a:r>
              <a:rPr lang="en-US" altLang="zh-CN">
                <a:ea typeface="宋体" charset="0"/>
              </a:rPr>
              <a:t>tigger</a:t>
            </a:r>
            <a:endParaRPr lang="en-US" altLang="zh-CN">
              <a:ea typeface="宋体" charset="0"/>
            </a:endParaRPr>
          </a:p>
          <a:p>
            <a:r>
              <a:rPr lang="en-US" altLang="zh-CN">
                <a:ea typeface="宋体" charset="0"/>
              </a:rPr>
              <a:t>8. </a:t>
            </a:r>
            <a:r>
              <a:rPr lang="zh-CN" altLang="en-US">
                <a:ea typeface="宋体" charset="0"/>
              </a:rPr>
              <a:t>扫描</a:t>
            </a:r>
            <a:r>
              <a:rPr lang="en-US" altLang="zh-CN">
                <a:ea typeface="宋体" charset="0"/>
              </a:rPr>
              <a:t>event</a:t>
            </a:r>
            <a:r>
              <a:rPr lang="zh-CN" altLang="en-US">
                <a:ea typeface="宋体" charset="0"/>
              </a:rPr>
              <a:t>表，创建</a:t>
            </a:r>
            <a:r>
              <a:rPr lang="en-US" altLang="zh-CN">
                <a:ea typeface="宋体" charset="0"/>
              </a:rPr>
              <a:t>events</a:t>
            </a:r>
            <a:endParaRPr lang="en-US" altLang="zh-CN">
              <a:ea typeface="宋体" charset="0"/>
            </a:endParaRPr>
          </a:p>
          <a:p>
            <a:r>
              <a:rPr lang="en-US" altLang="zh-CN">
                <a:ea typeface="宋体" charset="0"/>
              </a:rPr>
              <a:t>9. </a:t>
            </a:r>
            <a:r>
              <a:rPr lang="zh-CN" altLang="en-US">
                <a:ea typeface="宋体" charset="0"/>
              </a:rPr>
              <a:t>扫描</a:t>
            </a:r>
            <a:r>
              <a:rPr lang="en-US" altLang="zh-CN">
                <a:ea typeface="宋体" charset="0"/>
              </a:rPr>
              <a:t>proc</a:t>
            </a:r>
            <a:r>
              <a:rPr lang="zh-CN" altLang="en-US">
                <a:ea typeface="宋体" charset="0"/>
              </a:rPr>
              <a:t>表，创建</a:t>
            </a:r>
            <a:r>
              <a:rPr lang="en-US" altLang="zh-CN">
                <a:ea typeface="宋体" charset="0"/>
              </a:rPr>
              <a:t>routines</a:t>
            </a:r>
            <a:endParaRPr lang="en-US" altLang="zh-CN">
              <a:ea typeface="宋体" charset="0"/>
            </a:endParaRPr>
          </a:p>
          <a:p>
            <a:r>
              <a:rPr lang="en-US">
                <a:ea typeface="宋体" charset="0"/>
              </a:rPr>
              <a:t>10.</a:t>
            </a:r>
            <a:r>
              <a:rPr lang="zh-CN" altLang="en-US">
                <a:ea typeface="宋体" charset="0"/>
              </a:rPr>
              <a:t>任何一步失败，删除</a:t>
            </a:r>
            <a:r>
              <a:rPr lang="en-US" altLang="zh-CN">
                <a:ea typeface="宋体" charset="0"/>
              </a:rPr>
              <a:t>dd</a:t>
            </a:r>
            <a:r>
              <a:rPr lang="zh-CN" altLang="en-US">
                <a:ea typeface="宋体" charset="0"/>
              </a:rPr>
              <a:t>表</a:t>
            </a:r>
            <a:endParaRPr lang="zh-CN" altLang="en-US">
              <a:ea typeface="宋体" charset="0"/>
            </a:endParaRPr>
          </a:p>
          <a:p>
            <a:r>
              <a:rPr lang="zh-CN" altLang="en-US">
                <a:ea typeface="宋体" charset="0"/>
              </a:rPr>
              <a:t>旧的元数据会被移至</a:t>
            </a:r>
            <a:r>
              <a:rPr lang="en-US" altLang="zh-CN">
                <a:ea typeface="宋体" charset="0"/>
              </a:rPr>
              <a:t>backup_metadata_57</a:t>
            </a:r>
            <a:endParaRPr lang="zh-CN" altLang="en-US">
              <a:ea typeface="宋体" charset="0"/>
            </a:endParaRPr>
          </a:p>
          <a:p>
            <a:endParaRPr lang="zh-CN" altLang="en-US">
              <a:ea typeface="宋体" charset="0"/>
            </a:endParaRPr>
          </a:p>
          <a:p>
            <a:endParaRPr lang="zh-CN" altLang="en-US">
              <a:ea typeface="宋体"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ea typeface="宋体"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t>还有一些元数据存在于非事务表中，myisam表，比如。。。</a:t>
            </a:r>
          </a:p>
          <a:p>
            <a:r>
              <a:t>因为mysql最初使用myisam表作为默认引擎，虽然mysql从5.5开始将默认引擎换成innodb，但是还是保留了一些mysql库中的一些myisam表storing privileges and timezones remained as MyISAM</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zh-CN" altLang="en-US"/>
              <a:t>innodb引擎内也有一份关于表信息的元数据，比如在I_S中的。。。。</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zh-CN" altLang="en-US"/>
              <a:t>有这么几个问题。。。</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zh-CN" altLang="en-US"/>
              <a:t>先来说说第一个问题 各种原因导致的不一致</a:t>
            </a:r>
            <a:endParaRPr lang="zh-CN" altLang="en-US"/>
          </a:p>
          <a:p>
            <a:r>
              <a:rPr lang="zh-CN" altLang="en-US"/>
              <a:t>前面我们说到mysql在server层和innodb引擎层分别有一份表的字典信息，那么当元数据信息需要发生变更时，是不是要保证这两份元数据的一致性呢，一致性需要事务的加持，mysql8.0之前由于字典信息保存在文件和非事务表中，没有做到强一致</a:t>
            </a:r>
            <a:endParaRPr lang="zh-CN" altLang="en-US"/>
          </a:p>
          <a:p>
            <a:r>
              <a:rPr lang="zh-CN" altLang="en-US"/>
              <a:t>有时我们会需要create table fail的错误，去看error log时会发现这么一段话，意思是server层的frm文件已经没有了，但是innodb中还存在着这张表，你瞅瞅咋回事吧。这其实就是很典型的触发了server层和引擎层的不一致，解决方法是。。。</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zh-CN" altLang="en-US"/>
              <a:t>另一种非一致的情况是</a:t>
            </a:r>
            <a:endParaRPr lang="zh-CN" altLang="en-US"/>
          </a:p>
          <a:p>
            <a:r>
              <a:rPr lang="zh-CN" altLang="en-US"/>
              <a:t>有了frm文件，但是innodb层的数据字典不存在，解决方式就是直接手动删除frm文件</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p:cSld name="标题与副标题">
    <p:spTree>
      <p:nvGrpSpPr>
        <p:cNvPr id="1" name=""/>
        <p:cNvGrpSpPr/>
        <p:nvPr/>
      </p:nvGrpSpPr>
      <p:grpSpPr>
        <a:xfrm>
          <a:off x="0" y="0"/>
          <a:ext cx="0" cy="0"/>
          <a:chOff x="0" y="0"/>
          <a:chExt cx="0" cy="0"/>
        </a:xfrm>
      </p:grpSpPr>
      <p:sp>
        <p:nvSpPr>
          <p:cNvPr id="12" name="标题文本"/>
          <p:cNvSpPr txBox="1">
            <a:spLocks noGrp="1"/>
          </p:cNvSpPr>
          <p:nvPr>
            <p:ph type="title" hasCustomPrompt="1"/>
          </p:nvPr>
        </p:nvSpPr>
        <p:spPr>
          <a:xfrm>
            <a:off x="1778000" y="2298700"/>
            <a:ext cx="20828000" cy="4648200"/>
          </a:xfrm>
          <a:prstGeom prst="rect">
            <a:avLst/>
          </a:prstGeom>
        </p:spPr>
        <p:txBody>
          <a:bodyPr anchor="b"/>
          <a:lstStyle/>
          <a:p>
            <a:r>
              <a:t>标题文本</a:t>
            </a:r>
          </a:p>
        </p:txBody>
      </p:sp>
      <p:sp>
        <p:nvSpPr>
          <p:cNvPr id="13" name="正文级别 1…"/>
          <p:cNvSpPr txBox="1">
            <a:spLocks noGrp="1"/>
          </p:cNvSpPr>
          <p:nvPr>
            <p:ph type="body" sz="quarter" idx="1" hasCustomPrompt="1"/>
          </p:nvPr>
        </p:nvSpPr>
        <p:spPr>
          <a:xfrm>
            <a:off x="1778000" y="7073900"/>
            <a:ext cx="20828000" cy="1587500"/>
          </a:xfrm>
          <a:prstGeom prst="rect">
            <a:avLst/>
          </a:prstGeom>
        </p:spPr>
        <p:txBody>
          <a:bodyPr anchor="t"/>
          <a:lstStyle>
            <a:lvl1pPr marL="0" indent="0" algn="ctr">
              <a:spcBef>
                <a:spcPts val="0"/>
              </a:spcBef>
              <a:buClrTx/>
              <a:buSzTx/>
              <a:buNone/>
              <a:defRPr sz="5400"/>
            </a:lvl1pPr>
            <a:lvl2pPr marL="0" indent="0" algn="ctr">
              <a:spcBef>
                <a:spcPts val="0"/>
              </a:spcBef>
              <a:buClrTx/>
              <a:buSzTx/>
              <a:buNone/>
              <a:defRPr sz="5400"/>
            </a:lvl2pPr>
            <a:lvl3pPr marL="0" indent="0" algn="ctr">
              <a:spcBef>
                <a:spcPts val="0"/>
              </a:spcBef>
              <a:buClrTx/>
              <a:buSzTx/>
              <a:buNone/>
              <a:defRPr sz="5400"/>
            </a:lvl3pPr>
            <a:lvl4pPr marL="0" indent="0" algn="ctr">
              <a:spcBef>
                <a:spcPts val="0"/>
              </a:spcBef>
              <a:buClrTx/>
              <a:buSzTx/>
              <a:buNone/>
              <a:defRPr sz="5400"/>
            </a:lvl4pPr>
            <a:lvl5pPr marL="0" indent="0" algn="ctr">
              <a:spcBef>
                <a:spcPts val="0"/>
              </a:spcBef>
              <a:buClrTx/>
              <a:buSzTx/>
              <a:buNone/>
              <a:defRPr sz="5400"/>
            </a:lvl5pPr>
          </a:lstStyle>
          <a:p>
            <a:r>
              <a:t>正文级别 1</a:t>
            </a:r>
          </a:p>
          <a:p>
            <a:pPr lvl="1"/>
            <a:r>
              <a:t>正文级别 2</a:t>
            </a:r>
          </a:p>
          <a:p>
            <a:pPr lvl="2"/>
            <a:r>
              <a:t>正文级别 3</a:t>
            </a:r>
          </a:p>
          <a:p>
            <a:pPr lvl="3"/>
            <a:r>
              <a:t>正文级别 4</a:t>
            </a:r>
          </a:p>
          <a:p>
            <a:pPr lvl="4"/>
            <a:r>
              <a:t>正文级别 5</a:t>
            </a:r>
          </a:p>
        </p:txBody>
      </p:sp>
      <p:sp>
        <p:nvSpPr>
          <p:cNvPr id="14"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pic>
        <p:nvPicPr>
          <p:cNvPr id="15" name="logo.png" descr="logo.png"/>
          <p:cNvPicPr>
            <a:picLocks noChangeAspect="1"/>
          </p:cNvPicPr>
          <p:nvPr/>
        </p:nvPicPr>
        <p:blipFill>
          <a:blip r:embed="rId2"/>
          <a:stretch>
            <a:fillRect/>
          </a:stretch>
        </p:blipFill>
        <p:spPr>
          <a:xfrm>
            <a:off x="10338276" y="12242447"/>
            <a:ext cx="3707447" cy="1001353"/>
          </a:xfrm>
          <a:prstGeom prst="rect">
            <a:avLst/>
          </a:prstGeom>
          <a:ln w="12700">
            <a:miter lim="400000"/>
            <a:headEnd/>
            <a:tailEnd/>
          </a:ln>
        </p:spPr>
      </p:pic>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p:cSld name="引文">
    <p:spTree>
      <p:nvGrpSpPr>
        <p:cNvPr id="1" name=""/>
        <p:cNvGrpSpPr/>
        <p:nvPr/>
      </p:nvGrpSpPr>
      <p:grpSpPr>
        <a:xfrm>
          <a:off x="0" y="0"/>
          <a:ext cx="0" cy="0"/>
          <a:chOff x="0" y="0"/>
          <a:chExt cx="0" cy="0"/>
        </a:xfrm>
      </p:grpSpPr>
      <p:sp>
        <p:nvSpPr>
          <p:cNvPr id="99" name="–Johnny Appleseed"/>
          <p:cNvSpPr txBox="1">
            <a:spLocks noGrp="1"/>
          </p:cNvSpPr>
          <p:nvPr>
            <p:ph type="body" sz="quarter" idx="13" hasCustomPrompt="1"/>
          </p:nvPr>
        </p:nvSpPr>
        <p:spPr>
          <a:xfrm>
            <a:off x="2387600" y="8953500"/>
            <a:ext cx="19621500" cy="585521"/>
          </a:xfrm>
          <a:prstGeom prst="rect">
            <a:avLst/>
          </a:prstGeom>
        </p:spPr>
        <p:txBody>
          <a:bodyPr anchor="t">
            <a:spAutoFit/>
          </a:bodyPr>
          <a:lstStyle>
            <a:lvl1pPr marL="0" indent="0" algn="ctr">
              <a:spcBef>
                <a:spcPts val="0"/>
              </a:spcBef>
              <a:buClrTx/>
              <a:buSzTx/>
              <a:buNone/>
              <a:defRPr sz="3200" i="1"/>
            </a:lvl1pPr>
          </a:lstStyle>
          <a:p>
            <a:r>
              <a:t>–Johnny Appleseed</a:t>
            </a:r>
          </a:p>
        </p:txBody>
      </p:sp>
      <p:sp>
        <p:nvSpPr>
          <p:cNvPr id="100" name="“在此键入引文。”"/>
          <p:cNvSpPr txBox="1">
            <a:spLocks noGrp="1"/>
          </p:cNvSpPr>
          <p:nvPr>
            <p:ph type="body" sz="quarter" idx="14" hasCustomPrompt="1"/>
          </p:nvPr>
        </p:nvSpPr>
        <p:spPr>
          <a:xfrm>
            <a:off x="2387600" y="6013450"/>
            <a:ext cx="19621500" cy="952501"/>
          </a:xfrm>
          <a:prstGeom prst="rect">
            <a:avLst/>
          </a:prstGeom>
        </p:spPr>
        <p:txBody>
          <a:bodyPr>
            <a:spAutoFit/>
          </a:bodyPr>
          <a:lstStyle>
            <a:lvl1pPr marL="0" indent="0" algn="ctr">
              <a:spcBef>
                <a:spcPts val="0"/>
              </a:spcBef>
              <a:buClrTx/>
              <a:buSzTx/>
              <a:buNone/>
              <a:defRPr sz="4800">
                <a:latin typeface="+mn-lt"/>
                <a:ea typeface="+mn-ea"/>
                <a:cs typeface="+mn-cs"/>
                <a:sym typeface="Helvetica Neue Medium"/>
              </a:defRPr>
            </a:lvl1pPr>
          </a:lstStyle>
          <a:p>
            <a:r>
              <a:t>“在此键入引文。”</a:t>
            </a:r>
          </a:p>
        </p:txBody>
      </p:sp>
      <p:pic>
        <p:nvPicPr>
          <p:cNvPr id="101" name="logo.png" descr="logo.png"/>
          <p:cNvPicPr>
            <a:picLocks noChangeAspect="1"/>
          </p:cNvPicPr>
          <p:nvPr/>
        </p:nvPicPr>
        <p:blipFill>
          <a:blip r:embed="rId2"/>
          <a:stretch>
            <a:fillRect/>
          </a:stretch>
        </p:blipFill>
        <p:spPr>
          <a:xfrm>
            <a:off x="18046799" y="11627136"/>
            <a:ext cx="6088422" cy="1644437"/>
          </a:xfrm>
          <a:prstGeom prst="rect">
            <a:avLst/>
          </a:prstGeom>
          <a:ln w="12700">
            <a:miter lim="400000"/>
            <a:headEnd/>
            <a:tailEnd/>
          </a:ln>
        </p:spPr>
      </p:pic>
      <p:sp>
        <p:nvSpPr>
          <p:cNvPr id="10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p:cSld name="照片">
    <p:spTree>
      <p:nvGrpSpPr>
        <p:cNvPr id="1" name=""/>
        <p:cNvGrpSpPr/>
        <p:nvPr/>
      </p:nvGrpSpPr>
      <p:grpSpPr>
        <a:xfrm>
          <a:off x="0" y="0"/>
          <a:ext cx="0" cy="0"/>
          <a:chOff x="0" y="0"/>
          <a:chExt cx="0" cy="0"/>
        </a:xfrm>
      </p:grpSpPr>
      <p:sp>
        <p:nvSpPr>
          <p:cNvPr id="109" name="图像"/>
          <p:cNvSpPr>
            <a:spLocks noGrp="1"/>
          </p:cNvSpPr>
          <p:nvPr>
            <p:ph type="pic" idx="13"/>
          </p:nvPr>
        </p:nvSpPr>
        <p:spPr>
          <a:xfrm>
            <a:off x="0" y="0"/>
            <a:ext cx="24384000" cy="13716000"/>
          </a:xfrm>
          <a:prstGeom prst="rect">
            <a:avLst/>
          </a:prstGeom>
        </p:spPr>
        <p:txBody>
          <a:bodyPr lIns="91439" tIns="45719" rIns="91439" bIns="45719" anchor="t">
            <a:noAutofit/>
          </a:bodyPr>
          <a:lstStyle/>
          <a:p/>
        </p:txBody>
      </p:sp>
      <p:sp>
        <p:nvSpPr>
          <p:cNvPr id="110"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p:cSld name="空白">
    <p:spTree>
      <p:nvGrpSpPr>
        <p:cNvPr id="1" name=""/>
        <p:cNvGrpSpPr/>
        <p:nvPr/>
      </p:nvGrpSpPr>
      <p:grpSpPr>
        <a:xfrm>
          <a:off x="0" y="0"/>
          <a:ext cx="0" cy="0"/>
          <a:chOff x="0" y="0"/>
          <a:chExt cx="0" cy="0"/>
        </a:xfrm>
      </p:grpSpPr>
      <p:pic>
        <p:nvPicPr>
          <p:cNvPr id="117" name="logo.png" descr="logo.png"/>
          <p:cNvPicPr>
            <a:picLocks noChangeAspect="1"/>
          </p:cNvPicPr>
          <p:nvPr/>
        </p:nvPicPr>
        <p:blipFill>
          <a:blip r:embed="rId2"/>
          <a:srcRect/>
          <a:stretch>
            <a:fillRect/>
          </a:stretch>
        </p:blipFill>
        <p:spPr>
          <a:xfrm>
            <a:off x="10672155" y="13007185"/>
            <a:ext cx="2426652" cy="655421"/>
          </a:xfrm>
          <a:prstGeom prst="rect">
            <a:avLst/>
          </a:prstGeom>
          <a:ln w="12700">
            <a:miter lim="400000"/>
            <a:headEnd/>
            <a:tailEnd/>
          </a:ln>
        </p:spPr>
      </p:pic>
      <p:sp>
        <p:nvSpPr>
          <p:cNvPr id="118"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p:cSld name="引文">
    <p:spTree>
      <p:nvGrpSpPr>
        <p:cNvPr id="1" name=""/>
        <p:cNvGrpSpPr/>
        <p:nvPr/>
      </p:nvGrpSpPr>
      <p:grpSpPr>
        <a:xfrm>
          <a:off x="0" y="0"/>
          <a:ext cx="0" cy="0"/>
          <a:chOff x="0" y="0"/>
          <a:chExt cx="0" cy="0"/>
        </a:xfrm>
      </p:grpSpPr>
      <p:sp>
        <p:nvSpPr>
          <p:cNvPr id="133" name="正文级别 1…"/>
          <p:cNvSpPr txBox="1">
            <a:spLocks noGrp="1"/>
          </p:cNvSpPr>
          <p:nvPr>
            <p:ph type="body" sz="quarter" idx="1" hasCustomPrompt="1"/>
          </p:nvPr>
        </p:nvSpPr>
        <p:spPr>
          <a:xfrm>
            <a:off x="2387600" y="8953500"/>
            <a:ext cx="19621500" cy="585521"/>
          </a:xfrm>
          <a:prstGeom prst="rect">
            <a:avLst/>
          </a:prstGeom>
        </p:spPr>
        <p:txBody>
          <a:bodyPr anchor="t"/>
          <a:lstStyle>
            <a:lvl1pPr marL="0" indent="0" algn="ctr">
              <a:spcBef>
                <a:spcPts val="0"/>
              </a:spcBef>
              <a:buClrTx/>
              <a:buSzTx/>
              <a:buNone/>
              <a:defRPr sz="3200" i="1"/>
            </a:lvl1pPr>
            <a:lvl2pPr marL="1058545" indent="-423545" algn="ctr">
              <a:spcBef>
                <a:spcPts val="0"/>
              </a:spcBef>
              <a:buClrTx/>
              <a:defRPr sz="3200" i="1"/>
            </a:lvl2pPr>
            <a:lvl3pPr marL="1693545" indent="-423545" algn="ctr">
              <a:spcBef>
                <a:spcPts val="0"/>
              </a:spcBef>
              <a:buClrTx/>
              <a:defRPr sz="3200" i="1"/>
            </a:lvl3pPr>
            <a:lvl4pPr marL="2328545" indent="-423545" algn="ctr">
              <a:spcBef>
                <a:spcPts val="0"/>
              </a:spcBef>
              <a:buClrTx/>
              <a:defRPr sz="3200" i="1"/>
            </a:lvl4pPr>
            <a:lvl5pPr marL="2963545" indent="-423545" algn="ctr">
              <a:spcBef>
                <a:spcPts val="0"/>
              </a:spcBef>
              <a:buClrTx/>
              <a:defRPr sz="3200" i="1"/>
            </a:lvl5pPr>
          </a:lstStyle>
          <a:p>
            <a:r>
              <a:t>正文级别 1</a:t>
            </a:r>
          </a:p>
          <a:p>
            <a:pPr lvl="1"/>
            <a:r>
              <a:t>正文级别 2</a:t>
            </a:r>
          </a:p>
          <a:p>
            <a:pPr lvl="2"/>
            <a:r>
              <a:t>正文级别 3</a:t>
            </a:r>
          </a:p>
          <a:p>
            <a:pPr lvl="3"/>
            <a:r>
              <a:t>正文级别 4</a:t>
            </a:r>
          </a:p>
          <a:p>
            <a:pPr lvl="4"/>
            <a:r>
              <a:t>正文级别 5</a:t>
            </a:r>
          </a:p>
        </p:txBody>
      </p:sp>
      <p:sp>
        <p:nvSpPr>
          <p:cNvPr id="134" name="“在此键入引文。”"/>
          <p:cNvSpPr txBox="1">
            <a:spLocks noGrp="1"/>
          </p:cNvSpPr>
          <p:nvPr>
            <p:ph type="body" sz="quarter" idx="13"/>
          </p:nvPr>
        </p:nvSpPr>
        <p:spPr>
          <a:xfrm>
            <a:off x="2387600" y="6013450"/>
            <a:ext cx="19621500" cy="952501"/>
          </a:xfrm>
          <a:prstGeom prst="rect">
            <a:avLst/>
          </a:prstGeom>
        </p:spPr>
        <p:txBody>
          <a:bodyPr/>
          <a:lstStyle/>
          <a:p>
            <a:pPr marL="0" indent="0" algn="ctr">
              <a:spcBef>
                <a:spcPts val="0"/>
              </a:spcBef>
              <a:buClrTx/>
              <a:buSzTx/>
              <a:buNone/>
              <a:defRPr sz="4800">
                <a:latin typeface="+mn-lt"/>
                <a:ea typeface="+mn-ea"/>
                <a:cs typeface="+mn-cs"/>
                <a:sym typeface="Helvetica Neue Medium"/>
              </a:defRPr>
            </a:pPr>
          </a:p>
        </p:txBody>
      </p:sp>
      <p:pic>
        <p:nvPicPr>
          <p:cNvPr id="135" name="logo.png" descr="logo.png"/>
          <p:cNvPicPr>
            <a:picLocks noChangeAspect="1"/>
          </p:cNvPicPr>
          <p:nvPr/>
        </p:nvPicPr>
        <p:blipFill>
          <a:blip r:embed="rId2"/>
          <a:stretch>
            <a:fillRect/>
          </a:stretch>
        </p:blipFill>
        <p:spPr>
          <a:xfrm>
            <a:off x="20000421" y="594819"/>
            <a:ext cx="3536285" cy="955124"/>
          </a:xfrm>
          <a:prstGeom prst="rect">
            <a:avLst/>
          </a:prstGeom>
          <a:ln w="12700">
            <a:miter lim="400000"/>
            <a:headEnd/>
            <a:tailEnd/>
          </a:ln>
        </p:spPr>
      </p:pic>
      <p:sp>
        <p:nvSpPr>
          <p:cNvPr id="136"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p:cSld name="照片 - 水平">
    <p:spTree>
      <p:nvGrpSpPr>
        <p:cNvPr id="1" name=""/>
        <p:cNvGrpSpPr/>
        <p:nvPr/>
      </p:nvGrpSpPr>
      <p:grpSpPr>
        <a:xfrm>
          <a:off x="0" y="0"/>
          <a:ext cx="0" cy="0"/>
          <a:chOff x="0" y="0"/>
          <a:chExt cx="0" cy="0"/>
        </a:xfrm>
      </p:grpSpPr>
      <p:sp>
        <p:nvSpPr>
          <p:cNvPr id="22" name="图像"/>
          <p:cNvSpPr>
            <a:spLocks noGrp="1"/>
          </p:cNvSpPr>
          <p:nvPr>
            <p:ph type="pic" idx="13"/>
          </p:nvPr>
        </p:nvSpPr>
        <p:spPr>
          <a:xfrm>
            <a:off x="3125968" y="673100"/>
            <a:ext cx="18135601" cy="8737600"/>
          </a:xfrm>
          <a:prstGeom prst="rect">
            <a:avLst/>
          </a:prstGeom>
        </p:spPr>
        <p:txBody>
          <a:bodyPr lIns="91439" tIns="45719" rIns="91439" bIns="45719" anchor="t">
            <a:noAutofit/>
          </a:bodyPr>
          <a:lstStyle/>
          <a:p/>
        </p:txBody>
      </p:sp>
      <p:sp>
        <p:nvSpPr>
          <p:cNvPr id="23" name="标题文本"/>
          <p:cNvSpPr txBox="1">
            <a:spLocks noGrp="1"/>
          </p:cNvSpPr>
          <p:nvPr>
            <p:ph type="title" hasCustomPrompt="1"/>
          </p:nvPr>
        </p:nvSpPr>
        <p:spPr>
          <a:xfrm>
            <a:off x="635000" y="9512300"/>
            <a:ext cx="23114000" cy="2006600"/>
          </a:xfrm>
          <a:prstGeom prst="rect">
            <a:avLst/>
          </a:prstGeom>
        </p:spPr>
        <p:txBody>
          <a:bodyPr/>
          <a:lstStyle/>
          <a:p>
            <a:r>
              <a:t>标题文本</a:t>
            </a:r>
          </a:p>
        </p:txBody>
      </p:sp>
      <p:sp>
        <p:nvSpPr>
          <p:cNvPr id="24" name="正文级别 1…"/>
          <p:cNvSpPr txBox="1">
            <a:spLocks noGrp="1"/>
          </p:cNvSpPr>
          <p:nvPr>
            <p:ph type="body" sz="quarter" idx="1" hasCustomPrompt="1"/>
          </p:nvPr>
        </p:nvSpPr>
        <p:spPr>
          <a:xfrm>
            <a:off x="635000" y="11442700"/>
            <a:ext cx="23114000" cy="1587500"/>
          </a:xfrm>
          <a:prstGeom prst="rect">
            <a:avLst/>
          </a:prstGeom>
        </p:spPr>
        <p:txBody>
          <a:bodyPr anchor="t"/>
          <a:lstStyle>
            <a:lvl1pPr marL="0" indent="0" algn="ctr">
              <a:spcBef>
                <a:spcPts val="0"/>
              </a:spcBef>
              <a:buClrTx/>
              <a:buSzTx/>
              <a:buNone/>
              <a:defRPr sz="5400"/>
            </a:lvl1pPr>
            <a:lvl2pPr marL="0" indent="0" algn="ctr">
              <a:spcBef>
                <a:spcPts val="0"/>
              </a:spcBef>
              <a:buClrTx/>
              <a:buSzTx/>
              <a:buNone/>
              <a:defRPr sz="5400"/>
            </a:lvl2pPr>
            <a:lvl3pPr marL="0" indent="0" algn="ctr">
              <a:spcBef>
                <a:spcPts val="0"/>
              </a:spcBef>
              <a:buClrTx/>
              <a:buSzTx/>
              <a:buNone/>
              <a:defRPr sz="5400"/>
            </a:lvl3pPr>
            <a:lvl4pPr marL="0" indent="0" algn="ctr">
              <a:spcBef>
                <a:spcPts val="0"/>
              </a:spcBef>
              <a:buClrTx/>
              <a:buSzTx/>
              <a:buNone/>
              <a:defRPr sz="5400"/>
            </a:lvl4pPr>
            <a:lvl5pPr marL="0" indent="0" algn="ctr">
              <a:spcBef>
                <a:spcPts val="0"/>
              </a:spcBef>
              <a:buClrTx/>
              <a:buSzTx/>
              <a:buNone/>
              <a:defRPr sz="5400"/>
            </a:lvl5pPr>
          </a:lstStyle>
          <a:p>
            <a:r>
              <a:t>正文级别 1</a:t>
            </a:r>
          </a:p>
          <a:p>
            <a:pPr lvl="1"/>
            <a:r>
              <a:t>正文级别 2</a:t>
            </a:r>
          </a:p>
          <a:p>
            <a:pPr lvl="2"/>
            <a:r>
              <a:t>正文级别 3</a:t>
            </a:r>
          </a:p>
          <a:p>
            <a:pPr lvl="3"/>
            <a:r>
              <a:t>正文级别 4</a:t>
            </a:r>
          </a:p>
          <a:p>
            <a:pPr lvl="4"/>
            <a:r>
              <a:t>正文级别 5</a:t>
            </a:r>
          </a:p>
        </p:txBody>
      </p:sp>
      <p:pic>
        <p:nvPicPr>
          <p:cNvPr id="25" name="logo.png" descr="logo.png"/>
          <p:cNvPicPr>
            <a:picLocks noChangeAspect="1"/>
          </p:cNvPicPr>
          <p:nvPr/>
        </p:nvPicPr>
        <p:blipFill>
          <a:blip r:embed="rId2"/>
          <a:stretch>
            <a:fillRect/>
          </a:stretch>
        </p:blipFill>
        <p:spPr>
          <a:xfrm>
            <a:off x="10721241" y="12914288"/>
            <a:ext cx="2941519" cy="794482"/>
          </a:xfrm>
          <a:prstGeom prst="rect">
            <a:avLst/>
          </a:prstGeom>
          <a:ln w="12700">
            <a:miter lim="400000"/>
            <a:headEnd/>
            <a:tailEnd/>
          </a:ln>
        </p:spPr>
      </p:pic>
      <p:sp>
        <p:nvSpPr>
          <p:cNvPr id="26"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p:cSld name="标题 - 居中">
    <p:spTree>
      <p:nvGrpSpPr>
        <p:cNvPr id="1" name=""/>
        <p:cNvGrpSpPr/>
        <p:nvPr/>
      </p:nvGrpSpPr>
      <p:grpSpPr>
        <a:xfrm>
          <a:off x="0" y="0"/>
          <a:ext cx="0" cy="0"/>
          <a:chOff x="0" y="0"/>
          <a:chExt cx="0" cy="0"/>
        </a:xfrm>
      </p:grpSpPr>
      <p:sp>
        <p:nvSpPr>
          <p:cNvPr id="33" name="标题文本"/>
          <p:cNvSpPr txBox="1">
            <a:spLocks noGrp="1"/>
          </p:cNvSpPr>
          <p:nvPr>
            <p:ph type="title" hasCustomPrompt="1"/>
          </p:nvPr>
        </p:nvSpPr>
        <p:spPr>
          <a:xfrm>
            <a:off x="1778000" y="4533900"/>
            <a:ext cx="20828000" cy="4648200"/>
          </a:xfrm>
          <a:prstGeom prst="rect">
            <a:avLst/>
          </a:prstGeom>
        </p:spPr>
        <p:txBody>
          <a:bodyPr/>
          <a:lstStyle/>
          <a:p>
            <a:r>
              <a:t>标题文本</a:t>
            </a:r>
          </a:p>
        </p:txBody>
      </p:sp>
      <p:pic>
        <p:nvPicPr>
          <p:cNvPr id="34" name="logo.png" descr="logo.png"/>
          <p:cNvPicPr>
            <a:picLocks noChangeAspect="1"/>
          </p:cNvPicPr>
          <p:nvPr/>
        </p:nvPicPr>
        <p:blipFill>
          <a:blip r:embed="rId2"/>
          <a:srcRect/>
          <a:stretch>
            <a:fillRect/>
          </a:stretch>
        </p:blipFill>
        <p:spPr>
          <a:xfrm>
            <a:off x="10672155" y="13007185"/>
            <a:ext cx="2426652" cy="655421"/>
          </a:xfrm>
          <a:prstGeom prst="rect">
            <a:avLst/>
          </a:prstGeom>
          <a:ln w="12700">
            <a:miter lim="400000"/>
            <a:headEnd/>
            <a:tailEnd/>
          </a:ln>
        </p:spPr>
      </p:pic>
      <p:sp>
        <p:nvSpPr>
          <p:cNvPr id="35"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p:cSld name="照片 - 垂直">
    <p:spTree>
      <p:nvGrpSpPr>
        <p:cNvPr id="1" name=""/>
        <p:cNvGrpSpPr/>
        <p:nvPr/>
      </p:nvGrpSpPr>
      <p:grpSpPr>
        <a:xfrm>
          <a:off x="0" y="0"/>
          <a:ext cx="0" cy="0"/>
          <a:chOff x="0" y="0"/>
          <a:chExt cx="0" cy="0"/>
        </a:xfrm>
      </p:grpSpPr>
      <p:sp>
        <p:nvSpPr>
          <p:cNvPr id="42" name="图像"/>
          <p:cNvSpPr>
            <a:spLocks noGrp="1"/>
          </p:cNvSpPr>
          <p:nvPr>
            <p:ph type="pic" sz="half" idx="13"/>
          </p:nvPr>
        </p:nvSpPr>
        <p:spPr>
          <a:xfrm>
            <a:off x="13169900" y="952500"/>
            <a:ext cx="9525000" cy="11468100"/>
          </a:xfrm>
          <a:prstGeom prst="rect">
            <a:avLst/>
          </a:prstGeom>
        </p:spPr>
        <p:txBody>
          <a:bodyPr lIns="91439" tIns="45719" rIns="91439" bIns="45719" anchor="t">
            <a:noAutofit/>
          </a:bodyPr>
          <a:lstStyle/>
          <a:p/>
        </p:txBody>
      </p:sp>
      <p:sp>
        <p:nvSpPr>
          <p:cNvPr id="43" name="标题文本"/>
          <p:cNvSpPr txBox="1">
            <a:spLocks noGrp="1"/>
          </p:cNvSpPr>
          <p:nvPr>
            <p:ph type="title" hasCustomPrompt="1"/>
          </p:nvPr>
        </p:nvSpPr>
        <p:spPr>
          <a:xfrm>
            <a:off x="1651000" y="952500"/>
            <a:ext cx="10223500" cy="5549900"/>
          </a:xfrm>
          <a:prstGeom prst="rect">
            <a:avLst/>
          </a:prstGeom>
        </p:spPr>
        <p:txBody>
          <a:bodyPr anchor="b"/>
          <a:lstStyle>
            <a:lvl1pPr>
              <a:defRPr sz="8400"/>
            </a:lvl1pPr>
          </a:lstStyle>
          <a:p>
            <a:r>
              <a:t>标题文本</a:t>
            </a:r>
          </a:p>
        </p:txBody>
      </p:sp>
      <p:sp>
        <p:nvSpPr>
          <p:cNvPr id="44" name="正文级别 1…"/>
          <p:cNvSpPr txBox="1">
            <a:spLocks noGrp="1"/>
          </p:cNvSpPr>
          <p:nvPr>
            <p:ph type="body" sz="quarter" idx="1" hasCustomPrompt="1"/>
          </p:nvPr>
        </p:nvSpPr>
        <p:spPr>
          <a:xfrm>
            <a:off x="1651000" y="6527800"/>
            <a:ext cx="10223500" cy="5727700"/>
          </a:xfrm>
          <a:prstGeom prst="rect">
            <a:avLst/>
          </a:prstGeom>
        </p:spPr>
        <p:txBody>
          <a:bodyPr anchor="t"/>
          <a:lstStyle>
            <a:lvl1pPr marL="0" indent="0" algn="ctr">
              <a:spcBef>
                <a:spcPts val="0"/>
              </a:spcBef>
              <a:buClrTx/>
              <a:buSzTx/>
              <a:buNone/>
              <a:defRPr sz="5400"/>
            </a:lvl1pPr>
            <a:lvl2pPr marL="0" indent="0" algn="ctr">
              <a:spcBef>
                <a:spcPts val="0"/>
              </a:spcBef>
              <a:buClrTx/>
              <a:buSzTx/>
              <a:buNone/>
              <a:defRPr sz="5400"/>
            </a:lvl2pPr>
            <a:lvl3pPr marL="0" indent="0" algn="ctr">
              <a:spcBef>
                <a:spcPts val="0"/>
              </a:spcBef>
              <a:buClrTx/>
              <a:buSzTx/>
              <a:buNone/>
              <a:defRPr sz="5400"/>
            </a:lvl3pPr>
            <a:lvl4pPr marL="0" indent="0" algn="ctr">
              <a:spcBef>
                <a:spcPts val="0"/>
              </a:spcBef>
              <a:buClrTx/>
              <a:buSzTx/>
              <a:buNone/>
              <a:defRPr sz="5400"/>
            </a:lvl4pPr>
            <a:lvl5pPr marL="0" indent="0" algn="ctr">
              <a:spcBef>
                <a:spcPts val="0"/>
              </a:spcBef>
              <a:buClrTx/>
              <a:buSzTx/>
              <a:buNone/>
              <a:defRPr sz="5400"/>
            </a:lvl5pPr>
          </a:lstStyle>
          <a:p>
            <a:r>
              <a:t>正文级别 1</a:t>
            </a:r>
          </a:p>
          <a:p>
            <a:pPr lvl="1"/>
            <a:r>
              <a:t>正文级别 2</a:t>
            </a:r>
          </a:p>
          <a:p>
            <a:pPr lvl="2"/>
            <a:r>
              <a:t>正文级别 3</a:t>
            </a:r>
          </a:p>
          <a:p>
            <a:pPr lvl="3"/>
            <a:r>
              <a:t>正文级别 4</a:t>
            </a:r>
          </a:p>
          <a:p>
            <a:pPr lvl="4"/>
            <a:r>
              <a:t>正文级别 5</a:t>
            </a:r>
          </a:p>
        </p:txBody>
      </p:sp>
      <p:sp>
        <p:nvSpPr>
          <p:cNvPr id="45"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52" name="标题文本"/>
          <p:cNvSpPr txBox="1">
            <a:spLocks noGrp="1"/>
          </p:cNvSpPr>
          <p:nvPr>
            <p:ph type="title" hasCustomPrompt="1"/>
          </p:nvPr>
        </p:nvSpPr>
        <p:spPr>
          <a:prstGeom prst="rect">
            <a:avLst/>
          </a:prstGeom>
        </p:spPr>
        <p:txBody>
          <a:bodyPr/>
          <a:lstStyle/>
          <a:p>
            <a:r>
              <a:t>标题文本</a:t>
            </a:r>
          </a:p>
        </p:txBody>
      </p:sp>
      <p:sp>
        <p:nvSpPr>
          <p:cNvPr id="53"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p:cSld name="标题与项目符号">
    <p:spTree>
      <p:nvGrpSpPr>
        <p:cNvPr id="1" name=""/>
        <p:cNvGrpSpPr/>
        <p:nvPr/>
      </p:nvGrpSpPr>
      <p:grpSpPr>
        <a:xfrm>
          <a:off x="0" y="0"/>
          <a:ext cx="0" cy="0"/>
          <a:chOff x="0" y="0"/>
          <a:chExt cx="0" cy="0"/>
        </a:xfrm>
      </p:grpSpPr>
      <p:sp>
        <p:nvSpPr>
          <p:cNvPr id="60" name="标题文本"/>
          <p:cNvSpPr txBox="1">
            <a:spLocks noGrp="1"/>
          </p:cNvSpPr>
          <p:nvPr>
            <p:ph type="title" hasCustomPrompt="1"/>
          </p:nvPr>
        </p:nvSpPr>
        <p:spPr>
          <a:prstGeom prst="rect">
            <a:avLst/>
          </a:prstGeom>
        </p:spPr>
        <p:txBody>
          <a:bodyPr/>
          <a:lstStyle/>
          <a:p>
            <a:r>
              <a:t>标题文本</a:t>
            </a:r>
          </a:p>
        </p:txBody>
      </p:sp>
      <p:sp>
        <p:nvSpPr>
          <p:cNvPr id="61" name="正文级别 1…"/>
          <p:cNvSpPr txBox="1">
            <a:spLocks noGrp="1"/>
          </p:cNvSpPr>
          <p:nvPr>
            <p:ph type="body" sz="half" idx="1" hasCustomPrompt="1"/>
          </p:nvPr>
        </p:nvSpPr>
        <p:spPr>
          <a:xfrm>
            <a:off x="6049336" y="3149600"/>
            <a:ext cx="12028011" cy="9296400"/>
          </a:xfrm>
          <a:prstGeom prst="rect">
            <a:avLst/>
          </a:prstGeom>
        </p:spPr>
        <p:txBody>
          <a:bodyPr/>
          <a:lstStyle>
            <a:lvl1pPr marL="812800" indent="-812800">
              <a:buClrTx/>
              <a:defRPr sz="8000"/>
            </a:lvl1pPr>
            <a:lvl2pPr>
              <a:buClrTx/>
            </a:lvl2pPr>
            <a:lvl3pPr>
              <a:buClrTx/>
            </a:lvl3pPr>
            <a:lvl4pPr>
              <a:buClrTx/>
            </a:lvl4pPr>
            <a:lvl5pPr marL="2936875" indent="-396875" algn="ctr" defTabSz="584200">
              <a:spcBef>
                <a:spcPts val="0"/>
              </a:spcBef>
              <a:buClrTx/>
              <a:defRPr sz="4000" b="1"/>
            </a:lvl5pPr>
          </a:lstStyle>
          <a:p>
            <a:r>
              <a:t>正文级别 1</a:t>
            </a:r>
          </a:p>
          <a:p>
            <a:pPr lvl="1"/>
            <a:r>
              <a:t>正文级别 2</a:t>
            </a:r>
          </a:p>
          <a:p>
            <a:pPr lvl="2"/>
            <a:r>
              <a:t>正文级别 3</a:t>
            </a:r>
          </a:p>
          <a:p>
            <a:pPr lvl="3"/>
            <a:r>
              <a:t>正文级别 4</a:t>
            </a:r>
          </a:p>
          <a:p>
            <a:pPr lvl="4"/>
            <a:r>
              <a:t>正文级别 5</a:t>
            </a:r>
          </a:p>
        </p:txBody>
      </p:sp>
      <p:pic>
        <p:nvPicPr>
          <p:cNvPr id="62" name="logo.png" descr="logo.png"/>
          <p:cNvPicPr>
            <a:picLocks noChangeAspect="1"/>
          </p:cNvPicPr>
          <p:nvPr/>
        </p:nvPicPr>
        <p:blipFill>
          <a:blip r:embed="rId2"/>
          <a:stretch>
            <a:fillRect/>
          </a:stretch>
        </p:blipFill>
        <p:spPr>
          <a:xfrm>
            <a:off x="10721241" y="12914288"/>
            <a:ext cx="2941519" cy="794482"/>
          </a:xfrm>
          <a:prstGeom prst="rect">
            <a:avLst/>
          </a:prstGeom>
          <a:ln w="12700">
            <a:miter lim="400000"/>
            <a:headEnd/>
            <a:tailEnd/>
          </a:ln>
        </p:spPr>
      </p:pic>
      <p:sp>
        <p:nvSpPr>
          <p:cNvPr id="63"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p:cSld name="标题、项目符号与照片">
    <p:spTree>
      <p:nvGrpSpPr>
        <p:cNvPr id="1" name=""/>
        <p:cNvGrpSpPr/>
        <p:nvPr/>
      </p:nvGrpSpPr>
      <p:grpSpPr>
        <a:xfrm>
          <a:off x="0" y="0"/>
          <a:ext cx="0" cy="0"/>
          <a:chOff x="0" y="0"/>
          <a:chExt cx="0" cy="0"/>
        </a:xfrm>
      </p:grpSpPr>
      <p:sp>
        <p:nvSpPr>
          <p:cNvPr id="70" name="图像"/>
          <p:cNvSpPr>
            <a:spLocks noGrp="1"/>
          </p:cNvSpPr>
          <p:nvPr>
            <p:ph type="pic" sz="half" idx="13"/>
          </p:nvPr>
        </p:nvSpPr>
        <p:spPr>
          <a:xfrm>
            <a:off x="13169900" y="3149600"/>
            <a:ext cx="9525000" cy="9296400"/>
          </a:xfrm>
          <a:prstGeom prst="rect">
            <a:avLst/>
          </a:prstGeom>
        </p:spPr>
        <p:txBody>
          <a:bodyPr lIns="91439" tIns="45719" rIns="91439" bIns="45719" anchor="t">
            <a:noAutofit/>
          </a:bodyPr>
          <a:lstStyle/>
          <a:p/>
        </p:txBody>
      </p:sp>
      <p:sp>
        <p:nvSpPr>
          <p:cNvPr id="71" name="标题文本"/>
          <p:cNvSpPr txBox="1">
            <a:spLocks noGrp="1"/>
          </p:cNvSpPr>
          <p:nvPr>
            <p:ph type="title" hasCustomPrompt="1"/>
          </p:nvPr>
        </p:nvSpPr>
        <p:spPr>
          <a:prstGeom prst="rect">
            <a:avLst/>
          </a:prstGeom>
        </p:spPr>
        <p:txBody>
          <a:bodyPr/>
          <a:lstStyle/>
          <a:p>
            <a:r>
              <a:t>标题文本</a:t>
            </a:r>
          </a:p>
        </p:txBody>
      </p:sp>
      <p:sp>
        <p:nvSpPr>
          <p:cNvPr id="72" name="正文级别 1…"/>
          <p:cNvSpPr txBox="1">
            <a:spLocks noGrp="1"/>
          </p:cNvSpPr>
          <p:nvPr>
            <p:ph type="body" sz="half" idx="1" hasCustomPrompt="1"/>
          </p:nvPr>
        </p:nvSpPr>
        <p:spPr>
          <a:xfrm>
            <a:off x="1689100" y="3149600"/>
            <a:ext cx="10223500" cy="9296400"/>
          </a:xfrm>
          <a:prstGeom prst="rect">
            <a:avLst/>
          </a:prstGeom>
        </p:spPr>
        <p:txBody>
          <a:bodyPr/>
          <a:lstStyle>
            <a:lvl1pPr marL="558800" indent="-558800">
              <a:spcBef>
                <a:spcPts val="4500"/>
              </a:spcBef>
              <a:buClrTx/>
              <a:defRPr sz="3800"/>
            </a:lvl1pPr>
            <a:lvl2pPr marL="1117600" indent="-558800">
              <a:spcBef>
                <a:spcPts val="4500"/>
              </a:spcBef>
              <a:buClrTx/>
              <a:defRPr sz="3800"/>
            </a:lvl2pPr>
            <a:lvl3pPr marL="1676400" indent="-558800">
              <a:spcBef>
                <a:spcPts val="4500"/>
              </a:spcBef>
              <a:buClrTx/>
              <a:defRPr sz="3800"/>
            </a:lvl3pPr>
            <a:lvl4pPr marL="2235200" indent="-558800">
              <a:spcBef>
                <a:spcPts val="4500"/>
              </a:spcBef>
              <a:buClrTx/>
              <a:defRPr sz="3800"/>
            </a:lvl4pPr>
            <a:lvl5pPr marL="2794000" indent="-558800">
              <a:spcBef>
                <a:spcPts val="4500"/>
              </a:spcBef>
              <a:buClrTx/>
              <a:defRPr sz="3800"/>
            </a:lvl5pPr>
          </a:lstStyle>
          <a:p>
            <a:r>
              <a:t>正文级别 1</a:t>
            </a:r>
          </a:p>
          <a:p>
            <a:pPr lvl="1"/>
            <a:r>
              <a:t>正文级别 2</a:t>
            </a:r>
          </a:p>
          <a:p>
            <a:pPr lvl="2"/>
            <a:r>
              <a:t>正文级别 3</a:t>
            </a:r>
          </a:p>
          <a:p>
            <a:pPr lvl="3"/>
            <a:r>
              <a:t>正文级别 4</a:t>
            </a:r>
          </a:p>
          <a:p>
            <a:pPr lvl="4"/>
            <a:r>
              <a:t>正文级别 5</a:t>
            </a:r>
          </a:p>
        </p:txBody>
      </p:sp>
      <p:sp>
        <p:nvSpPr>
          <p:cNvPr id="73"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p:cSld name="项目符号">
    <p:spTree>
      <p:nvGrpSpPr>
        <p:cNvPr id="1" name=""/>
        <p:cNvGrpSpPr/>
        <p:nvPr/>
      </p:nvGrpSpPr>
      <p:grpSpPr>
        <a:xfrm>
          <a:off x="0" y="0"/>
          <a:ext cx="0" cy="0"/>
          <a:chOff x="0" y="0"/>
          <a:chExt cx="0" cy="0"/>
        </a:xfrm>
      </p:grpSpPr>
      <p:sp>
        <p:nvSpPr>
          <p:cNvPr id="80" name="正文级别 1…"/>
          <p:cNvSpPr txBox="1">
            <a:spLocks noGrp="1"/>
          </p:cNvSpPr>
          <p:nvPr>
            <p:ph type="body" sz="half" idx="1" hasCustomPrompt="1"/>
          </p:nvPr>
        </p:nvSpPr>
        <p:spPr>
          <a:xfrm>
            <a:off x="6688097" y="1778000"/>
            <a:ext cx="11155153" cy="10160000"/>
          </a:xfrm>
          <a:prstGeom prst="rect">
            <a:avLst/>
          </a:prstGeom>
        </p:spPr>
        <p:txBody>
          <a:bodyPr/>
          <a:lstStyle>
            <a:lvl1pPr>
              <a:buClrTx/>
            </a:lvl1pPr>
            <a:lvl2pPr>
              <a:buClrTx/>
            </a:lvl2pPr>
            <a:lvl3pPr>
              <a:buClrTx/>
            </a:lvl3pPr>
            <a:lvl4pPr>
              <a:buClrTx/>
            </a:lvl4pPr>
            <a:lvl5pPr>
              <a:buClrTx/>
            </a:lvl5pPr>
          </a:lstStyle>
          <a:p>
            <a:r>
              <a:t>正文级别 1</a:t>
            </a:r>
          </a:p>
          <a:p>
            <a:pPr lvl="1"/>
            <a:r>
              <a:t>正文级别 2</a:t>
            </a:r>
          </a:p>
          <a:p>
            <a:pPr lvl="2"/>
            <a:r>
              <a:t>正文级别 3</a:t>
            </a:r>
          </a:p>
          <a:p>
            <a:pPr lvl="3"/>
            <a:r>
              <a:t>正文级别 4</a:t>
            </a:r>
          </a:p>
          <a:p>
            <a:pPr lvl="4"/>
            <a:r>
              <a:t>正文级别 5</a:t>
            </a:r>
          </a:p>
        </p:txBody>
      </p:sp>
      <p:pic>
        <p:nvPicPr>
          <p:cNvPr id="81" name="logo.png" descr="logo.png"/>
          <p:cNvPicPr>
            <a:picLocks noChangeAspect="1"/>
          </p:cNvPicPr>
          <p:nvPr/>
        </p:nvPicPr>
        <p:blipFill>
          <a:blip r:embed="rId2"/>
          <a:stretch>
            <a:fillRect/>
          </a:stretch>
        </p:blipFill>
        <p:spPr>
          <a:xfrm>
            <a:off x="10928350" y="12933481"/>
            <a:ext cx="2527300" cy="682605"/>
          </a:xfrm>
          <a:prstGeom prst="rect">
            <a:avLst/>
          </a:prstGeom>
          <a:ln w="12700">
            <a:miter lim="400000"/>
            <a:headEnd/>
            <a:tailEnd/>
          </a:ln>
        </p:spPr>
      </p:pic>
      <p:sp>
        <p:nvSpPr>
          <p:cNvPr id="8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p:cSld name="照片 - 3 联">
    <p:spTree>
      <p:nvGrpSpPr>
        <p:cNvPr id="1" name=""/>
        <p:cNvGrpSpPr/>
        <p:nvPr/>
      </p:nvGrpSpPr>
      <p:grpSpPr>
        <a:xfrm>
          <a:off x="0" y="0"/>
          <a:ext cx="0" cy="0"/>
          <a:chOff x="0" y="0"/>
          <a:chExt cx="0" cy="0"/>
        </a:xfrm>
      </p:grpSpPr>
      <p:sp>
        <p:nvSpPr>
          <p:cNvPr id="89" name="图像"/>
          <p:cNvSpPr>
            <a:spLocks noGrp="1"/>
          </p:cNvSpPr>
          <p:nvPr>
            <p:ph type="pic" sz="quarter" idx="13"/>
          </p:nvPr>
        </p:nvSpPr>
        <p:spPr>
          <a:xfrm>
            <a:off x="15760700" y="6870700"/>
            <a:ext cx="7404100" cy="5549900"/>
          </a:xfrm>
          <a:prstGeom prst="rect">
            <a:avLst/>
          </a:prstGeom>
        </p:spPr>
        <p:txBody>
          <a:bodyPr lIns="91439" tIns="45719" rIns="91439" bIns="45719" anchor="t">
            <a:noAutofit/>
          </a:bodyPr>
          <a:lstStyle/>
          <a:p/>
        </p:txBody>
      </p:sp>
      <p:sp>
        <p:nvSpPr>
          <p:cNvPr id="90" name="图像"/>
          <p:cNvSpPr>
            <a:spLocks noGrp="1"/>
          </p:cNvSpPr>
          <p:nvPr>
            <p:ph type="pic" sz="quarter" idx="14"/>
          </p:nvPr>
        </p:nvSpPr>
        <p:spPr>
          <a:xfrm>
            <a:off x="15760700" y="952500"/>
            <a:ext cx="7404100" cy="5549900"/>
          </a:xfrm>
          <a:prstGeom prst="rect">
            <a:avLst/>
          </a:prstGeom>
        </p:spPr>
        <p:txBody>
          <a:bodyPr lIns="91439" tIns="45719" rIns="91439" bIns="45719" anchor="t">
            <a:noAutofit/>
          </a:bodyPr>
          <a:lstStyle/>
          <a:p/>
        </p:txBody>
      </p:sp>
      <p:sp>
        <p:nvSpPr>
          <p:cNvPr id="91" name="图像"/>
          <p:cNvSpPr>
            <a:spLocks noGrp="1"/>
          </p:cNvSpPr>
          <p:nvPr>
            <p:ph type="pic" idx="15"/>
          </p:nvPr>
        </p:nvSpPr>
        <p:spPr>
          <a:xfrm>
            <a:off x="1206500" y="952500"/>
            <a:ext cx="14173200" cy="11468100"/>
          </a:xfrm>
          <a:prstGeom prst="rect">
            <a:avLst/>
          </a:prstGeom>
        </p:spPr>
        <p:txBody>
          <a:bodyPr lIns="91439" tIns="45719" rIns="91439" bIns="45719" anchor="t">
            <a:noAutofit/>
          </a:bodyPr>
          <a:lstStyle/>
          <a:p/>
        </p:txBody>
      </p:sp>
      <p:sp>
        <p:nvSpPr>
          <p:cNvPr id="9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1689100" y="355600"/>
            <a:ext cx="21005800" cy="2286000"/>
          </a:xfrm>
          <a:prstGeom prst="rect">
            <a:avLst/>
          </a:prstGeom>
          <a:ln w="12700">
            <a:miter lim="400000"/>
          </a:ln>
        </p:spPr>
        <p:txBody>
          <a:bodyPr lIns="50800" tIns="50800" rIns="50800" bIns="50800" anchor="ctr">
            <a:normAutofit/>
          </a:bodyPr>
          <a:lstStyle/>
          <a:p>
            <a:r>
              <a:t>标题文本</a:t>
            </a:r>
          </a:p>
        </p:txBody>
      </p:sp>
      <p:pic>
        <p:nvPicPr>
          <p:cNvPr id="3" name="logo.png" descr="logo.png"/>
          <p:cNvPicPr>
            <a:picLocks noChangeAspect="1"/>
          </p:cNvPicPr>
          <p:nvPr/>
        </p:nvPicPr>
        <p:blipFill>
          <a:blip r:embed="rId14"/>
          <a:stretch>
            <a:fillRect/>
          </a:stretch>
        </p:blipFill>
        <p:spPr>
          <a:xfrm>
            <a:off x="10928521" y="12839010"/>
            <a:ext cx="2526958" cy="682513"/>
          </a:xfrm>
          <a:prstGeom prst="rect">
            <a:avLst/>
          </a:prstGeom>
          <a:ln w="12700">
            <a:miter lim="400000"/>
            <a:headEnd/>
            <a:tailEnd/>
          </a:ln>
        </p:spPr>
      </p:pic>
      <p:sp>
        <p:nvSpPr>
          <p:cNvPr id="4" name="正文级别 1…"/>
          <p:cNvSpPr txBox="1">
            <a:spLocks noGrp="1"/>
          </p:cNvSpPr>
          <p:nvPr>
            <p:ph type="body" idx="1"/>
          </p:nvPr>
        </p:nvSpPr>
        <p:spPr>
          <a:xfrm>
            <a:off x="1689100" y="3149600"/>
            <a:ext cx="21005800" cy="9296400"/>
          </a:xfrm>
          <a:prstGeom prst="rect">
            <a:avLst/>
          </a:prstGeom>
          <a:ln w="12700">
            <a:miter lim="400000"/>
          </a:ln>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5" name="幻灯片编号"/>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rPr/>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marL="0" marR="0" indent="0" algn="ctr" defTabSz="825500" rtl="0" latinLnBrk="0">
        <a:lnSpc>
          <a:spcPct val="100000"/>
        </a:lnSpc>
        <a:spcBef>
          <a:spcPts val="0"/>
        </a:spcBef>
        <a:spcAft>
          <a:spcPts val="0"/>
        </a:spcAft>
        <a:buClrTx/>
        <a:buSzTx/>
        <a:buFontTx/>
        <a:buNone/>
        <a:defRPr sz="12000" b="0" i="0" u="none" strike="noStrike" cap="none" spc="0" baseline="0">
          <a:ln>
            <a:noFill/>
          </a:ln>
          <a:solidFill>
            <a:srgbClr val="FFFFFF"/>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defRPr sz="12000" b="0" i="0" u="none" strike="noStrike" cap="none" spc="0" baseline="0">
          <a:ln>
            <a:noFill/>
          </a:ln>
          <a:solidFill>
            <a:srgbClr val="FFFFFF"/>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defRPr sz="12000" b="0" i="0" u="none" strike="noStrike" cap="none" spc="0" baseline="0">
          <a:ln>
            <a:noFill/>
          </a:ln>
          <a:solidFill>
            <a:srgbClr val="FFFFFF"/>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defRPr sz="12000" b="0" i="0" u="none" strike="noStrike" cap="none" spc="0" baseline="0">
          <a:ln>
            <a:noFill/>
          </a:ln>
          <a:solidFill>
            <a:srgbClr val="FFFFFF"/>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defRPr sz="12000" b="0" i="0" u="none" strike="noStrike" cap="none" spc="0" baseline="0">
          <a:ln>
            <a:noFill/>
          </a:ln>
          <a:solidFill>
            <a:srgbClr val="FFFFFF"/>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defRPr sz="12000" b="0" i="0" u="none" strike="noStrike" cap="none" spc="0" baseline="0">
          <a:ln>
            <a:noFill/>
          </a:ln>
          <a:solidFill>
            <a:srgbClr val="FFFFFF"/>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defRPr sz="12000" b="0" i="0" u="none" strike="noStrike" cap="none" spc="0" baseline="0">
          <a:ln>
            <a:noFill/>
          </a:ln>
          <a:solidFill>
            <a:srgbClr val="FFFFFF"/>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defRPr sz="12000" b="0" i="0" u="none" strike="noStrike" cap="none" spc="0" baseline="0">
          <a:ln>
            <a:noFill/>
          </a:ln>
          <a:solidFill>
            <a:srgbClr val="FFFFFF"/>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defRPr sz="12000" b="0" i="0" u="none" strike="noStrike" cap="none" spc="0" baseline="0">
          <a:ln>
            <a:noFill/>
          </a:ln>
          <a:solidFill>
            <a:srgbClr val="FFFFFF"/>
          </a:solidFill>
          <a:uFillTx/>
          <a:latin typeface="+mn-lt"/>
          <a:ea typeface="+mn-ea"/>
          <a:cs typeface="+mn-cs"/>
          <a:sym typeface="Helvetica Neue Medium"/>
        </a:defRPr>
      </a:lvl9pPr>
    </p:titleStyle>
    <p:bodyStyle>
      <a:lvl1pPr marL="767080" marR="0" indent="-767080" algn="l" defTabSz="825500" rtl="0" latinLnBrk="0">
        <a:lnSpc>
          <a:spcPct val="100000"/>
        </a:lnSpc>
        <a:spcBef>
          <a:spcPts val="5900"/>
        </a:spcBef>
        <a:spcAft>
          <a:spcPts val="0"/>
        </a:spcAft>
        <a:buClr>
          <a:srgbClr val="FFFFFF"/>
        </a:buClr>
        <a:buSzPct val="125000"/>
        <a:buFontTx/>
        <a:buChar char="•"/>
        <a:defRPr sz="5800" b="0" i="0" u="none" strike="noStrike" cap="none" spc="0" baseline="0">
          <a:ln>
            <a:noFill/>
          </a:ln>
          <a:solidFill>
            <a:srgbClr val="FFFFFF"/>
          </a:solidFill>
          <a:uFillTx/>
          <a:latin typeface="Helvetica Neue" panose="02000503000000020004"/>
          <a:ea typeface="Helvetica Neue" panose="02000503000000020004"/>
          <a:cs typeface="Helvetica Neue" panose="02000503000000020004"/>
          <a:sym typeface="Helvetica Neue" panose="02000503000000020004"/>
        </a:defRPr>
      </a:lvl1pPr>
      <a:lvl2pPr marL="1402080" marR="0" indent="-767080" algn="l" defTabSz="825500" rtl="0" latinLnBrk="0">
        <a:lnSpc>
          <a:spcPct val="100000"/>
        </a:lnSpc>
        <a:spcBef>
          <a:spcPts val="5900"/>
        </a:spcBef>
        <a:spcAft>
          <a:spcPts val="0"/>
        </a:spcAft>
        <a:buClr>
          <a:srgbClr val="FFFFFF"/>
        </a:buClr>
        <a:buSzPct val="125000"/>
        <a:buFontTx/>
        <a:buChar char="•"/>
        <a:defRPr sz="5800" b="0" i="0" u="none" strike="noStrike" cap="none" spc="0" baseline="0">
          <a:ln>
            <a:noFill/>
          </a:ln>
          <a:solidFill>
            <a:srgbClr val="FFFFFF"/>
          </a:solidFill>
          <a:uFillTx/>
          <a:latin typeface="Helvetica Neue" panose="02000503000000020004"/>
          <a:ea typeface="Helvetica Neue" panose="02000503000000020004"/>
          <a:cs typeface="Helvetica Neue" panose="02000503000000020004"/>
          <a:sym typeface="Helvetica Neue" panose="02000503000000020004"/>
        </a:defRPr>
      </a:lvl2pPr>
      <a:lvl3pPr marL="2037080" marR="0" indent="-767080" algn="l" defTabSz="825500" rtl="0" latinLnBrk="0">
        <a:lnSpc>
          <a:spcPct val="100000"/>
        </a:lnSpc>
        <a:spcBef>
          <a:spcPts val="5900"/>
        </a:spcBef>
        <a:spcAft>
          <a:spcPts val="0"/>
        </a:spcAft>
        <a:buClr>
          <a:srgbClr val="FFFFFF"/>
        </a:buClr>
        <a:buSzPct val="125000"/>
        <a:buFontTx/>
        <a:buChar char="•"/>
        <a:defRPr sz="5800" b="0" i="0" u="none" strike="noStrike" cap="none" spc="0" baseline="0">
          <a:ln>
            <a:noFill/>
          </a:ln>
          <a:solidFill>
            <a:srgbClr val="FFFFFF"/>
          </a:solidFill>
          <a:uFillTx/>
          <a:latin typeface="Helvetica Neue" panose="02000503000000020004"/>
          <a:ea typeface="Helvetica Neue" panose="02000503000000020004"/>
          <a:cs typeface="Helvetica Neue" panose="02000503000000020004"/>
          <a:sym typeface="Helvetica Neue" panose="02000503000000020004"/>
        </a:defRPr>
      </a:lvl3pPr>
      <a:lvl4pPr marL="2672080" marR="0" indent="-767080" algn="l" defTabSz="825500" rtl="0" latinLnBrk="0">
        <a:lnSpc>
          <a:spcPct val="100000"/>
        </a:lnSpc>
        <a:spcBef>
          <a:spcPts val="5900"/>
        </a:spcBef>
        <a:spcAft>
          <a:spcPts val="0"/>
        </a:spcAft>
        <a:buClr>
          <a:srgbClr val="FFFFFF"/>
        </a:buClr>
        <a:buSzPct val="125000"/>
        <a:buFontTx/>
        <a:buChar char="•"/>
        <a:defRPr sz="5800" b="0" i="0" u="none" strike="noStrike" cap="none" spc="0" baseline="0">
          <a:ln>
            <a:noFill/>
          </a:ln>
          <a:solidFill>
            <a:srgbClr val="FFFFFF"/>
          </a:solidFill>
          <a:uFillTx/>
          <a:latin typeface="Helvetica Neue" panose="02000503000000020004"/>
          <a:ea typeface="Helvetica Neue" panose="02000503000000020004"/>
          <a:cs typeface="Helvetica Neue" panose="02000503000000020004"/>
          <a:sym typeface="Helvetica Neue" panose="02000503000000020004"/>
        </a:defRPr>
      </a:lvl4pPr>
      <a:lvl5pPr marL="3307080" marR="0" indent="-767080" algn="l" defTabSz="825500" rtl="0" latinLnBrk="0">
        <a:lnSpc>
          <a:spcPct val="100000"/>
        </a:lnSpc>
        <a:spcBef>
          <a:spcPts val="5900"/>
        </a:spcBef>
        <a:spcAft>
          <a:spcPts val="0"/>
        </a:spcAft>
        <a:buClr>
          <a:srgbClr val="FFFFFF"/>
        </a:buClr>
        <a:buSzPct val="125000"/>
        <a:buFontTx/>
        <a:buChar char="•"/>
        <a:defRPr sz="5800" b="0" i="0" u="none" strike="noStrike" cap="none" spc="0" baseline="0">
          <a:ln>
            <a:noFill/>
          </a:ln>
          <a:solidFill>
            <a:srgbClr val="FFFFFF"/>
          </a:solidFill>
          <a:uFillTx/>
          <a:latin typeface="Helvetica Neue" panose="02000503000000020004"/>
          <a:ea typeface="Helvetica Neue" panose="02000503000000020004"/>
          <a:cs typeface="Helvetica Neue" panose="02000503000000020004"/>
          <a:sym typeface="Helvetica Neue" panose="02000503000000020004"/>
        </a:defRPr>
      </a:lvl5pPr>
      <a:lvl6pPr marL="3942080" marR="0" indent="-767080" algn="l" defTabSz="825500" rtl="0" latinLnBrk="0">
        <a:lnSpc>
          <a:spcPct val="100000"/>
        </a:lnSpc>
        <a:spcBef>
          <a:spcPts val="5900"/>
        </a:spcBef>
        <a:spcAft>
          <a:spcPts val="0"/>
        </a:spcAft>
        <a:buClr>
          <a:srgbClr val="FFFFFF"/>
        </a:buClr>
        <a:buSzPct val="125000"/>
        <a:buFontTx/>
        <a:buChar char="•"/>
        <a:defRPr sz="5800" b="0" i="0" u="none" strike="noStrike" cap="none" spc="0" baseline="0">
          <a:ln>
            <a:noFill/>
          </a:ln>
          <a:solidFill>
            <a:srgbClr val="FFFFFF"/>
          </a:solidFill>
          <a:uFillTx/>
          <a:latin typeface="Helvetica Neue" panose="02000503000000020004"/>
          <a:ea typeface="Helvetica Neue" panose="02000503000000020004"/>
          <a:cs typeface="Helvetica Neue" panose="02000503000000020004"/>
          <a:sym typeface="Helvetica Neue" panose="02000503000000020004"/>
        </a:defRPr>
      </a:lvl6pPr>
      <a:lvl7pPr marL="4577080" marR="0" indent="-767080" algn="l" defTabSz="825500" rtl="0" latinLnBrk="0">
        <a:lnSpc>
          <a:spcPct val="100000"/>
        </a:lnSpc>
        <a:spcBef>
          <a:spcPts val="5900"/>
        </a:spcBef>
        <a:spcAft>
          <a:spcPts val="0"/>
        </a:spcAft>
        <a:buClr>
          <a:srgbClr val="FFFFFF"/>
        </a:buClr>
        <a:buSzPct val="125000"/>
        <a:buFontTx/>
        <a:buChar char="•"/>
        <a:defRPr sz="5800" b="0" i="0" u="none" strike="noStrike" cap="none" spc="0" baseline="0">
          <a:ln>
            <a:noFill/>
          </a:ln>
          <a:solidFill>
            <a:srgbClr val="FFFFFF"/>
          </a:solidFill>
          <a:uFillTx/>
          <a:latin typeface="Helvetica Neue" panose="02000503000000020004"/>
          <a:ea typeface="Helvetica Neue" panose="02000503000000020004"/>
          <a:cs typeface="Helvetica Neue" panose="02000503000000020004"/>
          <a:sym typeface="Helvetica Neue" panose="02000503000000020004"/>
        </a:defRPr>
      </a:lvl7pPr>
      <a:lvl8pPr marL="5212080" marR="0" indent="-767080" algn="l" defTabSz="825500" rtl="0" latinLnBrk="0">
        <a:lnSpc>
          <a:spcPct val="100000"/>
        </a:lnSpc>
        <a:spcBef>
          <a:spcPts val="5900"/>
        </a:spcBef>
        <a:spcAft>
          <a:spcPts val="0"/>
        </a:spcAft>
        <a:buClr>
          <a:srgbClr val="FFFFFF"/>
        </a:buClr>
        <a:buSzPct val="125000"/>
        <a:buFontTx/>
        <a:buChar char="•"/>
        <a:defRPr sz="5800" b="0" i="0" u="none" strike="noStrike" cap="none" spc="0" baseline="0">
          <a:ln>
            <a:noFill/>
          </a:ln>
          <a:solidFill>
            <a:srgbClr val="FFFFFF"/>
          </a:solidFill>
          <a:uFillTx/>
          <a:latin typeface="Helvetica Neue" panose="02000503000000020004"/>
          <a:ea typeface="Helvetica Neue" panose="02000503000000020004"/>
          <a:cs typeface="Helvetica Neue" panose="02000503000000020004"/>
          <a:sym typeface="Helvetica Neue" panose="02000503000000020004"/>
        </a:defRPr>
      </a:lvl8pPr>
      <a:lvl9pPr marL="5847080" marR="0" indent="-767080" algn="l" defTabSz="825500" rtl="0" latinLnBrk="0">
        <a:lnSpc>
          <a:spcPct val="100000"/>
        </a:lnSpc>
        <a:spcBef>
          <a:spcPts val="5900"/>
        </a:spcBef>
        <a:spcAft>
          <a:spcPts val="0"/>
        </a:spcAft>
        <a:buClr>
          <a:srgbClr val="FFFFFF"/>
        </a:buClr>
        <a:buSzPct val="125000"/>
        <a:buFontTx/>
        <a:buChar char="•"/>
        <a:defRPr sz="5800" b="0" i="0" u="none" strike="noStrike" cap="none" spc="0" baseline="0">
          <a:ln>
            <a:noFill/>
          </a:ln>
          <a:solidFill>
            <a:srgbClr val="FFFFFF"/>
          </a:solidFill>
          <a:uFillTx/>
          <a:latin typeface="Helvetica Neue" panose="02000503000000020004"/>
          <a:ea typeface="Helvetica Neue" panose="02000503000000020004"/>
          <a:cs typeface="Helvetica Neue" panose="02000503000000020004"/>
          <a:sym typeface="Helvetica Neue" panose="02000503000000020004"/>
        </a:defRPr>
      </a:lvl9pPr>
    </p:bodyStyle>
    <p:otherStyle>
      <a:lvl1pPr marL="0" marR="0" indent="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image" Target="../media/image15.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6.xml"/><Relationship Id="rId1" Type="http://schemas.openxmlformats.org/officeDocument/2006/relationships/image" Target="../media/image16.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 name="“开发”"/>
          <p:cNvSpPr txBox="1">
            <a:spLocks noGrp="1"/>
          </p:cNvSpPr>
          <p:nvPr>
            <p:ph type="ctrTitle"/>
          </p:nvPr>
        </p:nvSpPr>
        <p:spPr>
          <a:xfrm>
            <a:off x="1778000" y="2298700"/>
            <a:ext cx="20828000" cy="4648200"/>
          </a:xfrm>
          <a:prstGeom prst="rect">
            <a:avLst/>
          </a:prstGeom>
        </p:spPr>
        <p:txBody>
          <a:bodyPr/>
          <a:lstStyle/>
          <a:p>
            <a:r>
              <a:rPr lang="en-US">
                <a:solidFill>
                  <a:schemeClr val="tx1"/>
                </a:solidFill>
                <a:effectLst>
                  <a:outerShdw blurRad="38100" dist="19050" dir="2700000" algn="tl" rotWithShape="0">
                    <a:schemeClr val="dk1">
                      <a:alpha val="40000"/>
                    </a:schemeClr>
                  </a:outerShdw>
                </a:effectLst>
                <a:sym typeface="+mn-ea"/>
              </a:rPr>
              <a:t>M</a:t>
            </a:r>
            <a:r>
              <a:rPr>
                <a:solidFill>
                  <a:schemeClr val="tx1"/>
                </a:solidFill>
                <a:effectLst>
                  <a:outerShdw blurRad="38100" dist="19050" dir="2700000" algn="tl" rotWithShape="0">
                    <a:schemeClr val="dk1">
                      <a:alpha val="40000"/>
                    </a:schemeClr>
                  </a:outerShdw>
                </a:effectLst>
                <a:sym typeface="+mn-ea"/>
              </a:rPr>
              <a:t>y</a:t>
            </a:r>
            <a:r>
              <a:rPr lang="en-US">
                <a:solidFill>
                  <a:schemeClr val="tx1"/>
                </a:solidFill>
                <a:effectLst>
                  <a:outerShdw blurRad="38100" dist="19050" dir="2700000" algn="tl" rotWithShape="0">
                    <a:schemeClr val="dk1">
                      <a:alpha val="40000"/>
                    </a:schemeClr>
                  </a:outerShdw>
                </a:effectLst>
                <a:sym typeface="+mn-ea"/>
              </a:rPr>
              <a:t>SQL</a:t>
            </a:r>
            <a:r>
              <a:rPr>
                <a:solidFill>
                  <a:schemeClr val="tx1"/>
                </a:solidFill>
                <a:effectLst>
                  <a:outerShdw blurRad="38100" dist="19050" dir="2700000" algn="tl" rotWithShape="0">
                    <a:schemeClr val="dk1">
                      <a:alpha val="40000"/>
                    </a:schemeClr>
                  </a:outerShdw>
                </a:effectLst>
                <a:sym typeface="+mn-ea"/>
              </a:rPr>
              <a:t> 8.0 </a:t>
            </a:r>
            <a:br>
              <a:rPr>
                <a:solidFill>
                  <a:schemeClr val="tx1"/>
                </a:solidFill>
                <a:effectLst>
                  <a:outerShdw blurRad="38100" dist="19050" dir="2700000" algn="tl" rotWithShape="0">
                    <a:schemeClr val="dk1">
                      <a:alpha val="40000"/>
                    </a:schemeClr>
                  </a:outerShdw>
                </a:effectLst>
                <a:sym typeface="+mn-ea"/>
              </a:rPr>
            </a:br>
            <a:r>
              <a:rPr lang="en-US">
                <a:solidFill>
                  <a:schemeClr val="tx1"/>
                </a:solidFill>
                <a:effectLst>
                  <a:outerShdw blurRad="38100" dist="19050" dir="2700000" algn="tl" rotWithShape="0">
                    <a:schemeClr val="dk1">
                      <a:alpha val="40000"/>
                    </a:schemeClr>
                  </a:outerShdw>
                </a:effectLst>
                <a:sym typeface="+mn-ea"/>
              </a:rPr>
              <a:t>D</a:t>
            </a:r>
            <a:r>
              <a:rPr>
                <a:solidFill>
                  <a:schemeClr val="tx1"/>
                </a:solidFill>
                <a:effectLst>
                  <a:outerShdw blurRad="38100" dist="19050" dir="2700000" algn="tl" rotWithShape="0">
                    <a:schemeClr val="dk1">
                      <a:alpha val="40000"/>
                    </a:schemeClr>
                  </a:outerShdw>
                </a:effectLst>
                <a:sym typeface="+mn-ea"/>
              </a:rPr>
              <a:t>ata </a:t>
            </a:r>
            <a:r>
              <a:rPr lang="en-US">
                <a:solidFill>
                  <a:schemeClr val="tx1"/>
                </a:solidFill>
                <a:effectLst>
                  <a:outerShdw blurRad="38100" dist="19050" dir="2700000" algn="tl" rotWithShape="0">
                    <a:schemeClr val="dk1">
                      <a:alpha val="40000"/>
                    </a:schemeClr>
                  </a:outerShdw>
                </a:effectLst>
                <a:sym typeface="+mn-ea"/>
              </a:rPr>
              <a:t>D</a:t>
            </a:r>
            <a:r>
              <a:rPr>
                <a:solidFill>
                  <a:schemeClr val="tx1"/>
                </a:solidFill>
                <a:effectLst>
                  <a:outerShdw blurRad="38100" dist="19050" dir="2700000" algn="tl" rotWithShape="0">
                    <a:schemeClr val="dk1">
                      <a:alpha val="40000"/>
                    </a:schemeClr>
                  </a:outerShdw>
                </a:effectLst>
                <a:sym typeface="+mn-ea"/>
              </a:rPr>
              <a:t>ictionary </a:t>
            </a:r>
            <a:r>
              <a:rPr lang="zh-CN">
                <a:solidFill>
                  <a:schemeClr val="tx1"/>
                </a:solidFill>
                <a:effectLst>
                  <a:outerShdw blurRad="38100" dist="19050" dir="2700000" algn="tl" rotWithShape="0">
                    <a:schemeClr val="dk1">
                      <a:alpha val="40000"/>
                    </a:schemeClr>
                  </a:outerShdw>
                </a:effectLst>
                <a:sym typeface="+mn-ea"/>
              </a:rPr>
              <a:t>六问</a:t>
            </a:r>
            <a:endParaRPr lang="zh-CN">
              <a:solidFill>
                <a:schemeClr val="tx1"/>
              </a:solidFill>
              <a:effectLst>
                <a:outerShdw blurRad="38100" dist="19050" dir="2700000" algn="tl" rotWithShape="0">
                  <a:schemeClr val="dk1">
                    <a:alpha val="40000"/>
                  </a:schemeClr>
                </a:outerShdw>
              </a:effectLst>
              <a:sym typeface="+mn-ea"/>
            </a:endParaRPr>
          </a:p>
        </p:txBody>
      </p:sp>
      <p:sp>
        <p:nvSpPr>
          <p:cNvPr id="146" name="一个大型MySQL分布式管理系统"/>
          <p:cNvSpPr txBox="1">
            <a:spLocks noGrp="1"/>
          </p:cNvSpPr>
          <p:nvPr>
            <p:ph type="subTitle" sz="quarter" idx="1"/>
          </p:nvPr>
        </p:nvSpPr>
        <p:spPr>
          <a:xfrm>
            <a:off x="1778000" y="7059930"/>
            <a:ext cx="20828000" cy="1587500"/>
          </a:xfrm>
          <a:prstGeom prst="rect">
            <a:avLst/>
          </a:prstGeom>
        </p:spPr>
        <p:txBody>
          <a:bodyPr/>
          <a:lstStyle/>
          <a:p>
            <a:pPr algn="ctr"/>
            <a:r>
              <a:rPr lang="zh-CN"/>
              <a:t>王悦 </a:t>
            </a:r>
            <a:endParaRPr lang="zh-CN"/>
          </a:p>
        </p:txBody>
      </p:sp>
    </p:spTree>
  </p:cSld>
  <p:clrMapOvr>
    <a:masterClrMapping/>
  </p:clrMapOvr>
  <p:transition spd="med" advTm="4092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4760595" y="2913380"/>
            <a:ext cx="14182090" cy="7117080"/>
          </a:xfrm>
          <a:prstGeom prst="rect">
            <a:avLst/>
          </a:prstGeom>
        </p:spPr>
      </p:pic>
    </p:spTree>
  </p:cSld>
  <p:clrMapOvr>
    <a:masterClrMapping/>
  </p:clrMapOvr>
  <p:transition spd="med" advTm="55492"/>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架构的演进"/>
          <p:cNvSpPr txBox="1">
            <a:spLocks noGrp="1"/>
          </p:cNvSpPr>
          <p:nvPr>
            <p:ph type="title"/>
          </p:nvPr>
        </p:nvSpPr>
        <p:spPr>
          <a:prstGeom prst="rect">
            <a:avLst/>
          </a:prstGeom>
        </p:spPr>
        <p:txBody>
          <a:bodyPr/>
          <a:lstStyle/>
          <a:p>
            <a:r>
              <a:rPr>
                <a:sym typeface="+mn-ea"/>
              </a:rPr>
              <a:t>三，</a:t>
            </a:r>
            <a:r>
              <a:rPr lang="en-US">
                <a:sym typeface="+mn-ea"/>
              </a:rPr>
              <a:t>M</a:t>
            </a:r>
            <a:r>
              <a:rPr>
                <a:sym typeface="+mn-ea"/>
              </a:rPr>
              <a:t>y</a:t>
            </a:r>
            <a:r>
              <a:rPr lang="en-US">
                <a:sym typeface="+mn-ea"/>
              </a:rPr>
              <a:t>SQL</a:t>
            </a:r>
            <a:r>
              <a:rPr>
                <a:sym typeface="+mn-ea"/>
              </a:rPr>
              <a:t>8.0之前的Data Dictionary有什么问题吗？</a:t>
            </a:r>
            <a:endParaRPr>
              <a:sym typeface="+mn-ea"/>
            </a:endParaRPr>
          </a:p>
        </p:txBody>
      </p:sp>
    </p:spTree>
  </p:cSld>
  <p:clrMapOvr>
    <a:masterClrMapping/>
  </p:clrMapOvr>
  <p:transition spd="med" advTm="6366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目标"/>
          <p:cNvSpPr txBox="1">
            <a:spLocks noGrp="1"/>
          </p:cNvSpPr>
          <p:nvPr>
            <p:ph type="title"/>
          </p:nvPr>
        </p:nvSpPr>
        <p:spPr>
          <a:xfrm>
            <a:off x="1689100" y="476250"/>
            <a:ext cx="21005800" cy="2895600"/>
          </a:xfrm>
          <a:prstGeom prst="rect">
            <a:avLst/>
          </a:prstGeom>
        </p:spPr>
        <p:txBody>
          <a:bodyPr>
            <a:noAutofit/>
          </a:bodyPr>
          <a:lstStyle/>
          <a:p>
            <a:r>
              <a:rPr sz="9600">
                <a:sym typeface="+mn-ea"/>
              </a:rPr>
              <a:t>三，</a:t>
            </a:r>
            <a:r>
              <a:rPr lang="en-US" sz="9600">
                <a:sym typeface="+mn-ea"/>
              </a:rPr>
              <a:t>M</a:t>
            </a:r>
            <a:r>
              <a:rPr sz="9600">
                <a:sym typeface="+mn-ea"/>
              </a:rPr>
              <a:t>y</a:t>
            </a:r>
            <a:r>
              <a:rPr lang="en-US" sz="9600">
                <a:sym typeface="+mn-ea"/>
              </a:rPr>
              <a:t>SQL</a:t>
            </a:r>
            <a:r>
              <a:rPr sz="9600">
                <a:sym typeface="+mn-ea"/>
              </a:rPr>
              <a:t>8.0之前的Data Dictionary有什么问题吗？</a:t>
            </a:r>
            <a:endParaRPr sz="9600">
              <a:sym typeface="+mn-ea"/>
            </a:endParaRPr>
          </a:p>
        </p:txBody>
      </p:sp>
      <p:sp>
        <p:nvSpPr>
          <p:cNvPr id="157" name="大规模的MySQL全生命周期的运维管理。"/>
          <p:cNvSpPr txBox="1">
            <a:spLocks noGrp="1"/>
          </p:cNvSpPr>
          <p:nvPr>
            <p:ph type="body" sz="half" idx="1"/>
          </p:nvPr>
        </p:nvSpPr>
        <p:spPr>
          <a:xfrm>
            <a:off x="2685415" y="3250565"/>
            <a:ext cx="18051780" cy="8772525"/>
          </a:xfrm>
          <a:prstGeom prst="rect">
            <a:avLst/>
          </a:prstGeom>
        </p:spPr>
        <p:txBody>
          <a:bodyPr>
            <a:normAutofit fontScale="90000" lnSpcReduction="10000"/>
          </a:bodyPr>
          <a:lstStyle>
            <a:lvl1pPr marL="0" indent="0">
              <a:buSzTx/>
              <a:buNone/>
              <a:defRPr sz="5800"/>
            </a:lvl1pPr>
          </a:lstStyle>
          <a:p>
            <a:pPr marL="457200" marR="0" indent="-457200" algn="l" defTabSz="825500" rtl="0" fontAlgn="auto" latinLnBrk="0" hangingPunct="0">
              <a:lnSpc>
                <a:spcPct val="200000"/>
              </a:lnSpc>
              <a:spcBef>
                <a:spcPts val="0"/>
              </a:spcBef>
              <a:spcAft>
                <a:spcPts val="0"/>
              </a:spcAft>
              <a:buClrTx/>
              <a:buSzTx/>
              <a:buFont typeface="Arial" panose="020B0604020202090204" pitchFamily="34" charset="0"/>
              <a:buChar char="•"/>
            </a:pPr>
            <a:r>
              <a:rPr lang="en-US" altLang="zh-CN" sz="8000" b="1">
                <a:effectLst/>
                <a:sym typeface="Helvetica Neue" panose="02000503000000020004"/>
              </a:rPr>
              <a:t> </a:t>
            </a:r>
            <a:r>
              <a:rPr lang="zh-CN" altLang="en-US" sz="8000" b="1">
                <a:effectLst/>
                <a:sym typeface="Helvetica Neue" panose="02000503000000020004"/>
              </a:rPr>
              <a:t>存储于文件中，受文件系统影响</a:t>
            </a:r>
            <a:endParaRPr lang="zh-CN" altLang="en-US" sz="8000" b="1">
              <a:effectLst/>
              <a:sym typeface="Helvetica Neue" panose="02000503000000020004"/>
            </a:endParaRPr>
          </a:p>
          <a:p>
            <a:pPr marL="457200" marR="0" indent="-457200" algn="l" defTabSz="825500" rtl="0" fontAlgn="auto" latinLnBrk="0" hangingPunct="0">
              <a:lnSpc>
                <a:spcPct val="200000"/>
              </a:lnSpc>
              <a:spcBef>
                <a:spcPts val="0"/>
              </a:spcBef>
              <a:spcAft>
                <a:spcPts val="0"/>
              </a:spcAft>
              <a:buClrTx/>
              <a:buSzTx/>
              <a:buFont typeface="Arial" panose="020B0604020202090204" pitchFamily="34" charset="0"/>
              <a:buChar char="•"/>
            </a:pPr>
            <a:r>
              <a:rPr lang="zh-CN" altLang="en-US" sz="8000" b="1">
                <a:effectLst/>
                <a:sym typeface="Helvetica Neue" panose="02000503000000020004"/>
              </a:rPr>
              <a:t> 非原子操作，没有事务保证</a:t>
            </a:r>
            <a:endParaRPr lang="zh-CN" altLang="en-US" sz="8000" b="1">
              <a:effectLst/>
              <a:sym typeface="Helvetica Neue" panose="02000503000000020004"/>
            </a:endParaRPr>
          </a:p>
          <a:p>
            <a:pPr marL="457200" marR="0" indent="-457200" algn="l" defTabSz="825500" rtl="0" fontAlgn="auto" latinLnBrk="0" hangingPunct="0">
              <a:lnSpc>
                <a:spcPct val="200000"/>
              </a:lnSpc>
              <a:spcBef>
                <a:spcPts val="0"/>
              </a:spcBef>
              <a:spcAft>
                <a:spcPts val="0"/>
              </a:spcAft>
              <a:buClrTx/>
              <a:buSzTx/>
              <a:buFont typeface="Arial" panose="020B0604020202090204" pitchFamily="34" charset="0"/>
              <a:buChar char="•"/>
            </a:pPr>
            <a:r>
              <a:rPr lang="zh-CN" altLang="en-US" sz="8000" b="1">
                <a:effectLst/>
                <a:sym typeface="Helvetica Neue" panose="02000503000000020004"/>
              </a:rPr>
              <a:t> 查询性能成本</a:t>
            </a:r>
            <a:endParaRPr lang="zh-CN" altLang="en-US" sz="8000" b="1">
              <a:effectLst/>
              <a:sym typeface="Helvetica Neue" panose="02000503000000020004"/>
            </a:endParaRPr>
          </a:p>
          <a:p>
            <a:pPr marL="457200" marR="0" indent="-457200" algn="l" defTabSz="825500" rtl="0" fontAlgn="auto" latinLnBrk="0" hangingPunct="0">
              <a:lnSpc>
                <a:spcPct val="200000"/>
              </a:lnSpc>
              <a:spcBef>
                <a:spcPts val="0"/>
              </a:spcBef>
              <a:spcAft>
                <a:spcPts val="0"/>
              </a:spcAft>
              <a:buClrTx/>
              <a:buSzTx/>
              <a:buFont typeface="Arial" panose="020B0604020202090204" pitchFamily="34" charset="0"/>
              <a:buChar char="•"/>
            </a:pPr>
            <a:r>
              <a:rPr lang="zh-CN" altLang="en-US" sz="8000" b="1">
                <a:effectLst/>
                <a:sym typeface="Helvetica Neue" panose="02000503000000020004"/>
              </a:rPr>
              <a:t> 维护成本高</a:t>
            </a:r>
            <a:endParaRPr lang="zh-CN" altLang="en-US" sz="8000" b="1">
              <a:effectLst/>
              <a:sym typeface="Helvetica Neue" panose="02000503000000020004"/>
            </a:endParaRPr>
          </a:p>
        </p:txBody>
      </p:sp>
    </p:spTree>
  </p:cSld>
  <p:clrMapOvr>
    <a:masterClrMapping/>
  </p:clrMapOvr>
  <p:transition spd="med" advTm="90365"/>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目标"/>
          <p:cNvSpPr txBox="1">
            <a:spLocks noGrp="1"/>
          </p:cNvSpPr>
          <p:nvPr>
            <p:ph type="title"/>
          </p:nvPr>
        </p:nvSpPr>
        <p:spPr>
          <a:xfrm>
            <a:off x="1689100" y="476250"/>
            <a:ext cx="21005800" cy="2895600"/>
          </a:xfrm>
          <a:prstGeom prst="rect">
            <a:avLst/>
          </a:prstGeom>
        </p:spPr>
        <p:txBody>
          <a:bodyPr/>
          <a:lstStyle/>
          <a:p>
            <a:r>
              <a:rPr lang="zh-CN" altLang="en-US" sz="8900" b="1">
                <a:effectLst/>
                <a:sym typeface="Helvetica Neue" panose="02000503000000020004"/>
              </a:rPr>
              <a:t>存储于文件中，受文件系统影响</a:t>
            </a:r>
            <a:endParaRPr lang="zh-CN" altLang="en-US" sz="8900" b="1">
              <a:effectLst/>
              <a:sym typeface="Helvetica Neue" panose="02000503000000020004"/>
            </a:endParaRPr>
          </a:p>
        </p:txBody>
      </p:sp>
      <p:sp>
        <p:nvSpPr>
          <p:cNvPr id="157" name="大规模的MySQL全生命周期的运维管理。"/>
          <p:cNvSpPr txBox="1">
            <a:spLocks noGrp="1"/>
          </p:cNvSpPr>
          <p:nvPr>
            <p:ph type="body" sz="half" idx="1"/>
          </p:nvPr>
        </p:nvSpPr>
        <p:spPr>
          <a:xfrm>
            <a:off x="2000250" y="3129915"/>
            <a:ext cx="18051780" cy="2586355"/>
          </a:xfrm>
          <a:prstGeom prst="rect">
            <a:avLst/>
          </a:prstGeom>
        </p:spPr>
        <p:txBody>
          <a:bodyPr>
            <a:normAutofit/>
          </a:bodyPr>
          <a:lstStyle>
            <a:lvl1pPr marL="0" indent="0">
              <a:buSzTx/>
              <a:buNone/>
              <a:defRPr sz="5800"/>
            </a:lvl1pPr>
          </a:lstStyle>
          <a:p>
            <a:pPr marR="0" algn="l" defTabSz="825500" rtl="0" fontAlgn="auto" latinLnBrk="0" hangingPunct="0">
              <a:lnSpc>
                <a:spcPct val="200000"/>
              </a:lnSpc>
              <a:spcBef>
                <a:spcPts val="0"/>
              </a:spcBef>
              <a:spcAft>
                <a:spcPts val="0"/>
              </a:spcAft>
              <a:buClrTx/>
              <a:buSzTx/>
              <a:buFont typeface="Arial" panose="020B0604020202090204" pitchFamily="34" charset="0"/>
            </a:pPr>
            <a:r>
              <a:rPr lang="zh-CN" altLang="en-US" sz="6000" b="1">
                <a:effectLst/>
                <a:sym typeface="Helvetica Neue" panose="02000503000000020004"/>
              </a:rPr>
              <a:t>server层和引擎层数据字典out of sync</a:t>
            </a:r>
            <a:endParaRPr kumimoji="0" lang="zh-CN" altLang="en-US" sz="32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R="0" algn="l" defTabSz="825500" rtl="0" fontAlgn="auto" latinLnBrk="0" hangingPunct="0">
              <a:lnSpc>
                <a:spcPct val="200000"/>
              </a:lnSpc>
              <a:spcBef>
                <a:spcPts val="0"/>
              </a:spcBef>
              <a:spcAft>
                <a:spcPts val="0"/>
              </a:spcAft>
              <a:buClrTx/>
              <a:buSzTx/>
              <a:buFont typeface="Arial" panose="020B0604020202090204" pitchFamily="34" charset="0"/>
            </a:pPr>
            <a:endParaRPr kumimoji="0" lang="zh-CN" altLang="en-US" sz="32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pic>
        <p:nvPicPr>
          <p:cNvPr id="2" name="图片 1"/>
          <p:cNvPicPr>
            <a:picLocks noChangeAspect="1"/>
          </p:cNvPicPr>
          <p:nvPr/>
        </p:nvPicPr>
        <p:blipFill>
          <a:blip r:embed="rId1"/>
          <a:stretch>
            <a:fillRect/>
          </a:stretch>
        </p:blipFill>
        <p:spPr>
          <a:xfrm>
            <a:off x="16382365" y="2846070"/>
            <a:ext cx="6451600" cy="10160000"/>
          </a:xfrm>
          <a:prstGeom prst="rect">
            <a:avLst/>
          </a:prstGeom>
        </p:spPr>
      </p:pic>
      <p:sp>
        <p:nvSpPr>
          <p:cNvPr id="3" name="文本框 2"/>
          <p:cNvSpPr txBox="1"/>
          <p:nvPr/>
        </p:nvSpPr>
        <p:spPr>
          <a:xfrm>
            <a:off x="1955165" y="6040755"/>
            <a:ext cx="14427200" cy="60725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825500" rtl="0" fontAlgn="auto" latinLnBrk="0" hangingPunct="0">
              <a:lnSpc>
                <a:spcPct val="100000"/>
              </a:lnSpc>
              <a:spcBef>
                <a:spcPts val="0"/>
              </a:spcBef>
              <a:spcAft>
                <a:spcPts val="0"/>
              </a:spcAft>
              <a:buClrTx/>
              <a:buSzTx/>
              <a:buFontTx/>
              <a:buNone/>
            </a:pPr>
            <a:r>
              <a:rPr kumimoji="0" lang="en-US" altLang="zh-CN" sz="36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create table</a:t>
            </a:r>
            <a:r>
              <a:rPr kumimoji="0" lang="zh-CN" altLang="en-US" sz="36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失败</a:t>
            </a:r>
            <a:endParaRPr kumimoji="0" lang="zh-CN" altLang="en-US" sz="36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日志：</a:t>
            </a:r>
            <a:endParaRPr kumimoji="0" lang="zh-CN" altLang="en-US" sz="32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InnoDB: Error: table test/parent already exists in InnoDB internal</a:t>
            </a:r>
            <a:endParaRPr kumimoji="0" lang="zh-CN" altLang="en-US" sz="32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InnoDB: data dictionary. Have you deleted the .frm file</a:t>
            </a:r>
            <a:endParaRPr kumimoji="0" lang="zh-CN" altLang="en-US" sz="32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InnoDB: and not used DROP TABLE? Have you used DROP DATABASE</a:t>
            </a:r>
            <a:endParaRPr kumimoji="0" lang="zh-CN" altLang="en-US" sz="32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InnoDB: for InnoDB tables in MySQL version &lt;= 3.23.43?</a:t>
            </a:r>
            <a:endParaRPr kumimoji="0" lang="zh-CN" altLang="en-US" sz="32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InnoDB: See the Restrictions section of the InnoDB manual.</a:t>
            </a:r>
            <a:endParaRPr kumimoji="0" lang="zh-CN" altLang="en-US" sz="32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InnoDB: You can drop the orphaned table inside InnoDB by</a:t>
            </a:r>
            <a:endParaRPr kumimoji="0" lang="zh-CN" altLang="en-US" sz="32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InnoDB: creating an InnoDB table with the same name in another</a:t>
            </a:r>
            <a:endParaRPr kumimoji="0" lang="zh-CN" altLang="en-US" sz="32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InnoDB: database and moving the .frm file to the current database.</a:t>
            </a:r>
            <a:endParaRPr kumimoji="0" lang="zh-CN" altLang="en-US" sz="32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InnoDB: Then MySQL thinks the table exists, and DROP TABLE will</a:t>
            </a:r>
            <a:endParaRPr kumimoji="0" lang="zh-CN" altLang="en-US" sz="32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InnoDB: succeed.</a:t>
            </a:r>
            <a:endParaRPr kumimoji="0" lang="zh-CN" altLang="en-US" sz="32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Tree>
  </p:cSld>
  <p:clrMapOvr>
    <a:masterClrMapping/>
  </p:clrMapOvr>
  <p:transition spd="med" advTm="124177"/>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目标"/>
          <p:cNvSpPr txBox="1">
            <a:spLocks noGrp="1"/>
          </p:cNvSpPr>
          <p:nvPr>
            <p:ph type="title"/>
          </p:nvPr>
        </p:nvSpPr>
        <p:spPr>
          <a:xfrm>
            <a:off x="1689100" y="476250"/>
            <a:ext cx="21005800" cy="2895600"/>
          </a:xfrm>
          <a:prstGeom prst="rect">
            <a:avLst/>
          </a:prstGeom>
        </p:spPr>
        <p:txBody>
          <a:bodyPr/>
          <a:lstStyle/>
          <a:p>
            <a:r>
              <a:rPr lang="zh-CN" altLang="en-US" sz="8900" b="1">
                <a:effectLst/>
                <a:sym typeface="Helvetica Neue" panose="02000503000000020004"/>
              </a:rPr>
              <a:t>存储于文件中，受文件系统影响</a:t>
            </a:r>
            <a:endParaRPr lang="zh-CN" altLang="en-US" sz="8900" b="1">
              <a:effectLst/>
              <a:sym typeface="Helvetica Neue" panose="02000503000000020004"/>
            </a:endParaRPr>
          </a:p>
        </p:txBody>
      </p:sp>
      <p:sp>
        <p:nvSpPr>
          <p:cNvPr id="157" name="大规模的MySQL全生命周期的运维管理。"/>
          <p:cNvSpPr txBox="1">
            <a:spLocks noGrp="1"/>
          </p:cNvSpPr>
          <p:nvPr>
            <p:ph type="body" sz="half" idx="1"/>
          </p:nvPr>
        </p:nvSpPr>
        <p:spPr>
          <a:xfrm>
            <a:off x="2322830" y="3129915"/>
            <a:ext cx="17951450" cy="1997710"/>
          </a:xfrm>
          <a:prstGeom prst="rect">
            <a:avLst/>
          </a:prstGeom>
        </p:spPr>
        <p:txBody>
          <a:bodyPr>
            <a:normAutofit/>
          </a:bodyPr>
          <a:lstStyle>
            <a:lvl1pPr marL="0" indent="0">
              <a:buSzTx/>
              <a:buNone/>
              <a:defRPr sz="5800"/>
            </a:lvl1pPr>
          </a:lstStyle>
          <a:p>
            <a:pPr marR="0" algn="l" defTabSz="825500" rtl="0" fontAlgn="auto" latinLnBrk="0" hangingPunct="0">
              <a:lnSpc>
                <a:spcPct val="200000"/>
              </a:lnSpc>
              <a:spcBef>
                <a:spcPts val="0"/>
              </a:spcBef>
              <a:spcAft>
                <a:spcPts val="0"/>
              </a:spcAft>
              <a:buClrTx/>
              <a:buSzTx/>
              <a:buFont typeface="Arial" panose="020B0604020202090204" pitchFamily="34" charset="0"/>
            </a:pPr>
            <a:r>
              <a:rPr lang="zh-CN" altLang="en-US" sz="6000" b="1">
                <a:effectLst/>
                <a:sym typeface="Helvetica Neue" panose="02000503000000020004"/>
              </a:rPr>
              <a:t>server层和引擎层数据字典out of sync</a:t>
            </a:r>
            <a:endParaRPr kumimoji="0" lang="zh-CN" altLang="en-US" sz="32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R="0" algn="l" defTabSz="825500" rtl="0" fontAlgn="auto" latinLnBrk="0" hangingPunct="0">
              <a:lnSpc>
                <a:spcPct val="200000"/>
              </a:lnSpc>
              <a:spcBef>
                <a:spcPts val="0"/>
              </a:spcBef>
              <a:spcAft>
                <a:spcPts val="0"/>
              </a:spcAft>
              <a:buClrTx/>
              <a:buSzTx/>
              <a:buFont typeface="Arial" panose="020B0604020202090204" pitchFamily="34" charset="0"/>
            </a:pPr>
            <a:endParaRPr kumimoji="0" lang="zh-CN" altLang="en-US" sz="32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3" name="文本框 2"/>
          <p:cNvSpPr txBox="1"/>
          <p:nvPr/>
        </p:nvSpPr>
        <p:spPr>
          <a:xfrm>
            <a:off x="2322830" y="7394258"/>
            <a:ext cx="20372070" cy="348678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825500" rtl="0" fontAlgn="auto" latinLnBrk="0" hangingPunct="0">
              <a:lnSpc>
                <a:spcPct val="100000"/>
              </a:lnSpc>
              <a:spcBef>
                <a:spcPts val="0"/>
              </a:spcBef>
              <a:spcAft>
                <a:spcPts val="0"/>
              </a:spcAft>
              <a:buClrTx/>
              <a:buSzTx/>
              <a:buFontTx/>
              <a:buNone/>
            </a:pPr>
            <a:r>
              <a:rPr lang="zh-CN" altLang="en-US" sz="4400">
                <a:sym typeface="Helvetica Neue" panose="02000503000000020004"/>
              </a:rPr>
              <a:t>日志：</a:t>
            </a:r>
            <a:endParaRPr kumimoji="0" lang="en-US" altLang="zh-CN" sz="44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4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InnoDB: Cannot find table test/child2 from the internal data dictionary</a:t>
            </a:r>
            <a:endParaRPr kumimoji="0" lang="zh-CN" altLang="en-US" sz="44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4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InnoDB: of InnoDB though the .frm file for the table exists. Maybe you</a:t>
            </a:r>
            <a:endParaRPr kumimoji="0" lang="zh-CN" altLang="en-US" sz="44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4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InnoDB: have deleted and recreated InnoDB data files but have forgotten</a:t>
            </a:r>
            <a:endParaRPr kumimoji="0" lang="zh-CN" altLang="en-US" sz="44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4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InnoDB: to delete the corresponding .frm files of InnoDB tables?</a:t>
            </a:r>
            <a:endParaRPr kumimoji="0" lang="zh-CN" altLang="en-US" sz="44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4" name="文本框 3"/>
          <p:cNvSpPr txBox="1"/>
          <p:nvPr/>
        </p:nvSpPr>
        <p:spPr>
          <a:xfrm>
            <a:off x="2322830" y="5261293"/>
            <a:ext cx="15890875" cy="213296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825500" rtl="0" fontAlgn="auto" latinLnBrk="0" hangingPunct="0">
              <a:lnSpc>
                <a:spcPct val="100000"/>
              </a:lnSpc>
              <a:spcBef>
                <a:spcPts val="0"/>
              </a:spcBef>
              <a:spcAft>
                <a:spcPts val="0"/>
              </a:spcAft>
              <a:buClrTx/>
              <a:buSzTx/>
              <a:buFontTx/>
              <a:buNone/>
            </a:pPr>
            <a:r>
              <a:rPr lang="zh-CN" altLang="en-US" sz="4400">
                <a:sym typeface="Helvetica Neue" panose="02000503000000020004"/>
              </a:rPr>
              <a:t>报错：</a:t>
            </a:r>
            <a:endParaRPr lang="zh-CN" altLang="en-US" sz="4400">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lang="en-US" altLang="zh-CN" sz="4400">
                <a:sym typeface="Helvetica Neue" panose="02000503000000020004"/>
              </a:rPr>
              <a:t>ERROR 1016: Can't open file: 'child2.ibd'. (errno: 1)</a:t>
            </a:r>
            <a:endParaRPr kumimoji="0" lang="en-US" altLang="zh-CN" sz="44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endParaRPr kumimoji="0" lang="en-US" altLang="zh-CN" sz="44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Tree>
  </p:cSld>
  <p:clrMapOvr>
    <a:masterClrMapping/>
  </p:clrMapOvr>
  <p:transition spd="med" advTm="28551"/>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目标"/>
          <p:cNvSpPr txBox="1">
            <a:spLocks noGrp="1"/>
          </p:cNvSpPr>
          <p:nvPr>
            <p:ph type="title"/>
          </p:nvPr>
        </p:nvSpPr>
        <p:spPr>
          <a:xfrm>
            <a:off x="1689100" y="476250"/>
            <a:ext cx="21005800" cy="2895600"/>
          </a:xfrm>
          <a:prstGeom prst="rect">
            <a:avLst/>
          </a:prstGeom>
        </p:spPr>
        <p:txBody>
          <a:bodyPr/>
          <a:lstStyle/>
          <a:p>
            <a:r>
              <a:rPr lang="zh-CN" altLang="en-US" sz="8900" b="1">
                <a:effectLst/>
                <a:sym typeface="Helvetica Neue" panose="02000503000000020004"/>
              </a:rPr>
              <a:t>非原子操作，没有事务保证</a:t>
            </a:r>
            <a:endParaRPr lang="zh-CN" altLang="en-US" sz="8900" b="1">
              <a:effectLst/>
              <a:sym typeface="Helvetica Neue" panose="02000503000000020004"/>
            </a:endParaRPr>
          </a:p>
        </p:txBody>
      </p:sp>
      <p:sp>
        <p:nvSpPr>
          <p:cNvPr id="157" name="大规模的MySQL全生命周期的运维管理。"/>
          <p:cNvSpPr txBox="1">
            <a:spLocks noGrp="1"/>
          </p:cNvSpPr>
          <p:nvPr>
            <p:ph type="body" sz="half" idx="1"/>
          </p:nvPr>
        </p:nvSpPr>
        <p:spPr>
          <a:xfrm>
            <a:off x="2585085" y="3149600"/>
            <a:ext cx="17951450" cy="4334510"/>
          </a:xfrm>
          <a:prstGeom prst="rect">
            <a:avLst/>
          </a:prstGeom>
        </p:spPr>
        <p:txBody>
          <a:bodyPr>
            <a:normAutofit/>
          </a:bodyPr>
          <a:lstStyle>
            <a:lvl1pPr marL="0" indent="0">
              <a:buSzTx/>
              <a:buNone/>
              <a:defRPr sz="5800"/>
            </a:lvl1pPr>
          </a:lstStyle>
          <a:p>
            <a:pPr marL="857250" marR="0" indent="-857250" algn="l" defTabSz="825500" rtl="0" fontAlgn="auto" latinLnBrk="0" hangingPunct="0">
              <a:lnSpc>
                <a:spcPct val="200000"/>
              </a:lnSpc>
              <a:spcBef>
                <a:spcPts val="0"/>
              </a:spcBef>
              <a:spcAft>
                <a:spcPts val="0"/>
              </a:spcAft>
              <a:buClrTx/>
              <a:buSzTx/>
              <a:buFont typeface="Arial" panose="020B0604020202090204" pitchFamily="34" charset="0"/>
              <a:buChar char="•"/>
            </a:pPr>
            <a:r>
              <a:rPr lang="zh-CN" altLang="en-US" sz="6000" b="1">
                <a:effectLst/>
                <a:sym typeface="Helvetica Neue" panose="02000503000000020004"/>
              </a:rPr>
              <a:t> ALTER TABLE 异常退出 (ALGORITHM=COPY)</a:t>
            </a:r>
            <a:endParaRPr lang="zh-CN" altLang="en-US" sz="6000" b="1">
              <a:effectLst/>
              <a:sym typeface="Helvetica Neue" panose="02000503000000020004"/>
            </a:endParaRPr>
          </a:p>
          <a:p>
            <a:pPr marL="857250" marR="0" indent="-857250" algn="l" defTabSz="825500" rtl="0" fontAlgn="auto" latinLnBrk="0" hangingPunct="0">
              <a:lnSpc>
                <a:spcPct val="200000"/>
              </a:lnSpc>
              <a:spcBef>
                <a:spcPts val="0"/>
              </a:spcBef>
              <a:spcAft>
                <a:spcPts val="0"/>
              </a:spcAft>
              <a:buClrTx/>
              <a:buSzTx/>
              <a:buFont typeface="Arial" panose="020B0604020202090204" pitchFamily="34" charset="0"/>
              <a:buChar char="•"/>
            </a:pPr>
            <a:r>
              <a:rPr lang="zh-CN" altLang="en-US" sz="6000" b="1">
                <a:effectLst/>
                <a:sym typeface="Helvetica Neue" panose="02000503000000020004"/>
              </a:rPr>
              <a:t>多用户创建失败</a:t>
            </a:r>
            <a:endParaRPr lang="zh-CN" altLang="en-US" sz="6000" b="1">
              <a:effectLst/>
              <a:sym typeface="Helvetica Neue" panose="02000503000000020004"/>
            </a:endParaRPr>
          </a:p>
          <a:p>
            <a:pPr marR="0" algn="l" defTabSz="825500" rtl="0" fontAlgn="auto" latinLnBrk="0" hangingPunct="0">
              <a:lnSpc>
                <a:spcPct val="200000"/>
              </a:lnSpc>
              <a:spcBef>
                <a:spcPts val="0"/>
              </a:spcBef>
              <a:spcAft>
                <a:spcPts val="0"/>
              </a:spcAft>
              <a:buClrTx/>
              <a:buSzTx/>
              <a:buFont typeface="Arial" panose="020B0604020202090204" pitchFamily="34" charset="0"/>
            </a:pPr>
            <a:endParaRPr kumimoji="0" lang="zh-CN" altLang="en-US" sz="32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Tree>
  </p:cSld>
  <p:clrMapOvr>
    <a:masterClrMapping/>
  </p:clrMapOvr>
  <p:transition spd="med" advTm="34025"/>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目标"/>
          <p:cNvSpPr txBox="1">
            <a:spLocks noGrp="1"/>
          </p:cNvSpPr>
          <p:nvPr>
            <p:ph type="title"/>
          </p:nvPr>
        </p:nvSpPr>
        <p:spPr>
          <a:xfrm>
            <a:off x="1689100" y="254000"/>
            <a:ext cx="21005800" cy="1898650"/>
          </a:xfrm>
          <a:prstGeom prst="rect">
            <a:avLst/>
          </a:prstGeom>
        </p:spPr>
        <p:txBody>
          <a:bodyPr/>
          <a:lstStyle/>
          <a:p>
            <a:r>
              <a:rPr lang="zh-CN" altLang="en-US" sz="7200" b="1">
                <a:effectLst/>
                <a:sym typeface="Helvetica Neue" panose="02000503000000020004"/>
              </a:rPr>
              <a:t>ALTER TABLE 异常退出 (ALGORITHM=COPY)</a:t>
            </a:r>
            <a:endParaRPr lang="zh-CN" altLang="en-US" sz="7200" b="1">
              <a:effectLst/>
              <a:sym typeface="Helvetica Neue" panose="02000503000000020004"/>
            </a:endParaRPr>
          </a:p>
        </p:txBody>
      </p:sp>
      <p:sp>
        <p:nvSpPr>
          <p:cNvPr id="157" name="大规模的MySQL全生命周期的运维管理。"/>
          <p:cNvSpPr txBox="1">
            <a:spLocks noGrp="1"/>
          </p:cNvSpPr>
          <p:nvPr>
            <p:ph type="body" sz="half" idx="1"/>
          </p:nvPr>
        </p:nvSpPr>
        <p:spPr>
          <a:xfrm>
            <a:off x="2604770" y="3149600"/>
            <a:ext cx="17951450" cy="1997710"/>
          </a:xfrm>
          <a:prstGeom prst="rect">
            <a:avLst/>
          </a:prstGeom>
        </p:spPr>
        <p:txBody>
          <a:bodyPr>
            <a:normAutofit/>
          </a:bodyPr>
          <a:lstStyle>
            <a:lvl1pPr marL="0" indent="0">
              <a:buSzTx/>
              <a:buNone/>
              <a:defRPr sz="5800"/>
            </a:lvl1pPr>
          </a:lstStyle>
          <a:p>
            <a:pPr marR="0" algn="l" defTabSz="825500" rtl="0" fontAlgn="auto" latinLnBrk="0" hangingPunct="0">
              <a:lnSpc>
                <a:spcPct val="200000"/>
              </a:lnSpc>
              <a:spcBef>
                <a:spcPts val="0"/>
              </a:spcBef>
              <a:spcAft>
                <a:spcPts val="0"/>
              </a:spcAft>
              <a:buClrTx/>
              <a:buSzTx/>
              <a:buFont typeface="Arial" panose="020B0604020202090204" pitchFamily="34" charset="0"/>
            </a:pPr>
            <a:endParaRPr lang="zh-CN" altLang="en-US" sz="6000" b="1">
              <a:effectLst/>
              <a:sym typeface="Helvetica Neue" panose="02000503000000020004"/>
            </a:endParaRPr>
          </a:p>
          <a:p>
            <a:pPr marR="0" algn="l" defTabSz="825500" rtl="0" fontAlgn="auto" latinLnBrk="0" hangingPunct="0">
              <a:lnSpc>
                <a:spcPct val="200000"/>
              </a:lnSpc>
              <a:spcBef>
                <a:spcPts val="0"/>
              </a:spcBef>
              <a:spcAft>
                <a:spcPts val="0"/>
              </a:spcAft>
              <a:buClrTx/>
              <a:buSzTx/>
              <a:buFont typeface="Arial" panose="020B0604020202090204" pitchFamily="34" charset="0"/>
            </a:pPr>
            <a:endParaRPr kumimoji="0" lang="zh-CN" altLang="en-US" sz="32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pic>
        <p:nvPicPr>
          <p:cNvPr id="6" name="图片 5"/>
          <p:cNvPicPr>
            <a:picLocks noChangeAspect="1"/>
          </p:cNvPicPr>
          <p:nvPr/>
        </p:nvPicPr>
        <p:blipFill>
          <a:blip r:embed="rId1"/>
          <a:stretch>
            <a:fillRect/>
          </a:stretch>
        </p:blipFill>
        <p:spPr>
          <a:xfrm>
            <a:off x="1161415" y="2152650"/>
            <a:ext cx="22102445" cy="11389360"/>
          </a:xfrm>
          <a:prstGeom prst="rect">
            <a:avLst/>
          </a:prstGeom>
        </p:spPr>
      </p:pic>
    </p:spTree>
  </p:cSld>
  <p:clrMapOvr>
    <a:masterClrMapping/>
  </p:clrMapOvr>
  <p:transition spd="med" advTm="147866"/>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目标"/>
          <p:cNvSpPr txBox="1">
            <a:spLocks noGrp="1"/>
          </p:cNvSpPr>
          <p:nvPr>
            <p:ph type="title"/>
          </p:nvPr>
        </p:nvSpPr>
        <p:spPr>
          <a:xfrm>
            <a:off x="1689100" y="476250"/>
            <a:ext cx="21005800" cy="2895600"/>
          </a:xfrm>
          <a:prstGeom prst="rect">
            <a:avLst/>
          </a:prstGeom>
        </p:spPr>
        <p:txBody>
          <a:bodyPr/>
          <a:lstStyle/>
          <a:p>
            <a:r>
              <a:rPr lang="zh-CN" altLang="en-US" sz="8900" b="1">
                <a:effectLst/>
                <a:sym typeface="Helvetica Neue" panose="02000503000000020004"/>
              </a:rPr>
              <a:t>多用户创建失败</a:t>
            </a:r>
            <a:endParaRPr lang="zh-CN" altLang="en-US" sz="8900" b="1">
              <a:effectLst/>
              <a:sym typeface="Helvetica Neue" panose="02000503000000020004"/>
            </a:endParaRPr>
          </a:p>
        </p:txBody>
      </p:sp>
      <p:sp>
        <p:nvSpPr>
          <p:cNvPr id="157" name="大规模的MySQL全生命周期的运维管理。"/>
          <p:cNvSpPr txBox="1">
            <a:spLocks noGrp="1"/>
          </p:cNvSpPr>
          <p:nvPr>
            <p:ph type="body" sz="half" idx="1"/>
          </p:nvPr>
        </p:nvSpPr>
        <p:spPr>
          <a:xfrm>
            <a:off x="2604770" y="3149600"/>
            <a:ext cx="17951450" cy="1997710"/>
          </a:xfrm>
          <a:prstGeom prst="rect">
            <a:avLst/>
          </a:prstGeom>
        </p:spPr>
        <p:txBody>
          <a:bodyPr>
            <a:noAutofit/>
          </a:bodyPr>
          <a:lstStyle>
            <a:lvl1pPr marL="0" indent="0">
              <a:buSzTx/>
              <a:buNone/>
              <a:defRPr sz="5800"/>
            </a:lvl1pPr>
          </a:lstStyle>
          <a:p>
            <a:pPr marR="0" algn="l" defTabSz="825500" rtl="0" fontAlgn="auto" latinLnBrk="0" hangingPunct="0">
              <a:lnSpc>
                <a:spcPct val="200000"/>
              </a:lnSpc>
              <a:spcBef>
                <a:spcPts val="0"/>
              </a:spcBef>
              <a:spcAft>
                <a:spcPts val="0"/>
              </a:spcAft>
              <a:buClrTx/>
              <a:buSzTx/>
              <a:buFont typeface="Arial" panose="020B0604020202090204" pitchFamily="34" charset="0"/>
            </a:pPr>
            <a:r>
              <a:rPr lang="zh-CN" altLang="en-US" sz="4000" b="1">
                <a:effectLst/>
                <a:sym typeface="Helvetica Neue" panose="02000503000000020004"/>
              </a:rPr>
              <a:t>CREATE USER a1@localhost IDENTIFIED BY '123', a2@localhost IDENTIFIED BY '123', a3@localhost IDENTIFIED BY '1'</a:t>
            </a:r>
            <a:endParaRPr kumimoji="0" lang="zh-CN" altLang="en-US"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pic>
        <p:nvPicPr>
          <p:cNvPr id="3" name="图片 2"/>
          <p:cNvPicPr>
            <a:picLocks noChangeAspect="1"/>
          </p:cNvPicPr>
          <p:nvPr/>
        </p:nvPicPr>
        <p:blipFill>
          <a:blip r:embed="rId1"/>
          <a:stretch>
            <a:fillRect/>
          </a:stretch>
        </p:blipFill>
        <p:spPr>
          <a:xfrm>
            <a:off x="2604770" y="5490210"/>
            <a:ext cx="20008215" cy="7398385"/>
          </a:xfrm>
          <a:prstGeom prst="rect">
            <a:avLst/>
          </a:prstGeom>
        </p:spPr>
      </p:pic>
    </p:spTree>
  </p:cSld>
  <p:clrMapOvr>
    <a:masterClrMapping/>
  </p:clrMapOvr>
  <p:transition spd="med" advTm="106469"/>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目标"/>
          <p:cNvSpPr txBox="1">
            <a:spLocks noGrp="1"/>
          </p:cNvSpPr>
          <p:nvPr>
            <p:ph type="title"/>
          </p:nvPr>
        </p:nvSpPr>
        <p:spPr>
          <a:xfrm>
            <a:off x="1689100" y="476250"/>
            <a:ext cx="21005800" cy="2895600"/>
          </a:xfrm>
          <a:prstGeom prst="rect">
            <a:avLst/>
          </a:prstGeom>
        </p:spPr>
        <p:txBody>
          <a:bodyPr/>
          <a:lstStyle/>
          <a:p>
            <a:r>
              <a:rPr lang="zh-CN" altLang="en-US" sz="8900" b="1">
                <a:effectLst/>
                <a:sym typeface="Helvetica Neue" panose="02000503000000020004"/>
              </a:rPr>
              <a:t>查询性能成本</a:t>
            </a:r>
            <a:endParaRPr lang="zh-CN" altLang="en-US" sz="8900" b="1">
              <a:effectLst/>
              <a:sym typeface="Helvetica Neue" panose="02000503000000020004"/>
            </a:endParaRPr>
          </a:p>
        </p:txBody>
      </p:sp>
      <p:sp>
        <p:nvSpPr>
          <p:cNvPr id="157" name="大规模的MySQL全生命周期的运维管理。"/>
          <p:cNvSpPr txBox="1">
            <a:spLocks noGrp="1"/>
          </p:cNvSpPr>
          <p:nvPr>
            <p:ph type="body" sz="half" idx="1"/>
          </p:nvPr>
        </p:nvSpPr>
        <p:spPr>
          <a:xfrm>
            <a:off x="2604770" y="3149600"/>
            <a:ext cx="17605375" cy="2384425"/>
          </a:xfrm>
          <a:prstGeom prst="rect">
            <a:avLst/>
          </a:prstGeom>
        </p:spPr>
        <p:txBody>
          <a:bodyPr>
            <a:noAutofit/>
          </a:bodyPr>
          <a:lstStyle>
            <a:lvl1pPr marL="0" indent="0">
              <a:buSzTx/>
              <a:buNone/>
              <a:defRPr sz="5800"/>
            </a:lvl1pPr>
          </a:lstStyle>
          <a:p>
            <a:pPr marR="0" algn="l" defTabSz="825500" rtl="0" fontAlgn="auto" latinLnBrk="0" hangingPunct="0">
              <a:lnSpc>
                <a:spcPct val="200000"/>
              </a:lnSpc>
              <a:spcBef>
                <a:spcPts val="0"/>
              </a:spcBef>
              <a:spcAft>
                <a:spcPts val="0"/>
              </a:spcAft>
              <a:buClrTx/>
              <a:buSzTx/>
              <a:buFont typeface="Arial" panose="020B0604020202090204" pitchFamily="34" charset="0"/>
            </a:pPr>
            <a:r>
              <a:rPr lang="zh-CN" altLang="en-US" sz="6000" b="1">
                <a:effectLst/>
                <a:sym typeface="Helvetica Neue" panose="02000503000000020004"/>
              </a:rPr>
              <a:t>information schema query性能</a:t>
            </a:r>
            <a:endParaRPr lang="zh-CN" altLang="en-US" sz="6000" b="1">
              <a:effectLst/>
              <a:sym typeface="Helvetica Neue" panose="02000503000000020004"/>
            </a:endParaRPr>
          </a:p>
        </p:txBody>
      </p:sp>
      <p:sp>
        <p:nvSpPr>
          <p:cNvPr id="2" name="大规模的MySQL全生命周期的运维管理。"/>
          <p:cNvSpPr txBox="1">
            <a:spLocks noGrp="1"/>
          </p:cNvSpPr>
          <p:nvPr/>
        </p:nvSpPr>
        <p:spPr>
          <a:xfrm>
            <a:off x="2604770" y="5534025"/>
            <a:ext cx="17951450" cy="3891280"/>
          </a:xfrm>
          <a:prstGeom prst="rect">
            <a:avLst/>
          </a:prstGeom>
          <a:ln w="12700">
            <a:miter lim="400000"/>
          </a:ln>
        </p:spPr>
        <p:txBody>
          <a:bodyPr lIns="50800" tIns="50800" rIns="50800" bIns="50800" anchor="ctr">
            <a:noAutofit/>
          </a:bodyPr>
          <a:lstStyle>
            <a:lvl1pPr marL="0" indent="0">
              <a:buSzTx/>
              <a:buNone/>
              <a:defRPr sz="5800"/>
            </a:lvl1pPr>
          </a:lstStyle>
          <a:p>
            <a:pPr marL="571500" marR="0" indent="-571500" algn="l" defTabSz="825500" rtl="0" fontAlgn="auto" latinLnBrk="0" hangingPunct="0">
              <a:lnSpc>
                <a:spcPct val="200000"/>
              </a:lnSpc>
              <a:spcBef>
                <a:spcPts val="0"/>
              </a:spcBef>
              <a:spcAft>
                <a:spcPts val="0"/>
              </a:spcAft>
              <a:buClrTx/>
              <a:buSzTx/>
              <a:buFont typeface="Arial" panose="020B0604020202090204" pitchFamily="34" charset="0"/>
              <a:buChar char="•"/>
            </a:pPr>
            <a:r>
              <a:rPr lang="zh-CN" altLang="en-US" sz="6000" b="1">
                <a:effectLst/>
                <a:sym typeface="Helvetica Neue" panose="02000503000000020004"/>
              </a:rPr>
              <a:t>文件扫描成本</a:t>
            </a:r>
            <a:endParaRPr lang="zh-CN" altLang="en-US" sz="6000" b="1">
              <a:effectLst/>
              <a:sym typeface="Helvetica Neue" panose="02000503000000020004"/>
            </a:endParaRPr>
          </a:p>
          <a:p>
            <a:pPr marL="571500" marR="0" indent="-571500" algn="l" defTabSz="825500" rtl="0" fontAlgn="auto" latinLnBrk="0" hangingPunct="0">
              <a:lnSpc>
                <a:spcPct val="200000"/>
              </a:lnSpc>
              <a:spcBef>
                <a:spcPts val="0"/>
              </a:spcBef>
              <a:spcAft>
                <a:spcPts val="0"/>
              </a:spcAft>
              <a:buClrTx/>
              <a:buSzTx/>
              <a:buFont typeface="Arial" panose="020B0604020202090204" pitchFamily="34" charset="0"/>
              <a:buChar char="•"/>
            </a:pPr>
            <a:r>
              <a:rPr lang="zh-CN" altLang="en-US" sz="6000" b="1">
                <a:effectLst/>
                <a:sym typeface="Helvetica Neue" panose="02000503000000020004"/>
              </a:rPr>
              <a:t>临时表建立成本</a:t>
            </a:r>
            <a:endParaRPr lang="zh-CN" altLang="en-US" sz="6000" b="1">
              <a:effectLst/>
              <a:sym typeface="Helvetica Neue" panose="02000503000000020004"/>
            </a:endParaRPr>
          </a:p>
        </p:txBody>
      </p:sp>
    </p:spTree>
  </p:cSld>
  <p:clrMapOvr>
    <a:masterClrMapping/>
  </p:clrMapOvr>
  <p:transition spd="med" advTm="88058"/>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40640" y="2058670"/>
            <a:ext cx="24302720" cy="7780020"/>
          </a:xfrm>
          <a:prstGeom prst="rect">
            <a:avLst/>
          </a:prstGeom>
        </p:spPr>
      </p:pic>
    </p:spTree>
  </p:cSld>
  <p:clrMapOvr>
    <a:masterClrMapping/>
  </p:clrMapOvr>
  <p:transition spd="med" advTm="2758"/>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目标…"/>
          <p:cNvSpPr txBox="1">
            <a:spLocks noGrp="1"/>
          </p:cNvSpPr>
          <p:nvPr>
            <p:ph type="body" sz="quarter" idx="1"/>
          </p:nvPr>
        </p:nvSpPr>
        <p:spPr>
          <a:xfrm>
            <a:off x="3636010" y="2585720"/>
            <a:ext cx="17374235" cy="9296400"/>
          </a:xfrm>
          <a:prstGeom prst="rect">
            <a:avLst/>
          </a:prstGeom>
        </p:spPr>
        <p:txBody>
          <a:bodyPr>
            <a:normAutofit fontScale="80000"/>
          </a:bodyPr>
          <a:lstStyle/>
          <a:p>
            <a:pPr marL="0" indent="0" defTabSz="742950">
              <a:spcBef>
                <a:spcPts val="5300"/>
              </a:spcBef>
              <a:buSzTx/>
              <a:buNone/>
              <a:defRPr sz="7200"/>
            </a:pPr>
            <a:r>
              <a:t>一，什么是 </a:t>
            </a:r>
            <a:r>
              <a:rPr lang="en-US">
                <a:sym typeface="+mn-ea"/>
              </a:rPr>
              <a:t>M</a:t>
            </a:r>
            <a:r>
              <a:rPr>
                <a:sym typeface="+mn-ea"/>
              </a:rPr>
              <a:t>y</a:t>
            </a:r>
            <a:r>
              <a:rPr lang="en-US">
                <a:sym typeface="+mn-ea"/>
              </a:rPr>
              <a:t>SQL </a:t>
            </a:r>
            <a:r>
              <a:t>Data Dictionary?</a:t>
            </a:r>
          </a:p>
          <a:p>
            <a:pPr marL="0" indent="0" defTabSz="742950">
              <a:spcBef>
                <a:spcPts val="5300"/>
              </a:spcBef>
              <a:buSzTx/>
              <a:buNone/>
              <a:defRPr sz="7200"/>
            </a:pPr>
            <a:r>
              <a:t>二，8.0之前是什么样的？</a:t>
            </a:r>
          </a:p>
          <a:p>
            <a:pPr marL="0" indent="0" defTabSz="742950">
              <a:spcBef>
                <a:spcPts val="5300"/>
              </a:spcBef>
              <a:buSzTx/>
              <a:buNone/>
              <a:defRPr sz="7200"/>
            </a:pPr>
            <a:r>
              <a:t>三，8.0之前有什么问题吗？</a:t>
            </a:r>
          </a:p>
          <a:p>
            <a:pPr marL="0" indent="0" defTabSz="742950">
              <a:spcBef>
                <a:spcPts val="5300"/>
              </a:spcBef>
              <a:buSzTx/>
              <a:buNone/>
              <a:defRPr sz="7200"/>
            </a:pPr>
            <a:r>
              <a:t>四，8.0是什么样的？</a:t>
            </a:r>
          </a:p>
          <a:p>
            <a:pPr marL="0" indent="0" defTabSz="742950">
              <a:spcBef>
                <a:spcPts val="5300"/>
              </a:spcBef>
              <a:buSzTx/>
              <a:buNone/>
              <a:defRPr sz="7200"/>
            </a:pPr>
            <a:r>
              <a:t>五，使用8.0</a:t>
            </a:r>
            <a:r>
              <a:rPr lang="zh-CN"/>
              <a:t>之后</a:t>
            </a:r>
            <a:r>
              <a:t>解决了哪些问题？</a:t>
            </a:r>
          </a:p>
          <a:p>
            <a:pPr marL="0" indent="0" defTabSz="742950">
              <a:spcBef>
                <a:spcPts val="5300"/>
              </a:spcBef>
              <a:buSzTx/>
              <a:buNone/>
              <a:defRPr sz="7200"/>
            </a:pPr>
            <a:r>
              <a:rPr lang="en-US"/>
              <a:t>六，使用</a:t>
            </a:r>
            <a:r>
              <a:rPr>
                <a:sym typeface="+mn-ea"/>
              </a:rPr>
              <a:t>8.0</a:t>
            </a:r>
            <a:r>
              <a:rPr lang="zh-CN">
                <a:sym typeface="+mn-ea"/>
              </a:rPr>
              <a:t>之后</a:t>
            </a:r>
            <a:r>
              <a:rPr lang="en-US"/>
              <a:t>带来了哪些变化？</a:t>
            </a:r>
            <a:endParaRPr lang="en-US"/>
          </a:p>
        </p:txBody>
      </p:sp>
      <p:sp>
        <p:nvSpPr>
          <p:cNvPr id="154" name="大纲"/>
          <p:cNvSpPr txBox="1"/>
          <p:nvPr/>
        </p:nvSpPr>
        <p:spPr>
          <a:xfrm>
            <a:off x="10194266" y="186594"/>
            <a:ext cx="3162301" cy="2235201"/>
          </a:xfrm>
          <a:prstGeom prst="rect">
            <a:avLst/>
          </a:prstGeom>
          <a:ln w="12700">
            <a:miter lim="400000"/>
          </a:ln>
        </p:spPr>
        <p:txBody>
          <a:bodyPr wrap="none" lIns="50800" tIns="50800" rIns="50800" bIns="50800" anchor="ctr">
            <a:spAutoFit/>
          </a:bodyPr>
          <a:lstStyle>
            <a:lvl1pPr>
              <a:defRPr sz="12000" b="0">
                <a:latin typeface="+mn-lt"/>
                <a:ea typeface="+mn-ea"/>
                <a:cs typeface="+mn-cs"/>
                <a:sym typeface="Helvetica Neue Medium"/>
              </a:defRPr>
            </a:lvl1pPr>
          </a:lstStyle>
          <a:p>
            <a:r>
              <a:t>大纲</a:t>
            </a:r>
          </a:p>
        </p:txBody>
      </p:sp>
    </p:spTree>
  </p:cSld>
  <p:clrMapOvr>
    <a:masterClrMapping/>
  </p:clrMapOvr>
  <p:transition spd="med" advTm="66557"/>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目标"/>
          <p:cNvSpPr txBox="1">
            <a:spLocks noGrp="1"/>
          </p:cNvSpPr>
          <p:nvPr>
            <p:ph type="title"/>
          </p:nvPr>
        </p:nvSpPr>
        <p:spPr>
          <a:xfrm>
            <a:off x="1689100" y="476250"/>
            <a:ext cx="21005800" cy="2895600"/>
          </a:xfrm>
          <a:prstGeom prst="rect">
            <a:avLst/>
          </a:prstGeom>
        </p:spPr>
        <p:txBody>
          <a:bodyPr/>
          <a:lstStyle/>
          <a:p>
            <a:r>
              <a:rPr lang="zh-CN" altLang="en-US" sz="8900" b="1">
                <a:effectLst/>
                <a:sym typeface="Helvetica Neue" panose="02000503000000020004"/>
              </a:rPr>
              <a:t>维护成本高</a:t>
            </a:r>
            <a:endParaRPr lang="zh-CN" altLang="en-US" sz="8900" b="1">
              <a:effectLst/>
              <a:sym typeface="Helvetica Neue" panose="02000503000000020004"/>
            </a:endParaRPr>
          </a:p>
        </p:txBody>
      </p:sp>
      <p:pic>
        <p:nvPicPr>
          <p:cNvPr id="2" name="图片 1"/>
          <p:cNvPicPr>
            <a:picLocks noChangeAspect="1"/>
          </p:cNvPicPr>
          <p:nvPr/>
        </p:nvPicPr>
        <p:blipFill>
          <a:blip r:embed="rId1"/>
          <a:stretch>
            <a:fillRect/>
          </a:stretch>
        </p:blipFill>
        <p:spPr>
          <a:xfrm>
            <a:off x="7141845" y="4171315"/>
            <a:ext cx="10819765" cy="5373370"/>
          </a:xfrm>
          <a:prstGeom prst="rect">
            <a:avLst/>
          </a:prstGeom>
        </p:spPr>
      </p:pic>
    </p:spTree>
  </p:cSld>
  <p:clrMapOvr>
    <a:masterClrMapping/>
  </p:clrMapOvr>
  <p:transition spd="med" advTm="6156"/>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目标"/>
          <p:cNvSpPr txBox="1">
            <a:spLocks noGrp="1"/>
          </p:cNvSpPr>
          <p:nvPr>
            <p:ph type="title"/>
          </p:nvPr>
        </p:nvSpPr>
        <p:spPr>
          <a:xfrm>
            <a:off x="1689100" y="476250"/>
            <a:ext cx="21005800" cy="2895600"/>
          </a:xfrm>
          <a:prstGeom prst="rect">
            <a:avLst/>
          </a:prstGeom>
        </p:spPr>
        <p:txBody>
          <a:bodyPr>
            <a:noAutofit/>
          </a:bodyPr>
          <a:lstStyle/>
          <a:p>
            <a:r>
              <a:rPr lang="zh-CN" altLang="en-US" sz="9600">
                <a:sym typeface="+mn-ea"/>
              </a:rPr>
              <a:t>四，</a:t>
            </a:r>
            <a:r>
              <a:rPr lang="en-US" sz="9600">
                <a:sym typeface="+mn-ea"/>
              </a:rPr>
              <a:t>M</a:t>
            </a:r>
            <a:r>
              <a:rPr sz="9600">
                <a:sym typeface="+mn-ea"/>
              </a:rPr>
              <a:t>y</a:t>
            </a:r>
            <a:r>
              <a:rPr lang="en-US" sz="9600">
                <a:sym typeface="+mn-ea"/>
              </a:rPr>
              <a:t>SQL</a:t>
            </a:r>
            <a:r>
              <a:rPr sz="9600">
                <a:sym typeface="+mn-ea"/>
              </a:rPr>
              <a:t>8.0的Data Dictionary是什么样的？</a:t>
            </a:r>
            <a:endParaRPr sz="9600">
              <a:sym typeface="+mn-ea"/>
            </a:endParaRPr>
          </a:p>
        </p:txBody>
      </p:sp>
      <p:sp>
        <p:nvSpPr>
          <p:cNvPr id="157" name="大规模的MySQL全生命周期的运维管理。"/>
          <p:cNvSpPr txBox="1">
            <a:spLocks noGrp="1"/>
          </p:cNvSpPr>
          <p:nvPr>
            <p:ph type="body" sz="half" idx="1"/>
          </p:nvPr>
        </p:nvSpPr>
        <p:spPr>
          <a:xfrm>
            <a:off x="2685415" y="3250565"/>
            <a:ext cx="18051780" cy="8772525"/>
          </a:xfrm>
          <a:prstGeom prst="rect">
            <a:avLst/>
          </a:prstGeom>
        </p:spPr>
        <p:txBody>
          <a:bodyPr>
            <a:normAutofit fontScale="70000"/>
          </a:bodyPr>
          <a:lstStyle>
            <a:lvl1pPr marL="0" indent="0">
              <a:buSzTx/>
              <a:buNone/>
              <a:defRPr sz="5800"/>
            </a:lvl1pPr>
          </a:lstStyle>
          <a:p>
            <a:pPr marL="457200" marR="0" indent="-457200" algn="l" defTabSz="825500" rtl="0" fontAlgn="auto" latinLnBrk="0" hangingPunct="0">
              <a:lnSpc>
                <a:spcPct val="200000"/>
              </a:lnSpc>
              <a:spcBef>
                <a:spcPts val="0"/>
              </a:spcBef>
              <a:spcAft>
                <a:spcPts val="0"/>
              </a:spcAft>
              <a:buClrTx/>
              <a:buSzTx/>
              <a:buFont typeface="Arial" panose="020B0604020202090204" pitchFamily="34" charset="0"/>
              <a:buChar char="•"/>
            </a:pPr>
            <a:r>
              <a:rPr lang="en-US" altLang="zh-CN" sz="8000" b="1">
                <a:effectLst/>
                <a:sym typeface="Helvetica Neue" panose="02000503000000020004"/>
              </a:rPr>
              <a:t> </a:t>
            </a:r>
            <a:r>
              <a:rPr lang="zh-CN" altLang="en-US" sz="8000" b="1">
                <a:effectLst/>
                <a:sym typeface="Helvetica Neue" panose="02000503000000020004"/>
              </a:rPr>
              <a:t>data dictionary tables</a:t>
            </a:r>
            <a:endParaRPr lang="zh-CN" altLang="en-US" sz="8000" b="1">
              <a:effectLst/>
              <a:sym typeface="Helvetica Neue" panose="02000503000000020004"/>
            </a:endParaRPr>
          </a:p>
          <a:p>
            <a:pPr marL="457200" marR="0" indent="-457200" algn="l" defTabSz="825500" rtl="0" fontAlgn="auto" latinLnBrk="0" hangingPunct="0">
              <a:lnSpc>
                <a:spcPct val="200000"/>
              </a:lnSpc>
              <a:spcBef>
                <a:spcPts val="0"/>
              </a:spcBef>
              <a:spcAft>
                <a:spcPts val="0"/>
              </a:spcAft>
              <a:buClrTx/>
              <a:buSzTx/>
              <a:buFont typeface="Arial" panose="020B0604020202090204" pitchFamily="34" charset="0"/>
              <a:buChar char="•"/>
            </a:pPr>
            <a:r>
              <a:rPr lang="zh-CN" altLang="en-US" sz="8000" b="1">
                <a:effectLst/>
                <a:sym typeface="Helvetica Neue" panose="02000503000000020004"/>
              </a:rPr>
              <a:t> </a:t>
            </a:r>
            <a:r>
              <a:rPr lang="en-US" altLang="zh-CN" sz="8000" b="1">
                <a:effectLst/>
                <a:sym typeface="Helvetica Neue" panose="02000503000000020004"/>
              </a:rPr>
              <a:t>InnoDB</a:t>
            </a:r>
            <a:r>
              <a:rPr lang="zh-CN" altLang="en-US" sz="8000" b="1">
                <a:effectLst/>
                <a:sym typeface="Helvetica Neue" panose="02000503000000020004"/>
              </a:rPr>
              <a:t>事务表</a:t>
            </a:r>
            <a:endParaRPr lang="zh-CN" altLang="en-US" sz="8000" b="1">
              <a:effectLst/>
              <a:sym typeface="Helvetica Neue" panose="02000503000000020004"/>
            </a:endParaRPr>
          </a:p>
          <a:p>
            <a:pPr marL="457200" marR="0" indent="-457200" algn="l" defTabSz="825500" rtl="0" fontAlgn="auto" latinLnBrk="0" hangingPunct="0">
              <a:lnSpc>
                <a:spcPct val="200000"/>
              </a:lnSpc>
              <a:spcBef>
                <a:spcPts val="0"/>
              </a:spcBef>
              <a:spcAft>
                <a:spcPts val="0"/>
              </a:spcAft>
              <a:buClrTx/>
              <a:buSzTx/>
              <a:buFont typeface="Arial" panose="020B0604020202090204" pitchFamily="34" charset="0"/>
              <a:buChar char="•"/>
            </a:pPr>
            <a:r>
              <a:rPr lang="zh-CN" altLang="en-US" sz="8000" b="1">
                <a:effectLst/>
                <a:sym typeface="Helvetica Neue" panose="02000503000000020004"/>
              </a:rPr>
              <a:t>位于</a:t>
            </a:r>
            <a:r>
              <a:rPr lang="en-US" altLang="zh-CN" sz="8000" b="1">
                <a:effectLst/>
                <a:sym typeface="Helvetica Neue" panose="02000503000000020004"/>
              </a:rPr>
              <a:t>mysql</a:t>
            </a:r>
            <a:r>
              <a:rPr lang="zh-CN" altLang="en-US" sz="8000" b="1">
                <a:effectLst/>
                <a:sym typeface="Helvetica Neue" panose="02000503000000020004"/>
              </a:rPr>
              <a:t>库</a:t>
            </a:r>
            <a:endParaRPr lang="zh-CN" altLang="en-US" sz="8000" b="1">
              <a:effectLst/>
              <a:sym typeface="Helvetica Neue" panose="02000503000000020004"/>
            </a:endParaRPr>
          </a:p>
          <a:p>
            <a:pPr marL="457200" marR="0" indent="-457200" algn="l" defTabSz="825500" rtl="0" fontAlgn="auto" latinLnBrk="0" hangingPunct="0">
              <a:lnSpc>
                <a:spcPct val="200000"/>
              </a:lnSpc>
              <a:spcBef>
                <a:spcPts val="0"/>
              </a:spcBef>
              <a:spcAft>
                <a:spcPts val="0"/>
              </a:spcAft>
              <a:buClrTx/>
              <a:buSzTx/>
              <a:buFont typeface="Arial" panose="020B0604020202090204" pitchFamily="34" charset="0"/>
              <a:buChar char="•"/>
            </a:pPr>
            <a:r>
              <a:rPr lang="zh-CN" altLang="en-US" sz="8000" b="1">
                <a:effectLst/>
                <a:sym typeface="Helvetica Neue" panose="02000503000000020004"/>
              </a:rPr>
              <a:t>INFORMATION_SCHEMA table 提供统一视图</a:t>
            </a:r>
            <a:endParaRPr lang="zh-CN" altLang="en-US" sz="8000" b="1">
              <a:effectLst/>
              <a:sym typeface="Helvetica Neue" panose="02000503000000020004"/>
            </a:endParaRPr>
          </a:p>
          <a:p>
            <a:pPr marL="457200" marR="0" indent="-457200" algn="l" defTabSz="825500" rtl="0" fontAlgn="auto" latinLnBrk="0" hangingPunct="0">
              <a:lnSpc>
                <a:spcPct val="200000"/>
              </a:lnSpc>
              <a:spcBef>
                <a:spcPts val="0"/>
              </a:spcBef>
              <a:spcAft>
                <a:spcPts val="0"/>
              </a:spcAft>
              <a:buClrTx/>
              <a:buSzTx/>
              <a:buFont typeface="Arial" panose="020B0604020202090204" pitchFamily="34" charset="0"/>
              <a:buChar char="•"/>
            </a:pPr>
            <a:r>
              <a:rPr lang="zh-CN" altLang="en-US" sz="8000" b="1">
                <a:effectLst/>
                <a:sym typeface="Helvetica Neue" panose="02000503000000020004"/>
              </a:rPr>
              <a:t>统一表空间mysql.ibd</a:t>
            </a:r>
            <a:endParaRPr lang="zh-CN" altLang="en-US" sz="8000" b="1">
              <a:effectLst/>
              <a:sym typeface="Helvetica Neue" panose="02000503000000020004"/>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目标"/>
          <p:cNvSpPr txBox="1">
            <a:spLocks noGrp="1"/>
          </p:cNvSpPr>
          <p:nvPr>
            <p:ph type="title"/>
          </p:nvPr>
        </p:nvSpPr>
        <p:spPr>
          <a:xfrm>
            <a:off x="1689100" y="476250"/>
            <a:ext cx="21005800" cy="2895600"/>
          </a:xfrm>
          <a:prstGeom prst="rect">
            <a:avLst/>
          </a:prstGeom>
        </p:spPr>
        <p:txBody>
          <a:bodyPr>
            <a:noAutofit/>
          </a:bodyPr>
          <a:lstStyle/>
          <a:p>
            <a:r>
              <a:rPr lang="en-US" sz="8800">
                <a:sym typeface="+mn-ea"/>
              </a:rPr>
              <a:t>M</a:t>
            </a:r>
            <a:r>
              <a:rPr sz="8800">
                <a:sym typeface="+mn-ea"/>
              </a:rPr>
              <a:t>y</a:t>
            </a:r>
            <a:r>
              <a:rPr lang="en-US" sz="8800">
                <a:sym typeface="+mn-ea"/>
              </a:rPr>
              <a:t>SQL</a:t>
            </a:r>
            <a:r>
              <a:rPr sz="8800">
                <a:sym typeface="+mn-ea"/>
              </a:rPr>
              <a:t>8.0的Data Dictionary</a:t>
            </a:r>
            <a:r>
              <a:rPr lang="zh-CN" sz="8800">
                <a:sym typeface="+mn-ea"/>
              </a:rPr>
              <a:t>使用对象</a:t>
            </a:r>
            <a:endParaRPr lang="zh-CN" sz="8800">
              <a:sym typeface="+mn-ea"/>
            </a:endParaRPr>
          </a:p>
        </p:txBody>
      </p:sp>
      <p:sp>
        <p:nvSpPr>
          <p:cNvPr id="157" name="大规模的MySQL全生命周期的运维管理。"/>
          <p:cNvSpPr txBox="1">
            <a:spLocks noGrp="1"/>
          </p:cNvSpPr>
          <p:nvPr>
            <p:ph type="body" sz="half" idx="1"/>
          </p:nvPr>
        </p:nvSpPr>
        <p:spPr>
          <a:xfrm>
            <a:off x="537210" y="3371850"/>
            <a:ext cx="17639030" cy="8651875"/>
          </a:xfrm>
          <a:prstGeom prst="rect">
            <a:avLst/>
          </a:prstGeom>
        </p:spPr>
        <p:txBody>
          <a:bodyPr>
            <a:normAutofit/>
          </a:bodyPr>
          <a:lstStyle>
            <a:lvl1pPr marL="0" indent="0">
              <a:buSzTx/>
              <a:buNone/>
              <a:defRPr sz="5800"/>
            </a:lvl1pPr>
          </a:lstStyle>
          <a:p>
            <a:pPr marL="457200" marR="0" indent="-457200" algn="l" defTabSz="825500" rtl="0" fontAlgn="auto" latinLnBrk="0" hangingPunct="0">
              <a:lnSpc>
                <a:spcPct val="200000"/>
              </a:lnSpc>
              <a:spcBef>
                <a:spcPts val="0"/>
              </a:spcBef>
              <a:spcAft>
                <a:spcPts val="0"/>
              </a:spcAft>
              <a:buClrTx/>
              <a:buSzTx/>
              <a:buFont typeface="Arial" panose="020B0604020202090204" pitchFamily="34" charset="0"/>
              <a:buChar char="•"/>
            </a:pPr>
            <a:r>
              <a:rPr lang="en-US" altLang="zh-CN" sz="8000" b="1">
                <a:effectLst/>
                <a:sym typeface="Helvetica Neue" panose="02000503000000020004"/>
              </a:rPr>
              <a:t> MySQL server</a:t>
            </a:r>
            <a:r>
              <a:rPr lang="zh-CN" altLang="en-US" sz="8000" b="1">
                <a:effectLst/>
                <a:sym typeface="Helvetica Neue" panose="02000503000000020004"/>
              </a:rPr>
              <a:t>层</a:t>
            </a:r>
            <a:endParaRPr lang="zh-CN" altLang="en-US" sz="8000" b="1">
              <a:effectLst/>
              <a:sym typeface="Helvetica Neue" panose="02000503000000020004"/>
            </a:endParaRPr>
          </a:p>
          <a:p>
            <a:pPr marL="457200" marR="0" indent="-457200" algn="l" defTabSz="825500" rtl="0" fontAlgn="auto" latinLnBrk="0" hangingPunct="0">
              <a:lnSpc>
                <a:spcPct val="200000"/>
              </a:lnSpc>
              <a:spcBef>
                <a:spcPts val="0"/>
              </a:spcBef>
              <a:spcAft>
                <a:spcPts val="0"/>
              </a:spcAft>
              <a:buClrTx/>
              <a:buSzTx/>
              <a:buFont typeface="Arial" panose="020B0604020202090204" pitchFamily="34" charset="0"/>
              <a:buChar char="•"/>
            </a:pPr>
            <a:r>
              <a:rPr lang="zh-CN" altLang="en-US" sz="8000" b="1">
                <a:effectLst/>
                <a:sym typeface="Helvetica Neue" panose="02000503000000020004"/>
              </a:rPr>
              <a:t> 内部存储引擎</a:t>
            </a:r>
            <a:endParaRPr lang="zh-CN" altLang="en-US" sz="8000" b="1">
              <a:effectLst/>
              <a:sym typeface="Helvetica Neue" panose="02000503000000020004"/>
            </a:endParaRPr>
          </a:p>
          <a:p>
            <a:pPr marL="457200" marR="0" indent="-457200" algn="l" defTabSz="825500" rtl="0" fontAlgn="auto" latinLnBrk="0" hangingPunct="0">
              <a:lnSpc>
                <a:spcPct val="200000"/>
              </a:lnSpc>
              <a:spcBef>
                <a:spcPts val="0"/>
              </a:spcBef>
              <a:spcAft>
                <a:spcPts val="0"/>
              </a:spcAft>
              <a:buClrTx/>
              <a:buSzTx/>
              <a:buFont typeface="Arial" panose="020B0604020202090204" pitchFamily="34" charset="0"/>
              <a:buChar char="•"/>
            </a:pPr>
            <a:r>
              <a:rPr lang="zh-CN" altLang="en-US" sz="8000" b="1">
                <a:effectLst/>
                <a:sym typeface="Helvetica Neue" panose="02000503000000020004"/>
              </a:rPr>
              <a:t> 插件（第三方存储引擎</a:t>
            </a:r>
            <a:r>
              <a:rPr lang="zh-CN" altLang="en-US" sz="8000" b="1">
                <a:effectLst/>
                <a:ea typeface="宋体" charset="0"/>
                <a:sym typeface="Helvetica Neue" panose="02000503000000020004"/>
              </a:rPr>
              <a:t>）</a:t>
            </a:r>
            <a:endParaRPr lang="zh-CN" altLang="en-US" sz="8000" b="1">
              <a:effectLst/>
              <a:ea typeface="宋体" charset="0"/>
              <a:sym typeface="Helvetica Neue" panose="02000503000000020004"/>
            </a:endParaRPr>
          </a:p>
        </p:txBody>
      </p:sp>
      <p:pic>
        <p:nvPicPr>
          <p:cNvPr id="2" name="图片 1"/>
          <p:cNvPicPr>
            <a:picLocks noChangeAspect="1"/>
          </p:cNvPicPr>
          <p:nvPr/>
        </p:nvPicPr>
        <p:blipFill>
          <a:blip r:embed="rId1"/>
          <a:stretch>
            <a:fillRect/>
          </a:stretch>
        </p:blipFill>
        <p:spPr>
          <a:xfrm>
            <a:off x="12171680" y="3047365"/>
            <a:ext cx="11233150" cy="9300210"/>
          </a:xfrm>
          <a:prstGeom prst="rect">
            <a:avLst/>
          </a:prstGeom>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原始版本"/>
          <p:cNvSpPr txBox="1">
            <a:spLocks noGrp="1"/>
          </p:cNvSpPr>
          <p:nvPr>
            <p:ph type="title"/>
          </p:nvPr>
        </p:nvSpPr>
        <p:spPr>
          <a:prstGeom prst="rect">
            <a:avLst/>
          </a:prstGeom>
        </p:spPr>
        <p:txBody>
          <a:bodyPr/>
          <a:lstStyle/>
          <a:p>
            <a:r>
              <a:rPr lang="en-US">
                <a:sym typeface="+mn-ea"/>
              </a:rPr>
              <a:t>M</a:t>
            </a:r>
            <a:r>
              <a:rPr>
                <a:sym typeface="+mn-ea"/>
              </a:rPr>
              <a:t>y</a:t>
            </a:r>
            <a:r>
              <a:rPr lang="en-US">
                <a:sym typeface="+mn-ea"/>
              </a:rPr>
              <a:t>SQL</a:t>
            </a:r>
            <a:r>
              <a:rPr>
                <a:sym typeface="+mn-ea"/>
              </a:rPr>
              <a:t>8.0的Data Dictionary</a:t>
            </a:r>
            <a:endParaRPr>
              <a:sym typeface="+mn-ea"/>
            </a:endParaRPr>
          </a:p>
        </p:txBody>
      </p:sp>
      <p:pic>
        <p:nvPicPr>
          <p:cNvPr id="2" name="图片 1"/>
          <p:cNvPicPr>
            <a:picLocks noChangeAspect="1"/>
          </p:cNvPicPr>
          <p:nvPr/>
        </p:nvPicPr>
        <p:blipFill>
          <a:blip r:embed="rId1"/>
          <a:stretch>
            <a:fillRect/>
          </a:stretch>
        </p:blipFill>
        <p:spPr>
          <a:xfrm>
            <a:off x="6554470" y="2641600"/>
            <a:ext cx="11275695" cy="10933430"/>
          </a:xfrm>
          <a:prstGeom prst="rect">
            <a:avLst/>
          </a:prstGeom>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目标"/>
          <p:cNvSpPr txBox="1">
            <a:spLocks noGrp="1"/>
          </p:cNvSpPr>
          <p:nvPr>
            <p:ph type="title"/>
          </p:nvPr>
        </p:nvSpPr>
        <p:spPr>
          <a:xfrm>
            <a:off x="1689100" y="476250"/>
            <a:ext cx="21005800" cy="2895600"/>
          </a:xfrm>
          <a:prstGeom prst="rect">
            <a:avLst/>
          </a:prstGeom>
        </p:spPr>
        <p:txBody>
          <a:bodyPr>
            <a:noAutofit/>
          </a:bodyPr>
          <a:lstStyle/>
          <a:p>
            <a:r>
              <a:rPr sz="9600">
                <a:sym typeface="+mn-ea"/>
              </a:rPr>
              <a:t>五，使用</a:t>
            </a:r>
            <a:r>
              <a:rPr lang="en-US" sz="9600">
                <a:sym typeface="+mn-ea"/>
              </a:rPr>
              <a:t>M</a:t>
            </a:r>
            <a:r>
              <a:rPr sz="9600">
                <a:sym typeface="+mn-ea"/>
              </a:rPr>
              <a:t>y</a:t>
            </a:r>
            <a:r>
              <a:rPr lang="en-US" sz="9600">
                <a:sym typeface="+mn-ea"/>
              </a:rPr>
              <a:t>SQL</a:t>
            </a:r>
            <a:r>
              <a:rPr sz="9600">
                <a:sym typeface="+mn-ea"/>
              </a:rPr>
              <a:t>8.0的Data Dictionary解决了哪些问题？</a:t>
            </a:r>
            <a:endParaRPr sz="9600">
              <a:sym typeface="+mn-ea"/>
            </a:endParaRPr>
          </a:p>
        </p:txBody>
      </p:sp>
      <p:sp>
        <p:nvSpPr>
          <p:cNvPr id="157" name="大规模的MySQL全生命周期的运维管理。"/>
          <p:cNvSpPr txBox="1">
            <a:spLocks noGrp="1"/>
          </p:cNvSpPr>
          <p:nvPr>
            <p:ph type="body" sz="half" idx="1"/>
          </p:nvPr>
        </p:nvSpPr>
        <p:spPr>
          <a:xfrm>
            <a:off x="2685415" y="3250565"/>
            <a:ext cx="18051780" cy="8772525"/>
          </a:xfrm>
          <a:prstGeom prst="rect">
            <a:avLst/>
          </a:prstGeom>
        </p:spPr>
        <p:txBody>
          <a:bodyPr>
            <a:normAutofit fontScale="80000"/>
          </a:bodyPr>
          <a:lstStyle>
            <a:lvl1pPr marL="0" indent="0">
              <a:buSzTx/>
              <a:buNone/>
              <a:defRPr sz="5800"/>
            </a:lvl1pPr>
          </a:lstStyle>
          <a:p>
            <a:pPr marL="457200" marR="0" indent="-457200" algn="l" defTabSz="825500" rtl="0" fontAlgn="auto" latinLnBrk="0" hangingPunct="0">
              <a:lnSpc>
                <a:spcPct val="200000"/>
              </a:lnSpc>
              <a:spcBef>
                <a:spcPts val="0"/>
              </a:spcBef>
              <a:spcAft>
                <a:spcPts val="0"/>
              </a:spcAft>
              <a:buClrTx/>
              <a:buSzTx/>
              <a:buFont typeface="Arial" panose="020B0604020202090204" pitchFamily="34" charset="0"/>
              <a:buChar char="•"/>
            </a:pPr>
            <a:r>
              <a:rPr lang="en-US" sz="8000" b="1">
                <a:effectLst/>
                <a:sym typeface="Helvetica Neue" panose="02000503000000020004"/>
              </a:rPr>
              <a:t> </a:t>
            </a:r>
            <a:r>
              <a:rPr sz="8000" b="1">
                <a:effectLst/>
                <a:sym typeface="Helvetica Neue" panose="02000503000000020004"/>
              </a:rPr>
              <a:t>事务表</a:t>
            </a:r>
            <a:r>
              <a:rPr lang="en-US" sz="8000" b="1">
                <a:effectLst/>
                <a:sym typeface="Helvetica Neue" panose="02000503000000020004"/>
              </a:rPr>
              <a:t>(I</a:t>
            </a:r>
            <a:r>
              <a:rPr sz="8000" b="1">
                <a:effectLst/>
                <a:sym typeface="Helvetica Neue" panose="02000503000000020004"/>
              </a:rPr>
              <a:t>nnodb</a:t>
            </a:r>
            <a:r>
              <a:rPr lang="en-US" sz="8000" b="1">
                <a:effectLst/>
                <a:sym typeface="Helvetica Neue" panose="02000503000000020004"/>
              </a:rPr>
              <a:t>)</a:t>
            </a:r>
            <a:r>
              <a:rPr sz="8000" b="1">
                <a:effectLst/>
                <a:sym typeface="Helvetica Neue" panose="02000503000000020004"/>
              </a:rPr>
              <a:t>，支持ACID，crash safe</a:t>
            </a:r>
            <a:endParaRPr sz="8000" b="1">
              <a:effectLst/>
              <a:sym typeface="Helvetica Neue" panose="02000503000000020004"/>
            </a:endParaRPr>
          </a:p>
          <a:p>
            <a:pPr marL="457200" marR="0" indent="-457200" algn="l" defTabSz="825500" rtl="0" fontAlgn="auto" latinLnBrk="0" hangingPunct="0">
              <a:lnSpc>
                <a:spcPct val="200000"/>
              </a:lnSpc>
              <a:spcBef>
                <a:spcPts val="0"/>
              </a:spcBef>
              <a:spcAft>
                <a:spcPts val="0"/>
              </a:spcAft>
              <a:buClrTx/>
              <a:buSzTx/>
              <a:buFont typeface="Arial" panose="020B0604020202090204" pitchFamily="34" charset="0"/>
              <a:buChar char="•"/>
            </a:pPr>
            <a:r>
              <a:rPr lang="zh-CN" altLang="en-US" sz="8000" b="1">
                <a:effectLst/>
                <a:sym typeface="Helvetica Neue" panose="02000503000000020004"/>
              </a:rPr>
              <a:t> 原子操作，</a:t>
            </a:r>
            <a:r>
              <a:rPr sz="8000" b="1">
                <a:effectLst/>
                <a:sym typeface="Helvetica Neue" panose="02000503000000020004"/>
              </a:rPr>
              <a:t>事务</a:t>
            </a:r>
            <a:endParaRPr lang="zh-CN" altLang="en-US" sz="8000" b="1">
              <a:effectLst/>
              <a:sym typeface="Helvetica Neue" panose="02000503000000020004"/>
            </a:endParaRPr>
          </a:p>
          <a:p>
            <a:pPr marL="457200" marR="0" indent="-457200" algn="l" defTabSz="825500" rtl="0" fontAlgn="auto" latinLnBrk="0" hangingPunct="0">
              <a:lnSpc>
                <a:spcPct val="200000"/>
              </a:lnSpc>
              <a:spcBef>
                <a:spcPts val="0"/>
              </a:spcBef>
              <a:spcAft>
                <a:spcPts val="0"/>
              </a:spcAft>
              <a:buClrTx/>
              <a:buSzTx/>
              <a:buFont typeface="Arial" panose="020B0604020202090204" pitchFamily="34" charset="0"/>
              <a:buChar char="•"/>
            </a:pPr>
            <a:r>
              <a:rPr sz="8000" b="1">
                <a:effectLst/>
                <a:sym typeface="Helvetica Neue" panose="02000503000000020004"/>
              </a:rPr>
              <a:t> 查询性能优势</a:t>
            </a:r>
            <a:endParaRPr sz="8000" b="1">
              <a:effectLst/>
              <a:sym typeface="Helvetica Neue" panose="02000503000000020004"/>
            </a:endParaRPr>
          </a:p>
          <a:p>
            <a:pPr marL="457200" marR="0" indent="-457200" algn="l" defTabSz="825500" rtl="0" fontAlgn="auto" latinLnBrk="0" hangingPunct="0">
              <a:lnSpc>
                <a:spcPct val="200000"/>
              </a:lnSpc>
              <a:spcBef>
                <a:spcPts val="0"/>
              </a:spcBef>
              <a:spcAft>
                <a:spcPts val="0"/>
              </a:spcAft>
              <a:buClrTx/>
              <a:buSzTx/>
              <a:buFont typeface="Arial" panose="020B0604020202090204" pitchFamily="34" charset="0"/>
              <a:buChar char="•"/>
            </a:pPr>
            <a:r>
              <a:rPr lang="zh-CN" altLang="en-US" sz="8000" b="1">
                <a:effectLst/>
                <a:sym typeface="Helvetica Neue" panose="02000503000000020004"/>
              </a:rPr>
              <a:t> 统一数据字典维护API</a:t>
            </a:r>
            <a:endParaRPr lang="zh-CN" altLang="en-US" sz="8000" b="1">
              <a:effectLst/>
              <a:sym typeface="Helvetica Neue" panose="02000503000000020004"/>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存在的问题"/>
          <p:cNvSpPr txBox="1">
            <a:spLocks noGrp="1"/>
          </p:cNvSpPr>
          <p:nvPr>
            <p:ph type="title"/>
          </p:nvPr>
        </p:nvSpPr>
        <p:spPr>
          <a:prstGeom prst="rect">
            <a:avLst/>
          </a:prstGeom>
        </p:spPr>
        <p:txBody>
          <a:bodyPr/>
          <a:lstStyle/>
          <a:p>
            <a:r>
              <a:rPr lang="zh-CN" altLang="en-US"/>
              <a:t>原子 </a:t>
            </a:r>
            <a:r>
              <a:rPr lang="en-US" altLang="zh-CN"/>
              <a:t>DDL-drop schema</a:t>
            </a:r>
            <a:endParaRPr lang="en-US" altLang="zh-CN"/>
          </a:p>
        </p:txBody>
      </p:sp>
      <p:sp>
        <p:nvSpPr>
          <p:cNvPr id="184" name="故障域…"/>
          <p:cNvSpPr txBox="1">
            <a:spLocks noGrp="1"/>
          </p:cNvSpPr>
          <p:nvPr>
            <p:ph type="body" sz="half" idx="1"/>
          </p:nvPr>
        </p:nvSpPr>
        <p:spPr>
          <a:xfrm>
            <a:off x="971550" y="3003550"/>
            <a:ext cx="14103350" cy="9462135"/>
          </a:xfrm>
          <a:prstGeom prst="rect">
            <a:avLst/>
          </a:prstGeom>
        </p:spPr>
        <p:txBody>
          <a:bodyPr>
            <a:normAutofit lnSpcReduction="10000"/>
          </a:bodyPr>
          <a:lstStyle/>
          <a:p>
            <a:pPr marL="0" indent="0">
              <a:buNone/>
            </a:pPr>
            <a:r>
              <a:rPr lang="en-US" sz="5400">
                <a:solidFill>
                  <a:schemeClr val="tx1"/>
                </a:solidFill>
                <a:effectLst>
                  <a:outerShdw blurRad="38100" dist="19050" dir="2700000" algn="tl" rotWithShape="0">
                    <a:schemeClr val="dk1">
                      <a:alpha val="40000"/>
                    </a:schemeClr>
                  </a:outerShdw>
                </a:effectLst>
              </a:rPr>
              <a:t>MySQL 5.7 drop schema</a:t>
            </a:r>
            <a:endParaRPr lang="en-US" sz="5400">
              <a:solidFill>
                <a:schemeClr val="tx1"/>
              </a:solidFill>
              <a:effectLst>
                <a:outerShdw blurRad="38100" dist="19050" dir="2700000" algn="tl" rotWithShape="0">
                  <a:schemeClr val="dk1">
                    <a:alpha val="40000"/>
                  </a:schemeClr>
                </a:outerShdw>
              </a:effectLst>
            </a:endParaRPr>
          </a:p>
          <a:p>
            <a:pPr marL="1371600" indent="-1371600">
              <a:buAutoNum type="arabicPeriod"/>
            </a:pPr>
            <a:r>
              <a:rPr lang="zh-CN" altLang="en-US" sz="5400">
                <a:solidFill>
                  <a:schemeClr val="tx1"/>
                </a:solidFill>
                <a:effectLst>
                  <a:outerShdw blurRad="38100" dist="19050" dir="2700000" algn="tl" rotWithShape="0">
                    <a:schemeClr val="dk1">
                      <a:alpha val="40000"/>
                    </a:schemeClr>
                  </a:outerShdw>
                </a:effectLst>
              </a:rPr>
              <a:t>删除元数据</a:t>
            </a:r>
            <a:r>
              <a:rPr lang="zh-CN" altLang="en-US" sz="5400">
                <a:solidFill>
                  <a:schemeClr val="tx1"/>
                </a:solidFill>
                <a:effectLst>
                  <a:outerShdw blurRad="38100" dist="19050" dir="2700000" algn="tl" rotWithShape="0">
                    <a:schemeClr val="dk1">
                      <a:alpha val="40000"/>
                    </a:schemeClr>
                  </a:outerShdw>
                </a:effectLst>
                <a:ea typeface="宋体" charset="0"/>
              </a:rPr>
              <a:t>（</a:t>
            </a:r>
            <a:r>
              <a:rPr lang="en-US" altLang="zh-CN" sz="5400">
                <a:solidFill>
                  <a:schemeClr val="tx1"/>
                </a:solidFill>
                <a:effectLst>
                  <a:outerShdw blurRad="38100" dist="19050" dir="2700000" algn="tl" rotWithShape="0">
                    <a:schemeClr val="dk1">
                      <a:alpha val="40000"/>
                    </a:schemeClr>
                  </a:outerShdw>
                </a:effectLst>
                <a:ea typeface="宋体" charset="0"/>
              </a:rPr>
              <a:t>frm</a:t>
            </a:r>
            <a:r>
              <a:rPr lang="zh-CN" altLang="en-US" sz="5400">
                <a:solidFill>
                  <a:schemeClr val="tx1"/>
                </a:solidFill>
                <a:effectLst>
                  <a:outerShdw blurRad="38100" dist="19050" dir="2700000" algn="tl" rotWithShape="0">
                    <a:schemeClr val="dk1">
                      <a:alpha val="40000"/>
                    </a:schemeClr>
                  </a:outerShdw>
                </a:effectLst>
                <a:ea typeface="宋体" charset="0"/>
              </a:rPr>
              <a:t>，</a:t>
            </a:r>
            <a:r>
              <a:rPr lang="zh-CN" altLang="en-US" sz="5400">
                <a:solidFill>
                  <a:schemeClr val="tx1"/>
                </a:solidFill>
                <a:effectLst>
                  <a:outerShdw blurRad="38100" dist="19050" dir="2700000" algn="tl" rotWithShape="0">
                    <a:schemeClr val="dk1">
                      <a:alpha val="40000"/>
                    </a:schemeClr>
                  </a:outerShdw>
                </a:effectLst>
                <a:sym typeface="+mn-ea"/>
              </a:rPr>
              <a:t>文件系统）</a:t>
            </a:r>
            <a:endParaRPr lang="en-US" altLang="zh-CN" sz="5400">
              <a:solidFill>
                <a:schemeClr val="tx1"/>
              </a:solidFill>
              <a:effectLst>
                <a:outerShdw blurRad="38100" dist="19050" dir="2700000" algn="tl" rotWithShape="0">
                  <a:schemeClr val="dk1">
                    <a:alpha val="40000"/>
                  </a:schemeClr>
                </a:outerShdw>
              </a:effectLst>
            </a:endParaRPr>
          </a:p>
          <a:p>
            <a:pPr marL="1371600" indent="-1371600">
              <a:buAutoNum type="arabicPeriod"/>
            </a:pPr>
            <a:r>
              <a:rPr lang="zh-CN" altLang="en-US" sz="5400">
                <a:solidFill>
                  <a:schemeClr val="tx1"/>
                </a:solidFill>
                <a:effectLst>
                  <a:outerShdw blurRad="38100" dist="19050" dir="2700000" algn="tl" rotWithShape="0">
                    <a:schemeClr val="dk1">
                      <a:alpha val="40000"/>
                    </a:schemeClr>
                  </a:outerShdw>
                </a:effectLst>
                <a:sym typeface="+mn-ea"/>
              </a:rPr>
              <a:t>删除数据（</a:t>
            </a:r>
            <a:r>
              <a:rPr lang="en-US" altLang="zh-CN" sz="5400">
                <a:solidFill>
                  <a:schemeClr val="tx1"/>
                </a:solidFill>
                <a:effectLst>
                  <a:outerShdw blurRad="38100" dist="19050" dir="2700000" algn="tl" rotWithShape="0">
                    <a:schemeClr val="dk1">
                      <a:alpha val="40000"/>
                    </a:schemeClr>
                  </a:outerShdw>
                </a:effectLst>
              </a:rPr>
              <a:t>InnoDB</a:t>
            </a:r>
            <a:r>
              <a:rPr lang="zh-CN" altLang="en-US" sz="5400">
                <a:solidFill>
                  <a:schemeClr val="tx1"/>
                </a:solidFill>
                <a:effectLst>
                  <a:outerShdw blurRad="38100" dist="19050" dir="2700000" algn="tl" rotWithShape="0">
                    <a:schemeClr val="dk1">
                      <a:alpha val="40000"/>
                    </a:schemeClr>
                  </a:outerShdw>
                </a:effectLst>
              </a:rPr>
              <a:t>表）</a:t>
            </a:r>
            <a:endParaRPr lang="zh-CN" altLang="en-US" sz="5400">
              <a:solidFill>
                <a:schemeClr val="tx1"/>
              </a:solidFill>
              <a:effectLst>
                <a:outerShdw blurRad="38100" dist="19050" dir="2700000" algn="tl" rotWithShape="0">
                  <a:schemeClr val="dk1">
                    <a:alpha val="40000"/>
                  </a:schemeClr>
                </a:outerShdw>
              </a:effectLst>
            </a:endParaRPr>
          </a:p>
          <a:p>
            <a:pPr marL="1371600" indent="-1371600">
              <a:buAutoNum type="arabicPeriod"/>
            </a:pPr>
            <a:r>
              <a:rPr lang="zh-CN" altLang="en-US" sz="5400">
                <a:solidFill>
                  <a:schemeClr val="tx1"/>
                </a:solidFill>
                <a:effectLst>
                  <a:outerShdw blurRad="38100" dist="19050" dir="2700000" algn="tl" rotWithShape="0">
                    <a:schemeClr val="dk1">
                      <a:alpha val="40000"/>
                    </a:schemeClr>
                  </a:outerShdw>
                </a:effectLst>
              </a:rPr>
              <a:t>删除存储过程</a:t>
            </a:r>
            <a:r>
              <a:rPr lang="en-US" altLang="zh-CN" sz="5400">
                <a:solidFill>
                  <a:schemeClr val="tx1"/>
                </a:solidFill>
                <a:effectLst>
                  <a:outerShdw blurRad="38100" dist="19050" dir="2700000" algn="tl" rotWithShape="0">
                    <a:schemeClr val="dk1">
                      <a:alpha val="40000"/>
                    </a:schemeClr>
                  </a:outerShdw>
                </a:effectLst>
              </a:rPr>
              <a:t>..</a:t>
            </a:r>
            <a:r>
              <a:rPr lang="zh-CN" altLang="en-US" sz="5400">
                <a:solidFill>
                  <a:schemeClr val="tx1"/>
                </a:solidFill>
                <a:effectLst>
                  <a:outerShdw blurRad="38100" dist="19050" dir="2700000" algn="tl" rotWithShape="0">
                    <a:schemeClr val="dk1">
                      <a:alpha val="40000"/>
                    </a:schemeClr>
                  </a:outerShdw>
                </a:effectLst>
              </a:rPr>
              <a:t>（</a:t>
            </a:r>
            <a:r>
              <a:rPr lang="en-US" altLang="zh-CN" sz="5400">
                <a:solidFill>
                  <a:schemeClr val="tx1"/>
                </a:solidFill>
                <a:effectLst>
                  <a:outerShdw blurRad="38100" dist="19050" dir="2700000" algn="tl" rotWithShape="0">
                    <a:schemeClr val="dk1">
                      <a:alpha val="40000"/>
                    </a:schemeClr>
                  </a:outerShdw>
                </a:effectLst>
              </a:rPr>
              <a:t>MyISAM</a:t>
            </a:r>
            <a:r>
              <a:rPr lang="zh-CN" altLang="en-US" sz="5400">
                <a:solidFill>
                  <a:schemeClr val="tx1"/>
                </a:solidFill>
                <a:effectLst>
                  <a:outerShdw blurRad="38100" dist="19050" dir="2700000" algn="tl" rotWithShape="0">
                    <a:schemeClr val="dk1">
                      <a:alpha val="40000"/>
                    </a:schemeClr>
                  </a:outerShdw>
                </a:effectLst>
              </a:rPr>
              <a:t>表）</a:t>
            </a:r>
            <a:endParaRPr lang="zh-CN" altLang="en-US" sz="5400">
              <a:solidFill>
                <a:schemeClr val="tx1"/>
              </a:solidFill>
              <a:effectLst>
                <a:outerShdw blurRad="38100" dist="19050" dir="2700000" algn="tl" rotWithShape="0">
                  <a:schemeClr val="dk1">
                    <a:alpha val="40000"/>
                  </a:schemeClr>
                </a:outerShdw>
              </a:effectLst>
            </a:endParaRPr>
          </a:p>
          <a:p>
            <a:pPr marL="1371600" indent="-1371600">
              <a:buAutoNum type="arabicPeriod"/>
            </a:pPr>
            <a:r>
              <a:rPr lang="zh-CN" altLang="en-US" sz="5400">
                <a:solidFill>
                  <a:schemeClr val="tx1"/>
                </a:solidFill>
                <a:effectLst>
                  <a:outerShdw blurRad="38100" dist="19050" dir="2700000" algn="tl" rotWithShape="0">
                    <a:schemeClr val="dk1">
                      <a:alpha val="40000"/>
                    </a:schemeClr>
                  </a:outerShdw>
                </a:effectLst>
              </a:rPr>
              <a:t>删除库</a:t>
            </a:r>
            <a:r>
              <a:rPr lang="zh-CN" altLang="en-US" sz="5400">
                <a:solidFill>
                  <a:schemeClr val="tx1"/>
                </a:solidFill>
                <a:effectLst>
                  <a:outerShdw blurRad="38100" dist="19050" dir="2700000" algn="tl" rotWithShape="0">
                    <a:schemeClr val="dk1">
                      <a:alpha val="40000"/>
                    </a:schemeClr>
                  </a:outerShdw>
                </a:effectLst>
                <a:ea typeface="宋体" charset="0"/>
              </a:rPr>
              <a:t>（</a:t>
            </a:r>
            <a:r>
              <a:rPr lang="en-US" altLang="zh-CN" sz="5400">
                <a:solidFill>
                  <a:schemeClr val="tx1"/>
                </a:solidFill>
                <a:effectLst>
                  <a:outerShdw blurRad="38100" dist="19050" dir="2700000" algn="tl" rotWithShape="0">
                    <a:schemeClr val="dk1">
                      <a:alpha val="40000"/>
                    </a:schemeClr>
                  </a:outerShdw>
                </a:effectLst>
                <a:ea typeface="宋体" charset="0"/>
                <a:sym typeface="+mn-ea"/>
              </a:rPr>
              <a:t>db.opt</a:t>
            </a:r>
            <a:r>
              <a:rPr lang="zh-CN" altLang="en-US" sz="5400">
                <a:solidFill>
                  <a:schemeClr val="tx1"/>
                </a:solidFill>
                <a:effectLst>
                  <a:outerShdw blurRad="38100" dist="19050" dir="2700000" algn="tl" rotWithShape="0">
                    <a:schemeClr val="dk1">
                      <a:alpha val="40000"/>
                    </a:schemeClr>
                  </a:outerShdw>
                </a:effectLst>
                <a:ea typeface="宋体" charset="0"/>
                <a:sym typeface="+mn-ea"/>
              </a:rPr>
              <a:t>，</a:t>
            </a:r>
            <a:r>
              <a:rPr lang="zh-CN" altLang="en-US" sz="5400">
                <a:solidFill>
                  <a:schemeClr val="tx1"/>
                </a:solidFill>
                <a:effectLst>
                  <a:outerShdw blurRad="38100" dist="19050" dir="2700000" algn="tl" rotWithShape="0">
                    <a:schemeClr val="dk1">
                      <a:alpha val="40000"/>
                    </a:schemeClr>
                  </a:outerShdw>
                </a:effectLst>
                <a:ea typeface="宋体" charset="0"/>
              </a:rPr>
              <a:t>文件系统）</a:t>
            </a:r>
            <a:endParaRPr lang="zh-CN" altLang="en-US" sz="5400">
              <a:solidFill>
                <a:schemeClr val="tx1"/>
              </a:solidFill>
              <a:effectLst>
                <a:outerShdw blurRad="38100" dist="19050" dir="2700000" algn="tl" rotWithShape="0">
                  <a:schemeClr val="dk1">
                    <a:alpha val="40000"/>
                  </a:schemeClr>
                </a:outerShdw>
              </a:effectLst>
              <a:ea typeface="宋体" charset="0"/>
            </a:endParaRPr>
          </a:p>
        </p:txBody>
      </p:sp>
      <p:sp>
        <p:nvSpPr>
          <p:cNvPr id="4" name="故障域…"/>
          <p:cNvSpPr txBox="1">
            <a:spLocks noGrp="1"/>
          </p:cNvSpPr>
          <p:nvPr/>
        </p:nvSpPr>
        <p:spPr>
          <a:xfrm>
            <a:off x="13180695" y="3003550"/>
            <a:ext cx="14103350" cy="9462135"/>
          </a:xfrm>
          <a:prstGeom prst="rect">
            <a:avLst/>
          </a:prstGeom>
          <a:ln w="12700">
            <a:miter lim="400000"/>
          </a:ln>
        </p:spPr>
        <p:txBody>
          <a:bodyPr lIns="50800" tIns="50800" rIns="50800" bIns="50800" anchor="ctr">
            <a:normAutofit lnSpcReduction="10000"/>
          </a:bodyPr>
          <a:lstStyle>
            <a:lvl1pPr marL="812800" marR="0" indent="-812800" algn="l" defTabSz="825500" rtl="0" latinLnBrk="0">
              <a:lnSpc>
                <a:spcPct val="100000"/>
              </a:lnSpc>
              <a:spcBef>
                <a:spcPts val="5900"/>
              </a:spcBef>
              <a:spcAft>
                <a:spcPts val="0"/>
              </a:spcAft>
              <a:buClrTx/>
              <a:buSzPct val="125000"/>
              <a:buFontTx/>
              <a:buChar char="•"/>
              <a:defRPr sz="8000" b="0" i="0" u="none" strike="noStrike" cap="none" spc="0" baseline="0">
                <a:ln>
                  <a:noFill/>
                </a:ln>
                <a:solidFill>
                  <a:srgbClr val="FFFFFF"/>
                </a:solidFill>
                <a:uFillTx/>
                <a:latin typeface="Helvetica Neue" panose="02000503000000020004"/>
                <a:ea typeface="Helvetica Neue" panose="02000503000000020004"/>
                <a:cs typeface="Helvetica Neue" panose="02000503000000020004"/>
                <a:sym typeface="Helvetica Neue" panose="02000503000000020004"/>
              </a:defRPr>
            </a:lvl1pPr>
            <a:lvl2pPr marL="1402080" marR="0" indent="-767080" algn="l" defTabSz="825500" rtl="0" latinLnBrk="0">
              <a:lnSpc>
                <a:spcPct val="100000"/>
              </a:lnSpc>
              <a:spcBef>
                <a:spcPts val="5900"/>
              </a:spcBef>
              <a:spcAft>
                <a:spcPts val="0"/>
              </a:spcAft>
              <a:buClrTx/>
              <a:buSzPct val="125000"/>
              <a:buFontTx/>
              <a:buChar char="•"/>
              <a:defRPr sz="5800" b="0" i="0" u="none" strike="noStrike" cap="none" spc="0" baseline="0">
                <a:ln>
                  <a:noFill/>
                </a:ln>
                <a:solidFill>
                  <a:srgbClr val="FFFFFF"/>
                </a:solidFill>
                <a:uFillTx/>
                <a:latin typeface="Helvetica Neue" panose="02000503000000020004"/>
                <a:ea typeface="Helvetica Neue" panose="02000503000000020004"/>
                <a:cs typeface="Helvetica Neue" panose="02000503000000020004"/>
                <a:sym typeface="Helvetica Neue" panose="02000503000000020004"/>
              </a:defRPr>
            </a:lvl2pPr>
            <a:lvl3pPr marL="2037080" marR="0" indent="-767080" algn="l" defTabSz="825500" rtl="0" latinLnBrk="0">
              <a:lnSpc>
                <a:spcPct val="100000"/>
              </a:lnSpc>
              <a:spcBef>
                <a:spcPts val="5900"/>
              </a:spcBef>
              <a:spcAft>
                <a:spcPts val="0"/>
              </a:spcAft>
              <a:buClrTx/>
              <a:buSzPct val="125000"/>
              <a:buFontTx/>
              <a:buChar char="•"/>
              <a:defRPr sz="5800" b="0" i="0" u="none" strike="noStrike" cap="none" spc="0" baseline="0">
                <a:ln>
                  <a:noFill/>
                </a:ln>
                <a:solidFill>
                  <a:srgbClr val="FFFFFF"/>
                </a:solidFill>
                <a:uFillTx/>
                <a:latin typeface="Helvetica Neue" panose="02000503000000020004"/>
                <a:ea typeface="Helvetica Neue" panose="02000503000000020004"/>
                <a:cs typeface="Helvetica Neue" panose="02000503000000020004"/>
                <a:sym typeface="Helvetica Neue" panose="02000503000000020004"/>
              </a:defRPr>
            </a:lvl3pPr>
            <a:lvl4pPr marL="2672080" marR="0" indent="-767080" algn="l" defTabSz="825500" rtl="0" latinLnBrk="0">
              <a:lnSpc>
                <a:spcPct val="100000"/>
              </a:lnSpc>
              <a:spcBef>
                <a:spcPts val="5900"/>
              </a:spcBef>
              <a:spcAft>
                <a:spcPts val="0"/>
              </a:spcAft>
              <a:buClrTx/>
              <a:buSzPct val="125000"/>
              <a:buFontTx/>
              <a:buChar char="•"/>
              <a:defRPr sz="5800" b="0" i="0" u="none" strike="noStrike" cap="none" spc="0" baseline="0">
                <a:ln>
                  <a:noFill/>
                </a:ln>
                <a:solidFill>
                  <a:srgbClr val="FFFFFF"/>
                </a:solidFill>
                <a:uFillTx/>
                <a:latin typeface="Helvetica Neue" panose="02000503000000020004"/>
                <a:ea typeface="Helvetica Neue" panose="02000503000000020004"/>
                <a:cs typeface="Helvetica Neue" panose="02000503000000020004"/>
                <a:sym typeface="Helvetica Neue" panose="02000503000000020004"/>
              </a:defRPr>
            </a:lvl4pPr>
            <a:lvl5pPr marL="2936875" marR="0" indent="-396875" algn="ctr" defTabSz="584200" rtl="0" latinLnBrk="0">
              <a:lnSpc>
                <a:spcPct val="100000"/>
              </a:lnSpc>
              <a:spcBef>
                <a:spcPts val="0"/>
              </a:spcBef>
              <a:spcAft>
                <a:spcPts val="0"/>
              </a:spcAft>
              <a:buClrTx/>
              <a:buSzPct val="125000"/>
              <a:buFontTx/>
              <a:buChar char="•"/>
              <a:defRPr sz="4000" b="1" i="0" u="none" strike="noStrike" cap="none" spc="0" baseline="0">
                <a:ln>
                  <a:noFill/>
                </a:ln>
                <a:solidFill>
                  <a:srgbClr val="FFFFFF"/>
                </a:solidFill>
                <a:uFillTx/>
                <a:latin typeface="Helvetica Neue" panose="02000503000000020004"/>
                <a:ea typeface="Helvetica Neue" panose="02000503000000020004"/>
                <a:cs typeface="Helvetica Neue" panose="02000503000000020004"/>
                <a:sym typeface="Helvetica Neue" panose="02000503000000020004"/>
              </a:defRPr>
            </a:lvl5pPr>
            <a:lvl6pPr marL="3942080" marR="0" indent="-767080" algn="l" defTabSz="825500" rtl="0" latinLnBrk="0">
              <a:lnSpc>
                <a:spcPct val="100000"/>
              </a:lnSpc>
              <a:spcBef>
                <a:spcPts val="5900"/>
              </a:spcBef>
              <a:spcAft>
                <a:spcPts val="0"/>
              </a:spcAft>
              <a:buClr>
                <a:srgbClr val="FFFFFF"/>
              </a:buClr>
              <a:buSzPct val="125000"/>
              <a:buFontTx/>
              <a:buChar char="•"/>
              <a:defRPr sz="5800" b="0" i="0" u="none" strike="noStrike" cap="none" spc="0" baseline="0">
                <a:ln>
                  <a:noFill/>
                </a:ln>
                <a:solidFill>
                  <a:srgbClr val="FFFFFF"/>
                </a:solidFill>
                <a:uFillTx/>
                <a:latin typeface="Helvetica Neue" panose="02000503000000020004"/>
                <a:ea typeface="Helvetica Neue" panose="02000503000000020004"/>
                <a:cs typeface="Helvetica Neue" panose="02000503000000020004"/>
                <a:sym typeface="Helvetica Neue" panose="02000503000000020004"/>
              </a:defRPr>
            </a:lvl6pPr>
            <a:lvl7pPr marL="4577080" marR="0" indent="-767080" algn="l" defTabSz="825500" rtl="0" latinLnBrk="0">
              <a:lnSpc>
                <a:spcPct val="100000"/>
              </a:lnSpc>
              <a:spcBef>
                <a:spcPts val="5900"/>
              </a:spcBef>
              <a:spcAft>
                <a:spcPts val="0"/>
              </a:spcAft>
              <a:buClr>
                <a:srgbClr val="FFFFFF"/>
              </a:buClr>
              <a:buSzPct val="125000"/>
              <a:buFontTx/>
              <a:buChar char="•"/>
              <a:defRPr sz="5800" b="0" i="0" u="none" strike="noStrike" cap="none" spc="0" baseline="0">
                <a:ln>
                  <a:noFill/>
                </a:ln>
                <a:solidFill>
                  <a:srgbClr val="FFFFFF"/>
                </a:solidFill>
                <a:uFillTx/>
                <a:latin typeface="Helvetica Neue" panose="02000503000000020004"/>
                <a:ea typeface="Helvetica Neue" panose="02000503000000020004"/>
                <a:cs typeface="Helvetica Neue" panose="02000503000000020004"/>
                <a:sym typeface="Helvetica Neue" panose="02000503000000020004"/>
              </a:defRPr>
            </a:lvl7pPr>
            <a:lvl8pPr marL="5212080" marR="0" indent="-767080" algn="l" defTabSz="825500" rtl="0" latinLnBrk="0">
              <a:lnSpc>
                <a:spcPct val="100000"/>
              </a:lnSpc>
              <a:spcBef>
                <a:spcPts val="5900"/>
              </a:spcBef>
              <a:spcAft>
                <a:spcPts val="0"/>
              </a:spcAft>
              <a:buClr>
                <a:srgbClr val="FFFFFF"/>
              </a:buClr>
              <a:buSzPct val="125000"/>
              <a:buFontTx/>
              <a:buChar char="•"/>
              <a:defRPr sz="5800" b="0" i="0" u="none" strike="noStrike" cap="none" spc="0" baseline="0">
                <a:ln>
                  <a:noFill/>
                </a:ln>
                <a:solidFill>
                  <a:srgbClr val="FFFFFF"/>
                </a:solidFill>
                <a:uFillTx/>
                <a:latin typeface="Helvetica Neue" panose="02000503000000020004"/>
                <a:ea typeface="Helvetica Neue" panose="02000503000000020004"/>
                <a:cs typeface="Helvetica Neue" panose="02000503000000020004"/>
                <a:sym typeface="Helvetica Neue" panose="02000503000000020004"/>
              </a:defRPr>
            </a:lvl8pPr>
            <a:lvl9pPr marL="5847080" marR="0" indent="-767080" algn="l" defTabSz="825500" rtl="0" latinLnBrk="0">
              <a:lnSpc>
                <a:spcPct val="100000"/>
              </a:lnSpc>
              <a:spcBef>
                <a:spcPts val="5900"/>
              </a:spcBef>
              <a:spcAft>
                <a:spcPts val="0"/>
              </a:spcAft>
              <a:buClr>
                <a:srgbClr val="FFFFFF"/>
              </a:buClr>
              <a:buSzPct val="125000"/>
              <a:buFontTx/>
              <a:buChar char="•"/>
              <a:defRPr sz="5800" b="0" i="0" u="none" strike="noStrike" cap="none" spc="0" baseline="0">
                <a:ln>
                  <a:noFill/>
                </a:ln>
                <a:solidFill>
                  <a:srgbClr val="FFFFFF"/>
                </a:solidFill>
                <a:uFillTx/>
                <a:latin typeface="Helvetica Neue" panose="02000503000000020004"/>
                <a:ea typeface="Helvetica Neue" panose="02000503000000020004"/>
                <a:cs typeface="Helvetica Neue" panose="02000503000000020004"/>
                <a:sym typeface="Helvetica Neue" panose="02000503000000020004"/>
              </a:defRPr>
            </a:lvl9pPr>
          </a:lstStyle>
          <a:p>
            <a:pPr marL="0" indent="0">
              <a:buNone/>
            </a:pPr>
            <a:r>
              <a:rPr lang="en-US" sz="5400">
                <a:solidFill>
                  <a:schemeClr val="tx1"/>
                </a:solidFill>
                <a:effectLst>
                  <a:outerShdw blurRad="38100" dist="19050" dir="2700000" algn="tl" rotWithShape="0">
                    <a:schemeClr val="dk1">
                      <a:alpha val="40000"/>
                    </a:schemeClr>
                  </a:outerShdw>
                </a:effectLst>
              </a:rPr>
              <a:t>MySQL 8.0 drop schema</a:t>
            </a:r>
            <a:endParaRPr lang="en-US" sz="5400">
              <a:solidFill>
                <a:schemeClr val="tx1"/>
              </a:solidFill>
              <a:effectLst>
                <a:outerShdw blurRad="38100" dist="19050" dir="2700000" algn="tl" rotWithShape="0">
                  <a:schemeClr val="dk1">
                    <a:alpha val="40000"/>
                  </a:schemeClr>
                </a:outerShdw>
              </a:effectLst>
            </a:endParaRPr>
          </a:p>
          <a:p>
            <a:pPr marL="1371600" indent="-1371600">
              <a:buAutoNum type="arabicPeriod"/>
            </a:pPr>
            <a:r>
              <a:rPr lang="zh-CN" altLang="en-US" sz="5400">
                <a:solidFill>
                  <a:schemeClr val="tx1"/>
                </a:solidFill>
                <a:effectLst>
                  <a:outerShdw blurRad="38100" dist="19050" dir="2700000" algn="tl" rotWithShape="0">
                    <a:schemeClr val="dk1">
                      <a:alpha val="40000"/>
                    </a:schemeClr>
                  </a:outerShdw>
                </a:effectLst>
              </a:rPr>
              <a:t>删除元数据</a:t>
            </a:r>
            <a:r>
              <a:rPr lang="zh-CN" altLang="en-US" sz="5400">
                <a:solidFill>
                  <a:schemeClr val="tx1"/>
                </a:solidFill>
                <a:effectLst>
                  <a:outerShdw blurRad="38100" dist="19050" dir="2700000" algn="tl" rotWithShape="0">
                    <a:schemeClr val="dk1">
                      <a:alpha val="40000"/>
                    </a:schemeClr>
                  </a:outerShdw>
                </a:effectLst>
                <a:ea typeface="宋体" charset="0"/>
              </a:rPr>
              <a:t>（</a:t>
            </a:r>
            <a:r>
              <a:rPr lang="en-US" altLang="zh-CN" sz="5400">
                <a:solidFill>
                  <a:schemeClr val="tx1"/>
                </a:solidFill>
                <a:effectLst>
                  <a:outerShdw blurRad="38100" dist="19050" dir="2700000" algn="tl" rotWithShape="0">
                    <a:schemeClr val="dk1">
                      <a:alpha val="40000"/>
                    </a:schemeClr>
                  </a:outerShdw>
                </a:effectLst>
                <a:sym typeface="+mn-ea"/>
              </a:rPr>
              <a:t>InnoDB</a:t>
            </a:r>
            <a:r>
              <a:rPr lang="zh-CN" altLang="en-US" sz="5400">
                <a:solidFill>
                  <a:schemeClr val="tx1"/>
                </a:solidFill>
                <a:effectLst>
                  <a:outerShdw blurRad="38100" dist="19050" dir="2700000" algn="tl" rotWithShape="0">
                    <a:schemeClr val="dk1">
                      <a:alpha val="40000"/>
                    </a:schemeClr>
                  </a:outerShdw>
                </a:effectLst>
                <a:sym typeface="+mn-ea"/>
              </a:rPr>
              <a:t>表）</a:t>
            </a:r>
            <a:endParaRPr lang="en-US" altLang="zh-CN" sz="5400">
              <a:solidFill>
                <a:schemeClr val="tx1"/>
              </a:solidFill>
              <a:effectLst>
                <a:outerShdw blurRad="38100" dist="19050" dir="2700000" algn="tl" rotWithShape="0">
                  <a:schemeClr val="dk1">
                    <a:alpha val="40000"/>
                  </a:schemeClr>
                </a:outerShdw>
              </a:effectLst>
            </a:endParaRPr>
          </a:p>
          <a:p>
            <a:pPr marL="1371600" indent="-1371600">
              <a:buAutoNum type="arabicPeriod"/>
            </a:pPr>
            <a:r>
              <a:rPr lang="zh-CN" altLang="en-US" sz="5400">
                <a:solidFill>
                  <a:schemeClr val="tx1"/>
                </a:solidFill>
                <a:effectLst>
                  <a:outerShdw blurRad="38100" dist="19050" dir="2700000" algn="tl" rotWithShape="0">
                    <a:schemeClr val="dk1">
                      <a:alpha val="40000"/>
                    </a:schemeClr>
                  </a:outerShdw>
                </a:effectLst>
                <a:sym typeface="+mn-ea"/>
              </a:rPr>
              <a:t>删除数据（</a:t>
            </a:r>
            <a:r>
              <a:rPr lang="en-US" altLang="zh-CN" sz="5400">
                <a:solidFill>
                  <a:schemeClr val="tx1"/>
                </a:solidFill>
                <a:effectLst>
                  <a:outerShdw blurRad="38100" dist="19050" dir="2700000" algn="tl" rotWithShape="0">
                    <a:schemeClr val="dk1">
                      <a:alpha val="40000"/>
                    </a:schemeClr>
                  </a:outerShdw>
                </a:effectLst>
              </a:rPr>
              <a:t>InnoDB</a:t>
            </a:r>
            <a:r>
              <a:rPr lang="zh-CN" altLang="en-US" sz="5400">
                <a:solidFill>
                  <a:schemeClr val="tx1"/>
                </a:solidFill>
                <a:effectLst>
                  <a:outerShdw blurRad="38100" dist="19050" dir="2700000" algn="tl" rotWithShape="0">
                    <a:schemeClr val="dk1">
                      <a:alpha val="40000"/>
                    </a:schemeClr>
                  </a:outerShdw>
                </a:effectLst>
              </a:rPr>
              <a:t>表）</a:t>
            </a:r>
            <a:endParaRPr lang="zh-CN" altLang="en-US" sz="5400">
              <a:solidFill>
                <a:schemeClr val="tx1"/>
              </a:solidFill>
              <a:effectLst>
                <a:outerShdw blurRad="38100" dist="19050" dir="2700000" algn="tl" rotWithShape="0">
                  <a:schemeClr val="dk1">
                    <a:alpha val="40000"/>
                  </a:schemeClr>
                </a:outerShdw>
              </a:effectLst>
            </a:endParaRPr>
          </a:p>
          <a:p>
            <a:pPr marL="1371600" indent="-1371600">
              <a:buAutoNum type="arabicPeriod"/>
            </a:pPr>
            <a:r>
              <a:rPr lang="zh-CN" altLang="en-US" sz="5400">
                <a:solidFill>
                  <a:schemeClr val="tx1"/>
                </a:solidFill>
                <a:effectLst>
                  <a:outerShdw blurRad="38100" dist="19050" dir="2700000" algn="tl" rotWithShape="0">
                    <a:schemeClr val="dk1">
                      <a:alpha val="40000"/>
                    </a:schemeClr>
                  </a:outerShdw>
                </a:effectLst>
              </a:rPr>
              <a:t>删除</a:t>
            </a:r>
            <a:r>
              <a:rPr lang="zh-CN" altLang="en-US" sz="5400">
                <a:solidFill>
                  <a:schemeClr val="tx1"/>
                </a:solidFill>
                <a:effectLst>
                  <a:outerShdw blurRad="38100" dist="19050" dir="2700000" algn="tl" rotWithShape="0">
                    <a:schemeClr val="dk1">
                      <a:alpha val="40000"/>
                    </a:schemeClr>
                  </a:outerShdw>
                </a:effectLst>
                <a:sym typeface="+mn-ea"/>
              </a:rPr>
              <a:t>存储过程</a:t>
            </a:r>
            <a:r>
              <a:rPr lang="en-US" altLang="zh-CN" sz="5400">
                <a:solidFill>
                  <a:schemeClr val="tx1"/>
                </a:solidFill>
                <a:effectLst>
                  <a:outerShdw blurRad="38100" dist="19050" dir="2700000" algn="tl" rotWithShape="0">
                    <a:schemeClr val="dk1">
                      <a:alpha val="40000"/>
                    </a:schemeClr>
                  </a:outerShdw>
                </a:effectLst>
                <a:sym typeface="+mn-ea"/>
              </a:rPr>
              <a:t>..</a:t>
            </a:r>
            <a:r>
              <a:rPr lang="zh-CN" altLang="en-US" sz="5400">
                <a:solidFill>
                  <a:schemeClr val="tx1"/>
                </a:solidFill>
                <a:effectLst>
                  <a:outerShdw blurRad="38100" dist="19050" dir="2700000" algn="tl" rotWithShape="0">
                    <a:schemeClr val="dk1">
                      <a:alpha val="40000"/>
                    </a:schemeClr>
                  </a:outerShdw>
                </a:effectLst>
              </a:rPr>
              <a:t>（</a:t>
            </a:r>
            <a:r>
              <a:rPr lang="en-US" altLang="zh-CN" sz="5400">
                <a:solidFill>
                  <a:schemeClr val="tx1"/>
                </a:solidFill>
                <a:effectLst>
                  <a:outerShdw blurRad="38100" dist="19050" dir="2700000" algn="tl" rotWithShape="0">
                    <a:schemeClr val="dk1">
                      <a:alpha val="40000"/>
                    </a:schemeClr>
                  </a:outerShdw>
                </a:effectLst>
                <a:sym typeface="+mn-ea"/>
              </a:rPr>
              <a:t>InnoDB</a:t>
            </a:r>
            <a:r>
              <a:rPr lang="zh-CN" altLang="en-US" sz="5400">
                <a:solidFill>
                  <a:schemeClr val="tx1"/>
                </a:solidFill>
                <a:effectLst>
                  <a:outerShdw blurRad="38100" dist="19050" dir="2700000" algn="tl" rotWithShape="0">
                    <a:schemeClr val="dk1">
                      <a:alpha val="40000"/>
                    </a:schemeClr>
                  </a:outerShdw>
                </a:effectLst>
                <a:sym typeface="+mn-ea"/>
              </a:rPr>
              <a:t>表</a:t>
            </a:r>
            <a:r>
              <a:rPr lang="zh-CN" altLang="en-US" sz="5400">
                <a:solidFill>
                  <a:schemeClr val="tx1"/>
                </a:solidFill>
                <a:effectLst>
                  <a:outerShdw blurRad="38100" dist="19050" dir="2700000" algn="tl" rotWithShape="0">
                    <a:schemeClr val="dk1">
                      <a:alpha val="40000"/>
                    </a:schemeClr>
                  </a:outerShdw>
                </a:effectLst>
              </a:rPr>
              <a:t>）</a:t>
            </a:r>
            <a:endParaRPr lang="zh-CN" altLang="en-US" sz="5400">
              <a:solidFill>
                <a:schemeClr val="tx1"/>
              </a:solidFill>
              <a:effectLst>
                <a:outerShdw blurRad="38100" dist="19050" dir="2700000" algn="tl" rotWithShape="0">
                  <a:schemeClr val="dk1">
                    <a:alpha val="40000"/>
                  </a:schemeClr>
                </a:outerShdw>
              </a:effectLst>
            </a:endParaRPr>
          </a:p>
          <a:p>
            <a:pPr marL="1371600" indent="-1371600">
              <a:buAutoNum type="arabicPeriod"/>
            </a:pPr>
            <a:r>
              <a:rPr lang="zh-CN" altLang="en-US" sz="5400">
                <a:solidFill>
                  <a:schemeClr val="tx1"/>
                </a:solidFill>
                <a:effectLst>
                  <a:outerShdw blurRad="38100" dist="19050" dir="2700000" algn="tl" rotWithShape="0">
                    <a:schemeClr val="dk1">
                      <a:alpha val="40000"/>
                    </a:schemeClr>
                  </a:outerShdw>
                </a:effectLst>
              </a:rPr>
              <a:t>删除库</a:t>
            </a:r>
            <a:r>
              <a:rPr lang="zh-CN" altLang="en-US" sz="5400">
                <a:solidFill>
                  <a:schemeClr val="tx1"/>
                </a:solidFill>
                <a:effectLst>
                  <a:outerShdw blurRad="38100" dist="19050" dir="2700000" algn="tl" rotWithShape="0">
                    <a:schemeClr val="dk1">
                      <a:alpha val="40000"/>
                    </a:schemeClr>
                  </a:outerShdw>
                </a:effectLst>
                <a:ea typeface="宋体" charset="0"/>
              </a:rPr>
              <a:t>（</a:t>
            </a:r>
            <a:r>
              <a:rPr lang="en-US" altLang="zh-CN" sz="5400">
                <a:solidFill>
                  <a:schemeClr val="tx1"/>
                </a:solidFill>
                <a:effectLst>
                  <a:outerShdw blurRad="38100" dist="19050" dir="2700000" algn="tl" rotWithShape="0">
                    <a:schemeClr val="dk1">
                      <a:alpha val="40000"/>
                    </a:schemeClr>
                  </a:outerShdw>
                </a:effectLst>
                <a:sym typeface="+mn-ea"/>
              </a:rPr>
              <a:t>InnoDB</a:t>
            </a:r>
            <a:r>
              <a:rPr lang="zh-CN" altLang="en-US" sz="5400">
                <a:solidFill>
                  <a:schemeClr val="tx1"/>
                </a:solidFill>
                <a:effectLst>
                  <a:outerShdw blurRad="38100" dist="19050" dir="2700000" algn="tl" rotWithShape="0">
                    <a:schemeClr val="dk1">
                      <a:alpha val="40000"/>
                    </a:schemeClr>
                  </a:outerShdw>
                </a:effectLst>
                <a:sym typeface="+mn-ea"/>
              </a:rPr>
              <a:t>表</a:t>
            </a:r>
            <a:r>
              <a:rPr lang="zh-CN" altLang="en-US" sz="5400">
                <a:solidFill>
                  <a:schemeClr val="tx1"/>
                </a:solidFill>
                <a:effectLst>
                  <a:outerShdw blurRad="38100" dist="19050" dir="2700000" algn="tl" rotWithShape="0">
                    <a:schemeClr val="dk1">
                      <a:alpha val="40000"/>
                    </a:schemeClr>
                  </a:outerShdw>
                </a:effectLst>
                <a:ea typeface="宋体" charset="0"/>
              </a:rPr>
              <a:t>）</a:t>
            </a:r>
            <a:endParaRPr lang="zh-CN" altLang="en-US" sz="5400">
              <a:solidFill>
                <a:schemeClr val="tx1"/>
              </a:solidFill>
              <a:effectLst>
                <a:outerShdw blurRad="38100" dist="19050" dir="2700000" algn="tl" rotWithShape="0">
                  <a:schemeClr val="dk1">
                    <a:alpha val="40000"/>
                  </a:schemeClr>
                </a:outerShdw>
              </a:effectLst>
              <a:ea typeface="宋体" charset="0"/>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存在的问题"/>
          <p:cNvSpPr txBox="1">
            <a:spLocks noGrp="1"/>
          </p:cNvSpPr>
          <p:nvPr>
            <p:ph type="title"/>
          </p:nvPr>
        </p:nvSpPr>
        <p:spPr>
          <a:prstGeom prst="rect">
            <a:avLst/>
          </a:prstGeom>
        </p:spPr>
        <p:txBody>
          <a:bodyPr/>
          <a:lstStyle/>
          <a:p>
            <a:r>
              <a:rPr lang="zh-CN" altLang="en-US"/>
              <a:t>原子 </a:t>
            </a:r>
            <a:r>
              <a:rPr lang="en-US" altLang="zh-CN"/>
              <a:t>DDL-</a:t>
            </a:r>
            <a:r>
              <a:rPr lang="zh-CN" altLang="en-US"/>
              <a:t>多用户创建失败</a:t>
            </a:r>
            <a:endParaRPr lang="zh-CN" altLang="en-US"/>
          </a:p>
        </p:txBody>
      </p:sp>
      <p:sp>
        <p:nvSpPr>
          <p:cNvPr id="6" name="文本框 5"/>
          <p:cNvSpPr txBox="1"/>
          <p:nvPr/>
        </p:nvSpPr>
        <p:spPr>
          <a:xfrm>
            <a:off x="3213100" y="2860040"/>
            <a:ext cx="7959725" cy="10248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825500" rtl="0" fontAlgn="auto" latinLnBrk="0" hangingPunct="0">
              <a:lnSpc>
                <a:spcPct val="100000"/>
              </a:lnSpc>
              <a:spcBef>
                <a:spcPts val="0"/>
              </a:spcBef>
              <a:spcAft>
                <a:spcPts val="0"/>
              </a:spcAft>
              <a:buClrTx/>
              <a:buSzTx/>
              <a:buFontTx/>
              <a:buNone/>
            </a:pPr>
            <a:r>
              <a:rPr kumimoji="0" lang="en-US" altLang="zh-CN"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MySQL 5.7</a:t>
            </a:r>
            <a:r>
              <a:rPr kumimoji="0" lang="zh-CN" altLang="en-US"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创建用户</a:t>
            </a:r>
            <a:endParaRPr kumimoji="0" lang="zh-CN" altLang="en-US"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pic>
        <p:nvPicPr>
          <p:cNvPr id="3" name="图片 2"/>
          <p:cNvPicPr>
            <a:picLocks noChangeAspect="1"/>
          </p:cNvPicPr>
          <p:nvPr/>
        </p:nvPicPr>
        <p:blipFill>
          <a:blip r:embed="rId1"/>
          <a:stretch>
            <a:fillRect/>
          </a:stretch>
        </p:blipFill>
        <p:spPr>
          <a:xfrm>
            <a:off x="2383155" y="4384040"/>
            <a:ext cx="21181060" cy="7832090"/>
          </a:xfrm>
          <a:prstGeom prst="rect">
            <a:avLst/>
          </a:prstGeom>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存在的问题"/>
          <p:cNvSpPr txBox="1">
            <a:spLocks noGrp="1"/>
          </p:cNvSpPr>
          <p:nvPr>
            <p:ph type="title"/>
          </p:nvPr>
        </p:nvSpPr>
        <p:spPr>
          <a:prstGeom prst="rect">
            <a:avLst/>
          </a:prstGeom>
        </p:spPr>
        <p:txBody>
          <a:bodyPr/>
          <a:lstStyle/>
          <a:p>
            <a:r>
              <a:rPr lang="zh-CN" altLang="en-US"/>
              <a:t>原子 </a:t>
            </a:r>
            <a:r>
              <a:rPr lang="en-US" altLang="zh-CN"/>
              <a:t>DDL-</a:t>
            </a:r>
            <a:r>
              <a:rPr lang="zh-CN" altLang="en-US"/>
              <a:t>多用户创建失败</a:t>
            </a:r>
            <a:endParaRPr lang="zh-CN" altLang="en-US"/>
          </a:p>
        </p:txBody>
      </p:sp>
      <p:sp>
        <p:nvSpPr>
          <p:cNvPr id="6" name="文本框 5"/>
          <p:cNvSpPr txBox="1"/>
          <p:nvPr/>
        </p:nvSpPr>
        <p:spPr>
          <a:xfrm>
            <a:off x="3213100" y="2860040"/>
            <a:ext cx="7959725" cy="10248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825500" rtl="0" fontAlgn="auto" latinLnBrk="0" hangingPunct="0">
              <a:lnSpc>
                <a:spcPct val="100000"/>
              </a:lnSpc>
              <a:spcBef>
                <a:spcPts val="0"/>
              </a:spcBef>
              <a:spcAft>
                <a:spcPts val="0"/>
              </a:spcAft>
              <a:buClrTx/>
              <a:buSzTx/>
              <a:buFontTx/>
              <a:buNone/>
            </a:pPr>
            <a:r>
              <a:rPr kumimoji="0" lang="en-US" altLang="zh-CN"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MySQL 8.0</a:t>
            </a:r>
            <a:r>
              <a:rPr kumimoji="0" lang="zh-CN" altLang="en-US"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创建用户</a:t>
            </a:r>
            <a:endParaRPr kumimoji="0" lang="zh-CN" altLang="en-US"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pic>
        <p:nvPicPr>
          <p:cNvPr id="3" name="图片 2"/>
          <p:cNvPicPr>
            <a:picLocks noChangeAspect="1"/>
          </p:cNvPicPr>
          <p:nvPr/>
        </p:nvPicPr>
        <p:blipFill>
          <a:blip r:embed="rId1"/>
          <a:stretch>
            <a:fillRect/>
          </a:stretch>
        </p:blipFill>
        <p:spPr>
          <a:xfrm>
            <a:off x="1276985" y="4343400"/>
            <a:ext cx="22407245" cy="7414260"/>
          </a:xfrm>
          <a:prstGeom prst="rect">
            <a:avLst/>
          </a:prstGeom>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存在的问题"/>
          <p:cNvSpPr txBox="1">
            <a:spLocks noGrp="1"/>
          </p:cNvSpPr>
          <p:nvPr>
            <p:ph type="title"/>
          </p:nvPr>
        </p:nvSpPr>
        <p:spPr>
          <a:prstGeom prst="rect">
            <a:avLst/>
          </a:prstGeom>
        </p:spPr>
        <p:txBody>
          <a:bodyPr/>
          <a:lstStyle/>
          <a:p>
            <a:r>
              <a:t>查询性能优势</a:t>
            </a:r>
          </a:p>
        </p:txBody>
      </p:sp>
      <p:sp>
        <p:nvSpPr>
          <p:cNvPr id="4" name="文本框 3"/>
          <p:cNvSpPr txBox="1"/>
          <p:nvPr/>
        </p:nvSpPr>
        <p:spPr>
          <a:xfrm>
            <a:off x="2567940" y="2361248"/>
            <a:ext cx="18639790" cy="619569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R="0" algn="l" defTabSz="825500" rtl="0" fontAlgn="auto" latinLnBrk="0" hangingPunct="0">
              <a:lnSpc>
                <a:spcPct val="140000"/>
              </a:lnSpc>
              <a:spcBef>
                <a:spcPts val="0"/>
              </a:spcBef>
              <a:spcAft>
                <a:spcPts val="0"/>
              </a:spcAft>
              <a:buClrTx/>
              <a:buSzTx/>
              <a:buFont typeface="Arial" panose="020B0604020202090204" pitchFamily="34" charset="0"/>
            </a:pPr>
            <a:endParaRPr kumimoji="0"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857250" marR="0" indent="-857250" algn="l" defTabSz="825500" rtl="0" fontAlgn="auto" latinLnBrk="0" hangingPunct="0">
              <a:lnSpc>
                <a:spcPct val="140000"/>
              </a:lnSpc>
              <a:spcBef>
                <a:spcPts val="0"/>
              </a:spcBef>
              <a:spcAft>
                <a:spcPts val="0"/>
              </a:spcAft>
              <a:buClrTx/>
              <a:buSzTx/>
              <a:buFont typeface="Arial" panose="020B0604020202090204" pitchFamily="34" charset="0"/>
              <a:buChar char="•"/>
            </a:pPr>
            <a:r>
              <a:rPr kumimoji="0"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使用dictionary object cache缓存，LRU维护</a:t>
            </a:r>
            <a:endParaRPr kumimoji="0"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857250" marR="0" indent="-857250" algn="l" defTabSz="825500" rtl="0" fontAlgn="auto" latinLnBrk="0" hangingPunct="0">
              <a:lnSpc>
                <a:spcPct val="140000"/>
              </a:lnSpc>
              <a:spcBef>
                <a:spcPts val="0"/>
              </a:spcBef>
              <a:spcAft>
                <a:spcPts val="0"/>
              </a:spcAft>
              <a:buClrTx/>
              <a:buSzTx/>
              <a:buFont typeface="Arial" panose="020B0604020202090204" pitchFamily="34" charset="0"/>
              <a:buChar char="•"/>
            </a:pPr>
            <a:r>
              <a:rPr kumimoji="0" lang="zh-CN" sz="6000" b="1" i="0" u="none" strike="noStrike" cap="none" spc="0" normalizeH="0" baseline="0">
                <a:ln>
                  <a:noFill/>
                </a:ln>
                <a:solidFill>
                  <a:srgbClr val="FFFFFF"/>
                </a:solidFill>
                <a:effectLst/>
                <a:uFillTx/>
                <a:latin typeface="Helvetica Neue" panose="02000503000000020004"/>
                <a:ea typeface="宋体" charset="0"/>
                <a:cs typeface="Helvetica Neue" panose="02000503000000020004"/>
                <a:sym typeface="Helvetica Neue" panose="02000503000000020004"/>
              </a:rPr>
              <a:t>减少临时表创建步骤</a:t>
            </a:r>
            <a:endParaRPr kumimoji="0" lang="zh-CN" sz="6000" b="1" i="0" u="none" strike="noStrike" cap="none" spc="0" normalizeH="0" baseline="0">
              <a:ln>
                <a:noFill/>
              </a:ln>
              <a:solidFill>
                <a:srgbClr val="FFFFFF"/>
              </a:solidFill>
              <a:effectLst/>
              <a:uFillTx/>
              <a:latin typeface="Helvetica Neue" panose="02000503000000020004"/>
              <a:ea typeface="宋体" charset="0"/>
              <a:cs typeface="Helvetica Neue" panose="02000503000000020004"/>
              <a:sym typeface="Helvetica Neue" panose="02000503000000020004"/>
            </a:endParaRPr>
          </a:p>
          <a:p>
            <a:pPr marL="857250" marR="0" indent="-857250" algn="l" defTabSz="825500" rtl="0" fontAlgn="auto" latinLnBrk="0" hangingPunct="0">
              <a:lnSpc>
                <a:spcPct val="140000"/>
              </a:lnSpc>
              <a:spcBef>
                <a:spcPts val="0"/>
              </a:spcBef>
              <a:spcAft>
                <a:spcPts val="0"/>
              </a:spcAft>
              <a:buClrTx/>
              <a:buSzTx/>
              <a:buFont typeface="Arial" panose="020B0604020202090204" pitchFamily="34" charset="0"/>
              <a:buChar char="•"/>
            </a:pPr>
            <a:r>
              <a:rPr kumimoji="0" lang="zh-CN" sz="6000" b="1" i="0" u="none" strike="noStrike" cap="none" spc="0" normalizeH="0" baseline="0">
                <a:ln>
                  <a:noFill/>
                </a:ln>
                <a:solidFill>
                  <a:srgbClr val="FFFFFF"/>
                </a:solidFill>
                <a:effectLst/>
                <a:uFillTx/>
                <a:latin typeface="Helvetica Neue" panose="02000503000000020004"/>
                <a:ea typeface="宋体" charset="0"/>
                <a:cs typeface="Helvetica Neue" panose="02000503000000020004"/>
                <a:sym typeface="Helvetica Neue" panose="02000503000000020004"/>
              </a:rPr>
              <a:t>可使用</a:t>
            </a:r>
            <a:r>
              <a:rPr kumimoji="0" lang="en-US" altLang="zh-CN" sz="6000" b="1" i="0" u="none" strike="noStrike" cap="none" spc="0" normalizeH="0" baseline="0">
                <a:ln>
                  <a:noFill/>
                </a:ln>
                <a:solidFill>
                  <a:srgbClr val="FFFFFF"/>
                </a:solidFill>
                <a:effectLst/>
                <a:uFillTx/>
                <a:latin typeface="Helvetica Neue" panose="02000503000000020004"/>
                <a:ea typeface="宋体" charset="0"/>
                <a:cs typeface="Helvetica Neue" panose="02000503000000020004"/>
                <a:sym typeface="Helvetica Neue" panose="02000503000000020004"/>
              </a:rPr>
              <a:t>I</a:t>
            </a:r>
            <a:r>
              <a:rPr kumimoji="0" lang="zh-CN" sz="6000" b="1" i="0" u="none" strike="noStrike" cap="none" spc="0" normalizeH="0" baseline="0">
                <a:ln>
                  <a:noFill/>
                </a:ln>
                <a:solidFill>
                  <a:srgbClr val="FFFFFF"/>
                </a:solidFill>
                <a:effectLst/>
                <a:uFillTx/>
                <a:latin typeface="Helvetica Neue" panose="02000503000000020004"/>
                <a:ea typeface="宋体" charset="0"/>
                <a:cs typeface="Helvetica Neue" panose="02000503000000020004"/>
                <a:sym typeface="Helvetica Neue" panose="02000503000000020004"/>
              </a:rPr>
              <a:t>nno</a:t>
            </a:r>
            <a:r>
              <a:rPr kumimoji="0" lang="en-US" altLang="zh-CN" sz="6000" b="1" i="0" u="none" strike="noStrike" cap="none" spc="0" normalizeH="0" baseline="0">
                <a:ln>
                  <a:noFill/>
                </a:ln>
                <a:solidFill>
                  <a:srgbClr val="FFFFFF"/>
                </a:solidFill>
                <a:effectLst/>
                <a:uFillTx/>
                <a:latin typeface="Helvetica Neue" panose="02000503000000020004"/>
                <a:ea typeface="宋体" charset="0"/>
                <a:cs typeface="Helvetica Neue" panose="02000503000000020004"/>
                <a:sym typeface="Helvetica Neue" panose="02000503000000020004"/>
              </a:rPr>
              <a:t>DB</a:t>
            </a:r>
            <a:r>
              <a:rPr kumimoji="0" lang="zh-CN" sz="6000" b="1" i="0" u="none" strike="noStrike" cap="none" spc="0" normalizeH="0" baseline="0">
                <a:ln>
                  <a:noFill/>
                </a:ln>
                <a:solidFill>
                  <a:srgbClr val="FFFFFF"/>
                </a:solidFill>
                <a:effectLst/>
                <a:uFillTx/>
                <a:latin typeface="Helvetica Neue" panose="02000503000000020004"/>
                <a:ea typeface="宋体" charset="0"/>
                <a:cs typeface="Helvetica Neue" panose="02000503000000020004"/>
                <a:sym typeface="Helvetica Neue" panose="02000503000000020004"/>
              </a:rPr>
              <a:t>表索引</a:t>
            </a:r>
            <a:endParaRPr kumimoji="0" lang="zh-CN" sz="6000" b="1" i="0" u="none" strike="noStrike" cap="none" spc="0" normalizeH="0" baseline="0">
              <a:ln>
                <a:noFill/>
              </a:ln>
              <a:solidFill>
                <a:srgbClr val="FFFFFF"/>
              </a:solidFill>
              <a:effectLst/>
              <a:uFillTx/>
              <a:latin typeface="Helvetica Neue" panose="02000503000000020004"/>
              <a:ea typeface="宋体" charset="0"/>
              <a:cs typeface="Helvetica Neue" panose="02000503000000020004"/>
              <a:sym typeface="Helvetica Neue" panose="02000503000000020004"/>
            </a:endParaRPr>
          </a:p>
          <a:p>
            <a:pPr marL="857250" marR="0" indent="-857250" algn="ctr" defTabSz="825500" rtl="0" fontAlgn="auto" latinLnBrk="0" hangingPunct="0">
              <a:lnSpc>
                <a:spcPct val="100000"/>
              </a:lnSpc>
              <a:spcBef>
                <a:spcPts val="0"/>
              </a:spcBef>
              <a:spcAft>
                <a:spcPts val="0"/>
              </a:spcAft>
              <a:buClrTx/>
              <a:buSzTx/>
              <a:buFont typeface="Arial" panose="020B0604020202090204" pitchFamily="34" charset="0"/>
              <a:buChar char="•"/>
            </a:pPr>
            <a:endParaRPr kumimoji="0" lang="zh-CN" sz="6000" b="1" i="0" u="none" strike="noStrike" cap="none" spc="0" normalizeH="0" baseline="0">
              <a:ln>
                <a:noFill/>
              </a:ln>
              <a:solidFill>
                <a:srgbClr val="FFFFFF"/>
              </a:solidFill>
              <a:effectLst/>
              <a:uFillTx/>
              <a:latin typeface="Helvetica Neue" panose="02000503000000020004"/>
              <a:ea typeface="宋体" charset="0"/>
              <a:cs typeface="Helvetica Neue" panose="02000503000000020004"/>
              <a:sym typeface="Helvetica Neue" panose="02000503000000020004"/>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存在的问题"/>
          <p:cNvSpPr txBox="1">
            <a:spLocks noGrp="1"/>
          </p:cNvSpPr>
          <p:nvPr>
            <p:ph type="title"/>
          </p:nvPr>
        </p:nvSpPr>
        <p:spPr>
          <a:prstGeom prst="rect">
            <a:avLst/>
          </a:prstGeom>
        </p:spPr>
        <p:txBody>
          <a:bodyPr/>
          <a:lstStyle/>
          <a:p>
            <a:r>
              <a:t>查询性能优势</a:t>
            </a:r>
          </a:p>
        </p:txBody>
      </p:sp>
      <p:sp>
        <p:nvSpPr>
          <p:cNvPr id="4" name="文本框 3"/>
          <p:cNvSpPr txBox="1"/>
          <p:nvPr/>
        </p:nvSpPr>
        <p:spPr>
          <a:xfrm>
            <a:off x="2567940" y="2981325"/>
            <a:ext cx="7959725" cy="10248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825500" rtl="0" fontAlgn="auto" latinLnBrk="0" hangingPunct="0">
              <a:lnSpc>
                <a:spcPct val="100000"/>
              </a:lnSpc>
              <a:spcBef>
                <a:spcPts val="0"/>
              </a:spcBef>
              <a:spcAft>
                <a:spcPts val="0"/>
              </a:spcAft>
              <a:buClrTx/>
              <a:buSzTx/>
              <a:buFontTx/>
              <a:buNone/>
            </a:pPr>
            <a:r>
              <a:rPr kumimoji="0" lang="en-US" altLang="zh-CN"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MySQL 5.7</a:t>
            </a:r>
            <a:r>
              <a:rPr kumimoji="0" lang="zh-CN" altLang="en-US"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临时表创建</a:t>
            </a:r>
            <a:endParaRPr kumimoji="0" lang="zh-CN" altLang="en-US"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pic>
        <p:nvPicPr>
          <p:cNvPr id="2" name="图片 1"/>
          <p:cNvPicPr>
            <a:picLocks noChangeAspect="1"/>
          </p:cNvPicPr>
          <p:nvPr/>
        </p:nvPicPr>
        <p:blipFill>
          <a:blip r:embed="rId1"/>
          <a:stretch>
            <a:fillRect/>
          </a:stretch>
        </p:blipFill>
        <p:spPr>
          <a:xfrm>
            <a:off x="40640" y="4358640"/>
            <a:ext cx="24302720" cy="7780020"/>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目标"/>
          <p:cNvSpPr txBox="1">
            <a:spLocks noGrp="1"/>
          </p:cNvSpPr>
          <p:nvPr>
            <p:ph type="title"/>
          </p:nvPr>
        </p:nvSpPr>
        <p:spPr>
          <a:prstGeom prst="rect">
            <a:avLst/>
          </a:prstGeom>
        </p:spPr>
        <p:txBody>
          <a:bodyPr>
            <a:normAutofit fontScale="90000"/>
          </a:bodyPr>
          <a:lstStyle/>
          <a:p>
            <a:r>
              <a:rPr>
                <a:sym typeface="+mn-ea"/>
              </a:rPr>
              <a:t>什么是 </a:t>
            </a:r>
            <a:r>
              <a:rPr lang="en-US">
                <a:sym typeface="+mn-ea"/>
              </a:rPr>
              <a:t>MySQL </a:t>
            </a:r>
            <a:r>
              <a:rPr>
                <a:sym typeface="+mn-ea"/>
              </a:rPr>
              <a:t>Data Dictionary?</a:t>
            </a:r>
            <a:endParaRPr>
              <a:sym typeface="+mn-ea"/>
            </a:endParaRPr>
          </a:p>
        </p:txBody>
      </p:sp>
      <p:sp>
        <p:nvSpPr>
          <p:cNvPr id="157" name="大规模的MySQL全生命周期的运维管理。"/>
          <p:cNvSpPr txBox="1">
            <a:spLocks noGrp="1"/>
          </p:cNvSpPr>
          <p:nvPr>
            <p:ph type="body" sz="half" idx="1"/>
          </p:nvPr>
        </p:nvSpPr>
        <p:spPr>
          <a:xfrm>
            <a:off x="3088005" y="3149600"/>
            <a:ext cx="18051780" cy="2586355"/>
          </a:xfrm>
          <a:prstGeom prst="rect">
            <a:avLst/>
          </a:prstGeom>
        </p:spPr>
        <p:txBody>
          <a:bodyPr>
            <a:normAutofit fontScale="90000"/>
          </a:bodyPr>
          <a:lstStyle>
            <a:lvl1pPr marL="0" indent="0">
              <a:buSzTx/>
              <a:buNone/>
              <a:defRPr sz="5800"/>
            </a:lvl1pPr>
          </a:lstStyle>
          <a:p>
            <a:r>
              <a:t>MySQL Server incorporates a transactional data dictionary that stores information about database objects</a:t>
            </a:r>
            <a:r>
              <a:rPr lang="en-US"/>
              <a:t>.</a:t>
            </a:r>
            <a:endParaRPr lang="en-US">
              <a:ea typeface="宋体" charset="0"/>
            </a:endParaRPr>
          </a:p>
        </p:txBody>
      </p:sp>
      <p:sp>
        <p:nvSpPr>
          <p:cNvPr id="2" name="文本框 1"/>
          <p:cNvSpPr txBox="1"/>
          <p:nvPr/>
        </p:nvSpPr>
        <p:spPr>
          <a:xfrm>
            <a:off x="3268980" y="5427663"/>
            <a:ext cx="16278225" cy="564134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457200" marR="0" indent="-457200" algn="l" defTabSz="825500" rtl="0" fontAlgn="auto" latinLnBrk="0" hangingPunct="0">
              <a:lnSpc>
                <a:spcPct val="100000"/>
              </a:lnSpc>
              <a:spcBef>
                <a:spcPts val="0"/>
              </a:spcBef>
              <a:spcAft>
                <a:spcPts val="0"/>
              </a:spcAft>
              <a:buClrTx/>
              <a:buSzTx/>
              <a:buFont typeface="Arial" panose="020B0604020202090204" pitchFamily="34" charset="0"/>
              <a:buChar char="•"/>
            </a:pPr>
            <a:r>
              <a:rPr kumimoji="0" lang="zh-CN" altLang="en-US"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元数据字典</a:t>
            </a:r>
            <a:endParaRPr kumimoji="0" lang="zh-CN" altLang="en-US"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457200" marR="0" indent="-457200" algn="l" defTabSz="825500" rtl="0" fontAlgn="auto" latinLnBrk="0" hangingPunct="0">
              <a:lnSpc>
                <a:spcPct val="100000"/>
              </a:lnSpc>
              <a:spcBef>
                <a:spcPts val="0"/>
              </a:spcBef>
              <a:spcAft>
                <a:spcPts val="0"/>
              </a:spcAft>
              <a:buClrTx/>
              <a:buSzTx/>
              <a:buFont typeface="Arial" panose="020B0604020202090204" pitchFamily="34" charset="0"/>
              <a:buChar char="•"/>
            </a:pPr>
            <a:r>
              <a:rPr kumimoji="0" lang="zh-CN" altLang="en-US"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表结构</a:t>
            </a:r>
            <a:endParaRPr kumimoji="0" lang="zh-CN" altLang="en-US"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457200" marR="0" indent="-457200" algn="l" defTabSz="825500" rtl="0" fontAlgn="auto" latinLnBrk="0" hangingPunct="0">
              <a:lnSpc>
                <a:spcPct val="100000"/>
              </a:lnSpc>
              <a:spcBef>
                <a:spcPts val="0"/>
              </a:spcBef>
              <a:spcAft>
                <a:spcPts val="0"/>
              </a:spcAft>
              <a:buClrTx/>
              <a:buSzTx/>
              <a:buFont typeface="Arial" panose="020B0604020202090204" pitchFamily="34" charset="0"/>
              <a:buChar char="•"/>
            </a:pPr>
            <a:r>
              <a:rPr kumimoji="0" lang="zh-CN" altLang="en-US"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列字段定义</a:t>
            </a:r>
            <a:endParaRPr kumimoji="0" lang="zh-CN" altLang="en-US"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457200" marR="0" indent="-457200" algn="l" defTabSz="825500" rtl="0" fontAlgn="auto" latinLnBrk="0" hangingPunct="0">
              <a:lnSpc>
                <a:spcPct val="100000"/>
              </a:lnSpc>
              <a:spcBef>
                <a:spcPts val="0"/>
              </a:spcBef>
              <a:spcAft>
                <a:spcPts val="0"/>
              </a:spcAft>
              <a:buClrTx/>
              <a:buSzTx/>
              <a:buFont typeface="Arial" panose="020B0604020202090204" pitchFamily="34" charset="0"/>
              <a:buChar char="•"/>
            </a:pPr>
            <a:r>
              <a:rPr kumimoji="0" lang="zh-CN" altLang="en-US"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索引定义</a:t>
            </a:r>
            <a:endParaRPr kumimoji="0" lang="zh-CN" altLang="en-US"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457200" marR="0" indent="-457200" algn="l" defTabSz="825500" rtl="0" fontAlgn="auto" latinLnBrk="0" hangingPunct="0">
              <a:lnSpc>
                <a:spcPct val="100000"/>
              </a:lnSpc>
              <a:spcBef>
                <a:spcPts val="0"/>
              </a:spcBef>
              <a:spcAft>
                <a:spcPts val="0"/>
              </a:spcAft>
              <a:buClrTx/>
              <a:buSzTx/>
              <a:buFont typeface="Arial" panose="020B0604020202090204" pitchFamily="34" charset="0"/>
              <a:buChar char="•"/>
            </a:pPr>
            <a:r>
              <a:rPr kumimoji="0" lang="zh-CN" altLang="en-US"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视图</a:t>
            </a:r>
            <a:endParaRPr kumimoji="0" lang="zh-CN" altLang="en-US"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457200" marR="0" indent="-457200" algn="l" defTabSz="825500" rtl="0" fontAlgn="auto" latinLnBrk="0" hangingPunct="0">
              <a:lnSpc>
                <a:spcPct val="100000"/>
              </a:lnSpc>
              <a:spcBef>
                <a:spcPts val="0"/>
              </a:spcBef>
              <a:spcAft>
                <a:spcPts val="0"/>
              </a:spcAft>
              <a:buClrTx/>
              <a:buSzTx/>
              <a:buFont typeface="Arial" panose="020B0604020202090204" pitchFamily="34" charset="0"/>
              <a:buChar char="•"/>
            </a:pPr>
            <a:r>
              <a:rPr kumimoji="0" lang="zh-CN" altLang="en-US"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存储过程</a:t>
            </a:r>
            <a:endParaRPr kumimoji="0" lang="zh-CN" altLang="en-US"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457200" marR="0" indent="-457200" algn="l" defTabSz="825500" rtl="0" fontAlgn="auto" latinLnBrk="0" hangingPunct="0">
              <a:lnSpc>
                <a:spcPct val="100000"/>
              </a:lnSpc>
              <a:spcBef>
                <a:spcPts val="0"/>
              </a:spcBef>
              <a:spcAft>
                <a:spcPts val="0"/>
              </a:spcAft>
              <a:buClrTx/>
              <a:buSzTx/>
              <a:buFont typeface="Arial" panose="020B0604020202090204" pitchFamily="34" charset="0"/>
              <a:buChar char="•"/>
            </a:pPr>
            <a:r>
              <a:rPr kumimoji="0" lang="zh-CN" altLang="en-US"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触发器</a:t>
            </a:r>
            <a:endParaRPr kumimoji="0" lang="zh-CN" altLang="en-US"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457200" marR="0" indent="-457200" algn="l" defTabSz="825500" rtl="0" fontAlgn="auto" latinLnBrk="0" hangingPunct="0">
              <a:lnSpc>
                <a:spcPct val="100000"/>
              </a:lnSpc>
              <a:spcBef>
                <a:spcPts val="0"/>
              </a:spcBef>
              <a:spcAft>
                <a:spcPts val="0"/>
              </a:spcAft>
              <a:buClrTx/>
              <a:buSzTx/>
              <a:buFont typeface="Arial" panose="020B0604020202090204" pitchFamily="34" charset="0"/>
              <a:buChar char="•"/>
            </a:pPr>
            <a:r>
              <a:rPr kumimoji="0" lang="zh-CN" altLang="en-US"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用户</a:t>
            </a:r>
            <a:r>
              <a:rPr kumimoji="0" lang="en-US" altLang="zh-CN"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a:t>
            </a:r>
            <a:r>
              <a:rPr kumimoji="0" lang="zh-CN" altLang="en-US"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权限</a:t>
            </a:r>
            <a:endParaRPr kumimoji="0" lang="zh-CN" altLang="en-US"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457200" marR="0" indent="-457200" algn="l" defTabSz="825500" rtl="0" fontAlgn="auto" latinLnBrk="0" hangingPunct="0">
              <a:lnSpc>
                <a:spcPct val="100000"/>
              </a:lnSpc>
              <a:spcBef>
                <a:spcPts val="0"/>
              </a:spcBef>
              <a:spcAft>
                <a:spcPts val="0"/>
              </a:spcAft>
              <a:buClrTx/>
              <a:buSzTx/>
              <a:buFont typeface="Arial" panose="020B0604020202090204" pitchFamily="34" charset="0"/>
              <a:buChar char="•"/>
            </a:pPr>
            <a:endParaRPr kumimoji="0" lang="zh-CN" altLang="en-US"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Tree>
  </p:cSld>
  <p:clrMapOvr>
    <a:masterClrMapping/>
  </p:clrMapOvr>
  <p:transition spd="med" advTm="69801"/>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存在的问题"/>
          <p:cNvSpPr txBox="1">
            <a:spLocks noGrp="1"/>
          </p:cNvSpPr>
          <p:nvPr>
            <p:ph type="title"/>
          </p:nvPr>
        </p:nvSpPr>
        <p:spPr>
          <a:prstGeom prst="rect">
            <a:avLst/>
          </a:prstGeom>
        </p:spPr>
        <p:txBody>
          <a:bodyPr/>
          <a:lstStyle/>
          <a:p>
            <a:r>
              <a:t>查询性能优势</a:t>
            </a:r>
          </a:p>
        </p:txBody>
      </p:sp>
      <p:sp>
        <p:nvSpPr>
          <p:cNvPr id="4" name="文本框 3"/>
          <p:cNvSpPr txBox="1"/>
          <p:nvPr/>
        </p:nvSpPr>
        <p:spPr>
          <a:xfrm>
            <a:off x="2446655" y="2641283"/>
            <a:ext cx="17088485" cy="10248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825500" rtl="0" fontAlgn="auto" latinLnBrk="0" hangingPunct="0">
              <a:lnSpc>
                <a:spcPct val="100000"/>
              </a:lnSpc>
              <a:spcBef>
                <a:spcPts val="0"/>
              </a:spcBef>
              <a:spcAft>
                <a:spcPts val="0"/>
              </a:spcAft>
              <a:buClrTx/>
              <a:buSzTx/>
              <a:buFontTx/>
              <a:buNone/>
            </a:pPr>
            <a:r>
              <a:rPr kumimoji="0" lang="en-US" altLang="zh-CN"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MySQL 8.0</a:t>
            </a:r>
            <a:r>
              <a:rPr kumimoji="0" lang="zh-CN" altLang="en-US"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不需要临时表创建，可利用查询优化</a:t>
            </a:r>
            <a:endParaRPr kumimoji="0" lang="zh-CN" altLang="en-US"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pic>
        <p:nvPicPr>
          <p:cNvPr id="2" name="图片 1"/>
          <p:cNvPicPr>
            <a:picLocks noChangeAspect="1"/>
          </p:cNvPicPr>
          <p:nvPr/>
        </p:nvPicPr>
        <p:blipFill>
          <a:blip r:embed="rId1"/>
          <a:stretch>
            <a:fillRect/>
          </a:stretch>
        </p:blipFill>
        <p:spPr>
          <a:xfrm>
            <a:off x="85725" y="4345940"/>
            <a:ext cx="24212550" cy="6955790"/>
          </a:xfrm>
          <a:prstGeom prst="rect">
            <a:avLst/>
          </a:prstGeom>
        </p:spPr>
      </p:pic>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存在的问题"/>
          <p:cNvSpPr txBox="1">
            <a:spLocks noGrp="1"/>
          </p:cNvSpPr>
          <p:nvPr>
            <p:ph type="title"/>
          </p:nvPr>
        </p:nvSpPr>
        <p:spPr>
          <a:xfrm>
            <a:off x="1689100" y="355600"/>
            <a:ext cx="22275165" cy="2286000"/>
          </a:xfrm>
          <a:prstGeom prst="rect">
            <a:avLst/>
          </a:prstGeom>
        </p:spPr>
        <p:txBody>
          <a:bodyPr/>
          <a:lstStyle/>
          <a:p>
            <a:r>
              <a:rPr sz="9600" b="1"/>
              <a:t>性能测试 100 Database</a:t>
            </a:r>
            <a:r>
              <a:rPr lang="en-US" sz="9600" b="1"/>
              <a:t>s</a:t>
            </a:r>
            <a:r>
              <a:rPr sz="9600" b="1"/>
              <a:t> 100 tables</a:t>
            </a:r>
            <a:endParaRPr sz="9600" b="1"/>
          </a:p>
        </p:txBody>
      </p:sp>
      <p:sp>
        <p:nvSpPr>
          <p:cNvPr id="4" name="文本框 3"/>
          <p:cNvSpPr txBox="1"/>
          <p:nvPr/>
        </p:nvSpPr>
        <p:spPr>
          <a:xfrm>
            <a:off x="2184400" y="2761933"/>
            <a:ext cx="17088485" cy="10248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825500" rtl="0" fontAlgn="auto" latinLnBrk="0" hangingPunct="0">
              <a:lnSpc>
                <a:spcPct val="100000"/>
              </a:lnSpc>
              <a:spcBef>
                <a:spcPts val="0"/>
              </a:spcBef>
              <a:spcAft>
                <a:spcPts val="0"/>
              </a:spcAft>
              <a:buClrTx/>
              <a:buSzTx/>
              <a:buFontTx/>
              <a:buNone/>
            </a:pPr>
            <a:r>
              <a:rPr kumimoji="0" lang="en-US" altLang="zh-CN"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MySQL 8.0</a:t>
            </a:r>
            <a:r>
              <a:rPr kumimoji="0" lang="zh-CN" altLang="en-US"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不需要临时表创建，可利用查询优化</a:t>
            </a:r>
            <a:endParaRPr kumimoji="0" lang="zh-CN" altLang="en-US"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2" name="文本框 1"/>
          <p:cNvSpPr txBox="1"/>
          <p:nvPr/>
        </p:nvSpPr>
        <p:spPr>
          <a:xfrm>
            <a:off x="1858010" y="5453380"/>
            <a:ext cx="21815425" cy="65646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SELECT  TABLE_NAME </a:t>
            </a:r>
            <a:endParaRPr kumimoji="0" lang="zh-CN" altLang="en-US"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FROM </a:t>
            </a:r>
            <a:endParaRPr kumimoji="0" lang="zh-CN" altLang="en-US"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INFORMATION_SCHEMA.TABLES </a:t>
            </a:r>
            <a:endParaRPr kumimoji="0" lang="zh-CN" altLang="en-US"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WHERE </a:t>
            </a:r>
            <a:endParaRPr kumimoji="0" lang="zh-CN" altLang="en-US"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TABLE_SCHEMA like '%t11%' </a:t>
            </a:r>
            <a:endParaRPr kumimoji="0" lang="zh-CN" altLang="en-US"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AND </a:t>
            </a:r>
            <a:endParaRPr kumimoji="0" lang="zh-CN" altLang="en-US"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TABLE_NAME like '%visits1%';</a:t>
            </a:r>
            <a:endParaRPr kumimoji="0" lang="zh-CN" altLang="en-US"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存在的问题"/>
          <p:cNvSpPr txBox="1">
            <a:spLocks noGrp="1"/>
          </p:cNvSpPr>
          <p:nvPr>
            <p:ph type="title"/>
          </p:nvPr>
        </p:nvSpPr>
        <p:spPr>
          <a:prstGeom prst="rect">
            <a:avLst/>
          </a:prstGeom>
        </p:spPr>
        <p:txBody>
          <a:bodyPr>
            <a:noAutofit/>
          </a:bodyPr>
          <a:lstStyle/>
          <a:p>
            <a:r>
              <a:rPr sz="8800" b="1">
                <a:sym typeface="+mn-ea"/>
              </a:rPr>
              <a:t>性能测试 </a:t>
            </a:r>
            <a:r>
              <a:rPr lang="en-US" sz="8800" b="1">
                <a:sym typeface="+mn-ea"/>
              </a:rPr>
              <a:t>MySQL 5.7</a:t>
            </a:r>
            <a:endParaRPr lang="en-US" sz="8800" b="1">
              <a:sym typeface="+mn-ea"/>
            </a:endParaRPr>
          </a:p>
        </p:txBody>
      </p:sp>
      <p:sp>
        <p:nvSpPr>
          <p:cNvPr id="4" name="文本框 3"/>
          <p:cNvSpPr txBox="1"/>
          <p:nvPr/>
        </p:nvSpPr>
        <p:spPr>
          <a:xfrm>
            <a:off x="1689100" y="2303781"/>
            <a:ext cx="17088485" cy="1056576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825500" rtl="0" fontAlgn="auto" latinLnBrk="0" hangingPunct="0">
              <a:lnSpc>
                <a:spcPct val="100000"/>
              </a:lnSpc>
              <a:spcBef>
                <a:spcPts val="0"/>
              </a:spcBef>
              <a:spcAft>
                <a:spcPts val="0"/>
              </a:spcAft>
              <a:buClrTx/>
              <a:buSzTx/>
              <a:buFontTx/>
              <a:buNone/>
            </a:pPr>
            <a:r>
              <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mysql&gt; EXPLAIN SELECT  TABLE_NAME FROM INFORMATION_SCHEMA.TABLES WHERE TABLE_SCHEMA like '%t11%' AND TABLE_NAME like '%visits1%'\G</a:t>
            </a:r>
            <a:endPar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1. row ***************************</a:t>
            </a:r>
            <a:endPar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id: 1</a:t>
            </a:r>
            <a:endPar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select_type: SIMPLE</a:t>
            </a:r>
            <a:endPar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table: TABLES</a:t>
            </a:r>
            <a:endPar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partitions: NULL</a:t>
            </a:r>
            <a:endPar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type: ALL</a:t>
            </a:r>
            <a:endPar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possible_keys: NULL</a:t>
            </a:r>
            <a:endPar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key: NULL</a:t>
            </a:r>
            <a:endPar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key_len: NULL</a:t>
            </a:r>
            <a:endPar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ref: NULL</a:t>
            </a:r>
            <a:endPar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rows: NULL</a:t>
            </a:r>
            <a:endPar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filtered: NULL</a:t>
            </a:r>
            <a:endPar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Extra: Using where; Skip_open_table; Scanned all databases</a:t>
            </a:r>
            <a:endPar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1 row in set, 1 warning (0.00 sec)</a:t>
            </a:r>
            <a:endPar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存在的问题"/>
          <p:cNvSpPr txBox="1">
            <a:spLocks noGrp="1"/>
          </p:cNvSpPr>
          <p:nvPr>
            <p:ph type="title"/>
          </p:nvPr>
        </p:nvSpPr>
        <p:spPr>
          <a:prstGeom prst="rect">
            <a:avLst/>
          </a:prstGeom>
        </p:spPr>
        <p:txBody>
          <a:bodyPr>
            <a:noAutofit/>
          </a:bodyPr>
          <a:lstStyle/>
          <a:p>
            <a:r>
              <a:rPr sz="8800" b="1">
                <a:sym typeface="+mn-ea"/>
              </a:rPr>
              <a:t>性能测试 </a:t>
            </a:r>
            <a:r>
              <a:rPr lang="en-US" sz="8800" b="1">
                <a:sym typeface="+mn-ea"/>
              </a:rPr>
              <a:t>MySQL 5.7</a:t>
            </a:r>
            <a:endParaRPr lang="en-US" sz="8800" b="1">
              <a:sym typeface="+mn-ea"/>
            </a:endParaRPr>
          </a:p>
        </p:txBody>
      </p:sp>
      <p:sp>
        <p:nvSpPr>
          <p:cNvPr id="4" name="文本框 3"/>
          <p:cNvSpPr txBox="1"/>
          <p:nvPr/>
        </p:nvSpPr>
        <p:spPr>
          <a:xfrm>
            <a:off x="1689100" y="2010728"/>
            <a:ext cx="17088485" cy="1179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825500" rtl="0" fontAlgn="auto" latinLnBrk="0" hangingPunct="0">
              <a:lnSpc>
                <a:spcPct val="100000"/>
              </a:lnSpc>
              <a:spcBef>
                <a:spcPts val="0"/>
              </a:spcBef>
              <a:spcAft>
                <a:spcPts val="0"/>
              </a:spcAft>
              <a:buClrTx/>
              <a:buSzTx/>
              <a:buFontTx/>
              <a:buNone/>
            </a:pPr>
            <a:r>
              <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mysql&gt; SELECT  TABLE_NAME FROM INFORMATION_SCHEMA.TABLES WHERE TABLE_SCHEMA like '%t11%' AND TABLE_NAME like '%visits1%';</a:t>
            </a:r>
            <a:endPar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a:t>
            </a:r>
            <a:endPar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TABLE_NAME |</a:t>
            </a:r>
            <a:endPar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a:t>
            </a:r>
            <a:endPar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visits1    |</a:t>
            </a:r>
            <a:endPar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visits10   |</a:t>
            </a:r>
            <a:endPar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visits11   |</a:t>
            </a:r>
            <a:endPar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visits12   |</a:t>
            </a:r>
            <a:endPar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visits13   |</a:t>
            </a:r>
            <a:endPar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visits14   |</a:t>
            </a:r>
            <a:endPar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visits15   |</a:t>
            </a:r>
            <a:endPar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visits16   |</a:t>
            </a:r>
            <a:endPar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visits17   |</a:t>
            </a:r>
            <a:endPar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visits18   |</a:t>
            </a:r>
            <a:endPar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visits19   |</a:t>
            </a:r>
            <a:endPar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a:t>
            </a:r>
            <a:endPar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11 rows in set (0.07 sec)</a:t>
            </a:r>
            <a:endPar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存在的问题"/>
          <p:cNvSpPr txBox="1">
            <a:spLocks noGrp="1"/>
          </p:cNvSpPr>
          <p:nvPr>
            <p:ph type="title"/>
          </p:nvPr>
        </p:nvSpPr>
        <p:spPr>
          <a:prstGeom prst="rect">
            <a:avLst/>
          </a:prstGeom>
        </p:spPr>
        <p:txBody>
          <a:bodyPr>
            <a:noAutofit/>
          </a:bodyPr>
          <a:lstStyle/>
          <a:p>
            <a:r>
              <a:rPr sz="8800" b="1">
                <a:sym typeface="+mn-ea"/>
              </a:rPr>
              <a:t>性能测试 </a:t>
            </a:r>
            <a:r>
              <a:rPr lang="en-US" sz="8800" b="1">
                <a:sym typeface="+mn-ea"/>
              </a:rPr>
              <a:t>MySQL 8.0</a:t>
            </a:r>
            <a:endParaRPr lang="en-US" sz="8800" b="1">
              <a:sym typeface="+mn-ea"/>
            </a:endParaRPr>
          </a:p>
        </p:txBody>
      </p:sp>
      <p:pic>
        <p:nvPicPr>
          <p:cNvPr id="2" name="图片 1"/>
          <p:cNvPicPr>
            <a:picLocks noChangeAspect="1"/>
          </p:cNvPicPr>
          <p:nvPr/>
        </p:nvPicPr>
        <p:blipFill>
          <a:blip r:embed="rId1"/>
          <a:srcRect b="11025"/>
          <a:stretch>
            <a:fillRect/>
          </a:stretch>
        </p:blipFill>
        <p:spPr>
          <a:xfrm>
            <a:off x="1558925" y="2799715"/>
            <a:ext cx="27512645" cy="4022725"/>
          </a:xfrm>
          <a:prstGeom prst="rect">
            <a:avLst/>
          </a:prstGeom>
        </p:spPr>
      </p:pic>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存在的问题"/>
          <p:cNvSpPr txBox="1">
            <a:spLocks noGrp="1"/>
          </p:cNvSpPr>
          <p:nvPr>
            <p:ph type="title"/>
          </p:nvPr>
        </p:nvSpPr>
        <p:spPr>
          <a:prstGeom prst="rect">
            <a:avLst/>
          </a:prstGeom>
        </p:spPr>
        <p:txBody>
          <a:bodyPr>
            <a:noAutofit/>
          </a:bodyPr>
          <a:lstStyle/>
          <a:p>
            <a:r>
              <a:rPr sz="8800" b="1">
                <a:sym typeface="+mn-ea"/>
              </a:rPr>
              <a:t>性能测试 </a:t>
            </a:r>
            <a:r>
              <a:rPr lang="en-US" sz="8800" b="1">
                <a:sym typeface="+mn-ea"/>
              </a:rPr>
              <a:t>MySQL 8.0</a:t>
            </a:r>
            <a:endParaRPr lang="en-US" sz="8800" b="1">
              <a:sym typeface="+mn-ea"/>
            </a:endParaRPr>
          </a:p>
        </p:txBody>
      </p:sp>
      <p:sp>
        <p:nvSpPr>
          <p:cNvPr id="4" name="文本框 3"/>
          <p:cNvSpPr txBox="1"/>
          <p:nvPr/>
        </p:nvSpPr>
        <p:spPr>
          <a:xfrm>
            <a:off x="1689100" y="2010728"/>
            <a:ext cx="17088485" cy="1179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825500" rtl="0" fontAlgn="auto" latinLnBrk="0" hangingPunct="0">
              <a:lnSpc>
                <a:spcPct val="100000"/>
              </a:lnSpc>
              <a:spcBef>
                <a:spcPts val="0"/>
              </a:spcBef>
              <a:spcAft>
                <a:spcPts val="0"/>
              </a:spcAft>
              <a:buClrTx/>
              <a:buSzTx/>
              <a:buFontTx/>
              <a:buNone/>
            </a:pPr>
            <a:r>
              <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mysql&gt; SELECT  TABLE_NAME FROM INFORMATION_SCHEMA.TABLES WHERE TABLE_SCHEMA like '%t11%' AND TABLE_NAME like '%visits1%';</a:t>
            </a:r>
            <a:endPar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a:t>
            </a:r>
            <a:endPar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TABLE_NAME |</a:t>
            </a:r>
            <a:endPar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a:t>
            </a:r>
            <a:endPar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visits1    |</a:t>
            </a:r>
            <a:endPar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visits10   |</a:t>
            </a:r>
            <a:endPar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visits11   |</a:t>
            </a:r>
            <a:endPar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visits12   |</a:t>
            </a:r>
            <a:endPar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visits13   |</a:t>
            </a:r>
            <a:endPar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visits14   |</a:t>
            </a:r>
            <a:endPar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visits15   |</a:t>
            </a:r>
            <a:endPar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visits16   |</a:t>
            </a:r>
            <a:endPar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visits17   |</a:t>
            </a:r>
            <a:endPar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visits18   |</a:t>
            </a:r>
            <a:endPar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visits19   |</a:t>
            </a:r>
            <a:endPar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a:t>
            </a:r>
            <a:endPar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11 rows in set (0.01 sec)</a:t>
            </a:r>
            <a:endParaRPr kumimoji="0" sz="4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存在的问题"/>
          <p:cNvSpPr txBox="1">
            <a:spLocks noGrp="1"/>
          </p:cNvSpPr>
          <p:nvPr>
            <p:ph type="title"/>
          </p:nvPr>
        </p:nvSpPr>
        <p:spPr>
          <a:xfrm>
            <a:off x="1508125" y="295275"/>
            <a:ext cx="21005800" cy="2286000"/>
          </a:xfrm>
          <a:prstGeom prst="rect">
            <a:avLst/>
          </a:prstGeom>
        </p:spPr>
        <p:txBody>
          <a:bodyPr>
            <a:noAutofit/>
          </a:bodyPr>
          <a:lstStyle/>
          <a:p>
            <a:r>
              <a:rPr sz="8800" b="1">
                <a:effectLst/>
                <a:latin typeface="Helvetica Neue" panose="02000503000000020004"/>
                <a:ea typeface="Helvetica Neue" panose="02000503000000020004"/>
                <a:cs typeface="Helvetica Neue" panose="02000503000000020004"/>
                <a:sym typeface="Helvetica Neue" panose="02000503000000020004"/>
              </a:rPr>
              <a:t>I_S</a:t>
            </a:r>
            <a:r>
              <a:rPr lang="zh-CN" sz="8800" b="1">
                <a:effectLst/>
                <a:latin typeface="Helvetica Neue" panose="02000503000000020004"/>
                <a:ea typeface="Helvetica Neue" panose="02000503000000020004"/>
                <a:cs typeface="Helvetica Neue" panose="02000503000000020004"/>
                <a:sym typeface="Helvetica Neue" panose="02000503000000020004"/>
              </a:rPr>
              <a:t>兼容性（结果集排序）</a:t>
            </a:r>
            <a:endParaRPr lang="zh-CN" sz="8800" b="1">
              <a:effectLst/>
              <a:latin typeface="Helvetica Neue" panose="02000503000000020004"/>
              <a:ea typeface="Helvetica Neue" panose="02000503000000020004"/>
              <a:cs typeface="Helvetica Neue" panose="02000503000000020004"/>
              <a:sym typeface="Helvetica Neue" panose="02000503000000020004"/>
            </a:endParaRPr>
          </a:p>
        </p:txBody>
      </p:sp>
      <p:sp>
        <p:nvSpPr>
          <p:cNvPr id="3" name="文本框 2"/>
          <p:cNvSpPr txBox="1"/>
          <p:nvPr/>
        </p:nvSpPr>
        <p:spPr>
          <a:xfrm>
            <a:off x="669925" y="4901248"/>
            <a:ext cx="10249535" cy="471805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mysql&gt; select TABLE_NAME from information_schema.tables where TABLE_ROWS=1 and ENGINE='InnoDB';</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TABLE_NAME |</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u_delay2   |</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u_delay    |</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2 rows in set (0.12 sec)</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6" name="文本框 5"/>
          <p:cNvSpPr txBox="1"/>
          <p:nvPr/>
        </p:nvSpPr>
        <p:spPr>
          <a:xfrm>
            <a:off x="935990" y="3141345"/>
            <a:ext cx="7959725" cy="10248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825500" rtl="0" fontAlgn="auto" latinLnBrk="0" hangingPunct="0">
              <a:lnSpc>
                <a:spcPct val="100000"/>
              </a:lnSpc>
              <a:spcBef>
                <a:spcPts val="0"/>
              </a:spcBef>
              <a:spcAft>
                <a:spcPts val="0"/>
              </a:spcAft>
              <a:buClrTx/>
              <a:buSzTx/>
              <a:buFontTx/>
              <a:buNone/>
            </a:pPr>
            <a:r>
              <a:rPr kumimoji="0" lang="en-US" altLang="zh-CN"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MySQL 5.7</a:t>
            </a:r>
            <a:endParaRPr kumimoji="0" lang="zh-CN" altLang="en-US"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5" name="文本框 4"/>
          <p:cNvSpPr txBox="1"/>
          <p:nvPr/>
        </p:nvSpPr>
        <p:spPr>
          <a:xfrm>
            <a:off x="12625705" y="4901248"/>
            <a:ext cx="10249535" cy="471805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mysql&gt; select TABLE_NAME from information_schema.tables where TABLE_ROWS=1  and ENGINE='InnoDB';</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TABLE_NAME |</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u_delay   |</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u_delay</a:t>
            </a:r>
            <a:r>
              <a:rPr kumimoji="0" lang="en-US" altLang="zh-CN"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2</a:t>
            </a: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2 rows in set (0.01 sec)</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7" name="文本框 6"/>
          <p:cNvSpPr txBox="1"/>
          <p:nvPr/>
        </p:nvSpPr>
        <p:spPr>
          <a:xfrm>
            <a:off x="12891770" y="3141345"/>
            <a:ext cx="7959725" cy="10248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825500" rtl="0" fontAlgn="auto" latinLnBrk="0" hangingPunct="0">
              <a:lnSpc>
                <a:spcPct val="100000"/>
              </a:lnSpc>
              <a:spcBef>
                <a:spcPts val="0"/>
              </a:spcBef>
              <a:spcAft>
                <a:spcPts val="0"/>
              </a:spcAft>
              <a:buClrTx/>
              <a:buSzTx/>
              <a:buFontTx/>
              <a:buNone/>
            </a:pPr>
            <a:r>
              <a:rPr kumimoji="0" lang="en-US" altLang="zh-CN"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MySQL 8.0</a:t>
            </a:r>
            <a:endParaRPr kumimoji="0" lang="zh-CN" altLang="en-US"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存在的问题"/>
          <p:cNvSpPr txBox="1">
            <a:spLocks noGrp="1"/>
          </p:cNvSpPr>
          <p:nvPr>
            <p:ph type="title"/>
          </p:nvPr>
        </p:nvSpPr>
        <p:spPr>
          <a:xfrm>
            <a:off x="1508125" y="295275"/>
            <a:ext cx="21005800" cy="2286000"/>
          </a:xfrm>
          <a:prstGeom prst="rect">
            <a:avLst/>
          </a:prstGeom>
        </p:spPr>
        <p:txBody>
          <a:bodyPr>
            <a:noAutofit/>
          </a:bodyPr>
          <a:lstStyle/>
          <a:p>
            <a:r>
              <a:rPr sz="8800" b="1">
                <a:effectLst/>
                <a:latin typeface="Helvetica Neue" panose="02000503000000020004"/>
                <a:ea typeface="Helvetica Neue" panose="02000503000000020004"/>
                <a:cs typeface="Helvetica Neue" panose="02000503000000020004"/>
                <a:sym typeface="Helvetica Neue" panose="02000503000000020004"/>
              </a:rPr>
              <a:t>I_S</a:t>
            </a:r>
            <a:r>
              <a:rPr lang="zh-CN" sz="8800" b="1">
                <a:effectLst/>
                <a:latin typeface="Helvetica Neue" panose="02000503000000020004"/>
                <a:ea typeface="Helvetica Neue" panose="02000503000000020004"/>
                <a:cs typeface="Helvetica Neue" panose="02000503000000020004"/>
                <a:sym typeface="Helvetica Neue" panose="02000503000000020004"/>
              </a:rPr>
              <a:t>兼容性（统计信息刷新）</a:t>
            </a:r>
            <a:endParaRPr lang="zh-CN" sz="8800" b="1">
              <a:effectLst/>
              <a:latin typeface="Helvetica Neue" panose="02000503000000020004"/>
              <a:ea typeface="Helvetica Neue" panose="02000503000000020004"/>
              <a:cs typeface="Helvetica Neue" panose="02000503000000020004"/>
              <a:sym typeface="Helvetica Neue" panose="02000503000000020004"/>
            </a:endParaRPr>
          </a:p>
        </p:txBody>
      </p:sp>
      <p:sp>
        <p:nvSpPr>
          <p:cNvPr id="3" name="文本框 2"/>
          <p:cNvSpPr txBox="1"/>
          <p:nvPr/>
        </p:nvSpPr>
        <p:spPr>
          <a:xfrm>
            <a:off x="750570" y="4007803"/>
            <a:ext cx="10249535" cy="88734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mysql&gt; insert into u1.t1 values(2);</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Query OK, 1 row affected (0.00 sec)</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mysql&gt; select TABLE_ROWS from information_schema.tables where TABLE_NAME='t1';</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TABLE_ROWS |</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2       |</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1 row in set (0.00 sec)</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mysql&gt; select count(1) from u1.t1;</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count(1) |</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2       |</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1 row in set (0.00 sec)</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6" name="文本框 5"/>
          <p:cNvSpPr txBox="1"/>
          <p:nvPr/>
        </p:nvSpPr>
        <p:spPr>
          <a:xfrm>
            <a:off x="935990" y="2782570"/>
            <a:ext cx="7959725" cy="10248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825500" rtl="0" fontAlgn="auto" latinLnBrk="0" hangingPunct="0">
              <a:lnSpc>
                <a:spcPct val="100000"/>
              </a:lnSpc>
              <a:spcBef>
                <a:spcPts val="0"/>
              </a:spcBef>
              <a:spcAft>
                <a:spcPts val="0"/>
              </a:spcAft>
              <a:buClrTx/>
              <a:buSzTx/>
              <a:buFontTx/>
              <a:buNone/>
            </a:pPr>
            <a:r>
              <a:rPr kumimoji="0" lang="en-US" altLang="zh-CN"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MySQL 5.7</a:t>
            </a:r>
            <a:endParaRPr kumimoji="0" lang="zh-CN" altLang="en-US"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5" name="文本框 4"/>
          <p:cNvSpPr txBox="1"/>
          <p:nvPr/>
        </p:nvSpPr>
        <p:spPr>
          <a:xfrm>
            <a:off x="12750165" y="4007803"/>
            <a:ext cx="10249535" cy="88734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mysql&gt; insert into u1.t1 values(2);</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Query OK, 1 row affected (0.01 sec)</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mysql&gt; select TABLE_ROWS from information_schema.tables where TABLE_NAME='t1';</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TABLE_ROWS |</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1        |</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1 row in set (0.00 sec)</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mysql&gt; select count(1) from u1.t1;</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count(1) |</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2       |</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1 row in set (0.00 sec)</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7" name="文本框 6"/>
          <p:cNvSpPr txBox="1"/>
          <p:nvPr/>
        </p:nvSpPr>
        <p:spPr>
          <a:xfrm>
            <a:off x="12750165" y="2782570"/>
            <a:ext cx="7959725" cy="10248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825500" rtl="0" fontAlgn="auto" latinLnBrk="0" hangingPunct="0">
              <a:lnSpc>
                <a:spcPct val="100000"/>
              </a:lnSpc>
              <a:spcBef>
                <a:spcPts val="0"/>
              </a:spcBef>
              <a:spcAft>
                <a:spcPts val="0"/>
              </a:spcAft>
              <a:buClrTx/>
              <a:buSzTx/>
              <a:buFontTx/>
              <a:buNone/>
            </a:pPr>
            <a:r>
              <a:rPr kumimoji="0" lang="en-US" altLang="zh-CN"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MySQL 8.0</a:t>
            </a:r>
            <a:endParaRPr kumimoji="0" lang="zh-CN" altLang="en-US"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8110" y="72390"/>
            <a:ext cx="7959725" cy="10248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825500" rtl="0" fontAlgn="auto" latinLnBrk="0" hangingPunct="0">
              <a:lnSpc>
                <a:spcPct val="100000"/>
              </a:lnSpc>
              <a:spcBef>
                <a:spcPts val="0"/>
              </a:spcBef>
              <a:spcAft>
                <a:spcPts val="0"/>
              </a:spcAft>
              <a:buClrTx/>
              <a:buSzTx/>
              <a:buFontTx/>
              <a:buNone/>
            </a:pPr>
            <a:r>
              <a:rPr kumimoji="0" lang="en-US" altLang="zh-CN"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MySQL 8.0</a:t>
            </a:r>
            <a:endParaRPr kumimoji="0" lang="zh-CN" altLang="en-US"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2" name="文本框 1"/>
          <p:cNvSpPr txBox="1"/>
          <p:nvPr/>
        </p:nvSpPr>
        <p:spPr>
          <a:xfrm>
            <a:off x="10683875" y="6221730"/>
            <a:ext cx="12839065" cy="231711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48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获取最新统计信息方法</a:t>
            </a:r>
            <a:r>
              <a:rPr kumimoji="0" lang="zh-CN" altLang="en-US" sz="48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a:t>
            </a:r>
            <a:endParaRPr kumimoji="0" lang="zh-CN" altLang="en-US" sz="48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514350" marR="0" indent="-514350" algn="l" defTabSz="825500" rtl="0" fontAlgn="auto" latinLnBrk="0" hangingPunct="0">
              <a:lnSpc>
                <a:spcPct val="100000"/>
              </a:lnSpc>
              <a:spcBef>
                <a:spcPts val="0"/>
              </a:spcBef>
              <a:spcAft>
                <a:spcPts val="0"/>
              </a:spcAft>
              <a:buClrTx/>
              <a:buSzTx/>
              <a:buFontTx/>
              <a:buAutoNum type="arabicPeriod"/>
            </a:pPr>
            <a:r>
              <a:rPr kumimoji="0" lang="zh-CN" altLang="en-US" sz="4800" b="1"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执行</a:t>
            </a:r>
            <a:r>
              <a:rPr lang="zh-CN" altLang="en-US" sz="4800">
                <a:sym typeface="Helvetica Neue" panose="02000503000000020004"/>
              </a:rPr>
              <a:t>ANALYZE TABLE</a:t>
            </a:r>
            <a:endParaRPr lang="zh-CN" altLang="en-US" sz="4800">
              <a:sym typeface="Helvetica Neue" panose="02000503000000020004"/>
            </a:endParaRPr>
          </a:p>
          <a:p>
            <a:pPr marR="0" algn="l" defTabSz="825500" rtl="0" fontAlgn="auto" latinLnBrk="0" hangingPunct="0">
              <a:lnSpc>
                <a:spcPct val="100000"/>
              </a:lnSpc>
              <a:spcBef>
                <a:spcPts val="0"/>
              </a:spcBef>
              <a:spcAft>
                <a:spcPts val="0"/>
              </a:spcAft>
              <a:buClrTx/>
              <a:buSzTx/>
              <a:buFontTx/>
            </a:pPr>
            <a:r>
              <a:rPr lang="en-US" altLang="zh-CN" sz="4800">
                <a:sym typeface="Helvetica Neue" panose="02000503000000020004"/>
              </a:rPr>
              <a:t>2. </a:t>
            </a:r>
            <a:r>
              <a:rPr lang="zh-CN" altLang="en-US" sz="4800">
                <a:sym typeface="Helvetica Neue" panose="02000503000000020004"/>
              </a:rPr>
              <a:t>information_schema_stats_expiry </a:t>
            </a:r>
            <a:r>
              <a:rPr lang="en-US" altLang="zh-CN" sz="4800">
                <a:sym typeface="Helvetica Neue" panose="02000503000000020004"/>
              </a:rPr>
              <a:t>=86400</a:t>
            </a:r>
            <a:endParaRPr kumimoji="0" lang="zh-CN" altLang="en-US" sz="48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5" name="文本框 4"/>
          <p:cNvSpPr txBox="1"/>
          <p:nvPr/>
        </p:nvSpPr>
        <p:spPr>
          <a:xfrm>
            <a:off x="434340" y="1096963"/>
            <a:ext cx="10249535" cy="1256665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mysql&gt; insert into u1.t1 values(2);</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Query OK, 1 row affected (0.01 sec)</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mysql&gt; select TABLE_ROWS from information_schema.tables where TABLE_NAME='t1';</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TABLE_ROWS |</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1        |</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1 row in set (0.00 sec)</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mysql&gt; </a:t>
            </a:r>
            <a:r>
              <a:rPr kumimoji="0" lang="zh-CN" altLang="en-US" sz="3000" b="1" i="0" u="none" strike="noStrike" cap="none" spc="0" normalizeH="0" baseline="0">
                <a:ln/>
                <a:solidFill>
                  <a:srgbClr val="FF0000"/>
                </a:solidFill>
                <a:effectLst>
                  <a:outerShdw blurRad="38100" dist="19050" dir="2700000" algn="tl" rotWithShape="0">
                    <a:schemeClr val="dk1">
                      <a:alpha val="40000"/>
                    </a:schemeClr>
                  </a:outerShdw>
                </a:effectLst>
                <a:uFillTx/>
                <a:latin typeface="Helvetica Neue" panose="02000503000000020004"/>
                <a:ea typeface="Helvetica Neue" panose="02000503000000020004"/>
                <a:cs typeface="Helvetica Neue" panose="02000503000000020004"/>
                <a:sym typeface="Helvetica Neue" panose="02000503000000020004"/>
              </a:rPr>
              <a:t>ANALYZE TABLE t1;</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Table | Op      | Msg_type | Msg_text |</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u1.t1 | analyze | status   | OK       |</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1 row in set (0.01 sec)</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mysql&gt; select count(1) from u1.t1;</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count(1) |</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2       |</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1 row in set (0.00 sec)</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存在的问题"/>
          <p:cNvSpPr txBox="1">
            <a:spLocks noGrp="1"/>
          </p:cNvSpPr>
          <p:nvPr>
            <p:ph type="title"/>
          </p:nvPr>
        </p:nvSpPr>
        <p:spPr>
          <a:xfrm>
            <a:off x="1508125" y="295275"/>
            <a:ext cx="21005800" cy="2286000"/>
          </a:xfrm>
          <a:prstGeom prst="rect">
            <a:avLst/>
          </a:prstGeom>
        </p:spPr>
        <p:txBody>
          <a:bodyPr>
            <a:noAutofit/>
          </a:bodyPr>
          <a:lstStyle/>
          <a:p>
            <a:r>
              <a:rPr sz="8800" b="1">
                <a:effectLst/>
                <a:latin typeface="Helvetica Neue" panose="02000503000000020004"/>
                <a:ea typeface="Helvetica Neue" panose="02000503000000020004"/>
                <a:cs typeface="Helvetica Neue" panose="02000503000000020004"/>
                <a:sym typeface="Helvetica Neue" panose="02000503000000020004"/>
              </a:rPr>
              <a:t>I_S</a:t>
            </a:r>
            <a:r>
              <a:rPr lang="zh-CN" sz="8800" b="1">
                <a:effectLst/>
                <a:latin typeface="Helvetica Neue" panose="02000503000000020004"/>
                <a:ea typeface="Helvetica Neue" panose="02000503000000020004"/>
                <a:cs typeface="Helvetica Neue" panose="02000503000000020004"/>
                <a:sym typeface="Helvetica Neue" panose="02000503000000020004"/>
              </a:rPr>
              <a:t>兼容性（</a:t>
            </a:r>
            <a:r>
              <a:rPr lang="zh-CN" altLang="en-US" sz="8800" b="1">
                <a:effectLst/>
                <a:latin typeface="Helvetica Neue" panose="02000503000000020004"/>
                <a:ea typeface="Helvetica Neue" panose="02000503000000020004"/>
                <a:cs typeface="Helvetica Neue" panose="02000503000000020004"/>
                <a:sym typeface="Helvetica Neue" panose="02000503000000020004"/>
              </a:rPr>
              <a:t>锁</a:t>
            </a:r>
            <a:r>
              <a:rPr lang="zh-CN" sz="8800" b="1">
                <a:effectLst/>
                <a:latin typeface="Helvetica Neue" panose="02000503000000020004"/>
                <a:ea typeface="Helvetica Neue" panose="02000503000000020004"/>
                <a:cs typeface="Helvetica Neue" panose="02000503000000020004"/>
                <a:sym typeface="Helvetica Neue" panose="02000503000000020004"/>
              </a:rPr>
              <a:t>）</a:t>
            </a:r>
            <a:endParaRPr lang="zh-CN" sz="8800" b="1">
              <a:effectLst/>
              <a:latin typeface="Helvetica Neue" panose="02000503000000020004"/>
              <a:ea typeface="Helvetica Neue" panose="02000503000000020004"/>
              <a:cs typeface="Helvetica Neue" panose="02000503000000020004"/>
              <a:sym typeface="Helvetica Neue" panose="02000503000000020004"/>
            </a:endParaRPr>
          </a:p>
        </p:txBody>
      </p:sp>
      <p:pic>
        <p:nvPicPr>
          <p:cNvPr id="9" name="图片 8"/>
          <p:cNvPicPr>
            <a:picLocks noChangeAspect="1"/>
          </p:cNvPicPr>
          <p:nvPr/>
        </p:nvPicPr>
        <p:blipFill>
          <a:blip r:embed="rId1"/>
          <a:stretch>
            <a:fillRect/>
          </a:stretch>
        </p:blipFill>
        <p:spPr>
          <a:xfrm>
            <a:off x="5281295" y="3486785"/>
            <a:ext cx="13458825" cy="7940040"/>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7094220" y="2103120"/>
            <a:ext cx="10195560" cy="9268460"/>
          </a:xfrm>
          <a:prstGeom prst="rect">
            <a:avLst/>
          </a:prstGeom>
        </p:spPr>
      </p:pic>
    </p:spTree>
  </p:cSld>
  <p:clrMapOvr>
    <a:masterClrMapping/>
  </p:clrMapOvr>
  <p:transition spd="med" advTm="46758"/>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存在的问题"/>
          <p:cNvSpPr txBox="1">
            <a:spLocks noGrp="1"/>
          </p:cNvSpPr>
          <p:nvPr>
            <p:ph type="title"/>
          </p:nvPr>
        </p:nvSpPr>
        <p:spPr>
          <a:prstGeom prst="rect">
            <a:avLst/>
          </a:prstGeom>
        </p:spPr>
        <p:txBody>
          <a:bodyPr/>
          <a:lstStyle/>
          <a:p>
            <a:r>
              <a:rPr lang="zh-CN" altLang="en-US" b="1">
                <a:effectLst/>
                <a:sym typeface="Helvetica Neue" panose="02000503000000020004"/>
              </a:rPr>
              <a:t>统一数据字典维护API</a:t>
            </a:r>
            <a:endParaRPr lang="zh-CN" altLang="en-US" b="1">
              <a:effectLst/>
              <a:sym typeface="Helvetica Neue" panose="02000503000000020004"/>
            </a:endParaRPr>
          </a:p>
        </p:txBody>
      </p:sp>
      <p:sp>
        <p:nvSpPr>
          <p:cNvPr id="4" name="文本框 3"/>
          <p:cNvSpPr txBox="1"/>
          <p:nvPr/>
        </p:nvSpPr>
        <p:spPr>
          <a:xfrm>
            <a:off x="2426335" y="3114041"/>
            <a:ext cx="18639790" cy="74879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857250" marR="0" indent="-857250" algn="l" defTabSz="825500" rtl="0" fontAlgn="auto" latinLnBrk="0" hangingPunct="0">
              <a:lnSpc>
                <a:spcPct val="140000"/>
              </a:lnSpc>
              <a:spcBef>
                <a:spcPts val="0"/>
              </a:spcBef>
              <a:spcAft>
                <a:spcPts val="0"/>
              </a:spcAft>
              <a:buClrTx/>
              <a:buSzTx/>
              <a:buFont typeface="Arial" panose="020B0604020202090204" pitchFamily="34" charset="0"/>
              <a:buChar char="•"/>
            </a:pPr>
            <a:r>
              <a:rPr kumimoji="0" sz="6000" b="1" i="0" u="none" strike="noStrike" cap="none" spc="0" normalizeH="0" baseline="0">
                <a:ln>
                  <a:noFill/>
                </a:ln>
                <a:solidFill>
                  <a:srgbClr val="FFFFFF"/>
                </a:solidFill>
                <a:effectLst/>
                <a:uFillTx/>
                <a:latin typeface="Helvetica Neue" panose="02000503000000020004" charset="0"/>
                <a:ea typeface="Helvetica Neue" panose="02000503000000020004"/>
                <a:cs typeface="Helvetica Neue" panose="02000503000000020004"/>
                <a:sym typeface="Helvetica Neue" panose="02000503000000020004"/>
              </a:rPr>
              <a:t>易维护</a:t>
            </a:r>
            <a:endParaRPr kumimoji="0" sz="6000" b="1" i="0" u="none" strike="noStrike" cap="none" spc="0" normalizeH="0" baseline="0">
              <a:ln>
                <a:noFill/>
              </a:ln>
              <a:solidFill>
                <a:srgbClr val="FFFFFF"/>
              </a:solidFill>
              <a:effectLst/>
              <a:uFillTx/>
              <a:latin typeface="Helvetica Neue" panose="02000503000000020004" charset="0"/>
              <a:ea typeface="Helvetica Neue" panose="02000503000000020004"/>
              <a:cs typeface="Helvetica Neue" panose="02000503000000020004"/>
              <a:sym typeface="Helvetica Neue" panose="02000503000000020004"/>
            </a:endParaRPr>
          </a:p>
          <a:p>
            <a:pPr marL="857250" marR="0" indent="-857250" algn="l" defTabSz="825500" rtl="0" fontAlgn="auto" latinLnBrk="0" hangingPunct="0">
              <a:lnSpc>
                <a:spcPct val="140000"/>
              </a:lnSpc>
              <a:spcBef>
                <a:spcPts val="0"/>
              </a:spcBef>
              <a:spcAft>
                <a:spcPts val="0"/>
              </a:spcAft>
              <a:buClrTx/>
              <a:buSzTx/>
              <a:buFont typeface="Arial" panose="020B0604020202090204" pitchFamily="34" charset="0"/>
              <a:buChar char="•"/>
            </a:pPr>
            <a:r>
              <a:rPr kumimoji="0" lang="zh-CN" sz="6000" b="1" i="0" u="none" strike="noStrike" cap="none" spc="0" normalizeH="0" baseline="0">
                <a:ln>
                  <a:noFill/>
                </a:ln>
                <a:solidFill>
                  <a:srgbClr val="FFFFFF"/>
                </a:solidFill>
                <a:effectLst/>
                <a:uFillTx/>
                <a:latin typeface="Helvetica Neue" panose="02000503000000020004" charset="0"/>
                <a:ea typeface="宋体" charset="0"/>
                <a:cs typeface="Helvetica Neue" panose="02000503000000020004"/>
                <a:sym typeface="Helvetica Neue" panose="02000503000000020004"/>
              </a:rPr>
              <a:t>可方便的对视图变更，增加新需求</a:t>
            </a:r>
            <a:endParaRPr kumimoji="0" lang="zh-CN" sz="6000" b="1" i="0" u="none" strike="noStrike" cap="none" spc="0" normalizeH="0" baseline="0">
              <a:ln>
                <a:noFill/>
              </a:ln>
              <a:solidFill>
                <a:srgbClr val="FFFFFF"/>
              </a:solidFill>
              <a:effectLst/>
              <a:uFillTx/>
              <a:latin typeface="Helvetica Neue" panose="02000503000000020004" charset="0"/>
              <a:ea typeface="宋体" charset="0"/>
              <a:cs typeface="Helvetica Neue" panose="02000503000000020004"/>
              <a:sym typeface="Helvetica Neue" panose="02000503000000020004"/>
            </a:endParaRPr>
          </a:p>
          <a:p>
            <a:pPr marL="857250" marR="0" indent="-857250" algn="l" defTabSz="825500" rtl="0" fontAlgn="auto" latinLnBrk="0" hangingPunct="0">
              <a:lnSpc>
                <a:spcPct val="140000"/>
              </a:lnSpc>
              <a:spcBef>
                <a:spcPts val="0"/>
              </a:spcBef>
              <a:spcAft>
                <a:spcPts val="0"/>
              </a:spcAft>
              <a:buClrTx/>
              <a:buSzTx/>
              <a:buFont typeface="Arial" panose="020B0604020202090204" pitchFamily="34" charset="0"/>
              <a:buChar char="•"/>
            </a:pPr>
            <a:r>
              <a:rPr kumimoji="0" sz="6000" b="1" i="0" u="none" strike="noStrike" cap="none" spc="0" normalizeH="0" baseline="0">
                <a:ln>
                  <a:noFill/>
                </a:ln>
                <a:solidFill>
                  <a:srgbClr val="FFFFFF"/>
                </a:solidFill>
                <a:effectLst/>
                <a:uFillTx/>
                <a:latin typeface="Helvetica Neue" panose="02000503000000020004" charset="0"/>
                <a:ea typeface="宋体" charset="0"/>
                <a:cs typeface="Helvetica Neue" panose="02000503000000020004"/>
                <a:sym typeface="Helvetica Neue" panose="02000503000000020004"/>
              </a:rPr>
              <a:t>提供了一种可能性，让引擎层不再需要自己维护一份字典信息</a:t>
            </a:r>
            <a:endParaRPr kumimoji="0" sz="6000" b="1" i="0" u="none" strike="noStrike" cap="none" spc="0" normalizeH="0" baseline="0">
              <a:ln>
                <a:noFill/>
              </a:ln>
              <a:solidFill>
                <a:srgbClr val="FFFFFF"/>
              </a:solidFill>
              <a:effectLst/>
              <a:uFillTx/>
              <a:latin typeface="Helvetica Neue" panose="02000503000000020004" charset="0"/>
              <a:ea typeface="宋体" charset="0"/>
              <a:cs typeface="Helvetica Neue" panose="02000503000000020004"/>
              <a:sym typeface="Helvetica Neue" panose="02000503000000020004"/>
            </a:endParaRPr>
          </a:p>
          <a:p>
            <a:pPr marL="857250" marR="0" indent="-857250" algn="l" defTabSz="825500" rtl="0" fontAlgn="auto" latinLnBrk="0" hangingPunct="0">
              <a:lnSpc>
                <a:spcPct val="140000"/>
              </a:lnSpc>
              <a:spcBef>
                <a:spcPts val="0"/>
              </a:spcBef>
              <a:spcAft>
                <a:spcPts val="0"/>
              </a:spcAft>
              <a:buClrTx/>
              <a:buSzTx/>
              <a:buFont typeface="Arial" panose="020B0604020202090204" pitchFamily="34" charset="0"/>
              <a:buChar char="•"/>
            </a:pPr>
            <a:r>
              <a:rPr kumimoji="0" sz="6000" b="1" i="0" u="none" strike="noStrike" cap="none" spc="0" normalizeH="0" baseline="0">
                <a:ln>
                  <a:noFill/>
                </a:ln>
                <a:solidFill>
                  <a:srgbClr val="FFFFFF"/>
                </a:solidFill>
                <a:effectLst/>
                <a:uFillTx/>
                <a:latin typeface="Helvetica Neue" panose="02000503000000020004" charset="0"/>
                <a:ea typeface="宋体" charset="0"/>
                <a:cs typeface="Helvetica Neue" panose="02000503000000020004"/>
                <a:sym typeface="Helvetica Neue" panose="02000503000000020004"/>
              </a:rPr>
              <a:t>为插件提供</a:t>
            </a:r>
            <a:r>
              <a:rPr kumimoji="0" lang="en-US" sz="6000" b="1" i="0" u="none" strike="noStrike" cap="none" spc="0" normalizeH="0" baseline="0">
                <a:ln>
                  <a:noFill/>
                </a:ln>
                <a:solidFill>
                  <a:srgbClr val="FFFFFF"/>
                </a:solidFill>
                <a:effectLst/>
                <a:uFillTx/>
                <a:latin typeface="Helvetica Neue" panose="02000503000000020004" charset="0"/>
                <a:ea typeface="宋体" charset="0"/>
                <a:cs typeface="Helvetica Neue" panose="02000503000000020004"/>
                <a:sym typeface="Helvetica Neue" panose="02000503000000020004"/>
              </a:rPr>
              <a:t>API</a:t>
            </a:r>
            <a:r>
              <a:rPr kumimoji="0" sz="6000" b="1" i="0" u="none" strike="noStrike" cap="none" spc="0" normalizeH="0" baseline="0">
                <a:ln>
                  <a:noFill/>
                </a:ln>
                <a:solidFill>
                  <a:srgbClr val="FFFFFF"/>
                </a:solidFill>
                <a:effectLst/>
                <a:uFillTx/>
                <a:latin typeface="Helvetica Neue" panose="02000503000000020004" charset="0"/>
                <a:ea typeface="宋体" charset="0"/>
                <a:cs typeface="Helvetica Neue" panose="02000503000000020004"/>
                <a:sym typeface="Helvetica Neue" panose="02000503000000020004"/>
              </a:rPr>
              <a:t>来扩展</a:t>
            </a:r>
            <a:r>
              <a:rPr kumimoji="0" lang="en-US" sz="6000" b="1" i="0" u="none" strike="noStrike" cap="none" spc="0" normalizeH="0" baseline="0">
                <a:ln>
                  <a:noFill/>
                </a:ln>
                <a:solidFill>
                  <a:srgbClr val="FFFFFF"/>
                </a:solidFill>
                <a:effectLst/>
                <a:uFillTx/>
                <a:latin typeface="Helvetica Neue" panose="02000503000000020004" charset="0"/>
                <a:ea typeface="宋体" charset="0"/>
                <a:cs typeface="Helvetica Neue" panose="02000503000000020004"/>
                <a:sym typeface="Helvetica Neue" panose="02000503000000020004"/>
              </a:rPr>
              <a:t>I</a:t>
            </a:r>
            <a:r>
              <a:rPr kumimoji="0" sz="6000" b="1" i="0" u="none" strike="noStrike" cap="none" spc="0" normalizeH="0" baseline="0">
                <a:ln>
                  <a:noFill/>
                </a:ln>
                <a:solidFill>
                  <a:srgbClr val="FFFFFF"/>
                </a:solidFill>
                <a:effectLst/>
                <a:uFillTx/>
                <a:latin typeface="Helvetica Neue" panose="02000503000000020004" charset="0"/>
                <a:ea typeface="宋体" charset="0"/>
                <a:cs typeface="Helvetica Neue" panose="02000503000000020004"/>
                <a:sym typeface="Helvetica Neue" panose="02000503000000020004"/>
              </a:rPr>
              <a:t>_</a:t>
            </a:r>
            <a:r>
              <a:rPr kumimoji="0" lang="en-US" sz="6000" b="1" i="0" u="none" strike="noStrike" cap="none" spc="0" normalizeH="0" baseline="0">
                <a:ln>
                  <a:noFill/>
                </a:ln>
                <a:solidFill>
                  <a:srgbClr val="FFFFFF"/>
                </a:solidFill>
                <a:effectLst/>
                <a:uFillTx/>
                <a:latin typeface="Helvetica Neue" panose="02000503000000020004" charset="0"/>
                <a:ea typeface="宋体" charset="0"/>
                <a:cs typeface="Helvetica Neue" panose="02000503000000020004"/>
                <a:sym typeface="Helvetica Neue" panose="02000503000000020004"/>
              </a:rPr>
              <a:t>S</a:t>
            </a:r>
            <a:r>
              <a:rPr kumimoji="0" sz="6000" b="1" i="0" u="none" strike="noStrike" cap="none" spc="0" normalizeH="0" baseline="0">
                <a:ln>
                  <a:noFill/>
                </a:ln>
                <a:solidFill>
                  <a:srgbClr val="FFFFFF"/>
                </a:solidFill>
                <a:effectLst/>
                <a:uFillTx/>
                <a:latin typeface="Helvetica Neue" panose="02000503000000020004" charset="0"/>
                <a:ea typeface="宋体" charset="0"/>
                <a:cs typeface="Helvetica Neue" panose="02000503000000020004"/>
                <a:sym typeface="Helvetica Neue" panose="02000503000000020004"/>
              </a:rPr>
              <a:t>和</a:t>
            </a:r>
            <a:r>
              <a:rPr kumimoji="0" lang="en-US" sz="6000" b="1" i="0" u="none" strike="noStrike" cap="none" spc="0" normalizeH="0" baseline="0">
                <a:ln>
                  <a:noFill/>
                </a:ln>
                <a:solidFill>
                  <a:srgbClr val="FFFFFF"/>
                </a:solidFill>
                <a:effectLst/>
                <a:uFillTx/>
                <a:latin typeface="Helvetica Neue" panose="02000503000000020004" charset="0"/>
                <a:ea typeface="宋体" charset="0"/>
                <a:cs typeface="Helvetica Neue" panose="02000503000000020004"/>
                <a:sym typeface="Helvetica Neue" panose="02000503000000020004"/>
              </a:rPr>
              <a:t>P</a:t>
            </a:r>
            <a:r>
              <a:rPr kumimoji="0" sz="6000" b="1" i="0" u="none" strike="noStrike" cap="none" spc="0" normalizeH="0" baseline="0">
                <a:ln>
                  <a:noFill/>
                </a:ln>
                <a:solidFill>
                  <a:srgbClr val="FFFFFF"/>
                </a:solidFill>
                <a:effectLst/>
                <a:uFillTx/>
                <a:latin typeface="Helvetica Neue" panose="02000503000000020004" charset="0"/>
                <a:ea typeface="宋体" charset="0"/>
                <a:cs typeface="Helvetica Neue" panose="02000503000000020004"/>
                <a:sym typeface="Helvetica Neue" panose="02000503000000020004"/>
              </a:rPr>
              <a:t>_</a:t>
            </a:r>
            <a:r>
              <a:rPr kumimoji="0" lang="en-US" sz="6000" b="1" i="0" u="none" strike="noStrike" cap="none" spc="0" normalizeH="0" baseline="0">
                <a:ln>
                  <a:noFill/>
                </a:ln>
                <a:solidFill>
                  <a:srgbClr val="FFFFFF"/>
                </a:solidFill>
                <a:effectLst/>
                <a:uFillTx/>
                <a:latin typeface="Helvetica Neue" panose="02000503000000020004" charset="0"/>
                <a:ea typeface="宋体" charset="0"/>
                <a:cs typeface="Helvetica Neue" panose="02000503000000020004"/>
                <a:sym typeface="Helvetica Neue" panose="02000503000000020004"/>
              </a:rPr>
              <a:t>S</a:t>
            </a:r>
            <a:endParaRPr kumimoji="0" sz="6000" b="1" i="0" u="none" strike="noStrike" cap="none" spc="0" normalizeH="0" baseline="0">
              <a:ln>
                <a:noFill/>
              </a:ln>
              <a:solidFill>
                <a:srgbClr val="FFFFFF"/>
              </a:solidFill>
              <a:effectLst/>
              <a:uFillTx/>
              <a:latin typeface="Helvetica Neue" panose="02000503000000020004"/>
              <a:ea typeface="宋体" charset="0"/>
              <a:cs typeface="Helvetica Neue" panose="02000503000000020004"/>
              <a:sym typeface="Helvetica Neue" panose="02000503000000020004"/>
            </a:endParaRPr>
          </a:p>
          <a:p>
            <a:pPr marL="857250" marR="0" indent="-857250" algn="ctr" defTabSz="825500" rtl="0" fontAlgn="auto" latinLnBrk="0" hangingPunct="0">
              <a:lnSpc>
                <a:spcPct val="100000"/>
              </a:lnSpc>
              <a:spcBef>
                <a:spcPts val="0"/>
              </a:spcBef>
              <a:spcAft>
                <a:spcPts val="0"/>
              </a:spcAft>
              <a:buClrTx/>
              <a:buSzTx/>
              <a:buFont typeface="Arial" panose="020B0604020202090204" pitchFamily="34" charset="0"/>
              <a:buChar char="•"/>
            </a:pPr>
            <a:endParaRPr kumimoji="0" lang="zh-CN" sz="6000" b="1" i="0" u="none" strike="noStrike" cap="none" spc="0" normalizeH="0" baseline="0">
              <a:ln>
                <a:noFill/>
              </a:ln>
              <a:solidFill>
                <a:srgbClr val="FFFFFF"/>
              </a:solidFill>
              <a:effectLst/>
              <a:uFillTx/>
              <a:latin typeface="Helvetica Neue" panose="02000503000000020004"/>
              <a:ea typeface="宋体" charset="0"/>
              <a:cs typeface="Helvetica Neue" panose="02000503000000020004"/>
              <a:sym typeface="Helvetica Neue" panose="02000503000000020004"/>
            </a:endParaRP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目标"/>
          <p:cNvSpPr txBox="1">
            <a:spLocks noGrp="1"/>
          </p:cNvSpPr>
          <p:nvPr>
            <p:ph type="title"/>
          </p:nvPr>
        </p:nvSpPr>
        <p:spPr>
          <a:xfrm>
            <a:off x="1689100" y="476250"/>
            <a:ext cx="21005800" cy="2895600"/>
          </a:xfrm>
          <a:prstGeom prst="rect">
            <a:avLst/>
          </a:prstGeom>
        </p:spPr>
        <p:txBody>
          <a:bodyPr>
            <a:noAutofit/>
          </a:bodyPr>
          <a:lstStyle/>
          <a:p>
            <a:r>
              <a:rPr lang="en-US" sz="9600">
                <a:sym typeface="+mn-ea"/>
              </a:rPr>
              <a:t>六，使用M</a:t>
            </a:r>
            <a:r>
              <a:rPr sz="9600">
                <a:sym typeface="+mn-ea"/>
              </a:rPr>
              <a:t>y</a:t>
            </a:r>
            <a:r>
              <a:rPr lang="en-US" sz="9600">
                <a:sym typeface="+mn-ea"/>
              </a:rPr>
              <a:t>SQL</a:t>
            </a:r>
            <a:r>
              <a:rPr sz="9600">
                <a:sym typeface="+mn-ea"/>
              </a:rPr>
              <a:t>8.0</a:t>
            </a:r>
            <a:r>
              <a:rPr lang="en-US" sz="9600">
                <a:sym typeface="+mn-ea"/>
              </a:rPr>
              <a:t>的Data Dictionary带来了哪些变化？</a:t>
            </a:r>
            <a:endParaRPr sz="9600">
              <a:sym typeface="+mn-ea"/>
            </a:endParaRPr>
          </a:p>
        </p:txBody>
      </p:sp>
      <p:sp>
        <p:nvSpPr>
          <p:cNvPr id="157" name="大规模的MySQL全生命周期的运维管理。"/>
          <p:cNvSpPr txBox="1">
            <a:spLocks noGrp="1"/>
          </p:cNvSpPr>
          <p:nvPr>
            <p:ph type="body" sz="half" idx="1"/>
          </p:nvPr>
        </p:nvSpPr>
        <p:spPr>
          <a:xfrm>
            <a:off x="2685415" y="3250565"/>
            <a:ext cx="18051780" cy="8772525"/>
          </a:xfrm>
          <a:prstGeom prst="rect">
            <a:avLst/>
          </a:prstGeom>
        </p:spPr>
        <p:txBody>
          <a:bodyPr>
            <a:normAutofit/>
          </a:bodyPr>
          <a:lstStyle>
            <a:lvl1pPr marL="0" indent="0">
              <a:buSzTx/>
              <a:buNone/>
              <a:defRPr sz="5800"/>
            </a:lvl1pPr>
          </a:lstStyle>
          <a:p>
            <a:pPr marL="457200" marR="0" indent="-457200" algn="l" defTabSz="825500" rtl="0" fontAlgn="auto" latinLnBrk="0" hangingPunct="0">
              <a:lnSpc>
                <a:spcPct val="200000"/>
              </a:lnSpc>
              <a:spcBef>
                <a:spcPts val="0"/>
              </a:spcBef>
              <a:spcAft>
                <a:spcPts val="0"/>
              </a:spcAft>
              <a:buClrTx/>
              <a:buSzTx/>
              <a:buFont typeface="Arial" panose="020B0604020202090204" pitchFamily="34" charset="0"/>
              <a:buChar char="•"/>
            </a:pPr>
            <a:r>
              <a:rPr lang="en-US" altLang="zh-CN" sz="8000" b="1">
                <a:effectLst/>
                <a:sym typeface="Helvetica Neue" panose="02000503000000020004"/>
              </a:rPr>
              <a:t> </a:t>
            </a:r>
            <a:r>
              <a:rPr lang="zh-CN" altLang="en-US" sz="8000" b="1">
                <a:effectLst/>
                <a:sym typeface="Helvetica Neue" panose="02000503000000020004"/>
              </a:rPr>
              <a:t>使用</a:t>
            </a:r>
            <a:r>
              <a:rPr lang="en-US" altLang="zh-CN" sz="8000" b="1">
                <a:effectLst/>
                <a:sym typeface="Helvetica Neue" panose="02000503000000020004"/>
              </a:rPr>
              <a:t>SDI</a:t>
            </a:r>
            <a:r>
              <a:rPr lang="zh-CN" altLang="en-US" sz="8000" b="1">
                <a:effectLst/>
                <a:sym typeface="Helvetica Neue" panose="02000503000000020004"/>
              </a:rPr>
              <a:t>完成</a:t>
            </a:r>
            <a:r>
              <a:rPr lang="zh-CN" altLang="en-US" sz="8000" b="1">
                <a:effectLst/>
                <a:sym typeface="Helvetica Neue" panose="02000503000000020004"/>
              </a:rPr>
              <a:t>数据迁移</a:t>
            </a:r>
            <a:endParaRPr lang="zh-CN" altLang="en-US" sz="8000" b="1">
              <a:effectLst/>
              <a:sym typeface="Helvetica Neue" panose="02000503000000020004"/>
            </a:endParaRPr>
          </a:p>
          <a:p>
            <a:pPr marL="457200" marR="0" indent="-457200" algn="l" defTabSz="825500" rtl="0" fontAlgn="auto" latinLnBrk="0" hangingPunct="0">
              <a:lnSpc>
                <a:spcPct val="200000"/>
              </a:lnSpc>
              <a:spcBef>
                <a:spcPts val="0"/>
              </a:spcBef>
              <a:spcAft>
                <a:spcPts val="0"/>
              </a:spcAft>
              <a:buClrTx/>
              <a:buSzTx/>
              <a:buFont typeface="Arial" panose="020B0604020202090204" pitchFamily="34" charset="0"/>
              <a:buChar char="•"/>
            </a:pPr>
            <a:r>
              <a:rPr lang="zh-CN" altLang="en-US" sz="8000" b="1">
                <a:effectLst/>
                <a:sym typeface="Helvetica Neue" panose="02000503000000020004"/>
              </a:rPr>
              <a:t> 使用</a:t>
            </a:r>
            <a:r>
              <a:rPr lang="en-US" altLang="zh-CN" sz="8000" b="1">
                <a:effectLst/>
                <a:sym typeface="Helvetica Neue" panose="02000503000000020004"/>
              </a:rPr>
              <a:t>InnoDB</a:t>
            </a:r>
            <a:r>
              <a:rPr lang="zh-CN" altLang="en-US" sz="8000" b="1">
                <a:effectLst/>
                <a:sym typeface="Helvetica Neue" panose="02000503000000020004"/>
              </a:rPr>
              <a:t>表后的</a:t>
            </a:r>
            <a:r>
              <a:rPr lang="en-US" altLang="zh-CN" sz="8000" b="1">
                <a:effectLst/>
                <a:sym typeface="Helvetica Neue" panose="02000503000000020004"/>
              </a:rPr>
              <a:t>redo</a:t>
            </a:r>
            <a:r>
              <a:rPr lang="zh-CN" altLang="en-US" sz="8000" b="1">
                <a:effectLst/>
                <a:ea typeface="宋体" charset="0"/>
                <a:sym typeface="Helvetica Neue" panose="02000503000000020004"/>
              </a:rPr>
              <a:t>，</a:t>
            </a:r>
            <a:r>
              <a:rPr lang="en-US" altLang="zh-CN" sz="8000" b="1">
                <a:effectLst/>
                <a:ea typeface="宋体" charset="0"/>
                <a:sym typeface="Helvetica Neue" panose="02000503000000020004"/>
              </a:rPr>
              <a:t>undo</a:t>
            </a:r>
            <a:r>
              <a:rPr lang="zh-CN" altLang="en-US" sz="8000" b="1">
                <a:effectLst/>
                <a:ea typeface="宋体" charset="0"/>
                <a:sym typeface="Helvetica Neue" panose="02000503000000020004"/>
              </a:rPr>
              <a:t>成本</a:t>
            </a:r>
            <a:endParaRPr lang="zh-CN" altLang="en-US" sz="8000" b="1">
              <a:effectLst/>
              <a:sym typeface="Helvetica Neue" panose="02000503000000020004"/>
            </a:endParaRPr>
          </a:p>
          <a:p>
            <a:pPr marL="457200" marR="0" indent="-457200" algn="l" defTabSz="825500" rtl="0" fontAlgn="auto" latinLnBrk="0" hangingPunct="0">
              <a:lnSpc>
                <a:spcPct val="200000"/>
              </a:lnSpc>
              <a:spcBef>
                <a:spcPts val="0"/>
              </a:spcBef>
              <a:spcAft>
                <a:spcPts val="0"/>
              </a:spcAft>
              <a:buClrTx/>
              <a:buSzTx/>
              <a:buFont typeface="Arial" panose="020B0604020202090204" pitchFamily="34" charset="0"/>
              <a:buChar char="•"/>
            </a:pPr>
            <a:r>
              <a:rPr lang="en-US" sz="8000" b="1">
                <a:sym typeface="+mn-ea"/>
              </a:rPr>
              <a:t> Data Dictionary</a:t>
            </a:r>
            <a:r>
              <a:rPr lang="zh-CN" altLang="en-US" sz="8000" b="1">
                <a:effectLst/>
                <a:sym typeface="Helvetica Neue" panose="02000503000000020004"/>
              </a:rPr>
              <a:t>升级</a:t>
            </a:r>
            <a:endParaRPr lang="zh-CN" altLang="en-US" sz="8000" b="1">
              <a:effectLst/>
              <a:sym typeface="Helvetica Neue" panose="02000503000000020004"/>
            </a:endParaRP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存在的问题"/>
          <p:cNvSpPr txBox="1">
            <a:spLocks noGrp="1"/>
          </p:cNvSpPr>
          <p:nvPr>
            <p:ph type="title"/>
          </p:nvPr>
        </p:nvSpPr>
        <p:spPr>
          <a:prstGeom prst="rect">
            <a:avLst/>
          </a:prstGeom>
        </p:spPr>
        <p:txBody>
          <a:bodyPr/>
          <a:lstStyle/>
          <a:p>
            <a:r>
              <a:rPr lang="zh-CN" altLang="en-US" b="1">
                <a:effectLst/>
                <a:sym typeface="Helvetica Neue" panose="02000503000000020004"/>
              </a:rPr>
              <a:t>使用</a:t>
            </a:r>
            <a:r>
              <a:rPr lang="en-US" altLang="zh-CN" b="1">
                <a:effectLst/>
                <a:sym typeface="Helvetica Neue" panose="02000503000000020004"/>
              </a:rPr>
              <a:t>SDI</a:t>
            </a:r>
            <a:r>
              <a:rPr lang="zh-CN" altLang="en-US" b="1">
                <a:effectLst/>
                <a:sym typeface="Helvetica Neue" panose="02000503000000020004"/>
              </a:rPr>
              <a:t>完成数据迁移</a:t>
            </a:r>
            <a:endParaRPr lang="zh-CN" altLang="en-US" b="1">
              <a:effectLst/>
              <a:sym typeface="Helvetica Neue" panose="02000503000000020004"/>
            </a:endParaRPr>
          </a:p>
        </p:txBody>
      </p:sp>
      <p:sp>
        <p:nvSpPr>
          <p:cNvPr id="4" name="文本框 3"/>
          <p:cNvSpPr txBox="1"/>
          <p:nvPr/>
        </p:nvSpPr>
        <p:spPr>
          <a:xfrm>
            <a:off x="2366010" y="4221799"/>
            <a:ext cx="18639790" cy="52724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R="0" algn="l" defTabSz="825500" rtl="0" fontAlgn="auto" latinLnBrk="0" hangingPunct="0">
              <a:lnSpc>
                <a:spcPct val="140000"/>
              </a:lnSpc>
              <a:spcBef>
                <a:spcPts val="0"/>
              </a:spcBef>
              <a:spcAft>
                <a:spcPts val="0"/>
              </a:spcAft>
              <a:buClrTx/>
              <a:buSzTx/>
              <a:buFont typeface="Arial" panose="020B0604020202090204" pitchFamily="34" charset="0"/>
            </a:pPr>
            <a:r>
              <a:rPr kumimoji="0" lang="en-US" sz="6000" b="1" i="0" u="none" strike="noStrike" cap="none" spc="0" normalizeH="0" baseline="0">
                <a:ln>
                  <a:noFill/>
                </a:ln>
                <a:solidFill>
                  <a:srgbClr val="FFFFFF"/>
                </a:solidFill>
                <a:effectLst/>
                <a:uFillTx/>
                <a:latin typeface="Helvetica Neue" panose="02000503000000020004"/>
                <a:ea typeface="宋体" charset="0"/>
                <a:cs typeface="Helvetica Neue" panose="02000503000000020004"/>
                <a:sym typeface="Helvetica Neue" panose="02000503000000020004"/>
              </a:rPr>
              <a:t>MySQL 5.7</a:t>
            </a:r>
            <a:r>
              <a:rPr kumimoji="0" lang="zh-CN" altLang="en-US" sz="6000" b="1" i="0" u="none" strike="noStrike" cap="none" spc="0" normalizeH="0" baseline="0">
                <a:ln>
                  <a:noFill/>
                </a:ln>
                <a:solidFill>
                  <a:srgbClr val="FFFFFF"/>
                </a:solidFill>
                <a:effectLst/>
                <a:uFillTx/>
                <a:latin typeface="Helvetica Neue" panose="02000503000000020004"/>
                <a:ea typeface="宋体" charset="0"/>
                <a:cs typeface="Helvetica Neue" panose="02000503000000020004"/>
                <a:sym typeface="Helvetica Neue" panose="02000503000000020004"/>
              </a:rPr>
              <a:t>数据迁移</a:t>
            </a:r>
            <a:endParaRPr kumimoji="0" sz="6000" b="1" i="0" u="none" strike="noStrike" cap="none" spc="0" normalizeH="0" baseline="0">
              <a:ln>
                <a:noFill/>
              </a:ln>
              <a:solidFill>
                <a:srgbClr val="FFFFFF"/>
              </a:solidFill>
              <a:effectLst/>
              <a:uFillTx/>
              <a:latin typeface="Helvetica Neue" panose="02000503000000020004"/>
              <a:ea typeface="宋体" charset="0"/>
              <a:cs typeface="Helvetica Neue" panose="02000503000000020004"/>
              <a:sym typeface="Helvetica Neue" panose="02000503000000020004"/>
            </a:endParaRPr>
          </a:p>
          <a:p>
            <a:pPr marL="857250" marR="0" indent="-857250" algn="l" defTabSz="825500" rtl="0" fontAlgn="auto" latinLnBrk="0" hangingPunct="0">
              <a:lnSpc>
                <a:spcPct val="140000"/>
              </a:lnSpc>
              <a:spcBef>
                <a:spcPts val="0"/>
              </a:spcBef>
              <a:spcAft>
                <a:spcPts val="0"/>
              </a:spcAft>
              <a:buClrTx/>
              <a:buSzTx/>
              <a:buFont typeface="Arial" panose="020B0604020202090204" pitchFamily="34" charset="0"/>
              <a:buChar char="•"/>
            </a:pPr>
            <a:r>
              <a:rPr lang="en-US" sz="6000">
                <a:ea typeface="宋体" charset="0"/>
                <a:sym typeface="Helvetica Neue" panose="02000503000000020004"/>
              </a:rPr>
              <a:t>MyISAM</a:t>
            </a:r>
            <a:r>
              <a:rPr kumimoji="0" sz="6000" b="1" i="0" u="none" strike="noStrike" cap="none" spc="0" normalizeH="0" baseline="0">
                <a:ln>
                  <a:noFill/>
                </a:ln>
                <a:solidFill>
                  <a:srgbClr val="FFFFFF"/>
                </a:solidFill>
                <a:effectLst/>
                <a:uFillTx/>
                <a:latin typeface="Helvetica Neue" panose="02000503000000020004"/>
                <a:ea typeface="宋体" charset="0"/>
                <a:cs typeface="Helvetica Neue" panose="02000503000000020004"/>
                <a:sym typeface="Helvetica Neue" panose="02000503000000020004"/>
              </a:rPr>
              <a:t>表</a:t>
            </a:r>
            <a:endParaRPr kumimoji="0" sz="6000" b="1" i="0" u="none" strike="noStrike" cap="none" spc="0" normalizeH="0" baseline="0">
              <a:ln>
                <a:noFill/>
              </a:ln>
              <a:solidFill>
                <a:srgbClr val="FFFFFF"/>
              </a:solidFill>
              <a:effectLst/>
              <a:uFillTx/>
              <a:latin typeface="Helvetica Neue" panose="02000503000000020004"/>
              <a:ea typeface="宋体" charset="0"/>
              <a:cs typeface="Helvetica Neue" panose="02000503000000020004"/>
              <a:sym typeface="Helvetica Neue" panose="02000503000000020004"/>
            </a:endParaRPr>
          </a:p>
          <a:p>
            <a:pPr marL="1314450" marR="0" lvl="1" indent="-857250" algn="l" defTabSz="825500" rtl="0" fontAlgn="auto" latinLnBrk="0" hangingPunct="0">
              <a:lnSpc>
                <a:spcPct val="140000"/>
              </a:lnSpc>
              <a:spcBef>
                <a:spcPts val="0"/>
              </a:spcBef>
              <a:spcAft>
                <a:spcPts val="0"/>
              </a:spcAft>
              <a:buClrTx/>
              <a:buSzTx/>
              <a:buFont typeface="Arial" panose="020B0604020202090204" pitchFamily="34" charset="0"/>
              <a:buChar char="•"/>
            </a:pPr>
            <a:r>
              <a:rPr lang="en-US" sz="6000">
                <a:ea typeface="宋体" charset="0"/>
                <a:sym typeface="Helvetica Neue" panose="02000503000000020004"/>
              </a:rPr>
              <a:t>flush tables ... with read lock</a:t>
            </a:r>
            <a:endParaRPr kumimoji="0" lang="en-US" sz="6000" b="1" i="0" u="none" strike="noStrike" cap="none" spc="0" normalizeH="0" baseline="0">
              <a:ln>
                <a:noFill/>
              </a:ln>
              <a:solidFill>
                <a:srgbClr val="FFFFFF"/>
              </a:solidFill>
              <a:effectLst/>
              <a:uFillTx/>
              <a:latin typeface="Helvetica Neue" panose="02000503000000020004"/>
              <a:ea typeface="宋体" charset="0"/>
              <a:cs typeface="Helvetica Neue" panose="02000503000000020004"/>
              <a:sym typeface="Helvetica Neue" panose="02000503000000020004"/>
            </a:endParaRPr>
          </a:p>
          <a:p>
            <a:pPr marL="1314450" marR="0" lvl="1" indent="-857250" algn="l" defTabSz="825500" rtl="0" fontAlgn="auto" latinLnBrk="0" hangingPunct="0">
              <a:lnSpc>
                <a:spcPct val="140000"/>
              </a:lnSpc>
              <a:spcBef>
                <a:spcPts val="0"/>
              </a:spcBef>
              <a:spcAft>
                <a:spcPts val="0"/>
              </a:spcAft>
              <a:buClrTx/>
              <a:buSzTx/>
              <a:buFont typeface="Arial" panose="020B0604020202090204" pitchFamily="34" charset="0"/>
              <a:buChar char="•"/>
            </a:pPr>
            <a:r>
              <a:rPr lang="en-US" sz="6000">
                <a:ea typeface="宋体" charset="0"/>
                <a:sym typeface="Helvetica Neue" panose="02000503000000020004"/>
              </a:rPr>
              <a:t>cp .frm &amp; .MYD .MYI</a:t>
            </a:r>
            <a:endParaRPr kumimoji="0" lang="en-US" sz="6000" b="1" i="0" u="none" strike="noStrike" cap="none" spc="0" normalizeH="0" baseline="0">
              <a:ln>
                <a:noFill/>
              </a:ln>
              <a:solidFill>
                <a:srgbClr val="FFFFFF"/>
              </a:solidFill>
              <a:effectLst/>
              <a:uFillTx/>
              <a:latin typeface="Helvetica Neue" panose="02000503000000020004"/>
              <a:ea typeface="宋体" charset="0"/>
              <a:cs typeface="Helvetica Neue" panose="02000503000000020004"/>
              <a:sym typeface="Helvetica Neue" panose="02000503000000020004"/>
            </a:endParaRP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存在的问题"/>
          <p:cNvSpPr txBox="1">
            <a:spLocks noGrp="1"/>
          </p:cNvSpPr>
          <p:nvPr>
            <p:ph type="title"/>
          </p:nvPr>
        </p:nvSpPr>
        <p:spPr>
          <a:prstGeom prst="rect">
            <a:avLst/>
          </a:prstGeom>
        </p:spPr>
        <p:txBody>
          <a:bodyPr/>
          <a:lstStyle/>
          <a:p>
            <a:r>
              <a:rPr lang="zh-CN" altLang="en-US" b="1">
                <a:effectLst/>
                <a:sym typeface="Helvetica Neue" panose="02000503000000020004"/>
              </a:rPr>
              <a:t>使用</a:t>
            </a:r>
            <a:r>
              <a:rPr lang="en-US" altLang="zh-CN" b="1">
                <a:effectLst/>
                <a:sym typeface="Helvetica Neue" panose="02000503000000020004"/>
              </a:rPr>
              <a:t>SDI</a:t>
            </a:r>
            <a:r>
              <a:rPr lang="zh-CN" altLang="en-US" b="1">
                <a:effectLst/>
                <a:sym typeface="Helvetica Neue" panose="02000503000000020004"/>
              </a:rPr>
              <a:t>完成数据迁移</a:t>
            </a:r>
            <a:endParaRPr lang="zh-CN" altLang="en-US" b="1">
              <a:effectLst/>
              <a:sym typeface="Helvetica Neue" panose="02000503000000020004"/>
            </a:endParaRPr>
          </a:p>
        </p:txBody>
      </p:sp>
      <p:sp>
        <p:nvSpPr>
          <p:cNvPr id="4" name="文本框 3"/>
          <p:cNvSpPr txBox="1"/>
          <p:nvPr/>
        </p:nvSpPr>
        <p:spPr>
          <a:xfrm>
            <a:off x="2366010" y="3575686"/>
            <a:ext cx="18639790" cy="65646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R="0" algn="l" defTabSz="825500" rtl="0" fontAlgn="auto" latinLnBrk="0" hangingPunct="0">
              <a:lnSpc>
                <a:spcPct val="140000"/>
              </a:lnSpc>
              <a:spcBef>
                <a:spcPts val="0"/>
              </a:spcBef>
              <a:spcAft>
                <a:spcPts val="0"/>
              </a:spcAft>
              <a:buClrTx/>
              <a:buSzTx/>
              <a:buFont typeface="Arial" panose="020B0604020202090204" pitchFamily="34" charset="0"/>
            </a:pPr>
            <a:r>
              <a:rPr kumimoji="0" lang="en-US" sz="6000" b="1" i="0" u="none" strike="noStrike" cap="none" spc="0" normalizeH="0" baseline="0">
                <a:ln>
                  <a:noFill/>
                </a:ln>
                <a:solidFill>
                  <a:srgbClr val="FFFFFF"/>
                </a:solidFill>
                <a:effectLst/>
                <a:uFillTx/>
                <a:latin typeface="Helvetica Neue" panose="02000503000000020004"/>
                <a:ea typeface="宋体" charset="0"/>
                <a:cs typeface="Helvetica Neue" panose="02000503000000020004"/>
                <a:sym typeface="Helvetica Neue" panose="02000503000000020004"/>
              </a:rPr>
              <a:t>MySQL 8.0</a:t>
            </a:r>
            <a:r>
              <a:rPr kumimoji="0" lang="zh-CN" altLang="en-US" sz="6000" b="1" i="0" u="none" strike="noStrike" cap="none" spc="0" normalizeH="0" baseline="0">
                <a:ln>
                  <a:noFill/>
                </a:ln>
                <a:solidFill>
                  <a:srgbClr val="FFFFFF"/>
                </a:solidFill>
                <a:effectLst/>
                <a:uFillTx/>
                <a:latin typeface="Helvetica Neue" panose="02000503000000020004"/>
                <a:ea typeface="宋体" charset="0"/>
                <a:cs typeface="Helvetica Neue" panose="02000503000000020004"/>
                <a:sym typeface="Helvetica Neue" panose="02000503000000020004"/>
              </a:rPr>
              <a:t>数据迁移</a:t>
            </a:r>
            <a:endParaRPr kumimoji="0" sz="6000" b="1" i="0" u="none" strike="noStrike" cap="none" spc="0" normalizeH="0" baseline="0">
              <a:ln>
                <a:noFill/>
              </a:ln>
              <a:solidFill>
                <a:srgbClr val="FFFFFF"/>
              </a:solidFill>
              <a:effectLst/>
              <a:uFillTx/>
              <a:latin typeface="Helvetica Neue" panose="02000503000000020004"/>
              <a:ea typeface="宋体" charset="0"/>
              <a:cs typeface="Helvetica Neue" panose="02000503000000020004"/>
              <a:sym typeface="Helvetica Neue" panose="02000503000000020004"/>
            </a:endParaRPr>
          </a:p>
          <a:p>
            <a:pPr marL="857250" marR="0" indent="-857250" algn="l" defTabSz="825500" rtl="0" fontAlgn="auto" latinLnBrk="0" hangingPunct="0">
              <a:lnSpc>
                <a:spcPct val="140000"/>
              </a:lnSpc>
              <a:spcBef>
                <a:spcPts val="0"/>
              </a:spcBef>
              <a:spcAft>
                <a:spcPts val="0"/>
              </a:spcAft>
              <a:buClrTx/>
              <a:buSzTx/>
              <a:buFont typeface="Arial" panose="020B0604020202090204" pitchFamily="34" charset="0"/>
              <a:buChar char="•"/>
            </a:pPr>
            <a:r>
              <a:rPr kumimoji="0" lang="en-US" sz="6000" b="1" i="0" u="none" strike="noStrike" cap="none" spc="0" normalizeH="0" baseline="0">
                <a:ln>
                  <a:noFill/>
                </a:ln>
                <a:solidFill>
                  <a:srgbClr val="FFFFFF"/>
                </a:solidFill>
                <a:effectLst/>
                <a:uFillTx/>
                <a:latin typeface="Helvetica Neue" panose="02000503000000020004"/>
                <a:ea typeface="宋体" charset="0"/>
                <a:cs typeface="Helvetica Neue" panose="02000503000000020004"/>
                <a:sym typeface="Helvetica Neue" panose="02000503000000020004"/>
              </a:rPr>
              <a:t>MyISAM</a:t>
            </a:r>
            <a:r>
              <a:rPr kumimoji="0" sz="6000" b="1" i="0" u="none" strike="noStrike" cap="none" spc="0" normalizeH="0" baseline="0">
                <a:ln>
                  <a:noFill/>
                </a:ln>
                <a:solidFill>
                  <a:srgbClr val="FFFFFF"/>
                </a:solidFill>
                <a:effectLst/>
                <a:uFillTx/>
                <a:latin typeface="Helvetica Neue" panose="02000503000000020004"/>
                <a:ea typeface="宋体" charset="0"/>
                <a:cs typeface="Helvetica Neue" panose="02000503000000020004"/>
                <a:sym typeface="Helvetica Neue" panose="02000503000000020004"/>
              </a:rPr>
              <a:t>表</a:t>
            </a:r>
            <a:endParaRPr kumimoji="0" sz="6000" b="1" i="0" u="none" strike="noStrike" cap="none" spc="0" normalizeH="0" baseline="0">
              <a:ln>
                <a:noFill/>
              </a:ln>
              <a:solidFill>
                <a:srgbClr val="FFFFFF"/>
              </a:solidFill>
              <a:effectLst/>
              <a:uFillTx/>
              <a:latin typeface="Helvetica Neue" panose="02000503000000020004"/>
              <a:ea typeface="宋体" charset="0"/>
              <a:cs typeface="Helvetica Neue" panose="02000503000000020004"/>
              <a:sym typeface="Helvetica Neue" panose="02000503000000020004"/>
            </a:endParaRPr>
          </a:p>
          <a:p>
            <a:pPr marL="1314450" marR="0" lvl="1" indent="-857250" algn="l" defTabSz="825500" rtl="0" fontAlgn="auto" latinLnBrk="0" hangingPunct="0">
              <a:lnSpc>
                <a:spcPct val="140000"/>
              </a:lnSpc>
              <a:spcBef>
                <a:spcPts val="0"/>
              </a:spcBef>
              <a:spcAft>
                <a:spcPts val="0"/>
              </a:spcAft>
              <a:buClrTx/>
              <a:buSzTx/>
              <a:buFont typeface="Arial" panose="020B0604020202090204" pitchFamily="34" charset="0"/>
              <a:buChar char="•"/>
            </a:pPr>
            <a:r>
              <a:rPr kumimoji="0" lang="en-US" sz="6000" b="1" i="0" u="none" strike="noStrike" cap="none" spc="0" normalizeH="0" baseline="0">
                <a:ln>
                  <a:noFill/>
                </a:ln>
                <a:solidFill>
                  <a:srgbClr val="FFFFFF"/>
                </a:solidFill>
                <a:effectLst/>
                <a:uFillTx/>
                <a:latin typeface="Helvetica Neue" panose="02000503000000020004"/>
                <a:ea typeface="宋体" charset="0"/>
                <a:cs typeface="Helvetica Neue" panose="02000503000000020004"/>
                <a:sym typeface="Helvetica Neue" panose="02000503000000020004"/>
              </a:rPr>
              <a:t>flush tables ... with read lock</a:t>
            </a:r>
            <a:endParaRPr kumimoji="0" lang="en-US" sz="6000" b="1" i="0" u="none" strike="noStrike" cap="none" spc="0" normalizeH="0" baseline="0">
              <a:ln>
                <a:noFill/>
              </a:ln>
              <a:solidFill>
                <a:srgbClr val="FFFFFF"/>
              </a:solidFill>
              <a:effectLst/>
              <a:uFillTx/>
              <a:latin typeface="Helvetica Neue" panose="02000503000000020004"/>
              <a:ea typeface="宋体" charset="0"/>
              <a:cs typeface="Helvetica Neue" panose="02000503000000020004"/>
              <a:sym typeface="Helvetica Neue" panose="02000503000000020004"/>
            </a:endParaRPr>
          </a:p>
          <a:p>
            <a:pPr marL="1314450" marR="0" lvl="1" indent="-857250" algn="l" defTabSz="825500" rtl="0" fontAlgn="auto" latinLnBrk="0" hangingPunct="0">
              <a:lnSpc>
                <a:spcPct val="140000"/>
              </a:lnSpc>
              <a:spcBef>
                <a:spcPts val="0"/>
              </a:spcBef>
              <a:spcAft>
                <a:spcPts val="0"/>
              </a:spcAft>
              <a:buClrTx/>
              <a:buSzTx/>
              <a:buFont typeface="Arial" panose="020B0604020202090204" pitchFamily="34" charset="0"/>
              <a:buChar char="•"/>
            </a:pPr>
            <a:r>
              <a:rPr kumimoji="0" lang="en-US" sz="6000" b="1" i="0" u="none" strike="noStrike" cap="none" spc="0" normalizeH="0" baseline="0">
                <a:ln>
                  <a:noFill/>
                </a:ln>
                <a:solidFill>
                  <a:srgbClr val="FFFFFF"/>
                </a:solidFill>
                <a:effectLst/>
                <a:uFillTx/>
                <a:latin typeface="Helvetica Neue" panose="02000503000000020004"/>
                <a:ea typeface="宋体" charset="0"/>
                <a:cs typeface="Helvetica Neue" panose="02000503000000020004"/>
                <a:sym typeface="Helvetica Neue" panose="02000503000000020004"/>
              </a:rPr>
              <a:t>cp .sdi &amp; .MYD .MYI</a:t>
            </a:r>
            <a:endParaRPr kumimoji="0" lang="en-US" sz="6000" b="1" i="0" u="none" strike="noStrike" cap="none" spc="0" normalizeH="0" baseline="0">
              <a:ln>
                <a:noFill/>
              </a:ln>
              <a:solidFill>
                <a:srgbClr val="FFFFFF"/>
              </a:solidFill>
              <a:effectLst/>
              <a:uFillTx/>
              <a:latin typeface="Helvetica Neue" panose="02000503000000020004"/>
              <a:ea typeface="宋体" charset="0"/>
              <a:cs typeface="Helvetica Neue" panose="02000503000000020004"/>
              <a:sym typeface="Helvetica Neue" panose="02000503000000020004"/>
            </a:endParaRPr>
          </a:p>
          <a:p>
            <a:pPr marL="1314450" marR="0" lvl="1" indent="-857250" algn="l" defTabSz="825500" rtl="0" fontAlgn="auto" latinLnBrk="0" hangingPunct="0">
              <a:lnSpc>
                <a:spcPct val="140000"/>
              </a:lnSpc>
              <a:spcBef>
                <a:spcPts val="0"/>
              </a:spcBef>
              <a:spcAft>
                <a:spcPts val="0"/>
              </a:spcAft>
              <a:buClrTx/>
              <a:buSzTx/>
              <a:buFont typeface="Arial" panose="020B0604020202090204" pitchFamily="34" charset="0"/>
              <a:buChar char="•"/>
            </a:pPr>
            <a:r>
              <a:rPr kumimoji="0" lang="en-US" sz="6000" b="1" i="0" u="none" strike="noStrike" cap="none" spc="0" normalizeH="0" baseline="0">
                <a:ln>
                  <a:noFill/>
                </a:ln>
                <a:solidFill>
                  <a:srgbClr val="FFFFFF"/>
                </a:solidFill>
                <a:effectLst/>
                <a:uFillTx/>
                <a:latin typeface="Helvetica Neue" panose="02000503000000020004"/>
                <a:ea typeface="宋体" charset="0"/>
                <a:cs typeface="Helvetica Neue" panose="02000503000000020004"/>
                <a:sym typeface="Helvetica Neue" panose="02000503000000020004"/>
              </a:rPr>
              <a:t>import table from ...sdi</a:t>
            </a:r>
            <a:endParaRPr kumimoji="0" lang="en-US" sz="6000" b="1" i="0" u="none" strike="noStrike" cap="none" spc="0" normalizeH="0" baseline="0">
              <a:ln>
                <a:noFill/>
              </a:ln>
              <a:solidFill>
                <a:srgbClr val="FFFFFF"/>
              </a:solidFill>
              <a:effectLst/>
              <a:uFillTx/>
              <a:latin typeface="Helvetica Neue" panose="02000503000000020004"/>
              <a:ea typeface="宋体" charset="0"/>
              <a:cs typeface="Helvetica Neue" panose="02000503000000020004"/>
              <a:sym typeface="Helvetica Neue" panose="02000503000000020004"/>
            </a:endParaRPr>
          </a:p>
        </p:txBody>
      </p:sp>
      <p:sp>
        <p:nvSpPr>
          <p:cNvPr id="2" name="文本框 1"/>
          <p:cNvSpPr txBox="1"/>
          <p:nvPr/>
        </p:nvSpPr>
        <p:spPr>
          <a:xfrm>
            <a:off x="2003425" y="10763250"/>
            <a:ext cx="19663410" cy="10248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825500" rtl="0" fontAlgn="auto" latinLnBrk="0" hangingPunct="0">
              <a:lnSpc>
                <a:spcPct val="100000"/>
              </a:lnSpc>
              <a:spcBef>
                <a:spcPts val="0"/>
              </a:spcBef>
              <a:spcAft>
                <a:spcPts val="0"/>
              </a:spcAft>
              <a:buClrTx/>
              <a:buSzTx/>
              <a:buFontTx/>
              <a:buNone/>
            </a:pPr>
            <a:r>
              <a:rPr lang="zh-CN" altLang="en-US" sz="6000">
                <a:sym typeface="Helvetica Neue" panose="02000503000000020004"/>
              </a:rPr>
              <a:t>限制：</a:t>
            </a:r>
            <a:r>
              <a:rPr lang="en-US" altLang="zh-CN" sz="6000">
                <a:sym typeface="Helvetica Neue" panose="02000503000000020004"/>
              </a:rPr>
              <a:t>MySQL server</a:t>
            </a:r>
            <a:r>
              <a:rPr lang="zh-CN" altLang="en-US" sz="6000">
                <a:sym typeface="Helvetica Neue" panose="02000503000000020004"/>
              </a:rPr>
              <a:t>版本相同（</a:t>
            </a:r>
            <a:r>
              <a:rPr lang="en-US" altLang="zh-CN" sz="6000">
                <a:sym typeface="Helvetica Neue" panose="02000503000000020004"/>
              </a:rPr>
              <a:t>import</a:t>
            </a:r>
            <a:r>
              <a:rPr lang="zh-CN" altLang="en-US" sz="6000">
                <a:sym typeface="Helvetica Neue" panose="02000503000000020004"/>
              </a:rPr>
              <a:t>时读取</a:t>
            </a:r>
            <a:r>
              <a:rPr lang="en-US" altLang="zh-CN" sz="6000">
                <a:sym typeface="Helvetica Neue" panose="02000503000000020004"/>
              </a:rPr>
              <a:t>sdi</a:t>
            </a:r>
            <a:r>
              <a:rPr lang="zh-CN" altLang="en-US" sz="6000">
                <a:sym typeface="Helvetica Neue" panose="02000503000000020004"/>
              </a:rPr>
              <a:t>检测）</a:t>
            </a:r>
            <a:endParaRPr kumimoji="0" lang="zh-CN" altLang="en-US"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存在的问题"/>
          <p:cNvSpPr txBox="1">
            <a:spLocks noGrp="1"/>
          </p:cNvSpPr>
          <p:nvPr>
            <p:ph type="title"/>
          </p:nvPr>
        </p:nvSpPr>
        <p:spPr>
          <a:prstGeom prst="rect">
            <a:avLst/>
          </a:prstGeom>
        </p:spPr>
        <p:txBody>
          <a:bodyPr/>
          <a:lstStyle/>
          <a:p>
            <a:r>
              <a:rPr sz="8800" b="1">
                <a:effectLst/>
                <a:sym typeface="Helvetica Neue" panose="02000503000000020004"/>
              </a:rPr>
              <a:t>SDI：serialized dictionary informatio</a:t>
            </a:r>
            <a:r>
              <a:rPr lang="en-US" sz="8800" b="1">
                <a:effectLst/>
                <a:sym typeface="Helvetica Neue" panose="02000503000000020004"/>
              </a:rPr>
              <a:t>n</a:t>
            </a:r>
            <a:endParaRPr lang="en-US" sz="8800" b="1">
              <a:effectLst/>
              <a:sym typeface="Helvetica Neue" panose="02000503000000020004"/>
            </a:endParaRPr>
          </a:p>
        </p:txBody>
      </p:sp>
      <p:sp>
        <p:nvSpPr>
          <p:cNvPr id="5" name="文本框 4"/>
          <p:cNvSpPr txBox="1"/>
          <p:nvPr/>
        </p:nvSpPr>
        <p:spPr>
          <a:xfrm>
            <a:off x="13090525" y="3582670"/>
            <a:ext cx="9786620" cy="730377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R="0" algn="l" defTabSz="825500" rtl="0" fontAlgn="auto" latinLnBrk="0" hangingPunct="0">
              <a:lnSpc>
                <a:spcPct val="130000"/>
              </a:lnSpc>
              <a:spcBef>
                <a:spcPts val="0"/>
              </a:spcBef>
              <a:spcAft>
                <a:spcPts val="0"/>
              </a:spcAft>
              <a:buClrTx/>
              <a:buSzTx/>
              <a:buFont typeface="Wingdings" panose="05000000000000000000" charset="0"/>
            </a:pPr>
            <a:r>
              <a:rPr kumimoji="0" lang="en-US" altLang="zh-CN"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MyISAM</a:t>
            </a:r>
            <a:r>
              <a:rPr kumimoji="0" lang="zh-CN" altLang="en-US"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实现：</a:t>
            </a:r>
            <a:endParaRPr kumimoji="0" lang="zh-CN" altLang="en-US"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857250" marR="0" indent="-857250" algn="l" defTabSz="825500" rtl="0" fontAlgn="auto" latinLnBrk="0" hangingPunct="0">
              <a:lnSpc>
                <a:spcPct val="130000"/>
              </a:lnSpc>
              <a:spcBef>
                <a:spcPts val="0"/>
              </a:spcBef>
              <a:spcAft>
                <a:spcPts val="0"/>
              </a:spcAft>
              <a:buClrTx/>
              <a:buSzTx/>
              <a:buFont typeface="Arial" panose="020B0604020202090204" pitchFamily="34" charset="0"/>
              <a:buChar char="•"/>
            </a:pPr>
            <a:r>
              <a:rPr kumimoji="0" lang="zh-CN" altLang="en-US"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单独</a:t>
            </a:r>
            <a:r>
              <a:rPr kumimoji="0" lang="en-US" altLang="zh-CN"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sdi</a:t>
            </a:r>
            <a:r>
              <a:rPr kumimoji="0" lang="zh-CN" altLang="en-US"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文件（默认实现）</a:t>
            </a:r>
            <a:endParaRPr kumimoji="0" lang="zh-CN" altLang="en-US"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R="0" algn="l" defTabSz="825500" rtl="0" fontAlgn="auto" latinLnBrk="0" hangingPunct="0">
              <a:lnSpc>
                <a:spcPct val="130000"/>
              </a:lnSpc>
              <a:spcBef>
                <a:spcPts val="0"/>
              </a:spcBef>
              <a:spcAft>
                <a:spcPts val="0"/>
              </a:spcAft>
              <a:buClrTx/>
              <a:buSzTx/>
              <a:buFont typeface="Arial" panose="020B0604020202090204" pitchFamily="34" charset="0"/>
            </a:pPr>
            <a:r>
              <a:rPr lang="en-US" altLang="zh-CN" sz="6000">
                <a:sym typeface="Helvetica Neue" panose="02000503000000020004"/>
              </a:rPr>
              <a:t>InnoDB</a:t>
            </a:r>
            <a:r>
              <a:rPr kumimoji="0" lang="zh-CN" altLang="en-US"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实现：</a:t>
            </a:r>
            <a:endParaRPr kumimoji="0" lang="zh-CN" altLang="en-US"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857250" marR="0" indent="-857250" algn="l" defTabSz="825500" rtl="0" fontAlgn="auto" latinLnBrk="0" hangingPunct="0">
              <a:lnSpc>
                <a:spcPct val="130000"/>
              </a:lnSpc>
              <a:spcBef>
                <a:spcPts val="0"/>
              </a:spcBef>
              <a:spcAft>
                <a:spcPts val="0"/>
              </a:spcAft>
              <a:buClrTx/>
              <a:buSzTx/>
              <a:buFont typeface="Arial" panose="020B0604020202090204" pitchFamily="34" charset="0"/>
              <a:buChar char="•"/>
            </a:pPr>
            <a:r>
              <a:rPr lang="zh-CN" altLang="en-US" sz="6000">
                <a:sym typeface="Helvetica Neue" panose="02000503000000020004"/>
              </a:rPr>
              <a:t>位于</a:t>
            </a:r>
            <a:r>
              <a:rPr lang="en-US" altLang="zh-CN" sz="6000">
                <a:sym typeface="Helvetica Neue" panose="02000503000000020004"/>
              </a:rPr>
              <a:t>InnoDB</a:t>
            </a:r>
            <a:r>
              <a:rPr lang="zh-CN" altLang="en-US" sz="6000">
                <a:sym typeface="Helvetica Neue" panose="02000503000000020004"/>
              </a:rPr>
              <a:t>表空间</a:t>
            </a:r>
            <a:endParaRPr kumimoji="0" lang="zh-CN" altLang="en-US"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857250" marR="0" indent="-857250" algn="l" defTabSz="825500" rtl="0" fontAlgn="auto" latinLnBrk="0" hangingPunct="0">
              <a:lnSpc>
                <a:spcPct val="130000"/>
              </a:lnSpc>
              <a:spcBef>
                <a:spcPts val="0"/>
              </a:spcBef>
              <a:spcAft>
                <a:spcPts val="0"/>
              </a:spcAft>
              <a:buClrTx/>
              <a:buSzTx/>
              <a:buFont typeface="Arial" panose="020B0604020202090204" pitchFamily="34" charset="0"/>
              <a:buChar char="•"/>
            </a:pPr>
            <a:r>
              <a:rPr kumimoji="0" lang="zh-CN" altLang="en-US"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引擎层可重写实现</a:t>
            </a:r>
            <a:endParaRPr kumimoji="0" lang="zh-CN" altLang="en-US"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857250" marR="0" indent="-857250" algn="l" defTabSz="825500" rtl="0" fontAlgn="auto" latinLnBrk="0" hangingPunct="0">
              <a:lnSpc>
                <a:spcPct val="130000"/>
              </a:lnSpc>
              <a:spcBef>
                <a:spcPts val="0"/>
              </a:spcBef>
              <a:spcAft>
                <a:spcPts val="0"/>
              </a:spcAft>
              <a:buClrTx/>
              <a:buSzTx/>
              <a:buFont typeface="Arial" panose="020B0604020202090204" pitchFamily="34" charset="0"/>
              <a:buChar char="•"/>
            </a:pPr>
            <a:r>
              <a:rPr lang="zh-CN" altLang="en-US" sz="6000">
                <a:sym typeface="Helvetica Neue" panose="02000503000000020004"/>
              </a:rPr>
              <a:t>解析工具（</a:t>
            </a:r>
            <a:r>
              <a:rPr lang="en-US" altLang="zh-CN" sz="6000">
                <a:sym typeface="Helvetica Neue" panose="02000503000000020004"/>
              </a:rPr>
              <a:t>idb2sdi</a:t>
            </a:r>
            <a:r>
              <a:rPr lang="zh-CN" altLang="en-US" sz="6000">
                <a:sym typeface="Helvetica Neue" panose="02000503000000020004"/>
              </a:rPr>
              <a:t>）</a:t>
            </a:r>
            <a:endParaRPr kumimoji="0" lang="en-US" altLang="zh-CN" sz="54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4" name="文本框 3"/>
          <p:cNvSpPr txBox="1"/>
          <p:nvPr/>
        </p:nvSpPr>
        <p:spPr>
          <a:xfrm>
            <a:off x="830580" y="3582353"/>
            <a:ext cx="10307955" cy="730377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R="0" algn="l" defTabSz="825500" rtl="0" fontAlgn="auto" latinLnBrk="0" hangingPunct="0">
              <a:lnSpc>
                <a:spcPct val="130000"/>
              </a:lnSpc>
              <a:spcBef>
                <a:spcPts val="0"/>
              </a:spcBef>
              <a:spcAft>
                <a:spcPts val="0"/>
              </a:spcAft>
              <a:buClrTx/>
              <a:buSzTx/>
              <a:buFont typeface="Arial" panose="020B0604020202090204" pitchFamily="34" charset="0"/>
            </a:pPr>
            <a:r>
              <a:rPr kumimoji="0" lang="zh-CN" altLang="en-US"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内容：</a:t>
            </a:r>
            <a:endParaRPr kumimoji="0" lang="zh-CN" altLang="en-US"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685800" marR="0" indent="-685800" algn="l" defTabSz="825500" rtl="0" fontAlgn="auto" latinLnBrk="0" hangingPunct="0">
              <a:lnSpc>
                <a:spcPct val="130000"/>
              </a:lnSpc>
              <a:spcBef>
                <a:spcPts val="0"/>
              </a:spcBef>
              <a:spcAft>
                <a:spcPts val="0"/>
              </a:spcAft>
              <a:buClrTx/>
              <a:buSzTx/>
              <a:buFont typeface="Arial" panose="020B0604020202090204" pitchFamily="34" charset="0"/>
              <a:buChar char="•"/>
            </a:pPr>
            <a:r>
              <a:rPr kumimoji="0" lang="en-US" altLang="zh-CN"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data dictionary </a:t>
            </a:r>
            <a:r>
              <a:rPr kumimoji="0" lang="zh-CN" altLang="en-US"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序列化信息</a:t>
            </a:r>
            <a:endParaRPr kumimoji="0" lang="zh-CN" altLang="en-US"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R="0" algn="l" defTabSz="825500" rtl="0" fontAlgn="auto" latinLnBrk="0" hangingPunct="0">
              <a:lnSpc>
                <a:spcPct val="130000"/>
              </a:lnSpc>
              <a:spcBef>
                <a:spcPts val="0"/>
              </a:spcBef>
              <a:spcAft>
                <a:spcPts val="0"/>
              </a:spcAft>
              <a:buClrTx/>
              <a:buSzTx/>
              <a:buFont typeface="Arial" panose="020B0604020202090204" pitchFamily="34" charset="0"/>
            </a:pPr>
            <a:r>
              <a:rPr lang="zh-CN" altLang="en-US" sz="6000">
                <a:sym typeface="Helvetica Neue" panose="02000503000000020004"/>
              </a:rPr>
              <a:t>目标：</a:t>
            </a:r>
            <a:endParaRPr kumimoji="0" lang="zh-CN" altLang="en-US"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685800" marR="0" indent="-685800" algn="l" defTabSz="825500" rtl="0" fontAlgn="auto" latinLnBrk="0" hangingPunct="0">
              <a:lnSpc>
                <a:spcPct val="130000"/>
              </a:lnSpc>
              <a:spcBef>
                <a:spcPts val="0"/>
              </a:spcBef>
              <a:spcAft>
                <a:spcPts val="0"/>
              </a:spcAft>
              <a:buClrTx/>
              <a:buSzTx/>
              <a:buFont typeface="Arial" panose="020B0604020202090204" pitchFamily="34" charset="0"/>
              <a:buChar char="•"/>
            </a:pPr>
            <a:r>
              <a:rPr lang="zh-CN" altLang="en-US" sz="6000">
                <a:sym typeface="Helvetica Neue" panose="02000503000000020004"/>
              </a:rPr>
              <a:t>数据迁移，恢复</a:t>
            </a:r>
            <a:endParaRPr kumimoji="0" lang="zh-CN" altLang="en-US"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685800" marR="0" indent="-685800" algn="l" defTabSz="825500" rtl="0" fontAlgn="auto" latinLnBrk="0" hangingPunct="0">
              <a:lnSpc>
                <a:spcPct val="130000"/>
              </a:lnSpc>
              <a:spcBef>
                <a:spcPts val="0"/>
              </a:spcBef>
              <a:spcAft>
                <a:spcPts val="0"/>
              </a:spcAft>
              <a:buClrTx/>
              <a:buSzTx/>
              <a:buFont typeface="Arial" panose="020B0604020202090204" pitchFamily="34" charset="0"/>
              <a:buChar char="•"/>
            </a:pPr>
            <a:r>
              <a:rPr lang="zh-CN" altLang="en-US" sz="6000">
                <a:sym typeface="Helvetica Neue" panose="02000503000000020004"/>
              </a:rPr>
              <a:t>数据冗余，备份</a:t>
            </a:r>
            <a:endParaRPr kumimoji="0" lang="zh-CN" altLang="en-US"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R="0" algn="l" defTabSz="825500" rtl="0" fontAlgn="auto" latinLnBrk="0" hangingPunct="0">
              <a:lnSpc>
                <a:spcPct val="130000"/>
              </a:lnSpc>
              <a:spcBef>
                <a:spcPts val="0"/>
              </a:spcBef>
              <a:spcAft>
                <a:spcPts val="0"/>
              </a:spcAft>
              <a:buClrTx/>
              <a:buSzTx/>
              <a:buFont typeface="Arial" panose="020B0604020202090204" pitchFamily="34" charset="0"/>
            </a:pPr>
            <a:endParaRPr kumimoji="0" lang="zh-CN" altLang="en-US"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pic>
        <p:nvPicPr>
          <p:cNvPr id="7" name="图片 6"/>
          <p:cNvPicPr>
            <a:picLocks noChangeAspect="1"/>
          </p:cNvPicPr>
          <p:nvPr/>
        </p:nvPicPr>
        <p:blipFill>
          <a:blip r:embed="rId1"/>
          <a:stretch>
            <a:fillRect/>
          </a:stretch>
        </p:blipFill>
        <p:spPr>
          <a:xfrm>
            <a:off x="830580" y="10201275"/>
            <a:ext cx="10307320" cy="3009265"/>
          </a:xfrm>
          <a:prstGeom prst="rect">
            <a:avLst/>
          </a:prstGeom>
        </p:spPr>
      </p:pic>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存在的问题"/>
          <p:cNvSpPr txBox="1">
            <a:spLocks noGrp="1"/>
          </p:cNvSpPr>
          <p:nvPr>
            <p:ph type="title"/>
          </p:nvPr>
        </p:nvSpPr>
        <p:spPr>
          <a:prstGeom prst="rect">
            <a:avLst/>
          </a:prstGeom>
        </p:spPr>
        <p:txBody>
          <a:bodyPr/>
          <a:lstStyle/>
          <a:p>
            <a:r>
              <a:rPr sz="11500" b="1">
                <a:effectLst/>
                <a:sym typeface="Helvetica Neue" panose="02000503000000020004"/>
              </a:rPr>
              <a:t>SDI</a:t>
            </a:r>
            <a:r>
              <a:rPr lang="zh-CN" sz="11500" b="1">
                <a:effectLst/>
                <a:sym typeface="Helvetica Neue" panose="02000503000000020004"/>
              </a:rPr>
              <a:t>解析工具</a:t>
            </a:r>
            <a:r>
              <a:rPr lang="en-US" altLang="zh-CN" sz="11500" b="1">
                <a:effectLst/>
                <a:sym typeface="Helvetica Neue" panose="02000503000000020004"/>
              </a:rPr>
              <a:t>idb2sdi</a:t>
            </a:r>
            <a:endParaRPr lang="en-US" altLang="zh-CN" sz="11500" b="1">
              <a:effectLst/>
              <a:sym typeface="Helvetica Neue" panose="02000503000000020004"/>
            </a:endParaRPr>
          </a:p>
        </p:txBody>
      </p:sp>
      <p:sp>
        <p:nvSpPr>
          <p:cNvPr id="4" name="文本框 3"/>
          <p:cNvSpPr txBox="1"/>
          <p:nvPr/>
        </p:nvSpPr>
        <p:spPr>
          <a:xfrm>
            <a:off x="824230" y="2250758"/>
            <a:ext cx="20761325" cy="1118171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[root@udp opt]# /opt/mysql/base/8.0.15/bin/ibd2sdi /opt/mysql/data/3381/u1/t1.ibd</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["ibd2sdi"</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"type": 1,</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"id": 353,</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"object":</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"mysqld_version_id": 80021,</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"dd_version": 80021,</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"sdi_version": 80019,</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"dd_object_type": "Table",</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"dd_object": {</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"name": "t1",</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"mysql_version_id": 80021,</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"created": 20201014052821,</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"last_altered": 20201014052821,</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"hidden": 1,</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"options": "</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"columns": [</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"name": "a",</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"type": 4,</a:t>
            </a:r>
            <a:endPar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a:t>
            </a:r>
            <a:r>
              <a:rPr kumimoji="0" lang="en-US" altLang="zh-CN"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a:t>
            </a:r>
            <a:endParaRPr kumimoji="0" lang="en-US" altLang="zh-CN"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存在的问题"/>
          <p:cNvSpPr txBox="1">
            <a:spLocks noGrp="1"/>
          </p:cNvSpPr>
          <p:nvPr>
            <p:ph type="title"/>
          </p:nvPr>
        </p:nvSpPr>
        <p:spPr>
          <a:prstGeom prst="rect">
            <a:avLst/>
          </a:prstGeom>
        </p:spPr>
        <p:txBody>
          <a:bodyPr/>
          <a:lstStyle/>
          <a:p>
            <a:r>
              <a:rPr sz="11500" b="1">
                <a:effectLst/>
                <a:sym typeface="Helvetica Neue" panose="02000503000000020004"/>
              </a:rPr>
              <a:t>SDI</a:t>
            </a:r>
            <a:r>
              <a:rPr lang="zh-CN" sz="11500" b="1">
                <a:effectLst/>
                <a:sym typeface="Helvetica Neue" panose="02000503000000020004"/>
              </a:rPr>
              <a:t> </a:t>
            </a:r>
            <a:r>
              <a:rPr lang="en-US" altLang="zh-CN" sz="11500" b="1">
                <a:effectLst/>
                <a:sym typeface="Helvetica Neue" panose="02000503000000020004"/>
              </a:rPr>
              <a:t>TABLE</a:t>
            </a:r>
            <a:endParaRPr lang="en-US" altLang="zh-CN" sz="11500" b="1">
              <a:effectLst/>
              <a:sym typeface="Helvetica Neue" panose="02000503000000020004"/>
            </a:endParaRPr>
          </a:p>
        </p:txBody>
      </p:sp>
      <p:sp>
        <p:nvSpPr>
          <p:cNvPr id="3" name="文本框 2"/>
          <p:cNvSpPr txBox="1"/>
          <p:nvPr/>
        </p:nvSpPr>
        <p:spPr>
          <a:xfrm>
            <a:off x="2439035" y="3979545"/>
            <a:ext cx="7583170" cy="471805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457200" marR="0" indent="-457200" algn="l" defTabSz="825500" rtl="0" fontAlgn="auto" latinLnBrk="0" hangingPunct="0">
              <a:lnSpc>
                <a:spcPct val="100000"/>
              </a:lnSpc>
              <a:spcBef>
                <a:spcPts val="0"/>
              </a:spcBef>
              <a:spcAft>
                <a:spcPts val="0"/>
              </a:spcAft>
              <a:buClrTx/>
              <a:buSzTx/>
              <a:buFont typeface="Arial" panose="020B0604020202090204" pitchFamily="34" charset="0"/>
              <a:buChar char="•"/>
            </a:pPr>
            <a:r>
              <a:rPr kumimoji="0" lang="en-US" altLang="zh-CN"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type</a:t>
            </a:r>
            <a:endParaRPr kumimoji="0" lang="en-US" altLang="zh-CN"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457200" marR="0" indent="-457200" algn="l" defTabSz="825500" rtl="0" fontAlgn="auto" latinLnBrk="0" hangingPunct="0">
              <a:lnSpc>
                <a:spcPct val="100000"/>
              </a:lnSpc>
              <a:spcBef>
                <a:spcPts val="0"/>
              </a:spcBef>
              <a:spcAft>
                <a:spcPts val="0"/>
              </a:spcAft>
              <a:buClrTx/>
              <a:buSzTx/>
              <a:buFont typeface="Arial" panose="020B0604020202090204" pitchFamily="34" charset="0"/>
              <a:buChar char="•"/>
            </a:pPr>
            <a:r>
              <a:rPr kumimoji="0" lang="en-US" altLang="zh-CN"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id</a:t>
            </a:r>
            <a:endParaRPr kumimoji="0" lang="en-US" altLang="zh-CN"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457200" marR="0" indent="-457200" algn="l" defTabSz="825500" rtl="0" fontAlgn="auto" latinLnBrk="0" hangingPunct="0">
              <a:lnSpc>
                <a:spcPct val="100000"/>
              </a:lnSpc>
              <a:spcBef>
                <a:spcPts val="0"/>
              </a:spcBef>
              <a:spcAft>
                <a:spcPts val="0"/>
              </a:spcAft>
              <a:buClrTx/>
              <a:buSzTx/>
              <a:buFont typeface="Arial" panose="020B0604020202090204" pitchFamily="34" charset="0"/>
              <a:buChar char="•"/>
            </a:pPr>
            <a:r>
              <a:rPr kumimoji="0" lang="en-US" altLang="zh-CN"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compressed_len</a:t>
            </a:r>
            <a:endParaRPr kumimoji="0" lang="en-US" altLang="zh-CN"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457200" marR="0" indent="-457200" algn="l" defTabSz="825500" rtl="0" fontAlgn="auto" latinLnBrk="0" hangingPunct="0">
              <a:lnSpc>
                <a:spcPct val="100000"/>
              </a:lnSpc>
              <a:spcBef>
                <a:spcPts val="0"/>
              </a:spcBef>
              <a:spcAft>
                <a:spcPts val="0"/>
              </a:spcAft>
              <a:buClrTx/>
              <a:buSzTx/>
              <a:buFont typeface="Arial" panose="020B0604020202090204" pitchFamily="34" charset="0"/>
              <a:buChar char="•"/>
            </a:pPr>
            <a:r>
              <a:rPr kumimoji="0" lang="en-US" altLang="zh-CN"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uncompressed_len</a:t>
            </a:r>
            <a:endParaRPr kumimoji="0" lang="en-US" altLang="zh-CN"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457200" marR="0" indent="-457200" algn="l" defTabSz="825500" rtl="0" fontAlgn="auto" latinLnBrk="0" hangingPunct="0">
              <a:lnSpc>
                <a:spcPct val="100000"/>
              </a:lnSpc>
              <a:spcBef>
                <a:spcPts val="0"/>
              </a:spcBef>
              <a:spcAft>
                <a:spcPts val="0"/>
              </a:spcAft>
              <a:buClrTx/>
              <a:buSzTx/>
              <a:buFont typeface="Arial" panose="020B0604020202090204" pitchFamily="34" charset="0"/>
              <a:buChar char="•"/>
            </a:pPr>
            <a:r>
              <a:rPr kumimoji="0" lang="en-US" altLang="zh-CN"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data</a:t>
            </a:r>
            <a:endParaRPr kumimoji="0" lang="en-US" altLang="zh-CN"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4" name="文本框 3"/>
          <p:cNvSpPr txBox="1"/>
          <p:nvPr/>
        </p:nvSpPr>
        <p:spPr>
          <a:xfrm>
            <a:off x="12863195" y="3575685"/>
            <a:ext cx="9992360" cy="65646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857250" marR="0" indent="-857250" algn="l" defTabSz="825500" rtl="0" fontAlgn="auto" latinLnBrk="0" hangingPunct="0">
              <a:lnSpc>
                <a:spcPct val="100000"/>
              </a:lnSpc>
              <a:spcBef>
                <a:spcPts val="0"/>
              </a:spcBef>
              <a:spcAft>
                <a:spcPts val="0"/>
              </a:spcAft>
              <a:buClrTx/>
              <a:buSzTx/>
              <a:buFont typeface="Arial" panose="020B0604020202090204" pitchFamily="34" charset="0"/>
              <a:buChar char="•"/>
            </a:pPr>
            <a:r>
              <a:rPr kumimoji="0" lang="en-US" altLang="zh-CN"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redo</a:t>
            </a:r>
            <a:r>
              <a:rPr kumimoji="0" lang="zh-CN" altLang="en-US"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日志</a:t>
            </a:r>
            <a:endParaRPr kumimoji="0" lang="en-US" altLang="zh-CN"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857250" marR="0" indent="-857250" algn="l" defTabSz="825500" rtl="0" fontAlgn="auto" latinLnBrk="0" hangingPunct="0">
              <a:lnSpc>
                <a:spcPct val="100000"/>
              </a:lnSpc>
              <a:spcBef>
                <a:spcPts val="0"/>
              </a:spcBef>
              <a:spcAft>
                <a:spcPts val="0"/>
              </a:spcAft>
              <a:buClrTx/>
              <a:buSzTx/>
              <a:buFont typeface="Arial" panose="020B0604020202090204" pitchFamily="34" charset="0"/>
              <a:buChar char="•"/>
            </a:pPr>
            <a:r>
              <a:rPr kumimoji="0" lang="en-US" altLang="zh-CN"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undo</a:t>
            </a:r>
            <a:r>
              <a:rPr kumimoji="0" lang="zh-CN" altLang="en-US"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日志</a:t>
            </a:r>
            <a:endParaRPr kumimoji="0" lang="zh-CN" altLang="en-US"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857250" marR="0" indent="-857250" algn="l" defTabSz="825500" rtl="0" fontAlgn="auto" latinLnBrk="0" hangingPunct="0">
              <a:lnSpc>
                <a:spcPct val="100000"/>
              </a:lnSpc>
              <a:spcBef>
                <a:spcPts val="0"/>
              </a:spcBef>
              <a:spcAft>
                <a:spcPts val="0"/>
              </a:spcAft>
              <a:buClrTx/>
              <a:buSzTx/>
              <a:buFont typeface="Arial" panose="020B0604020202090204" pitchFamily="34" charset="0"/>
              <a:buChar char="•"/>
            </a:pPr>
            <a:r>
              <a:rPr kumimoji="0" lang="en-US" altLang="zh-CN"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rollback</a:t>
            </a:r>
            <a:r>
              <a:rPr kumimoji="0" lang="zh-CN" altLang="en-US"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支持</a:t>
            </a:r>
            <a:endParaRPr kumimoji="0" lang="zh-CN" altLang="en-US"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857250" marR="0" indent="-857250" algn="l" defTabSz="825500" rtl="0" fontAlgn="auto" latinLnBrk="0" hangingPunct="0">
              <a:lnSpc>
                <a:spcPct val="100000"/>
              </a:lnSpc>
              <a:spcBef>
                <a:spcPts val="0"/>
              </a:spcBef>
              <a:spcAft>
                <a:spcPts val="0"/>
              </a:spcAft>
              <a:buClrTx/>
              <a:buSzTx/>
              <a:buFont typeface="Arial" panose="020B0604020202090204" pitchFamily="34" charset="0"/>
              <a:buChar char="•"/>
            </a:pPr>
            <a:r>
              <a:rPr lang="en-US" altLang="zh-CN" sz="6000">
                <a:sym typeface="Helvetica Neue" panose="02000503000000020004"/>
              </a:rPr>
              <a:t>update</a:t>
            </a:r>
            <a:r>
              <a:rPr lang="zh-CN" altLang="en-US" sz="6000">
                <a:sym typeface="Helvetica Neue" panose="02000503000000020004"/>
              </a:rPr>
              <a:t>增量更新</a:t>
            </a:r>
            <a:endParaRPr kumimoji="0" lang="zh-CN" altLang="en-US"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457200" marR="0" indent="-457200" algn="l" defTabSz="825500" rtl="0" fontAlgn="auto" latinLnBrk="0" hangingPunct="0">
              <a:lnSpc>
                <a:spcPct val="100000"/>
              </a:lnSpc>
              <a:spcBef>
                <a:spcPts val="0"/>
              </a:spcBef>
              <a:spcAft>
                <a:spcPts val="0"/>
              </a:spcAft>
              <a:buClrTx/>
              <a:buSzTx/>
              <a:buFont typeface="Arial" panose="020B0604020202090204" pitchFamily="34" charset="0"/>
              <a:buChar char="•"/>
            </a:pPr>
            <a:r>
              <a:rPr kumimoji="0" lang="en-US" altLang="zh-CN"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a:t>
            </a:r>
            <a:r>
              <a:rPr kumimoji="0" lang="zh-CN" altLang="en-US"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与</a:t>
            </a:r>
            <a:r>
              <a:rPr kumimoji="0" lang="en-US" altLang="zh-CN"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Data Dictionary</a:t>
            </a:r>
            <a:r>
              <a:rPr kumimoji="0" lang="zh-CN" altLang="en-US"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一致</a:t>
            </a:r>
            <a:endParaRPr kumimoji="0" lang="en-US" altLang="zh-CN"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457200" marR="0" indent="-457200" algn="l" defTabSz="825500" rtl="0" fontAlgn="auto" latinLnBrk="0" hangingPunct="0">
              <a:lnSpc>
                <a:spcPct val="100000"/>
              </a:lnSpc>
              <a:spcBef>
                <a:spcPts val="0"/>
              </a:spcBef>
              <a:spcAft>
                <a:spcPts val="0"/>
              </a:spcAft>
              <a:buClrTx/>
              <a:buSzTx/>
              <a:buFont typeface="Arial" panose="020B0604020202090204" pitchFamily="34" charset="0"/>
              <a:buChar char="•"/>
            </a:pPr>
            <a:r>
              <a:rPr kumimoji="0" lang="zh-CN" altLang="en-US"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即使</a:t>
            </a:r>
            <a:r>
              <a:rPr kumimoji="0" lang="en-US" altLang="zh-CN"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ibd</a:t>
            </a:r>
            <a:r>
              <a:rPr kumimoji="0" lang="zh-CN" altLang="en-US"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文件损坏，</a:t>
            </a:r>
            <a:r>
              <a:rPr kumimoji="0" lang="en-US" altLang="zh-CN"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sdi</a:t>
            </a:r>
            <a:r>
              <a:rPr kumimoji="0" lang="zh-CN" altLang="en-US"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仍能被读取</a:t>
            </a:r>
            <a:endParaRPr kumimoji="0" lang="en-US" altLang="zh-CN" sz="6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存在的问题"/>
          <p:cNvSpPr txBox="1">
            <a:spLocks noGrp="1"/>
          </p:cNvSpPr>
          <p:nvPr>
            <p:ph type="title"/>
          </p:nvPr>
        </p:nvSpPr>
        <p:spPr>
          <a:prstGeom prst="rect">
            <a:avLst/>
          </a:prstGeom>
        </p:spPr>
        <p:txBody>
          <a:bodyPr/>
          <a:lstStyle/>
          <a:p>
            <a:r>
              <a:rPr lang="en-US" sz="8800" b="1">
                <a:sym typeface="+mn-ea"/>
              </a:rPr>
              <a:t>Data Dictionary</a:t>
            </a:r>
            <a:r>
              <a:rPr lang="zh-CN" altLang="en-US" sz="8800" b="1">
                <a:effectLst/>
                <a:sym typeface="Helvetica Neue" panose="02000503000000020004"/>
              </a:rPr>
              <a:t>升级</a:t>
            </a:r>
            <a:endParaRPr lang="zh-CN" altLang="en-US" sz="8800" b="1">
              <a:effectLst/>
              <a:sym typeface="Helvetica Neue" panose="02000503000000020004"/>
            </a:endParaRPr>
          </a:p>
        </p:txBody>
      </p:sp>
      <p:sp>
        <p:nvSpPr>
          <p:cNvPr id="2" name="文本框 1"/>
          <p:cNvSpPr txBox="1"/>
          <p:nvPr/>
        </p:nvSpPr>
        <p:spPr>
          <a:xfrm>
            <a:off x="1078230" y="3067685"/>
            <a:ext cx="8912860" cy="75806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685800" marR="0" indent="-685800" algn="l" defTabSz="825500" rtl="0" fontAlgn="auto" latinLnBrk="0" hangingPunct="0">
              <a:lnSpc>
                <a:spcPct val="100000"/>
              </a:lnSpc>
              <a:spcBef>
                <a:spcPts val="0"/>
              </a:spcBef>
              <a:spcAft>
                <a:spcPts val="0"/>
              </a:spcAft>
              <a:buClrTx/>
              <a:buSzTx/>
              <a:buFont typeface="Arial" panose="020B0604020202090204" pitchFamily="34" charset="0"/>
              <a:buChar char="•"/>
            </a:pPr>
            <a:r>
              <a:rPr kumimoji="0" lang="zh-CN" altLang="en-US" sz="54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Databases</a:t>
            </a:r>
            <a:endParaRPr kumimoji="0" lang="zh-CN" altLang="en-US" sz="54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685800" marR="0" indent="-685800" algn="l" defTabSz="825500" rtl="0" fontAlgn="auto" latinLnBrk="0" hangingPunct="0">
              <a:lnSpc>
                <a:spcPct val="100000"/>
              </a:lnSpc>
              <a:spcBef>
                <a:spcPts val="0"/>
              </a:spcBef>
              <a:spcAft>
                <a:spcPts val="0"/>
              </a:spcAft>
              <a:buClrTx/>
              <a:buSzTx/>
              <a:buFont typeface="Arial" panose="020B0604020202090204" pitchFamily="34" charset="0"/>
              <a:buChar char="•"/>
            </a:pPr>
            <a:r>
              <a:rPr lang="zh-CN" altLang="en-US" sz="5400">
                <a:sym typeface="Helvetica Neue" panose="02000503000000020004"/>
              </a:rPr>
              <a:t>Tablespaces</a:t>
            </a:r>
            <a:endParaRPr lang="zh-CN" altLang="en-US" sz="5400">
              <a:sym typeface="Helvetica Neue" panose="02000503000000020004"/>
            </a:endParaRPr>
          </a:p>
          <a:p>
            <a:pPr marL="685800" marR="0" indent="-685800" algn="l" defTabSz="825500" rtl="0" fontAlgn="auto" latinLnBrk="0" hangingPunct="0">
              <a:lnSpc>
                <a:spcPct val="100000"/>
              </a:lnSpc>
              <a:spcBef>
                <a:spcPts val="0"/>
              </a:spcBef>
              <a:spcAft>
                <a:spcPts val="0"/>
              </a:spcAft>
              <a:buClrTx/>
              <a:buSzTx/>
              <a:buFont typeface="Arial" panose="020B0604020202090204" pitchFamily="34" charset="0"/>
              <a:buChar char="•"/>
            </a:pPr>
            <a:r>
              <a:rPr lang="zh-CN" altLang="en-US" sz="5400">
                <a:sym typeface="Helvetica Neue" panose="02000503000000020004"/>
              </a:rPr>
              <a:t>System tables</a:t>
            </a:r>
            <a:endParaRPr lang="zh-CN" altLang="en-US" sz="5400">
              <a:sym typeface="Helvetica Neue" panose="02000503000000020004"/>
            </a:endParaRPr>
          </a:p>
          <a:p>
            <a:pPr marL="685800" marR="0" indent="-685800" algn="l" defTabSz="825500" rtl="0" fontAlgn="auto" latinLnBrk="0" hangingPunct="0">
              <a:lnSpc>
                <a:spcPct val="100000"/>
              </a:lnSpc>
              <a:spcBef>
                <a:spcPts val="0"/>
              </a:spcBef>
              <a:spcAft>
                <a:spcPts val="0"/>
              </a:spcAft>
              <a:buClrTx/>
              <a:buSzTx/>
              <a:buFont typeface="Arial" panose="020B0604020202090204" pitchFamily="34" charset="0"/>
              <a:buChar char="•"/>
            </a:pPr>
            <a:r>
              <a:rPr lang="zh-CN" altLang="en-US" sz="5400">
                <a:sym typeface="Helvetica Neue" panose="02000503000000020004"/>
              </a:rPr>
              <a:t>User tables</a:t>
            </a:r>
            <a:endParaRPr lang="zh-CN" altLang="en-US" sz="5400">
              <a:sym typeface="Helvetica Neue" panose="02000503000000020004"/>
            </a:endParaRPr>
          </a:p>
          <a:p>
            <a:pPr marL="685800" marR="0" indent="-685800" algn="l" defTabSz="825500" rtl="0" fontAlgn="auto" latinLnBrk="0" hangingPunct="0">
              <a:lnSpc>
                <a:spcPct val="100000"/>
              </a:lnSpc>
              <a:spcBef>
                <a:spcPts val="0"/>
              </a:spcBef>
              <a:spcAft>
                <a:spcPts val="0"/>
              </a:spcAft>
              <a:buClrTx/>
              <a:buSzTx/>
              <a:buFont typeface="Arial" panose="020B0604020202090204" pitchFamily="34" charset="0"/>
              <a:buChar char="•"/>
            </a:pPr>
            <a:r>
              <a:rPr lang="zh-CN" altLang="en-US" sz="5400">
                <a:sym typeface="Helvetica Neue" panose="02000503000000020004"/>
              </a:rPr>
              <a:t>Views</a:t>
            </a:r>
            <a:endParaRPr lang="zh-CN" altLang="en-US" sz="5400">
              <a:sym typeface="Helvetica Neue" panose="02000503000000020004"/>
            </a:endParaRPr>
          </a:p>
          <a:p>
            <a:pPr marL="685800" marR="0" indent="-685800" algn="l" defTabSz="825500" rtl="0" fontAlgn="auto" latinLnBrk="0" hangingPunct="0">
              <a:lnSpc>
                <a:spcPct val="100000"/>
              </a:lnSpc>
              <a:spcBef>
                <a:spcPts val="0"/>
              </a:spcBef>
              <a:spcAft>
                <a:spcPts val="0"/>
              </a:spcAft>
              <a:buClrTx/>
              <a:buSzTx/>
              <a:buFont typeface="Arial" panose="020B0604020202090204" pitchFamily="34" charset="0"/>
              <a:buChar char="•"/>
            </a:pPr>
            <a:r>
              <a:rPr lang="zh-CN" altLang="en-US" sz="5400">
                <a:sym typeface="Helvetica Neue" panose="02000503000000020004"/>
              </a:rPr>
              <a:t>Triggers</a:t>
            </a:r>
            <a:endParaRPr kumimoji="0" lang="zh-CN" altLang="en-US" sz="54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685800" marR="0" indent="-685800" algn="l" defTabSz="825500" rtl="0" fontAlgn="auto" latinLnBrk="0" hangingPunct="0">
              <a:lnSpc>
                <a:spcPct val="100000"/>
              </a:lnSpc>
              <a:spcBef>
                <a:spcPts val="0"/>
              </a:spcBef>
              <a:spcAft>
                <a:spcPts val="0"/>
              </a:spcAft>
              <a:buClrTx/>
              <a:buSzTx/>
              <a:buFont typeface="Arial" panose="020B0604020202090204" pitchFamily="34" charset="0"/>
              <a:buChar char="•"/>
            </a:pPr>
            <a:r>
              <a:rPr lang="zh-CN" altLang="en-US" sz="5400">
                <a:sym typeface="Helvetica Neue" panose="02000503000000020004"/>
              </a:rPr>
              <a:t>Stored procedures</a:t>
            </a:r>
            <a:endParaRPr lang="zh-CN" altLang="en-US" sz="5400">
              <a:sym typeface="Helvetica Neue" panose="02000503000000020004"/>
            </a:endParaRPr>
          </a:p>
          <a:p>
            <a:pPr marL="685800" marR="0" indent="-685800" algn="l" defTabSz="825500" rtl="0" fontAlgn="auto" latinLnBrk="0" hangingPunct="0">
              <a:lnSpc>
                <a:spcPct val="100000"/>
              </a:lnSpc>
              <a:spcBef>
                <a:spcPts val="0"/>
              </a:spcBef>
              <a:spcAft>
                <a:spcPts val="0"/>
              </a:spcAft>
              <a:buClrTx/>
              <a:buSzTx/>
              <a:buFont typeface="Arial" panose="020B0604020202090204" pitchFamily="34" charset="0"/>
              <a:buChar char="•"/>
            </a:pPr>
            <a:r>
              <a:rPr lang="zh-CN" altLang="en-US" sz="5400">
                <a:sym typeface="Helvetica Neue" panose="02000503000000020004"/>
              </a:rPr>
              <a:t>Stored Functions</a:t>
            </a:r>
            <a:endParaRPr lang="zh-CN" altLang="en-US" sz="5400">
              <a:sym typeface="Helvetica Neue" panose="02000503000000020004"/>
            </a:endParaRPr>
          </a:p>
          <a:p>
            <a:pPr marL="685800" marR="0" indent="-685800" algn="l" defTabSz="825500" rtl="0" fontAlgn="auto" latinLnBrk="0" hangingPunct="0">
              <a:lnSpc>
                <a:spcPct val="100000"/>
              </a:lnSpc>
              <a:spcBef>
                <a:spcPts val="0"/>
              </a:spcBef>
              <a:spcAft>
                <a:spcPts val="0"/>
              </a:spcAft>
              <a:buClrTx/>
              <a:buSzTx/>
              <a:buFont typeface="Arial" panose="020B0604020202090204" pitchFamily="34" charset="0"/>
              <a:buChar char="•"/>
            </a:pPr>
            <a:r>
              <a:rPr lang="zh-CN" altLang="en-US" sz="5400">
                <a:sym typeface="Helvetica Neue" panose="02000503000000020004"/>
              </a:rPr>
              <a:t>Events</a:t>
            </a:r>
            <a:endParaRPr kumimoji="0" lang="zh-CN" altLang="en-US" sz="54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pic>
        <p:nvPicPr>
          <p:cNvPr id="5" name="图片 4"/>
          <p:cNvPicPr>
            <a:picLocks noChangeAspect="1"/>
          </p:cNvPicPr>
          <p:nvPr/>
        </p:nvPicPr>
        <p:blipFill>
          <a:blip r:embed="rId1"/>
          <a:stretch>
            <a:fillRect/>
          </a:stretch>
        </p:blipFill>
        <p:spPr>
          <a:xfrm>
            <a:off x="10132060" y="3067685"/>
            <a:ext cx="11957050" cy="7725410"/>
          </a:xfrm>
          <a:prstGeom prst="rect">
            <a:avLst/>
          </a:prstGeom>
        </p:spPr>
      </p:pic>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目标…"/>
          <p:cNvSpPr txBox="1">
            <a:spLocks noGrp="1"/>
          </p:cNvSpPr>
          <p:nvPr>
            <p:ph type="body" sz="quarter" idx="1"/>
          </p:nvPr>
        </p:nvSpPr>
        <p:spPr>
          <a:xfrm>
            <a:off x="3636010" y="2585720"/>
            <a:ext cx="17374235" cy="9296400"/>
          </a:xfrm>
          <a:prstGeom prst="rect">
            <a:avLst/>
          </a:prstGeom>
        </p:spPr>
        <p:txBody>
          <a:bodyPr>
            <a:normAutofit lnSpcReduction="20000"/>
          </a:bodyPr>
          <a:lstStyle/>
          <a:p>
            <a:pPr marL="0" indent="0" defTabSz="742950">
              <a:spcBef>
                <a:spcPts val="5300"/>
              </a:spcBef>
              <a:buSzTx/>
              <a:buNone/>
              <a:defRPr sz="7200"/>
            </a:pPr>
            <a:r>
              <a:rPr>
                <a:sym typeface="+mn-ea"/>
              </a:rPr>
              <a:t>一，什么是 </a:t>
            </a:r>
            <a:r>
              <a:rPr lang="en-US">
                <a:sym typeface="+mn-ea"/>
              </a:rPr>
              <a:t>M</a:t>
            </a:r>
            <a:r>
              <a:rPr>
                <a:sym typeface="+mn-ea"/>
              </a:rPr>
              <a:t>y</a:t>
            </a:r>
            <a:r>
              <a:rPr lang="en-US">
                <a:sym typeface="+mn-ea"/>
              </a:rPr>
              <a:t>SQL </a:t>
            </a:r>
            <a:r>
              <a:rPr>
                <a:sym typeface="+mn-ea"/>
              </a:rPr>
              <a:t>Data Dictionary?</a:t>
            </a:r>
            <a:endParaRPr>
              <a:sym typeface="+mn-ea"/>
            </a:endParaRPr>
          </a:p>
          <a:p>
            <a:pPr marL="0" indent="0" defTabSz="742950">
              <a:spcBef>
                <a:spcPts val="5300"/>
              </a:spcBef>
              <a:buSzTx/>
              <a:buNone/>
              <a:defRPr sz="7200"/>
            </a:pPr>
            <a:r>
              <a:rPr>
                <a:sym typeface="+mn-ea"/>
              </a:rPr>
              <a:t>二，8.0之前是什么样的？</a:t>
            </a:r>
            <a:endParaRPr>
              <a:sym typeface="+mn-ea"/>
            </a:endParaRPr>
          </a:p>
          <a:p>
            <a:pPr marL="0" indent="0" defTabSz="742950">
              <a:spcBef>
                <a:spcPts val="5300"/>
              </a:spcBef>
              <a:buSzTx/>
              <a:buNone/>
              <a:defRPr sz="7200"/>
            </a:pPr>
            <a:r>
              <a:rPr>
                <a:sym typeface="+mn-ea"/>
              </a:rPr>
              <a:t>三，8.0之前有什么问题吗？</a:t>
            </a:r>
            <a:endParaRPr>
              <a:sym typeface="+mn-ea"/>
            </a:endParaRPr>
          </a:p>
          <a:p>
            <a:pPr marL="0" indent="0" defTabSz="742950">
              <a:spcBef>
                <a:spcPts val="5300"/>
              </a:spcBef>
              <a:buSzTx/>
              <a:buNone/>
              <a:defRPr sz="7200"/>
            </a:pPr>
            <a:r>
              <a:rPr>
                <a:sym typeface="+mn-ea"/>
              </a:rPr>
              <a:t>四，8.0是什么样的？</a:t>
            </a:r>
            <a:endParaRPr>
              <a:sym typeface="+mn-ea"/>
            </a:endParaRPr>
          </a:p>
          <a:p>
            <a:pPr marL="0" indent="0" defTabSz="742950">
              <a:spcBef>
                <a:spcPts val="5300"/>
              </a:spcBef>
              <a:buSzTx/>
              <a:buNone/>
              <a:defRPr sz="7200"/>
            </a:pPr>
            <a:r>
              <a:rPr>
                <a:sym typeface="+mn-ea"/>
              </a:rPr>
              <a:t>五，使用8.0</a:t>
            </a:r>
            <a:r>
              <a:rPr lang="zh-CN">
                <a:sym typeface="+mn-ea"/>
              </a:rPr>
              <a:t>之后</a:t>
            </a:r>
            <a:r>
              <a:rPr>
                <a:sym typeface="+mn-ea"/>
              </a:rPr>
              <a:t>解决了哪些问题？</a:t>
            </a:r>
            <a:endParaRPr>
              <a:sym typeface="+mn-ea"/>
            </a:endParaRPr>
          </a:p>
          <a:p>
            <a:pPr marL="0" indent="0" defTabSz="742950">
              <a:spcBef>
                <a:spcPts val="5300"/>
              </a:spcBef>
              <a:buSzTx/>
              <a:buNone/>
              <a:defRPr sz="7200"/>
            </a:pPr>
            <a:r>
              <a:rPr lang="en-US">
                <a:sym typeface="+mn-ea"/>
              </a:rPr>
              <a:t>六，使用</a:t>
            </a:r>
            <a:r>
              <a:rPr>
                <a:sym typeface="+mn-ea"/>
              </a:rPr>
              <a:t>8.0</a:t>
            </a:r>
            <a:r>
              <a:rPr lang="zh-CN">
                <a:sym typeface="+mn-ea"/>
              </a:rPr>
              <a:t>之后</a:t>
            </a:r>
            <a:r>
              <a:rPr lang="en-US">
                <a:sym typeface="+mn-ea"/>
              </a:rPr>
              <a:t>带来了哪些变化？</a:t>
            </a:r>
            <a:endParaRPr lang="en-US"/>
          </a:p>
        </p:txBody>
      </p:sp>
      <p:sp>
        <p:nvSpPr>
          <p:cNvPr id="154" name="大纲"/>
          <p:cNvSpPr txBox="1"/>
          <p:nvPr/>
        </p:nvSpPr>
        <p:spPr>
          <a:xfrm>
            <a:off x="10194266" y="186594"/>
            <a:ext cx="3162301" cy="2235201"/>
          </a:xfrm>
          <a:prstGeom prst="rect">
            <a:avLst/>
          </a:prstGeom>
          <a:ln w="12700">
            <a:miter lim="400000"/>
          </a:ln>
        </p:spPr>
        <p:txBody>
          <a:bodyPr wrap="none" lIns="50800" tIns="50800" rIns="50800" bIns="50800" anchor="ctr">
            <a:spAutoFit/>
          </a:bodyPr>
          <a:lstStyle>
            <a:lvl1pPr>
              <a:defRPr sz="12000" b="0">
                <a:latin typeface="+mn-lt"/>
                <a:ea typeface="+mn-ea"/>
                <a:cs typeface="+mn-cs"/>
                <a:sym typeface="Helvetica Neue Medium"/>
              </a:defRPr>
            </a:lvl1pPr>
          </a:lstStyle>
          <a:p>
            <a:r>
              <a:t>大纲</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架构的演进"/>
          <p:cNvSpPr txBox="1">
            <a:spLocks noGrp="1"/>
          </p:cNvSpPr>
          <p:nvPr>
            <p:ph type="title"/>
          </p:nvPr>
        </p:nvSpPr>
        <p:spPr>
          <a:prstGeom prst="rect">
            <a:avLst/>
          </a:prstGeom>
        </p:spPr>
        <p:txBody>
          <a:bodyPr/>
          <a:lstStyle/>
          <a:p>
            <a:r>
              <a:rPr>
                <a:sym typeface="+mn-ea"/>
              </a:rPr>
              <a:t>二，</a:t>
            </a:r>
            <a:r>
              <a:rPr lang="en-US">
                <a:sym typeface="+mn-ea"/>
              </a:rPr>
              <a:t>M</a:t>
            </a:r>
            <a:r>
              <a:rPr>
                <a:sym typeface="+mn-ea"/>
              </a:rPr>
              <a:t>y</a:t>
            </a:r>
            <a:r>
              <a:rPr lang="en-US">
                <a:sym typeface="+mn-ea"/>
              </a:rPr>
              <a:t>SQL</a:t>
            </a:r>
            <a:r>
              <a:rPr>
                <a:sym typeface="+mn-ea"/>
              </a:rPr>
              <a:t>8.0之前的Data Dictionary是什么样的？</a:t>
            </a:r>
            <a:endParaRPr>
              <a:sym typeface="+mn-ea"/>
            </a:endParaRPr>
          </a:p>
        </p:txBody>
      </p:sp>
    </p:spTree>
  </p:cSld>
  <p:clrMapOvr>
    <a:masterClrMapping/>
  </p:clrMapOvr>
  <p:transition spd="med" advTm="17297"/>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目标"/>
          <p:cNvSpPr txBox="1">
            <a:spLocks noGrp="1"/>
          </p:cNvSpPr>
          <p:nvPr>
            <p:ph type="title"/>
          </p:nvPr>
        </p:nvSpPr>
        <p:spPr>
          <a:xfrm>
            <a:off x="1689100" y="476250"/>
            <a:ext cx="21005800" cy="2895600"/>
          </a:xfrm>
          <a:prstGeom prst="rect">
            <a:avLst/>
          </a:prstGeom>
        </p:spPr>
        <p:txBody>
          <a:bodyPr>
            <a:noAutofit/>
          </a:bodyPr>
          <a:lstStyle/>
          <a:p>
            <a:r>
              <a:rPr sz="9600">
                <a:sym typeface="+mn-ea"/>
              </a:rPr>
              <a:t>二，</a:t>
            </a:r>
            <a:r>
              <a:rPr lang="en-US" sz="9600">
                <a:sym typeface="+mn-ea"/>
              </a:rPr>
              <a:t>M</a:t>
            </a:r>
            <a:r>
              <a:rPr sz="9600">
                <a:sym typeface="+mn-ea"/>
              </a:rPr>
              <a:t>y</a:t>
            </a:r>
            <a:r>
              <a:rPr lang="en-US" sz="9600">
                <a:sym typeface="+mn-ea"/>
              </a:rPr>
              <a:t>SQL</a:t>
            </a:r>
            <a:r>
              <a:rPr sz="9600">
                <a:sym typeface="+mn-ea"/>
              </a:rPr>
              <a:t>8.0之前的Data Dictionary是什么样的？</a:t>
            </a:r>
            <a:endParaRPr sz="9600">
              <a:sym typeface="+mn-ea"/>
            </a:endParaRPr>
          </a:p>
        </p:txBody>
      </p:sp>
      <p:sp>
        <p:nvSpPr>
          <p:cNvPr id="157" name="大规模的MySQL全生命周期的运维管理。"/>
          <p:cNvSpPr txBox="1">
            <a:spLocks noGrp="1"/>
          </p:cNvSpPr>
          <p:nvPr>
            <p:ph type="body" sz="half" idx="1"/>
          </p:nvPr>
        </p:nvSpPr>
        <p:spPr>
          <a:xfrm>
            <a:off x="2685415" y="3250565"/>
            <a:ext cx="18051780" cy="8772525"/>
          </a:xfrm>
          <a:prstGeom prst="rect">
            <a:avLst/>
          </a:prstGeom>
        </p:spPr>
        <p:txBody>
          <a:bodyPr>
            <a:normAutofit/>
          </a:bodyPr>
          <a:lstStyle>
            <a:lvl1pPr marL="0" indent="0">
              <a:buSzTx/>
              <a:buNone/>
              <a:defRPr sz="5800"/>
            </a:lvl1pPr>
          </a:lstStyle>
          <a:p>
            <a:pPr marL="457200" marR="0" indent="-457200" algn="l" defTabSz="825500" rtl="0" fontAlgn="auto" latinLnBrk="0" hangingPunct="0">
              <a:lnSpc>
                <a:spcPct val="200000"/>
              </a:lnSpc>
              <a:spcBef>
                <a:spcPts val="0"/>
              </a:spcBef>
              <a:spcAft>
                <a:spcPts val="0"/>
              </a:spcAft>
              <a:buClrTx/>
              <a:buSzTx/>
              <a:buFont typeface="Arial" panose="020B0604020202090204" pitchFamily="34" charset="0"/>
              <a:buChar char="•"/>
            </a:pPr>
            <a:r>
              <a:rPr lang="zh-CN" altLang="en-US" sz="8000" b="1">
                <a:effectLst/>
                <a:sym typeface="Helvetica Neue" panose="02000503000000020004"/>
              </a:rPr>
              <a:t>文件</a:t>
            </a:r>
            <a:endParaRPr kumimoji="0" lang="zh-CN" altLang="en-US" sz="8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457200" marR="0" indent="-457200" algn="l" defTabSz="825500" rtl="0" fontAlgn="auto" latinLnBrk="0" hangingPunct="0">
              <a:lnSpc>
                <a:spcPct val="200000"/>
              </a:lnSpc>
              <a:spcBef>
                <a:spcPts val="0"/>
              </a:spcBef>
              <a:spcAft>
                <a:spcPts val="0"/>
              </a:spcAft>
              <a:buClrTx/>
              <a:buSzTx/>
              <a:buFont typeface="Arial" panose="020B0604020202090204" pitchFamily="34" charset="0"/>
              <a:buChar char="•"/>
            </a:pPr>
            <a:r>
              <a:rPr lang="zh-CN" altLang="en-US" sz="8000" b="1">
                <a:effectLst/>
                <a:sym typeface="Helvetica Neue" panose="02000503000000020004"/>
              </a:rPr>
              <a:t>非事务表</a:t>
            </a:r>
            <a:endParaRPr kumimoji="0" lang="zh-CN" altLang="en-US" sz="8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457200" marR="0" indent="-457200" algn="l" defTabSz="825500" rtl="0" fontAlgn="auto" latinLnBrk="0" hangingPunct="0">
              <a:lnSpc>
                <a:spcPct val="200000"/>
              </a:lnSpc>
              <a:spcBef>
                <a:spcPts val="0"/>
              </a:spcBef>
              <a:spcAft>
                <a:spcPts val="0"/>
              </a:spcAft>
              <a:buClrTx/>
              <a:buSzTx/>
              <a:buFont typeface="Arial" panose="020B0604020202090204" pitchFamily="34" charset="0"/>
              <a:buChar char="•"/>
            </a:pPr>
            <a:r>
              <a:rPr lang="zh-CN" altLang="en-US" sz="8000" b="1">
                <a:effectLst/>
                <a:sym typeface="Helvetica Neue" panose="02000503000000020004"/>
              </a:rPr>
              <a:t>存储引擎</a:t>
            </a:r>
            <a:endParaRPr lang="en-US" sz="8000">
              <a:ea typeface="宋体" charset="0"/>
            </a:endParaRPr>
          </a:p>
        </p:txBody>
      </p:sp>
    </p:spTree>
  </p:cSld>
  <p:clrMapOvr>
    <a:masterClrMapping/>
  </p:clrMapOvr>
  <p:transition spd="med" advTm="19981"/>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目标"/>
          <p:cNvSpPr txBox="1">
            <a:spLocks noGrp="1"/>
          </p:cNvSpPr>
          <p:nvPr>
            <p:ph type="title"/>
          </p:nvPr>
        </p:nvSpPr>
        <p:spPr>
          <a:xfrm>
            <a:off x="1689100" y="476250"/>
            <a:ext cx="21005800" cy="2895600"/>
          </a:xfrm>
          <a:prstGeom prst="rect">
            <a:avLst/>
          </a:prstGeom>
        </p:spPr>
        <p:txBody>
          <a:bodyPr>
            <a:normAutofit/>
          </a:bodyPr>
          <a:lstStyle/>
          <a:p>
            <a:r>
              <a:rPr lang="zh-CN" altLang="en-US" b="1">
                <a:effectLst/>
                <a:sym typeface="Helvetica Neue" panose="02000503000000020004"/>
              </a:rPr>
              <a:t>文件</a:t>
            </a:r>
            <a:endParaRPr>
              <a:sym typeface="+mn-ea"/>
            </a:endParaRPr>
          </a:p>
        </p:txBody>
      </p:sp>
      <p:sp>
        <p:nvSpPr>
          <p:cNvPr id="157" name="大规模的MySQL全生命周期的运维管理。"/>
          <p:cNvSpPr txBox="1">
            <a:spLocks noGrp="1"/>
          </p:cNvSpPr>
          <p:nvPr>
            <p:ph type="body" sz="half" idx="1"/>
          </p:nvPr>
        </p:nvSpPr>
        <p:spPr>
          <a:xfrm>
            <a:off x="2685415" y="3250565"/>
            <a:ext cx="18051780" cy="8953500"/>
          </a:xfrm>
          <a:prstGeom prst="rect">
            <a:avLst/>
          </a:prstGeom>
        </p:spPr>
        <p:txBody>
          <a:bodyPr>
            <a:normAutofit fontScale="25000"/>
          </a:bodyPr>
          <a:lstStyle>
            <a:lvl1pPr marL="0" indent="0">
              <a:buSzTx/>
              <a:buNone/>
              <a:defRPr sz="5800"/>
            </a:lvl1pPr>
          </a:lstStyle>
          <a:p>
            <a:pPr marR="0" algn="l" defTabSz="825500" rtl="0" fontAlgn="auto" latinLnBrk="0" hangingPunct="0">
              <a:lnSpc>
                <a:spcPct val="200000"/>
              </a:lnSpc>
              <a:spcBef>
                <a:spcPts val="0"/>
              </a:spcBef>
              <a:spcAft>
                <a:spcPts val="0"/>
              </a:spcAft>
              <a:buClrTx/>
              <a:buSzTx/>
              <a:buFont typeface="Arial" panose="020B0604020202090204" pitchFamily="34" charset="0"/>
            </a:pPr>
            <a:endParaRPr lang="zh-CN" altLang="en-US" sz="8000" b="1">
              <a:effectLst/>
              <a:sym typeface="Helvetica Neue" panose="02000503000000020004"/>
            </a:endParaRPr>
          </a:p>
          <a:p>
            <a:pPr marL="914400" marR="0" lvl="1" indent="-457200" algn="l" defTabSz="825500" rtl="0" fontAlgn="auto" latinLnBrk="0" hangingPunct="0">
              <a:lnSpc>
                <a:spcPct val="200000"/>
              </a:lnSpc>
              <a:spcBef>
                <a:spcPts val="0"/>
              </a:spcBef>
              <a:spcAft>
                <a:spcPts val="0"/>
              </a:spcAft>
              <a:buClrTx/>
              <a:buSzTx/>
              <a:buFont typeface="Arial" panose="020B0604020202090204" pitchFamily="34" charset="0"/>
              <a:buChar char="•"/>
            </a:pPr>
            <a:r>
              <a:rPr lang="zh-CN" altLang="en-US" sz="19900" b="1">
                <a:effectLst/>
                <a:sym typeface="Helvetica Neue" panose="02000503000000020004"/>
              </a:rPr>
              <a:t> frm文件（表元数据）</a:t>
            </a:r>
            <a:endParaRPr kumimoji="0" lang="zh-CN" altLang="en-US" sz="199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914400" marR="0" lvl="1" indent="-457200" algn="l" defTabSz="825500" rtl="0" fontAlgn="auto" latinLnBrk="0" hangingPunct="0">
              <a:lnSpc>
                <a:spcPct val="200000"/>
              </a:lnSpc>
              <a:spcBef>
                <a:spcPts val="0"/>
              </a:spcBef>
              <a:spcAft>
                <a:spcPts val="0"/>
              </a:spcAft>
              <a:buClrTx/>
              <a:buSzTx/>
              <a:buFont typeface="Arial" panose="020B0604020202090204" pitchFamily="34" charset="0"/>
              <a:buChar char="•"/>
            </a:pPr>
            <a:r>
              <a:rPr kumimoji="0" lang="zh-CN" altLang="en-US" sz="199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par文件（分区表定义）</a:t>
            </a:r>
            <a:endParaRPr kumimoji="0" lang="zh-CN" altLang="en-US" sz="199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914400" marR="0" lvl="1" indent="-457200" algn="l" defTabSz="825500" rtl="0" fontAlgn="auto" latinLnBrk="0" hangingPunct="0">
              <a:lnSpc>
                <a:spcPct val="200000"/>
              </a:lnSpc>
              <a:spcBef>
                <a:spcPts val="0"/>
              </a:spcBef>
              <a:spcAft>
                <a:spcPts val="0"/>
              </a:spcAft>
              <a:buClrTx/>
              <a:buSzTx/>
              <a:buFont typeface="Arial" panose="020B0604020202090204" pitchFamily="34" charset="0"/>
              <a:buChar char="•"/>
            </a:pPr>
            <a:r>
              <a:rPr kumimoji="0" lang="zh-CN" altLang="en-US" sz="199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a:t>
            </a:r>
            <a:r>
              <a:rPr kumimoji="0" lang="en-US" altLang="zh-CN" sz="199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trn</a:t>
            </a:r>
            <a:r>
              <a:rPr kumimoji="0" lang="zh-CN" altLang="en-US" sz="199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文件（触发器命名空间）</a:t>
            </a:r>
            <a:endParaRPr kumimoji="0" lang="zh-CN" altLang="en-US" sz="199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914400" marR="0" lvl="1" indent="-457200" algn="l" defTabSz="825500" rtl="0" fontAlgn="auto" latinLnBrk="0" hangingPunct="0">
              <a:lnSpc>
                <a:spcPct val="200000"/>
              </a:lnSpc>
              <a:spcBef>
                <a:spcPts val="0"/>
              </a:spcBef>
              <a:spcAft>
                <a:spcPts val="0"/>
              </a:spcAft>
              <a:buClrTx/>
              <a:buSzTx/>
              <a:buFont typeface="Arial" panose="020B0604020202090204" pitchFamily="34" charset="0"/>
              <a:buChar char="•"/>
            </a:pPr>
            <a:r>
              <a:rPr kumimoji="0" lang="zh-CN" altLang="en-US" sz="199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a:t>
            </a:r>
            <a:r>
              <a:rPr kumimoji="0" lang="en-US" altLang="zh-CN" sz="199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trg</a:t>
            </a:r>
            <a:r>
              <a:rPr kumimoji="0" lang="zh-CN" altLang="en-US" sz="199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文件（触发器参数）</a:t>
            </a:r>
            <a:endParaRPr kumimoji="0" lang="zh-CN" altLang="en-US" sz="199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914400" marR="0" lvl="1" indent="-457200" algn="l" defTabSz="825500" rtl="0" fontAlgn="auto" latinLnBrk="0" hangingPunct="0">
              <a:lnSpc>
                <a:spcPct val="200000"/>
              </a:lnSpc>
              <a:spcBef>
                <a:spcPts val="0"/>
              </a:spcBef>
              <a:spcAft>
                <a:spcPts val="0"/>
              </a:spcAft>
              <a:buClrTx/>
              <a:buSzTx/>
              <a:buFont typeface="Arial" panose="020B0604020202090204" pitchFamily="34" charset="0"/>
              <a:buChar char="•"/>
            </a:pPr>
            <a:r>
              <a:rPr kumimoji="0" lang="zh-CN" altLang="en-US" sz="199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isl文件（记录innodb不在数据目录的表空间位置）</a:t>
            </a:r>
            <a:endParaRPr kumimoji="0" lang="zh-CN" altLang="en-US" sz="199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L="914400" marR="0" lvl="1" indent="-457200" algn="l" defTabSz="825500" rtl="0" fontAlgn="auto" latinLnBrk="0" hangingPunct="0">
              <a:lnSpc>
                <a:spcPct val="200000"/>
              </a:lnSpc>
              <a:spcBef>
                <a:spcPts val="0"/>
              </a:spcBef>
              <a:spcAft>
                <a:spcPts val="0"/>
              </a:spcAft>
              <a:buClrTx/>
              <a:buSzTx/>
              <a:buFont typeface="Arial" panose="020B0604020202090204" pitchFamily="34" charset="0"/>
              <a:buChar char="•"/>
            </a:pPr>
            <a:r>
              <a:rPr kumimoji="0" lang="zh-CN" altLang="en-US" sz="199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rPr>
              <a:t> db.opt文件（库配置，默认字符集）</a:t>
            </a:r>
            <a:endParaRPr kumimoji="0" lang="zh-CN" altLang="en-US" sz="8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endParaRPr>
          </a:p>
          <a:p>
            <a:pPr marR="0" algn="l" defTabSz="825500" rtl="0" fontAlgn="auto" latinLnBrk="0" hangingPunct="0">
              <a:lnSpc>
                <a:spcPct val="200000"/>
              </a:lnSpc>
              <a:spcBef>
                <a:spcPts val="0"/>
              </a:spcBef>
              <a:spcAft>
                <a:spcPts val="0"/>
              </a:spcAft>
              <a:buClrTx/>
              <a:buSzTx/>
              <a:buFont typeface="Arial" panose="020B0604020202090204" pitchFamily="34" charset="0"/>
            </a:pPr>
            <a:endParaRPr lang="en-US" sz="8000">
              <a:ea typeface="宋体" charset="0"/>
            </a:endParaRPr>
          </a:p>
        </p:txBody>
      </p:sp>
    </p:spTree>
  </p:cSld>
  <p:clrMapOvr>
    <a:masterClrMapping/>
  </p:clrMapOvr>
  <p:transition spd="med" advTm="91794"/>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目标"/>
          <p:cNvSpPr txBox="1">
            <a:spLocks noGrp="1"/>
          </p:cNvSpPr>
          <p:nvPr>
            <p:ph type="title"/>
          </p:nvPr>
        </p:nvSpPr>
        <p:spPr>
          <a:xfrm>
            <a:off x="1689100" y="476250"/>
            <a:ext cx="21005800" cy="2895600"/>
          </a:xfrm>
          <a:prstGeom prst="rect">
            <a:avLst/>
          </a:prstGeom>
        </p:spPr>
        <p:txBody>
          <a:bodyPr>
            <a:normAutofit/>
          </a:bodyPr>
          <a:lstStyle/>
          <a:p>
            <a:r>
              <a:rPr lang="zh-CN" b="1">
                <a:sym typeface="+mn-ea"/>
              </a:rPr>
              <a:t>非事务表</a:t>
            </a:r>
            <a:endParaRPr lang="zh-CN" b="1">
              <a:sym typeface="+mn-ea"/>
            </a:endParaRPr>
          </a:p>
        </p:txBody>
      </p:sp>
      <p:sp>
        <p:nvSpPr>
          <p:cNvPr id="157" name="大规模的MySQL全生命周期的运维管理。"/>
          <p:cNvSpPr txBox="1">
            <a:spLocks noGrp="1"/>
          </p:cNvSpPr>
          <p:nvPr>
            <p:ph type="body" sz="half" idx="1"/>
          </p:nvPr>
        </p:nvSpPr>
        <p:spPr>
          <a:xfrm>
            <a:off x="2685415" y="3250565"/>
            <a:ext cx="18051780" cy="8953500"/>
          </a:xfrm>
          <a:prstGeom prst="rect">
            <a:avLst/>
          </a:prstGeom>
        </p:spPr>
        <p:txBody>
          <a:bodyPr>
            <a:normAutofit fontScale="30000"/>
          </a:bodyPr>
          <a:lstStyle>
            <a:lvl1pPr marL="0" indent="0">
              <a:buSzTx/>
              <a:buNone/>
              <a:defRPr sz="5800"/>
            </a:lvl1pPr>
          </a:lstStyle>
          <a:p>
            <a:pPr marR="0" algn="l" defTabSz="825500" rtl="0" fontAlgn="auto" latinLnBrk="0" hangingPunct="0">
              <a:lnSpc>
                <a:spcPct val="200000"/>
              </a:lnSpc>
              <a:spcBef>
                <a:spcPts val="0"/>
              </a:spcBef>
              <a:spcAft>
                <a:spcPts val="0"/>
              </a:spcAft>
              <a:buClrTx/>
              <a:buSzTx/>
              <a:buFont typeface="Arial" panose="020B0604020202090204" pitchFamily="34" charset="0"/>
            </a:pPr>
            <a:endParaRPr lang="zh-CN" altLang="en-US" sz="8000" b="1">
              <a:effectLst/>
              <a:sym typeface="Helvetica Neue" panose="02000503000000020004"/>
            </a:endParaRPr>
          </a:p>
          <a:p>
            <a:pPr marL="914400" marR="0" lvl="1" indent="-457200" algn="l" defTabSz="825500" rtl="0" fontAlgn="auto" latinLnBrk="0" hangingPunct="0">
              <a:lnSpc>
                <a:spcPct val="200000"/>
              </a:lnSpc>
              <a:spcBef>
                <a:spcPts val="0"/>
              </a:spcBef>
              <a:spcAft>
                <a:spcPts val="0"/>
              </a:spcAft>
              <a:buClrTx/>
              <a:buSzTx/>
              <a:buFont typeface="Arial" panose="020B0604020202090204" pitchFamily="34" charset="0"/>
              <a:buChar char="•"/>
            </a:pPr>
            <a:r>
              <a:rPr lang="zh-CN" altLang="en-US" sz="19900" b="1">
                <a:effectLst/>
                <a:sym typeface="Helvetica Neue" panose="02000503000000020004"/>
              </a:rPr>
              <a:t> user表</a:t>
            </a:r>
            <a:endParaRPr lang="zh-CN" altLang="en-US" sz="19900" b="1">
              <a:effectLst/>
              <a:sym typeface="Helvetica Neue" panose="02000503000000020004"/>
            </a:endParaRPr>
          </a:p>
          <a:p>
            <a:pPr marL="914400" marR="0" lvl="1" indent="-457200" algn="l" defTabSz="825500" rtl="0" fontAlgn="auto" latinLnBrk="0" hangingPunct="0">
              <a:lnSpc>
                <a:spcPct val="200000"/>
              </a:lnSpc>
              <a:spcBef>
                <a:spcPts val="0"/>
              </a:spcBef>
              <a:spcAft>
                <a:spcPts val="0"/>
              </a:spcAft>
              <a:buClrTx/>
              <a:buSzTx/>
              <a:buFont typeface="Arial" panose="020B0604020202090204" pitchFamily="34" charset="0"/>
              <a:buChar char="•"/>
            </a:pPr>
            <a:r>
              <a:rPr lang="zh-CN" altLang="en-US" sz="19900" b="1">
                <a:effectLst/>
                <a:sym typeface="Helvetica Neue" panose="02000503000000020004"/>
              </a:rPr>
              <a:t> event表</a:t>
            </a:r>
            <a:endParaRPr lang="zh-CN" altLang="en-US" sz="19900" b="1">
              <a:effectLst/>
              <a:sym typeface="Helvetica Neue" panose="02000503000000020004"/>
            </a:endParaRPr>
          </a:p>
          <a:p>
            <a:pPr marL="914400" marR="0" lvl="1" indent="-457200" algn="l" defTabSz="825500" rtl="0" fontAlgn="auto" latinLnBrk="0" hangingPunct="0">
              <a:lnSpc>
                <a:spcPct val="200000"/>
              </a:lnSpc>
              <a:spcBef>
                <a:spcPts val="0"/>
              </a:spcBef>
              <a:spcAft>
                <a:spcPts val="0"/>
              </a:spcAft>
              <a:buClrTx/>
              <a:buSzTx/>
              <a:buFont typeface="Arial" panose="020B0604020202090204" pitchFamily="34" charset="0"/>
              <a:buChar char="•"/>
            </a:pPr>
            <a:r>
              <a:rPr lang="zh-CN" altLang="en-US" sz="19900" b="1">
                <a:effectLst/>
                <a:sym typeface="Helvetica Neue" panose="02000503000000020004"/>
              </a:rPr>
              <a:t> proc表</a:t>
            </a:r>
            <a:endParaRPr lang="zh-CN" altLang="en-US" sz="19900" b="1">
              <a:effectLst/>
              <a:sym typeface="Helvetica Neue" panose="02000503000000020004"/>
            </a:endParaRPr>
          </a:p>
          <a:p>
            <a:pPr marL="914400" marR="0" lvl="1" indent="-457200" algn="l" defTabSz="825500" rtl="0" fontAlgn="auto" latinLnBrk="0" hangingPunct="0">
              <a:lnSpc>
                <a:spcPct val="200000"/>
              </a:lnSpc>
              <a:spcBef>
                <a:spcPts val="0"/>
              </a:spcBef>
              <a:spcAft>
                <a:spcPts val="0"/>
              </a:spcAft>
              <a:buClrTx/>
              <a:buSzTx/>
              <a:buFont typeface="Arial" panose="020B0604020202090204" pitchFamily="34" charset="0"/>
              <a:buChar char="•"/>
            </a:pPr>
            <a:r>
              <a:rPr lang="zh-CN" altLang="en-US" sz="19900" b="1">
                <a:effectLst/>
                <a:sym typeface="Helvetica Neue" panose="02000503000000020004"/>
              </a:rPr>
              <a:t>。。。</a:t>
            </a:r>
            <a:endParaRPr lang="zh-CN" altLang="en-US" sz="19900" b="1">
              <a:effectLst/>
              <a:sym typeface="Helvetica Neue" panose="02000503000000020004"/>
            </a:endParaRPr>
          </a:p>
          <a:p>
            <a:pPr marR="0" algn="l" defTabSz="825500" rtl="0" fontAlgn="auto" latinLnBrk="0" hangingPunct="0">
              <a:lnSpc>
                <a:spcPct val="200000"/>
              </a:lnSpc>
              <a:spcBef>
                <a:spcPts val="0"/>
              </a:spcBef>
              <a:spcAft>
                <a:spcPts val="0"/>
              </a:spcAft>
              <a:buClrTx/>
              <a:buSzTx/>
              <a:buFont typeface="Arial" panose="020B0604020202090204" pitchFamily="34" charset="0"/>
            </a:pPr>
            <a:endParaRPr lang="en-US" sz="8000">
              <a:ea typeface="宋体" charset="0"/>
            </a:endParaRPr>
          </a:p>
        </p:txBody>
      </p:sp>
    </p:spTree>
  </p:cSld>
  <p:clrMapOvr>
    <a:masterClrMapping/>
  </p:clrMapOvr>
  <p:transition spd="med" advTm="24201"/>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目标"/>
          <p:cNvSpPr txBox="1">
            <a:spLocks noGrp="1"/>
          </p:cNvSpPr>
          <p:nvPr>
            <p:ph type="title"/>
          </p:nvPr>
        </p:nvSpPr>
        <p:spPr>
          <a:xfrm>
            <a:off x="1689100" y="476250"/>
            <a:ext cx="21005800" cy="2895600"/>
          </a:xfrm>
          <a:prstGeom prst="rect">
            <a:avLst/>
          </a:prstGeom>
        </p:spPr>
        <p:txBody>
          <a:bodyPr>
            <a:normAutofit/>
          </a:bodyPr>
          <a:lstStyle/>
          <a:p>
            <a:r>
              <a:rPr lang="zh-CN" b="1">
                <a:sym typeface="+mn-ea"/>
              </a:rPr>
              <a:t>存储引擎（冗余）</a:t>
            </a:r>
            <a:endParaRPr lang="zh-CN" b="1">
              <a:sym typeface="+mn-ea"/>
            </a:endParaRPr>
          </a:p>
        </p:txBody>
      </p:sp>
      <p:sp>
        <p:nvSpPr>
          <p:cNvPr id="157" name="大规模的MySQL全生命周期的运维管理。"/>
          <p:cNvSpPr txBox="1">
            <a:spLocks noGrp="1"/>
          </p:cNvSpPr>
          <p:nvPr>
            <p:ph type="body" sz="half" idx="1"/>
          </p:nvPr>
        </p:nvSpPr>
        <p:spPr>
          <a:xfrm>
            <a:off x="2685415" y="3250565"/>
            <a:ext cx="18051780" cy="8953500"/>
          </a:xfrm>
          <a:prstGeom prst="rect">
            <a:avLst/>
          </a:prstGeom>
        </p:spPr>
        <p:txBody>
          <a:bodyPr>
            <a:normAutofit fontScale="40000"/>
          </a:bodyPr>
          <a:lstStyle>
            <a:lvl1pPr marL="0" indent="0">
              <a:buSzTx/>
              <a:buNone/>
              <a:defRPr sz="5800"/>
            </a:lvl1pPr>
          </a:lstStyle>
          <a:p>
            <a:pPr marR="0" algn="l" defTabSz="825500" rtl="0" fontAlgn="auto" latinLnBrk="0" hangingPunct="0">
              <a:lnSpc>
                <a:spcPct val="200000"/>
              </a:lnSpc>
              <a:spcBef>
                <a:spcPts val="0"/>
              </a:spcBef>
              <a:spcAft>
                <a:spcPts val="0"/>
              </a:spcAft>
              <a:buClrTx/>
              <a:buSzTx/>
              <a:buFont typeface="Arial" panose="020B0604020202090204" pitchFamily="34" charset="0"/>
            </a:pPr>
            <a:endParaRPr lang="zh-CN" altLang="en-US" sz="8000" b="1">
              <a:effectLst/>
              <a:sym typeface="Helvetica Neue" panose="02000503000000020004"/>
            </a:endParaRPr>
          </a:p>
          <a:p>
            <a:pPr marL="914400" marR="0" lvl="1" indent="-457200" algn="l" defTabSz="825500" rtl="0" fontAlgn="auto" latinLnBrk="0" hangingPunct="0">
              <a:lnSpc>
                <a:spcPct val="200000"/>
              </a:lnSpc>
              <a:spcBef>
                <a:spcPts val="0"/>
              </a:spcBef>
              <a:spcAft>
                <a:spcPts val="0"/>
              </a:spcAft>
              <a:buClrTx/>
              <a:buSzTx/>
              <a:buFont typeface="Arial" panose="020B0604020202090204" pitchFamily="34" charset="0"/>
              <a:buChar char="•"/>
            </a:pPr>
            <a:r>
              <a:rPr lang="zh-CN" altLang="en-US" sz="19900" b="1">
                <a:effectLst/>
                <a:sym typeface="Helvetica Neue" panose="02000503000000020004"/>
              </a:rPr>
              <a:t> INNODB_SYS_TABLES</a:t>
            </a:r>
            <a:endParaRPr lang="zh-CN" altLang="en-US" sz="19900" b="1">
              <a:effectLst/>
              <a:sym typeface="Helvetica Neue" panose="02000503000000020004"/>
            </a:endParaRPr>
          </a:p>
          <a:p>
            <a:pPr marL="914400" marR="0" lvl="1" indent="-457200" algn="l" defTabSz="825500" rtl="0" fontAlgn="auto" latinLnBrk="0" hangingPunct="0">
              <a:lnSpc>
                <a:spcPct val="200000"/>
              </a:lnSpc>
              <a:spcBef>
                <a:spcPts val="0"/>
              </a:spcBef>
              <a:spcAft>
                <a:spcPts val="0"/>
              </a:spcAft>
              <a:buClrTx/>
              <a:buSzTx/>
              <a:buFont typeface="Arial" panose="020B0604020202090204" pitchFamily="34" charset="0"/>
              <a:buChar char="•"/>
            </a:pPr>
            <a:r>
              <a:rPr lang="zh-CN" altLang="en-US" sz="19900" b="1">
                <a:effectLst/>
                <a:sym typeface="Helvetica Neue" panose="02000503000000020004"/>
              </a:rPr>
              <a:t> INNODB_SYS_FIELDS</a:t>
            </a:r>
            <a:endParaRPr lang="zh-CN" altLang="en-US" sz="19900" b="1">
              <a:effectLst/>
              <a:sym typeface="Helvetica Neue" panose="02000503000000020004"/>
            </a:endParaRPr>
          </a:p>
          <a:p>
            <a:pPr marL="914400" marR="0" lvl="1" indent="-457200" algn="l" defTabSz="825500" rtl="0" fontAlgn="auto" latinLnBrk="0" hangingPunct="0">
              <a:lnSpc>
                <a:spcPct val="200000"/>
              </a:lnSpc>
              <a:spcBef>
                <a:spcPts val="0"/>
              </a:spcBef>
              <a:spcAft>
                <a:spcPts val="0"/>
              </a:spcAft>
              <a:buClrTx/>
              <a:buSzTx/>
              <a:buFont typeface="Arial" panose="020B0604020202090204" pitchFamily="34" charset="0"/>
              <a:buChar char="•"/>
            </a:pPr>
            <a:r>
              <a:rPr lang="zh-CN" altLang="en-US" sz="19900" b="1">
                <a:effectLst/>
                <a:sym typeface="Helvetica Neue" panose="02000503000000020004"/>
              </a:rPr>
              <a:t>。。。</a:t>
            </a:r>
            <a:endParaRPr lang="zh-CN" altLang="en-US" sz="19900" b="1">
              <a:effectLst/>
              <a:sym typeface="Helvetica Neue" panose="02000503000000020004"/>
            </a:endParaRPr>
          </a:p>
          <a:p>
            <a:pPr marR="0" algn="l" defTabSz="825500" rtl="0" fontAlgn="auto" latinLnBrk="0" hangingPunct="0">
              <a:lnSpc>
                <a:spcPct val="200000"/>
              </a:lnSpc>
              <a:spcBef>
                <a:spcPts val="0"/>
              </a:spcBef>
              <a:spcAft>
                <a:spcPts val="0"/>
              </a:spcAft>
              <a:buClrTx/>
              <a:buSzTx/>
              <a:buFont typeface="Arial" panose="020B0604020202090204" pitchFamily="34" charset="0"/>
            </a:pPr>
            <a:endParaRPr lang="en-US" sz="8000">
              <a:ea typeface="宋体" charset="0"/>
            </a:endParaRPr>
          </a:p>
        </p:txBody>
      </p:sp>
    </p:spTree>
  </p:cSld>
  <p:clrMapOvr>
    <a:masterClrMapping/>
  </p:clrMapOvr>
  <p:transition spd="med" advTm="52840"/>
</p:sld>
</file>

<file path=ppt/theme/theme1.xml><?xml version="1.0" encoding="utf-8"?>
<a:theme xmlns:a="http://schemas.openxmlformats.org/drawingml/2006/main" name="slide master">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7301</Words>
  <Application>WPS 表格</Application>
  <PresentationFormat>Custom</PresentationFormat>
  <Paragraphs>470</Paragraphs>
  <Slides>48</Slides>
  <Notes>7</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48</vt:i4>
      </vt:variant>
    </vt:vector>
  </HeadingPairs>
  <TitlesOfParts>
    <vt:vector size="66" baseType="lpstr">
      <vt:lpstr>Arial</vt:lpstr>
      <vt:lpstr>方正书宋_GBK</vt:lpstr>
      <vt:lpstr>Wingdings</vt:lpstr>
      <vt:lpstr>Helvetica Neue</vt:lpstr>
      <vt:lpstr>Helvetica Neue Medium</vt:lpstr>
      <vt:lpstr>Helvetica Neue Light</vt:lpstr>
      <vt:lpstr>宋体</vt:lpstr>
      <vt:lpstr>Helvetica Neue</vt:lpstr>
      <vt:lpstr>Wingdings</vt:lpstr>
      <vt:lpstr>Thonburi</vt:lpstr>
      <vt:lpstr>汉仪书宋二KW</vt:lpstr>
      <vt:lpstr>微软雅黑</vt:lpstr>
      <vt:lpstr>汉仪旗黑KW</vt:lpstr>
      <vt:lpstr>Arial Unicode MS</vt:lpstr>
      <vt:lpstr>Helvetica Neue Medium</vt:lpstr>
      <vt:lpstr>苹方-简</vt:lpstr>
      <vt:lpstr>宋体-简</vt:lpstr>
      <vt:lpstr>slide master</vt:lpstr>
      <vt:lpstr>MySQL 8.0  Data Dictionary 六问</vt:lpstr>
      <vt:lpstr>PowerPoint 演示文稿</vt:lpstr>
      <vt:lpstr>什么是 Data Dictionary?</vt:lpstr>
      <vt:lpstr>PowerPoint 演示文稿</vt:lpstr>
      <vt:lpstr>二，MySQL8.0之前的Data Dictionary是什么样的？</vt:lpstr>
      <vt:lpstr>二，MySQL8.0之前的Data Dictionary是什么样的？</vt:lpstr>
      <vt:lpstr>文件</vt:lpstr>
      <vt:lpstr>非事务表</vt:lpstr>
      <vt:lpstr>存储引擎（冗余）</vt:lpstr>
      <vt:lpstr>PowerPoint 演示文稿</vt:lpstr>
      <vt:lpstr>三，MySQL8.0之前的Data Dictionary有什么问题吗？</vt:lpstr>
      <vt:lpstr>三，MySQL8.0之前的Data Dictionary有什么问题吗？</vt:lpstr>
      <vt:lpstr>存储于文件中，受文件系统影响</vt:lpstr>
      <vt:lpstr>存储于文件中，受文件系统影响</vt:lpstr>
      <vt:lpstr>非原子操作，没有事务保证</vt:lpstr>
      <vt:lpstr>ALTER TABLE 异常退出 (ALGORITHM=COPY)</vt:lpstr>
      <vt:lpstr>多用户创建失败</vt:lpstr>
      <vt:lpstr>查询性能成本</vt:lpstr>
      <vt:lpstr>PowerPoint 演示文稿</vt:lpstr>
      <vt:lpstr>维护成本高</vt:lpstr>
      <vt:lpstr>四，MySQL8.0的Data Dictionary是什么样的？？</vt:lpstr>
      <vt:lpstr>MySQL8.0的Data Dictionary使用对象</vt:lpstr>
      <vt:lpstr>MySQL8.0的Data Dictionary</vt:lpstr>
      <vt:lpstr>五，使用MySQL8.0的Data Dictionary解决了哪些问题？</vt:lpstr>
      <vt:lpstr>原子 DDL-drop schema</vt:lpstr>
      <vt:lpstr>原子 DDL-多用户创建失败</vt:lpstr>
      <vt:lpstr>原子 DDL-多用户创建失败</vt:lpstr>
      <vt:lpstr>查询性能优势</vt:lpstr>
      <vt:lpstr>查询性能优势</vt:lpstr>
      <vt:lpstr>查询性能优势</vt:lpstr>
      <vt:lpstr>性能测试 100 Databases 100 tables</vt:lpstr>
      <vt:lpstr>性能测试 MySQL 5.7</vt:lpstr>
      <vt:lpstr>性能测试 MySQL 5.7</vt:lpstr>
      <vt:lpstr>性能测试 MySQL 8.0</vt:lpstr>
      <vt:lpstr>性能测试 MySQL 8.0</vt:lpstr>
      <vt:lpstr>I_S兼容性（结果集排序）</vt:lpstr>
      <vt:lpstr>I_S兼容性（统计信息刷新）</vt:lpstr>
      <vt:lpstr>I_S兼容性（统计信息刷新）</vt:lpstr>
      <vt:lpstr>I_S兼容性（MDL锁）</vt:lpstr>
      <vt:lpstr>统一数据字典维护API</vt:lpstr>
      <vt:lpstr>六，使用MySQL8.0的Data Dictionary带来了哪些变化？</vt:lpstr>
      <vt:lpstr>没有frm文件下的数据迁移</vt:lpstr>
      <vt:lpstr>没有frm文件下的数据迁移</vt:lpstr>
      <vt:lpstr>SDI：serialized dictionary information</vt:lpstr>
      <vt:lpstr>SDI解析工具idb2sdi</vt:lpstr>
      <vt:lpstr>SDI TABLE</vt:lpstr>
      <vt:lpstr>Data Dictionary升级</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“开发”</dc:title>
  <dc:creator/>
  <cp:lastModifiedBy>comix</cp:lastModifiedBy>
  <cp:revision>13</cp:revision>
  <dcterms:created xsi:type="dcterms:W3CDTF">2020-10-14T06:24:37Z</dcterms:created>
  <dcterms:modified xsi:type="dcterms:W3CDTF">2020-10-14T06:24:37Z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2052-1.1.0.1454</vt:lpwstr>
  </property>
</Properties>
</file>