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678" r:id="rId5"/>
    <p:sldId id="722" r:id="rId6"/>
    <p:sldId id="578" r:id="rId7"/>
    <p:sldId id="620" r:id="rId8"/>
    <p:sldId id="613" r:id="rId9"/>
    <p:sldId id="625" r:id="rId10"/>
    <p:sldId id="656" r:id="rId11"/>
    <p:sldId id="415" r:id="rId12"/>
    <p:sldId id="632" r:id="rId13"/>
    <p:sldId id="633" r:id="rId14"/>
    <p:sldId id="705" r:id="rId15"/>
    <p:sldId id="621" r:id="rId16"/>
    <p:sldId id="624" r:id="rId17"/>
    <p:sldId id="649" r:id="rId18"/>
    <p:sldId id="650" r:id="rId19"/>
    <p:sldId id="653" r:id="rId20"/>
    <p:sldId id="610" r:id="rId21"/>
    <p:sldId id="626" r:id="rId22"/>
    <p:sldId id="652" r:id="rId23"/>
    <p:sldId id="611" r:id="rId24"/>
    <p:sldId id="628" r:id="rId25"/>
    <p:sldId id="654" r:id="rId26"/>
    <p:sldId id="655" r:id="rId27"/>
    <p:sldId id="612" r:id="rId28"/>
    <p:sldId id="631" r:id="rId29"/>
    <p:sldId id="608" r:id="rId30"/>
    <p:sldId id="60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 panose="020B0603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b" initials="c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60" y="-344"/>
      </p:cViewPr>
      <p:guideLst>
        <p:guide orient="horz" pos="2085"/>
        <p:guide pos="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defTabSz="457200" latinLnBrk="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jpeg" descr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2F2F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2F2F2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2F2F2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2F2F2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2F2F2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2F2F2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65980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65980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 </a:t>
            </a:r>
          </a:p>
        </p:txBody>
      </p:sp>
      <p:sp>
        <p:nvSpPr>
          <p:cNvPr id="9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 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eg" descr="image1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0" y="257175"/>
            <a:ext cx="383540" cy="36703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680" y="257175"/>
            <a:ext cx="170180" cy="367030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pic>
        <p:nvPicPr>
          <p:cNvPr id="6" name="图片 5" descr="爱可生LOGO及素材中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075" y="5653405"/>
            <a:ext cx="2860675" cy="17703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 panose="020B0603020202020204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 panose="020B06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BLE系列公开课"/>
          <p:cNvSpPr txBox="1"/>
          <p:nvPr/>
        </p:nvSpPr>
        <p:spPr>
          <a:xfrm>
            <a:off x="278765" y="2806065"/>
            <a:ext cx="11635105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8000" b="1">
                <a:solidFill>
                  <a:srgbClr val="FEFB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中间件条件下的</a:t>
            </a:r>
            <a:r>
              <a:rPr lang="en-US" altLang="zh-CN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lang="zh-CN" altLang="en-US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高可用选型</a:t>
            </a:r>
            <a:endParaRPr lang="zh-CN" altLang="en-US" sz="5400" dirty="0" err="1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91490" y="2369820"/>
            <a:ext cx="4320540" cy="403225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66675"/>
            <a:ext cx="975614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高可用处理方式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1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：虚拟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IP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5505" y="1015048"/>
            <a:ext cx="2594610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Client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0" name="Can 9"/>
          <p:cNvSpPr/>
          <p:nvPr/>
        </p:nvSpPr>
        <p:spPr>
          <a:xfrm>
            <a:off x="2127250" y="319282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077595" y="488319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2" name="Can 11"/>
          <p:cNvSpPr/>
          <p:nvPr/>
        </p:nvSpPr>
        <p:spPr>
          <a:xfrm>
            <a:off x="3090545" y="488319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5" name="Straight Arrow Connector 14"/>
          <p:cNvCxnSpPr>
            <a:stCxn id="11" idx="1"/>
            <a:endCxn id="10" idx="3"/>
          </p:cNvCxnSpPr>
          <p:nvPr/>
        </p:nvCxnSpPr>
        <p:spPr>
          <a:xfrm flipV="1">
            <a:off x="1602740" y="4291965"/>
            <a:ext cx="1049655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10" idx="3"/>
          </p:cNvCxnSpPr>
          <p:nvPr/>
        </p:nvCxnSpPr>
        <p:spPr>
          <a:xfrm flipH="1" flipV="1">
            <a:off x="2652395" y="4291965"/>
            <a:ext cx="963295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6080" y="2292351"/>
            <a:ext cx="1885950" cy="705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其他组件提供切换及虚拟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IP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支持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5" name="Straight Arrow Connector 4"/>
          <p:cNvCxnSpPr>
            <a:stCxn id="2" idx="2"/>
            <a:endCxn id="3" idx="3"/>
          </p:cNvCxnSpPr>
          <p:nvPr/>
        </p:nvCxnSpPr>
        <p:spPr>
          <a:xfrm flipH="1">
            <a:off x="4812030" y="1782445"/>
            <a:ext cx="3700780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170930" y="2374583"/>
            <a:ext cx="5148580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看上去好像不错，是吧？好像所有场景都适用不是么？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70930" y="3842703"/>
            <a:ext cx="5548630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但是部分云厂商不提供虚拟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IP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怎么办？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07880" y="1398905"/>
            <a:ext cx="1283970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7880" y="878205"/>
            <a:ext cx="1283970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应用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3455" y="2369820"/>
            <a:ext cx="4320540" cy="403225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66675"/>
            <a:ext cx="975614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高可用处理方式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2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：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Proxy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转接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5505" y="1015048"/>
            <a:ext cx="2594610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Client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0" name="Can 9"/>
          <p:cNvSpPr/>
          <p:nvPr/>
        </p:nvSpPr>
        <p:spPr>
          <a:xfrm>
            <a:off x="2127250" y="319282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077595" y="488319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2" name="Can 11"/>
          <p:cNvSpPr/>
          <p:nvPr/>
        </p:nvSpPr>
        <p:spPr>
          <a:xfrm>
            <a:off x="3090545" y="4883191"/>
            <a:ext cx="1049655" cy="109910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5" name="Straight Arrow Connector 14"/>
          <p:cNvCxnSpPr>
            <a:stCxn id="11" idx="1"/>
            <a:endCxn id="10" idx="3"/>
          </p:cNvCxnSpPr>
          <p:nvPr/>
        </p:nvCxnSpPr>
        <p:spPr>
          <a:xfrm flipV="1">
            <a:off x="1602740" y="4291965"/>
            <a:ext cx="1049655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10" idx="3"/>
          </p:cNvCxnSpPr>
          <p:nvPr/>
        </p:nvCxnSpPr>
        <p:spPr>
          <a:xfrm flipH="1" flipV="1">
            <a:off x="2652395" y="4291965"/>
            <a:ext cx="963295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08785" y="922655"/>
            <a:ext cx="1885950" cy="951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提供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Proxy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的中间件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5" name="Straight Arrow Connector 4"/>
          <p:cNvCxnSpPr>
            <a:stCxn id="2" idx="1"/>
            <a:endCxn id="3" idx="3"/>
          </p:cNvCxnSpPr>
          <p:nvPr/>
        </p:nvCxnSpPr>
        <p:spPr>
          <a:xfrm flipH="1">
            <a:off x="3594735" y="1398905"/>
            <a:ext cx="36207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10" idx="1"/>
          </p:cNvCxnSpPr>
          <p:nvPr/>
        </p:nvCxnSpPr>
        <p:spPr>
          <a:xfrm>
            <a:off x="2651760" y="1874520"/>
            <a:ext cx="635" cy="1318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12" idx="1"/>
          </p:cNvCxnSpPr>
          <p:nvPr/>
        </p:nvCxnSpPr>
        <p:spPr>
          <a:xfrm>
            <a:off x="2651760" y="1874520"/>
            <a:ext cx="963930" cy="3008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 flipH="1">
            <a:off x="1631315" y="1874520"/>
            <a:ext cx="1020445" cy="2994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07880" y="1398905"/>
            <a:ext cx="1283970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07880" y="878205"/>
            <a:ext cx="1283970" cy="5207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应用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76905" y="2369503"/>
            <a:ext cx="2293620" cy="951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HA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组件控制复制关系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037580" y="3877310"/>
            <a:ext cx="5609590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中间件也是一个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Proxy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，直接让它提供切换能力，不香么？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45" y="11938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案例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:MyCAT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自动切换功能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015" y="3757295"/>
            <a:ext cx="1424305" cy="70548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MyCAT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90695" y="2045970"/>
            <a:ext cx="2063115" cy="1086485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dataHost1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数据集群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1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90695" y="5271135"/>
            <a:ext cx="2063115" cy="1086485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dataHostX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数据集群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X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90695" y="3411855"/>
            <a:ext cx="2063115" cy="593725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...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90695" y="4246245"/>
            <a:ext cx="2063115" cy="593725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...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31860" y="559435"/>
            <a:ext cx="299783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1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写节点1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读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节点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2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31860" y="1923415"/>
            <a:ext cx="299783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2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....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....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016750" y="559435"/>
            <a:ext cx="1365250" cy="4237990"/>
          </a:xfrm>
          <a:prstGeom prst="leftBrace">
            <a:avLst/>
          </a:prstGeom>
          <a:noFill/>
          <a:ln w="25400" cap="flat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531860" y="3354070"/>
            <a:ext cx="299783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X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....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     ....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2623820" y="1990725"/>
            <a:ext cx="1365250" cy="4237990"/>
          </a:xfrm>
          <a:prstGeom prst="lef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806373" y="861695"/>
            <a:ext cx="593725" cy="350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单个内部数据一致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3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0680" y="1830705"/>
            <a:ext cx="11016615" cy="439229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9955" y="2420620"/>
            <a:ext cx="2663825" cy="3384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045" y="2921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案例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:MyCAT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自动切换功能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1395" y="676593"/>
            <a:ext cx="2146935" cy="705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MyCAT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" name="Can 2"/>
          <p:cNvSpPr/>
          <p:nvPr/>
        </p:nvSpPr>
        <p:spPr>
          <a:xfrm>
            <a:off x="1623060" y="291040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5" name="Can 4"/>
          <p:cNvSpPr/>
          <p:nvPr/>
        </p:nvSpPr>
        <p:spPr>
          <a:xfrm>
            <a:off x="1076325" y="445968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6" name="Can 5"/>
          <p:cNvSpPr/>
          <p:nvPr/>
        </p:nvSpPr>
        <p:spPr>
          <a:xfrm>
            <a:off x="2296160" y="447163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3" name="Straight Arrow Connector 12"/>
          <p:cNvCxnSpPr>
            <a:stCxn id="6" idx="1"/>
            <a:endCxn id="3" idx="3"/>
          </p:cNvCxnSpPr>
          <p:nvPr/>
        </p:nvCxnSpPr>
        <p:spPr>
          <a:xfrm flipH="1" flipV="1">
            <a:off x="2032635" y="386080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3" idx="3"/>
          </p:cNvCxnSpPr>
          <p:nvPr/>
        </p:nvCxnSpPr>
        <p:spPr>
          <a:xfrm flipV="1">
            <a:off x="1412240" y="386080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472940" y="3385185"/>
            <a:ext cx="202755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rebuchet MS" panose="020B0603020202020204"/>
              </a:rPr>
              <a:t>WriteHost  -- M2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rebuchet MS" panose="020B0603020202020204"/>
              </a:rPr>
              <a:t>     readHost -- S3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rebuchet MS" panose="020B0603020202020204"/>
              </a:rPr>
              <a:t>     readHost -- S4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09600" y="1830705"/>
            <a:ext cx="34417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dataHostX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5" name="Straight Arrow Connector 24"/>
          <p:cNvCxnSpPr>
            <a:stCxn id="2" idx="2"/>
            <a:endCxn id="3" idx="1"/>
          </p:cNvCxnSpPr>
          <p:nvPr/>
        </p:nvCxnSpPr>
        <p:spPr>
          <a:xfrm flipH="1">
            <a:off x="2032635" y="1382395"/>
            <a:ext cx="3852545" cy="1527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40555" y="2420620"/>
            <a:ext cx="2663825" cy="3384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9" name="Can 8"/>
          <p:cNvSpPr/>
          <p:nvPr/>
        </p:nvSpPr>
        <p:spPr>
          <a:xfrm>
            <a:off x="5279390" y="296374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21" name="Can 20"/>
          <p:cNvSpPr/>
          <p:nvPr/>
        </p:nvSpPr>
        <p:spPr>
          <a:xfrm>
            <a:off x="4703445" y="451302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S3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27" name="Can 26"/>
          <p:cNvSpPr/>
          <p:nvPr/>
        </p:nvSpPr>
        <p:spPr>
          <a:xfrm>
            <a:off x="5923280" y="452497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S4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8" name="Straight Arrow Connector 27"/>
          <p:cNvCxnSpPr>
            <a:stCxn id="27" idx="1"/>
            <a:endCxn id="9" idx="3"/>
          </p:cNvCxnSpPr>
          <p:nvPr/>
        </p:nvCxnSpPr>
        <p:spPr>
          <a:xfrm flipH="1" flipV="1">
            <a:off x="5688965" y="3914140"/>
            <a:ext cx="56578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  <a:endCxn id="9" idx="3"/>
          </p:cNvCxnSpPr>
          <p:nvPr/>
        </p:nvCxnSpPr>
        <p:spPr>
          <a:xfrm flipV="1">
            <a:off x="5039360" y="3914140"/>
            <a:ext cx="64960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9" idx="1"/>
          </p:cNvCxnSpPr>
          <p:nvPr/>
        </p:nvCxnSpPr>
        <p:spPr>
          <a:xfrm flipH="1">
            <a:off x="5688965" y="1382395"/>
            <a:ext cx="196215" cy="1581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48625" y="2420620"/>
            <a:ext cx="2663825" cy="3384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37" name="Can 36"/>
          <p:cNvSpPr/>
          <p:nvPr/>
        </p:nvSpPr>
        <p:spPr>
          <a:xfrm>
            <a:off x="8832215" y="291040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M3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8" name="Can 37"/>
          <p:cNvSpPr/>
          <p:nvPr/>
        </p:nvSpPr>
        <p:spPr>
          <a:xfrm>
            <a:off x="8285480" y="445968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S5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9" name="Can 38"/>
          <p:cNvSpPr/>
          <p:nvPr/>
        </p:nvSpPr>
        <p:spPr>
          <a:xfrm>
            <a:off x="9505315" y="447163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S6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40" name="Straight Arrow Connector 39"/>
          <p:cNvCxnSpPr>
            <a:stCxn id="39" idx="1"/>
            <a:endCxn id="37" idx="3"/>
          </p:cNvCxnSpPr>
          <p:nvPr/>
        </p:nvCxnSpPr>
        <p:spPr>
          <a:xfrm flipH="1" flipV="1">
            <a:off x="9241790" y="386080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1"/>
            <a:endCxn id="37" idx="3"/>
          </p:cNvCxnSpPr>
          <p:nvPr/>
        </p:nvCxnSpPr>
        <p:spPr>
          <a:xfrm flipV="1">
            <a:off x="8621395" y="386080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5865495" y="1379855"/>
            <a:ext cx="3376295" cy="1530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3"/>
          </p:cNvCxnSpPr>
          <p:nvPr/>
        </p:nvCxnSpPr>
        <p:spPr>
          <a:xfrm flipH="1" flipV="1">
            <a:off x="2032635" y="3860800"/>
            <a:ext cx="2190750" cy="2016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0"/>
          </p:cNvCxnSpPr>
          <p:nvPr/>
        </p:nvCxnSpPr>
        <p:spPr>
          <a:xfrm flipH="1" flipV="1">
            <a:off x="5663565" y="3932555"/>
            <a:ext cx="25400" cy="1817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163435" y="3860800"/>
            <a:ext cx="2028825" cy="2025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841750" y="5749925"/>
            <a:ext cx="369379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三个集群之间的数据同步需要用户自己确保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91870" y="2459038"/>
            <a:ext cx="5676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1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80890" y="2459038"/>
            <a:ext cx="5676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2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119110" y="2459038"/>
            <a:ext cx="5676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3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044180" y="625793"/>
            <a:ext cx="359727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在单个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dataHost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内的不同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组之间来回切换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695" y="7112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MyCAT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高可用切换问题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1002665" y="952500"/>
            <a:ext cx="9095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复制关系太复杂，多个集群之间怎么做到两两相互复制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Can 7"/>
          <p:cNvSpPr/>
          <p:nvPr/>
        </p:nvSpPr>
        <p:spPr>
          <a:xfrm>
            <a:off x="2152650" y="2646879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0" name="Can 9"/>
          <p:cNvSpPr/>
          <p:nvPr/>
        </p:nvSpPr>
        <p:spPr>
          <a:xfrm>
            <a:off x="3663950" y="2646879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140960" y="2646879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M3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6180" y="3761105"/>
            <a:ext cx="891159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M1-M2-M3-...-MX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之间如何搭建两两复制？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3" name="Can 12"/>
          <p:cNvSpPr/>
          <p:nvPr/>
        </p:nvSpPr>
        <p:spPr>
          <a:xfrm>
            <a:off x="7485380" y="264751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MX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508115" y="2825750"/>
            <a:ext cx="72263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...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329055" y="4803141"/>
            <a:ext cx="876871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超过两个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组就没法使用传统复制了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需要引入其他复制的方式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215" y="20955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MyCAT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切换问题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pic>
        <p:nvPicPr>
          <p:cNvPr id="5" name="Picture 4" descr="E}QWN}(L4ZI(G9G9KGEXVF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714375"/>
            <a:ext cx="9553575" cy="4695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39340" y="5458460"/>
            <a:ext cx="7124700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当前使用哪个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组被记录在其他文件中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(dnindex.properties)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215" y="20955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MyCAT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高可用处理问题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3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1196975" y="968375"/>
            <a:ext cx="9095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切换触发由中间件主导，出现误判之后和真正的高可用组件不一致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0220" y="2516188"/>
            <a:ext cx="2146935" cy="7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6" name="Can 5"/>
          <p:cNvSpPr/>
          <p:nvPr/>
        </p:nvSpPr>
        <p:spPr>
          <a:xfrm>
            <a:off x="3853180" y="4443731"/>
            <a:ext cx="863600" cy="967739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7" name="Can 6"/>
          <p:cNvSpPr/>
          <p:nvPr/>
        </p:nvSpPr>
        <p:spPr>
          <a:xfrm>
            <a:off x="5901690" y="4443731"/>
            <a:ext cx="863600" cy="967739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1"/>
          </p:cNvCxnSpPr>
          <p:nvPr/>
        </p:nvCxnSpPr>
        <p:spPr>
          <a:xfrm flipH="1">
            <a:off x="4284980" y="3221990"/>
            <a:ext cx="1089025" cy="1221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1"/>
          </p:cNvCxnSpPr>
          <p:nvPr/>
        </p:nvCxnSpPr>
        <p:spPr>
          <a:xfrm>
            <a:off x="5374005" y="3221990"/>
            <a:ext cx="959485" cy="1221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4570" y="4087495"/>
            <a:ext cx="108712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37230" y="5936298"/>
            <a:ext cx="4272915" cy="459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其他控制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/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监控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的组件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 flipV="1">
            <a:off x="4284980" y="5411470"/>
            <a:ext cx="1079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 flipV="1">
            <a:off x="6333490" y="5411470"/>
            <a:ext cx="0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347585" y="3110866"/>
            <a:ext cx="455612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中间件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: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我先切换了，你们随意。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170" y="52070"/>
            <a:ext cx="1012380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小结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77340" y="1461135"/>
            <a:ext cx="9531985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对于环境的依赖需要低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(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虚拟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IP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等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)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之间的复制关系不能太复杂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  (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最好只有一个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主从关系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)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不能让中间件决策流量切换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1578610" y="2460625"/>
            <a:ext cx="9034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>
              <a:buFont typeface="Arial" panose="020B0604020202020204" pitchFamily="34" charset="0"/>
            </a:pPr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到底中间件需要什么样的</a:t>
            </a:r>
            <a:r>
              <a:rPr kumimoji="1" lang="en-US" altLang="zh-CN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MySQL</a:t>
            </a:r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高可用</a:t>
            </a:r>
            <a:endParaRPr kumimoji="1" lang="zh-CN" altLang="en-US" sz="5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章节三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010" y="6223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从需求入手：我们到底想要什么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2586355" y="2891155"/>
            <a:ext cx="9034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>
              <a:buFont typeface="Arial" panose="020B0604020202020204" pitchFamily="34" charset="0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中间件读写数据由</a:t>
            </a:r>
            <a:r>
              <a:rPr kumimoji="1" lang="zh-CN" altLang="en-US" sz="4000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高可用组件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指定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902460" y="2454910"/>
            <a:ext cx="791845" cy="575945"/>
          </a:xfrm>
          <a:prstGeom prst="bentUpArrow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8" name="TextBox 64"/>
          <p:cNvSpPr txBox="1"/>
          <p:nvPr/>
        </p:nvSpPr>
        <p:spPr>
          <a:xfrm>
            <a:off x="629285" y="1024890"/>
            <a:ext cx="9034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>
              <a:buFont typeface="Arial" panose="020B0604020202020204" pitchFamily="34" charset="0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中间件按照实际情况进行数据读写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 defTabSz="913130" fontAlgn="ctr">
              <a:buFont typeface="Arial" panose="020B0604020202020204" pitchFamily="34" charset="0"/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能随着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的切换切换流量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kumimoji="1" lang="en-US" altLang="zh-CN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4385945" y="3865245"/>
            <a:ext cx="791845" cy="575945"/>
          </a:xfrm>
          <a:prstGeom prst="bentUpArrow">
            <a:avLst/>
          </a:prstGeom>
          <a:solidFill>
            <a:srgbClr val="FFC000"/>
          </a:solidFill>
          <a:ln w="12700" cap="flat">
            <a:solidFill>
              <a:srgbClr val="FFC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10" name="TextBox 64"/>
          <p:cNvSpPr txBox="1"/>
          <p:nvPr/>
        </p:nvSpPr>
        <p:spPr>
          <a:xfrm>
            <a:off x="5290185" y="3897630"/>
            <a:ext cx="5895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algn="l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指定在组中哪个是</a:t>
            </a:r>
            <a:r>
              <a:rPr kumimoji="1" lang="zh-CN" altLang="en-US" sz="4000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71500" indent="-571500" algn="l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指定在组中哪些</a:t>
            </a:r>
            <a:r>
              <a:rPr kumimoji="1" lang="zh-CN" altLang="en-US" sz="4000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可用</a:t>
            </a:r>
            <a:endParaRPr kumimoji="1" lang="zh-CN" altLang="en-US" sz="4000" b="1" dirty="0">
              <a:solidFill>
                <a:srgbClr val="FFC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 bldLvl="0" animBg="1"/>
      <p:bldP spid="10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个人介绍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833755"/>
            <a:ext cx="9617075" cy="2132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孙正方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开源分布式中间件</a:t>
            </a: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DBLE</a:t>
            </a: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核心研发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邮箱：sunzhengfang@actionsky.com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pic>
        <p:nvPicPr>
          <p:cNvPr id="7" name="Picture 6" descr="B1DI1T6N$C_I`46E7KW}I[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3148330"/>
            <a:ext cx="9838055" cy="30530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36295" y="2821305"/>
            <a:ext cx="8352790" cy="352806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6223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合理的整体架构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440" y="1367473"/>
            <a:ext cx="2146935" cy="7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4" name="Can 13"/>
          <p:cNvSpPr/>
          <p:nvPr/>
        </p:nvSpPr>
        <p:spPr>
          <a:xfrm>
            <a:off x="2787650" y="337014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5" name="Can 14"/>
          <p:cNvSpPr/>
          <p:nvPr/>
        </p:nvSpPr>
        <p:spPr>
          <a:xfrm>
            <a:off x="2240915" y="491942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460750" y="493137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8" name="Straight Arrow Connector 17"/>
          <p:cNvCxnSpPr>
            <a:stCxn id="16" idx="1"/>
            <a:endCxn id="14" idx="3"/>
          </p:cNvCxnSpPr>
          <p:nvPr/>
        </p:nvCxnSpPr>
        <p:spPr>
          <a:xfrm flipH="1" flipV="1">
            <a:off x="3197225" y="432054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V="1">
            <a:off x="2576830" y="432054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88635" y="2820988"/>
            <a:ext cx="3600450" cy="64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HA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控制组件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3" name="Elbow Connector 22"/>
          <p:cNvCxnSpPr>
            <a:stCxn id="22" idx="2"/>
          </p:cNvCxnSpPr>
          <p:nvPr/>
        </p:nvCxnSpPr>
        <p:spPr>
          <a:xfrm rot="5400000">
            <a:off x="5010785" y="2747010"/>
            <a:ext cx="1659890" cy="309626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80480" y="5177790"/>
            <a:ext cx="243649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由专门的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HA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组件管理并控制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25" name="Elbow Connector 24"/>
          <p:cNvCxnSpPr>
            <a:stCxn id="22" idx="0"/>
            <a:endCxn id="5" idx="3"/>
          </p:cNvCxnSpPr>
          <p:nvPr/>
        </p:nvCxnSpPr>
        <p:spPr>
          <a:xfrm rot="16200000" flipV="1">
            <a:off x="5279390" y="711835"/>
            <a:ext cx="1100455" cy="311848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1"/>
          </p:cNvCxnSpPr>
          <p:nvPr/>
        </p:nvCxnSpPr>
        <p:spPr>
          <a:xfrm>
            <a:off x="3197225" y="2073275"/>
            <a:ext cx="0" cy="12966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306695" y="253683"/>
            <a:ext cx="260540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中间件根据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HA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组件进行路由调整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92540" y="1117283"/>
            <a:ext cx="3136265" cy="1393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HA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组件监控并控制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MySQL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实例，并通知中间件状态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6" name="Straight Arrow Connector 5"/>
          <p:cNvCxnSpPr>
            <a:endCxn id="22" idx="3"/>
          </p:cNvCxnSpPr>
          <p:nvPr/>
        </p:nvCxnSpPr>
        <p:spPr>
          <a:xfrm flipH="1">
            <a:off x="9189085" y="2546350"/>
            <a:ext cx="1461770" cy="596900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4295775" y="735330"/>
            <a:ext cx="1010920" cy="60515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634855" y="3659505"/>
            <a:ext cx="246634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为什么不是反过来控制呢？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427355" y="2753360"/>
            <a:ext cx="11337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>
              <a:buFont typeface="Arial" panose="020B0604020202020204" pitchFamily="34" charset="0"/>
            </a:pPr>
            <a:r>
              <a:rPr kumimoji="1" lang="en-US" altLang="zh-CN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dble</a:t>
            </a:r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项目对于</a:t>
            </a:r>
            <a:r>
              <a:rPr kumimoji="1" lang="en-US" altLang="zh-CN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MySQL</a:t>
            </a:r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高可用支持演进</a:t>
            </a:r>
            <a:endParaRPr kumimoji="1" lang="zh-CN" altLang="en-US" sz="5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章节四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3615" y="2637155"/>
            <a:ext cx="10873105" cy="352869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62230"/>
            <a:ext cx="87547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阶段一：根据实际情况重新组合配置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440" y="988378"/>
            <a:ext cx="2146935" cy="7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4" name="Can 13"/>
          <p:cNvSpPr/>
          <p:nvPr/>
        </p:nvSpPr>
        <p:spPr>
          <a:xfrm>
            <a:off x="2787650" y="337014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5" name="Can 14"/>
          <p:cNvSpPr/>
          <p:nvPr/>
        </p:nvSpPr>
        <p:spPr>
          <a:xfrm>
            <a:off x="2240915" y="491942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460750" y="493137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8" name="Straight Arrow Connector 17"/>
          <p:cNvCxnSpPr>
            <a:stCxn id="16" idx="1"/>
            <a:endCxn id="14" idx="3"/>
          </p:cNvCxnSpPr>
          <p:nvPr/>
        </p:nvCxnSpPr>
        <p:spPr>
          <a:xfrm flipH="1" flipV="1">
            <a:off x="3197225" y="432054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V="1">
            <a:off x="2576830" y="432054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56270" y="2636838"/>
            <a:ext cx="3600450" cy="64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HA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控制组件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3" name="Elbow Connector 22"/>
          <p:cNvCxnSpPr>
            <a:stCxn id="22" idx="2"/>
          </p:cNvCxnSpPr>
          <p:nvPr/>
        </p:nvCxnSpPr>
        <p:spPr>
          <a:xfrm rot="5400000">
            <a:off x="6309995" y="1194435"/>
            <a:ext cx="1660525" cy="58324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80480" y="5177790"/>
            <a:ext cx="243649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由专门的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HA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组件管理并控制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10372725" y="1372870"/>
            <a:ext cx="1483995" cy="1264285"/>
          </a:xfrm>
          <a:prstGeom prst="bentConnector3">
            <a:avLst>
              <a:gd name="adj1" fmla="val 4997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1"/>
          </p:cNvCxnSpPr>
          <p:nvPr/>
        </p:nvCxnSpPr>
        <p:spPr>
          <a:xfrm>
            <a:off x="3197225" y="1694180"/>
            <a:ext cx="0" cy="1675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35340" y="894398"/>
            <a:ext cx="1937385" cy="107505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配置文件管理器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37150" y="943293"/>
            <a:ext cx="256603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重新组织配置文件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reload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到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dble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中去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08570" y="1422400"/>
            <a:ext cx="826770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70375" y="1353820"/>
            <a:ext cx="826770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68390" y="1845310"/>
            <a:ext cx="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270375" y="2925128"/>
            <a:ext cx="395351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速度慢，锁又重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3615" y="2637155"/>
            <a:ext cx="10873105" cy="352869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72708"/>
            <a:ext cx="102406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阶段二：完善的高可用接口提供切换能力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440" y="988378"/>
            <a:ext cx="2146935" cy="7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4" name="Can 13"/>
          <p:cNvSpPr/>
          <p:nvPr/>
        </p:nvSpPr>
        <p:spPr>
          <a:xfrm>
            <a:off x="2787650" y="337014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5" name="Can 14"/>
          <p:cNvSpPr/>
          <p:nvPr/>
        </p:nvSpPr>
        <p:spPr>
          <a:xfrm>
            <a:off x="2240915" y="491942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460750" y="493137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8" name="Straight Arrow Connector 17"/>
          <p:cNvCxnSpPr>
            <a:stCxn id="16" idx="1"/>
            <a:endCxn id="14" idx="3"/>
          </p:cNvCxnSpPr>
          <p:nvPr/>
        </p:nvCxnSpPr>
        <p:spPr>
          <a:xfrm flipH="1" flipV="1">
            <a:off x="3197225" y="432054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V="1">
            <a:off x="2576830" y="432054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56270" y="2636838"/>
            <a:ext cx="3600450" cy="64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HA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控制组件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3" name="Elbow Connector 22"/>
          <p:cNvCxnSpPr>
            <a:stCxn id="22" idx="2"/>
          </p:cNvCxnSpPr>
          <p:nvPr/>
        </p:nvCxnSpPr>
        <p:spPr>
          <a:xfrm rot="5400000">
            <a:off x="6309995" y="1194435"/>
            <a:ext cx="1660525" cy="58324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80480" y="5177790"/>
            <a:ext cx="243649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由专门的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HA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组件管理并控制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8111490" y="1340485"/>
            <a:ext cx="3744595" cy="1296670"/>
          </a:xfrm>
          <a:prstGeom prst="bentConnector3">
            <a:avLst>
              <a:gd name="adj1" fmla="val 49992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1"/>
          </p:cNvCxnSpPr>
          <p:nvPr/>
        </p:nvCxnSpPr>
        <p:spPr>
          <a:xfrm>
            <a:off x="3197225" y="1694180"/>
            <a:ext cx="0" cy="1675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84115" y="894398"/>
            <a:ext cx="323977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直接执行高可用命令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让中间件直接修改内存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70375" y="1353820"/>
            <a:ext cx="826770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68390" y="1845310"/>
            <a:ext cx="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443095" y="2929255"/>
            <a:ext cx="700151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dataHost @@enable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dataHost @@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disable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dataHost @@swtich 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master = ..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3615" y="2637155"/>
            <a:ext cx="10873105" cy="352869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rebuchet MS" panose="020B0603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010" y="72708"/>
            <a:ext cx="102406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: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自带的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demo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功能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440" y="988378"/>
            <a:ext cx="2146935" cy="7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4" name="Can 13"/>
          <p:cNvSpPr/>
          <p:nvPr/>
        </p:nvSpPr>
        <p:spPr>
          <a:xfrm>
            <a:off x="2787650" y="3370144"/>
            <a:ext cx="818515" cy="950832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5" name="Can 14"/>
          <p:cNvSpPr/>
          <p:nvPr/>
        </p:nvSpPr>
        <p:spPr>
          <a:xfrm>
            <a:off x="2240915" y="4919425"/>
            <a:ext cx="671830" cy="895825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S1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460750" y="4931371"/>
            <a:ext cx="662305" cy="892254"/>
          </a:xfrm>
          <a:prstGeom prst="can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18" name="Straight Arrow Connector 17"/>
          <p:cNvCxnSpPr>
            <a:stCxn id="16" idx="1"/>
            <a:endCxn id="14" idx="3"/>
          </p:cNvCxnSpPr>
          <p:nvPr/>
        </p:nvCxnSpPr>
        <p:spPr>
          <a:xfrm flipH="1" flipV="1">
            <a:off x="3197225" y="4320540"/>
            <a:ext cx="594995" cy="610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V="1">
            <a:off x="2576830" y="4320540"/>
            <a:ext cx="620395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23250" y="2636838"/>
            <a:ext cx="3600450" cy="119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dble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自带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python demo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脚本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23" name="Elbow Connector 22"/>
          <p:cNvCxnSpPr>
            <a:stCxn id="22" idx="2"/>
          </p:cNvCxnSpPr>
          <p:nvPr/>
        </p:nvCxnSpPr>
        <p:spPr>
          <a:xfrm rot="5400000">
            <a:off x="6642735" y="1487805"/>
            <a:ext cx="1034415" cy="572770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80480" y="4963795"/>
            <a:ext cx="3895090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Python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脚本监听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MGR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单主切换状态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25" name="Elbow Connector 24"/>
          <p:cNvCxnSpPr>
            <a:endCxn id="6" idx="3"/>
          </p:cNvCxnSpPr>
          <p:nvPr/>
        </p:nvCxnSpPr>
        <p:spPr>
          <a:xfrm rot="10800000">
            <a:off x="8223250" y="1313815"/>
            <a:ext cx="3632835" cy="1322705"/>
          </a:xfrm>
          <a:prstGeom prst="bentConnector3">
            <a:avLst>
              <a:gd name="adj1" fmla="val 49991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1"/>
          </p:cNvCxnSpPr>
          <p:nvPr/>
        </p:nvCxnSpPr>
        <p:spPr>
          <a:xfrm>
            <a:off x="3197225" y="1694180"/>
            <a:ext cx="0" cy="1675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84115" y="894398"/>
            <a:ext cx="323977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直接执行高可用命令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让中间件直接修改内存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70375" y="1353820"/>
            <a:ext cx="826770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68390" y="1845310"/>
            <a:ext cx="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92220" y="3055620"/>
            <a:ext cx="709104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 @@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Trebuchet MS" panose="020B0603020202020204"/>
              </a:rPr>
              <a:t>enable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 @@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disable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dataHost @@swtich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master = ..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2647950" y="2705735"/>
            <a:ext cx="6896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/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中间件运维小建议</a:t>
            </a:r>
            <a:endParaRPr kumimoji="1" lang="zh-CN" altLang="en-US" sz="5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彩蛋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开发测试环境用不着？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23035" y="936308"/>
            <a:ext cx="9345295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应用开发组：现在要换生产要从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换成中间件来提升性能，但是我们开发测试环境数据量不大，用不着中间件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2620" y="3577273"/>
            <a:ext cx="850519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使用起来好方便，什么限制都没有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什么，上线了这个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SQL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不行，那个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SQL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也不行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上线了才发现不行，各种撕逼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64995" y="3261995"/>
            <a:ext cx="7181215" cy="20021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75155" y="3247390"/>
            <a:ext cx="6955155" cy="22796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7395" y="2803208"/>
            <a:ext cx="10697845" cy="316801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中间件并不是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当前的分布式存储项目都对于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SQL/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其他细节存在限制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不同单机版本的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DB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之间也有着使用差异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请务必尽量保持不同环境的一致性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15" y="59374"/>
            <a:ext cx="707771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>
              <a:buNone/>
            </a:pPr>
            <a:r>
              <a:rPr kumimoji="1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推荐</a:t>
            </a:r>
            <a:r>
              <a:rPr kumimoji="1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:DBLE</a:t>
            </a:r>
            <a:r>
              <a:rPr kumimoji="1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公开课</a:t>
            </a:r>
            <a:endParaRPr kumimoji="1" lang="zh-CN" altLang="en-US" sz="4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 descr="{A43F26D8-6BAC-C1DA-AA4B-5EACD85F8D9D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004060"/>
            <a:ext cx="12026900" cy="30346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ank You"/>
          <p:cNvSpPr txBox="1"/>
          <p:nvPr/>
        </p:nvSpPr>
        <p:spPr>
          <a:xfrm>
            <a:off x="1995805" y="2327910"/>
            <a:ext cx="8200390" cy="1861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0">
                <a:solidFill>
                  <a:srgbClr val="FFFB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Thank You</a:t>
            </a:r>
            <a:endParaRPr sz="1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BLE系列公开课"/>
          <p:cNvSpPr txBox="1"/>
          <p:nvPr/>
        </p:nvSpPr>
        <p:spPr>
          <a:xfrm>
            <a:off x="278765" y="2806065"/>
            <a:ext cx="11635105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8000" b="1">
                <a:solidFill>
                  <a:srgbClr val="FEFB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中间件条件下的</a:t>
            </a:r>
            <a:r>
              <a:rPr lang="en-US" altLang="zh-CN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lang="zh-CN" altLang="en-US" sz="5400" dirty="0" err="1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高可用选型</a:t>
            </a:r>
            <a:endParaRPr lang="zh-CN" altLang="en-US" sz="5400" dirty="0" err="1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801370" y="1463675"/>
            <a:ext cx="1051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引入中间件怎么做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TextBox 64"/>
          <p:cNvSpPr txBox="1"/>
          <p:nvPr/>
        </p:nvSpPr>
        <p:spPr>
          <a:xfrm>
            <a:off x="801370" y="2445385"/>
            <a:ext cx="1085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sz="4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传统的解决</a:t>
            </a:r>
            <a:r>
              <a:rPr kumimoji="1" lang="en-US" sz="4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kumimoji="1" sz="4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高可用问题的方式和方法</a:t>
            </a:r>
            <a:endParaRPr kumimoji="1" sz="4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TextBox 64"/>
          <p:cNvSpPr txBox="1"/>
          <p:nvPr/>
        </p:nvSpPr>
        <p:spPr>
          <a:xfrm>
            <a:off x="801370" y="3490595"/>
            <a:ext cx="1051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到底中间件需要什么样的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目录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802005" y="4481195"/>
            <a:ext cx="10045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0" indent="-571500" defTabSz="913130" fontAlgn="ctr">
              <a:buFont typeface="Arial" panose="020B0604020202020204" pitchFamily="34" charset="0"/>
              <a:buChar char="•"/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dble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项目对于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高可用支持演进</a:t>
            </a:r>
            <a:endParaRPr kumimoji="1" lang="zh-CN" altLang="en-US" sz="4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864235" y="2520950"/>
            <a:ext cx="10462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/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引入中间件怎么做</a:t>
            </a:r>
            <a:r>
              <a:rPr kumimoji="1" lang="en-US" altLang="zh-CN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MySQL</a:t>
            </a:r>
            <a:r>
              <a:rPr kumimoji="1" lang="zh-CN" altLang="en-US" sz="5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高可用</a:t>
            </a:r>
            <a:endParaRPr kumimoji="1" lang="zh-CN" altLang="en-US" sz="5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章节一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215" y="318"/>
            <a:ext cx="901065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中间件能直接帮我做高可用么？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72210" y="1357313"/>
            <a:ext cx="897509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上了分库分表中间件之后，数据依然存在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里面，作为最终的数据来源，高可用还是避免不了的问题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2210" y="3941763"/>
            <a:ext cx="984821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中间件能直接完整的高可用支持么？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170" y="52070"/>
            <a:ext cx="1012380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高可用需要哪些步骤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4390" y="1106170"/>
            <a:ext cx="9397365" cy="44100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卸下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的流量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停止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的数据流量入口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进行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M-&gt;S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的数据补偿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启用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S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的数据库流量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60385" y="3142298"/>
            <a:ext cx="3968750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中间件作为一个单点的类似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Proxy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的服务，能做到么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Trebuchet MS" panose="020B0603020202020204"/>
              </a:rPr>
              <a:t>?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Trebuchet MS" panose="020B0603020202020204"/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6311900" y="3932555"/>
            <a:ext cx="1848485" cy="91440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170" y="52070"/>
            <a:ext cx="1012380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中间件和高可用的配合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45260" y="634365"/>
            <a:ext cx="8975090" cy="5026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只有中间件做不到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高可用，就要引入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其他高可用组件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那中间件和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高可用组件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之间要怎么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配合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呢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?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之前习惯的</a:t>
            </a: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MySQL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高可用组件或者方式还好用么？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/>
          <p:nvPr/>
        </p:nvSpPr>
        <p:spPr>
          <a:xfrm>
            <a:off x="603885" y="2626360"/>
            <a:ext cx="10984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3130" fontAlgn="ctr"/>
            <a:r>
              <a:rPr kumimoji="1" sz="5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传统中间件解决高可用问题的方式</a:t>
            </a:r>
            <a:endParaRPr kumimoji="1" lang="zh-CN" altLang="en-US" sz="5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215" y="54929"/>
            <a:ext cx="656844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Trebuchet MS" panose="020B0603020202020204"/>
              </a:rPr>
              <a:t>章节二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Trebuchet MS" panose="020B0603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 panose="020B06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 panose="020B06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 panose="020B06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 panose="020B06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Presentation</Application>
  <PresentationFormat>自定义</PresentationFormat>
  <Paragraphs>328</Paragraphs>
  <Slides>28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Trebuchet MS</vt:lpstr>
      <vt:lpstr>Helvetica Light</vt:lpstr>
      <vt:lpstr>Arial</vt:lpstr>
      <vt:lpstr>Lucida Grande</vt:lpstr>
      <vt:lpstr>Helvetica</vt:lpstr>
      <vt:lpstr>黑体</vt:lpstr>
      <vt:lpstr>微软雅黑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cyb</cp:lastModifiedBy>
  <cp:revision>1255</cp:revision>
  <dcterms:created xsi:type="dcterms:W3CDTF">2019-04-13T08:22:00Z</dcterms:created>
  <dcterms:modified xsi:type="dcterms:W3CDTF">2020-06-06T04:58:44Z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