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57797"/>
          <c:y val="0.154559"/>
          <c:w val="0.90922"/>
          <c:h val="0.749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QPS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等线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A1+P1+ DB1</c:v>
                </c:pt>
                <c:pt idx="1">
                  <c:v>A2+P1+DB1</c:v>
                </c:pt>
                <c:pt idx="2">
                  <c:v>A1+P2+DB1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29000.000000</c:v>
                </c:pt>
                <c:pt idx="1">
                  <c:v>22000.000000</c:v>
                </c:pt>
                <c:pt idx="2">
                  <c:v>14000.000000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等线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等线"/>
              </a:defRPr>
            </a:pPr>
          </a:p>
        </c:txPr>
        <c:crossAx val="2094734552"/>
        <c:crosses val="autoZero"/>
        <c:crossBetween val="between"/>
        <c:majorUnit val="7500"/>
        <c:minorUnit val="375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739746"/>
          <c:y val="0"/>
          <c:w val="0.877287"/>
          <c:h val="0.08222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等线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不好之处：节点的是否可用 需要人工维护配置表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不好之处：节点的是否可用 需要人工维护配置表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不好之处：节点的是否可用 需要人工维护配置表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3" name="Shape 9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KILL 本来Sleep的，也许执行过程变成了Query，影响了业务</a:t>
            </a:r>
          </a:p>
          <a:p>
            <a:pPr/>
          </a:p>
          <a:p>
            <a:pPr/>
            <a:r>
              <a:t>MySQL段释放了空闲连接，应用端连接池不能感知，应用端再次调用报错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3" name="Shape 9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KILL 本来Sleep的，也许执行过程变成了Query，影响了业务</a:t>
            </a:r>
          </a:p>
          <a:p>
            <a:pPr/>
          </a:p>
          <a:p>
            <a:pPr/>
            <a:r>
              <a:t>MySQL段释放了空闲连接，应用端连接池不能感知，应用端再次调用报错CONCAT(LEFT(first_name,2),REPEAT('x',LENGTH(first_name)-2)) first_name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9" name="Shape 9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KILL 本来Sleep的，也许执行过程变成了Query，影响了业务</a:t>
            </a:r>
          </a:p>
          <a:p>
            <a:pPr/>
          </a:p>
          <a:p>
            <a:pPr/>
            <a:r>
              <a:t>MySQL段释放了空闲连接，应用端连接池不能感知，应用端再次调用报错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5938159" y="6536531"/>
            <a:ext cx="310921" cy="30392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410766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 Placeholder 1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4"/>
          <p:cNvSpPr/>
          <p:nvPr>
            <p:ph type="pic" idx="13"/>
          </p:nvPr>
        </p:nvSpPr>
        <p:spPr>
          <a:xfrm>
            <a:off x="0" y="1"/>
            <a:ext cx="9254361" cy="68737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6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形"/>
          <p:cNvSpPr/>
          <p:nvPr/>
        </p:nvSpPr>
        <p:spPr>
          <a:xfrm>
            <a:off x="9919913" y="5574769"/>
            <a:ext cx="290888" cy="290888"/>
          </a:xfrm>
          <a:prstGeom prst="ellipse">
            <a:avLst/>
          </a:prstGeom>
          <a:ln w="3175">
            <a:solidFill>
              <a:srgbClr val="A6A6A6"/>
            </a:solidFill>
            <a:miter/>
          </a:ln>
        </p:spPr>
        <p:txBody>
          <a:bodyPr lIns="34290" tIns="34290" rIns="34290" bIns="34290" anchor="ctr"/>
          <a:lstStyle/>
          <a:p>
            <a:pPr algn="ctr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xfrm>
            <a:off x="9947022" y="5616338"/>
            <a:ext cx="236670" cy="233681"/>
          </a:xfrm>
          <a:prstGeom prst="rect">
            <a:avLst/>
          </a:prstGeom>
        </p:spPr>
        <p:txBody>
          <a:bodyPr lIns="34290" tIns="34290" rIns="34290" bIns="34290" anchor="t"/>
          <a:lstStyle>
            <a:lvl1pPr algn="ctr">
              <a:defRPr sz="110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图像"/>
          <p:cNvSpPr/>
          <p:nvPr>
            <p:ph type="pic" sz="quarter" idx="13"/>
          </p:nvPr>
        </p:nvSpPr>
        <p:spPr>
          <a:xfrm>
            <a:off x="1523999" y="2341543"/>
            <a:ext cx="4572001" cy="19952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9947022" y="5616338"/>
            <a:ext cx="236670" cy="233681"/>
          </a:xfrm>
          <a:prstGeom prst="rect">
            <a:avLst/>
          </a:prstGeom>
        </p:spPr>
        <p:txBody>
          <a:bodyPr lIns="34290" tIns="34290" rIns="34290" bIns="34290" anchor="t"/>
          <a:lstStyle>
            <a:lvl1pPr algn="ctr">
              <a:defRPr sz="110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9947022" y="5616338"/>
            <a:ext cx="236670" cy="233681"/>
          </a:xfrm>
          <a:prstGeom prst="rect">
            <a:avLst/>
          </a:prstGeom>
        </p:spPr>
        <p:txBody>
          <a:bodyPr lIns="34290" tIns="34290" rIns="34290" bIns="34290" anchor="t"/>
          <a:lstStyle>
            <a:lvl1pPr algn="ctr">
              <a:defRPr sz="1100">
                <a:solidFill>
                  <a:srgbClr val="A6A6A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mailto:sleepduck@sina.com" TargetMode="External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5311" r="0" b="1031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任意多边形: 形状 7"/>
          <p:cNvSpPr/>
          <p:nvPr/>
        </p:nvSpPr>
        <p:spPr>
          <a:xfrm>
            <a:off x="-4806040" y="-1543050"/>
            <a:ext cx="19069051" cy="897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4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417" y="21600"/>
                </a:lnTo>
                <a:cubicBezTo>
                  <a:pt x="12692" y="14400"/>
                  <a:pt x="18484" y="7613"/>
                  <a:pt x="17241" y="0"/>
                </a:cubicBezTo>
                <a:close/>
                <a:moveTo>
                  <a:pt x="0" y="0"/>
                </a:moveTo>
                <a:lnTo>
                  <a:pt x="17241" y="0"/>
                </a:lnTo>
                <a:lnTo>
                  <a:pt x="1043" y="275"/>
                </a:lnTo>
                <a:lnTo>
                  <a:pt x="3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>
              <a:alpha val="7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梯形 3"/>
          <p:cNvSpPr/>
          <p:nvPr/>
        </p:nvSpPr>
        <p:spPr>
          <a:xfrm rot="10800000">
            <a:off x="-2260510" y="-1543050"/>
            <a:ext cx="14452511" cy="897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75" h="21600" fill="norm" stroke="1" extrusionOk="0">
                <a:moveTo>
                  <a:pt x="214" y="21600"/>
                </a:moveTo>
                <a:cubicBezTo>
                  <a:pt x="-1325" y="13987"/>
                  <a:pt x="5848" y="7200"/>
                  <a:pt x="8666" y="0"/>
                </a:cubicBezTo>
                <a:lnTo>
                  <a:pt x="17168" y="0"/>
                </a:lnTo>
                <a:lnTo>
                  <a:pt x="20275" y="21325"/>
                </a:lnTo>
                <a:lnTo>
                  <a:pt x="214" y="21600"/>
                </a:lnTo>
                <a:close/>
              </a:path>
            </a:pathLst>
          </a:custGeom>
          <a:solidFill>
            <a:srgbClr val="262626">
              <a:alpha val="9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文本框 9"/>
          <p:cNvSpPr txBox="1"/>
          <p:nvPr/>
        </p:nvSpPr>
        <p:spPr>
          <a:xfrm>
            <a:off x="1971196" y="1832323"/>
            <a:ext cx="981352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ProxySQL 趣味杂谈</a:t>
            </a:r>
          </a:p>
        </p:txBody>
      </p:sp>
      <p:sp>
        <p:nvSpPr>
          <p:cNvPr id="169" name="直接连接符 10"/>
          <p:cNvSpPr/>
          <p:nvPr/>
        </p:nvSpPr>
        <p:spPr>
          <a:xfrm flipH="1" flipV="1">
            <a:off x="115277" y="4306429"/>
            <a:ext cx="3472046" cy="1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2" name="矩形 13"/>
          <p:cNvGrpSpPr/>
          <p:nvPr/>
        </p:nvGrpSpPr>
        <p:grpSpPr>
          <a:xfrm>
            <a:off x="9262471" y="5048779"/>
            <a:ext cx="2204042" cy="613823"/>
            <a:chOff x="0" y="0"/>
            <a:chExt cx="2204041" cy="613821"/>
          </a:xfrm>
        </p:grpSpPr>
        <p:sp>
          <p:nvSpPr>
            <p:cNvPr id="170" name="形状"/>
            <p:cNvSpPr/>
            <p:nvPr/>
          </p:nvSpPr>
          <p:spPr>
            <a:xfrm>
              <a:off x="-1" y="0"/>
              <a:ext cx="2204043" cy="61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3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31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1" name="张充"/>
            <p:cNvSpPr txBox="1"/>
            <p:nvPr/>
          </p:nvSpPr>
          <p:spPr>
            <a:xfrm>
              <a:off x="-1" y="7190"/>
              <a:ext cx="2204043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 张充</a:t>
              </a:r>
            </a:p>
          </p:txBody>
        </p:sp>
      </p:grpSp>
      <p:sp>
        <p:nvSpPr>
          <p:cNvPr id="173" name="文本框 12"/>
          <p:cNvSpPr txBox="1"/>
          <p:nvPr/>
        </p:nvSpPr>
        <p:spPr>
          <a:xfrm>
            <a:off x="540448" y="4442968"/>
            <a:ext cx="26217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分享的是经验，推广的是思路</a:t>
            </a:r>
          </a:p>
        </p:txBody>
      </p:sp>
      <p:sp>
        <p:nvSpPr>
          <p:cNvPr id="174" name="sleepduck@sina.com"/>
          <p:cNvSpPr txBox="1"/>
          <p:nvPr/>
        </p:nvSpPr>
        <p:spPr>
          <a:xfrm>
            <a:off x="9224339" y="5754432"/>
            <a:ext cx="2280306" cy="37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sleepduck@sina.com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503" y="1870739"/>
            <a:ext cx="1054216" cy="1056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的损耗</a:t>
            </a:r>
          </a:p>
        </p:txBody>
      </p:sp>
      <p:pic>
        <p:nvPicPr>
          <p:cNvPr id="3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ProxySQL 带来的性能损耗：17%  -  20%"/>
          <p:cNvSpPr txBox="1"/>
          <p:nvPr/>
        </p:nvSpPr>
        <p:spPr>
          <a:xfrm>
            <a:off x="3523248" y="1893476"/>
            <a:ext cx="51455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ProxySQL 带来的性能损耗：</a:t>
            </a:r>
            <a:r>
              <a:rPr>
                <a:solidFill>
                  <a:srgbClr val="FC2A5D"/>
                </a:solidFill>
              </a:rPr>
              <a:t>17%  -  20%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的损耗</a:t>
            </a:r>
          </a:p>
        </p:txBody>
      </p:sp>
      <p:pic>
        <p:nvPicPr>
          <p:cNvPr id="3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ProxySQL 带来的性能损耗：17%  -  20%"/>
          <p:cNvSpPr txBox="1"/>
          <p:nvPr/>
        </p:nvSpPr>
        <p:spPr>
          <a:xfrm>
            <a:off x="3523248" y="2117183"/>
            <a:ext cx="51455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ProxySQL 带来的性能损耗：</a:t>
            </a:r>
            <a:r>
              <a:rPr>
                <a:solidFill>
                  <a:srgbClr val="FC2A5D"/>
                </a:solidFill>
              </a:rPr>
              <a:t>17%  -  20%</a:t>
            </a:r>
          </a:p>
        </p:txBody>
      </p:sp>
      <p:sp>
        <p:nvSpPr>
          <p:cNvPr id="361" name="MySQL压测指标：10W QPS"/>
          <p:cNvSpPr txBox="1"/>
          <p:nvPr/>
        </p:nvSpPr>
        <p:spPr>
          <a:xfrm>
            <a:off x="3567080" y="3314012"/>
            <a:ext cx="43828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MySQL压测指标：</a:t>
            </a:r>
            <a:r>
              <a:rPr>
                <a:solidFill>
                  <a:schemeClr val="accent2"/>
                </a:solidFill>
              </a:rPr>
              <a:t>10W QPS</a:t>
            </a:r>
          </a:p>
        </p:txBody>
      </p:sp>
      <p:sp>
        <p:nvSpPr>
          <p:cNvPr id="362" name="ProxySQL + MySQL压测指标：8W QPS"/>
          <p:cNvSpPr txBox="1"/>
          <p:nvPr/>
        </p:nvSpPr>
        <p:spPr>
          <a:xfrm>
            <a:off x="3567080" y="4068555"/>
            <a:ext cx="41923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ProxySQL + MySQL压测指标：</a:t>
            </a:r>
            <a:r>
              <a:rPr>
                <a:solidFill>
                  <a:schemeClr val="accent2"/>
                </a:solidFill>
              </a:rPr>
              <a:t>8W QPS</a:t>
            </a:r>
          </a:p>
        </p:txBody>
      </p:sp>
      <p:sp>
        <p:nvSpPr>
          <p:cNvPr id="363" name="业务实际运行：3000 QPS"/>
          <p:cNvSpPr txBox="1"/>
          <p:nvPr/>
        </p:nvSpPr>
        <p:spPr>
          <a:xfrm>
            <a:off x="3567080" y="4823098"/>
            <a:ext cx="41923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业务实际运行：</a:t>
            </a:r>
            <a:r>
              <a:rPr>
                <a:solidFill>
                  <a:schemeClr val="accent2"/>
                </a:solidFill>
              </a:rPr>
              <a:t>3000 QPS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 1"/>
          <p:cNvSpPr/>
          <p:nvPr/>
        </p:nvSpPr>
        <p:spPr>
          <a:xfrm>
            <a:off x="-10041" y="2340719"/>
            <a:ext cx="12192001" cy="192797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文本框 13"/>
          <p:cNvSpPr txBox="1"/>
          <p:nvPr/>
        </p:nvSpPr>
        <p:spPr>
          <a:xfrm>
            <a:off x="3841064" y="2871633"/>
            <a:ext cx="6764897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ProxySQL与高可用的结合</a:t>
            </a:r>
          </a:p>
        </p:txBody>
      </p:sp>
      <p:pic>
        <p:nvPicPr>
          <p:cNvPr id="3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1124" y="2638970"/>
            <a:ext cx="1328688" cy="1331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矩形"/>
          <p:cNvSpPr/>
          <p:nvPr/>
        </p:nvSpPr>
        <p:spPr>
          <a:xfrm>
            <a:off x="430985" y="4638771"/>
            <a:ext cx="11433767" cy="207806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ProxySQL Cluster"/>
          <p:cNvSpPr/>
          <p:nvPr/>
        </p:nvSpPr>
        <p:spPr>
          <a:xfrm>
            <a:off x="450887" y="1869976"/>
            <a:ext cx="9518674" cy="966404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ProxySQL Cluster</a:t>
            </a:r>
          </a:p>
        </p:txBody>
      </p:sp>
      <p:sp>
        <p:nvSpPr>
          <p:cNvPr id="371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文本框 13"/>
          <p:cNvSpPr txBox="1"/>
          <p:nvPr/>
        </p:nvSpPr>
        <p:spPr>
          <a:xfrm>
            <a:off x="1546616" y="259701"/>
            <a:ext cx="8751363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Cluster与 MGR &amp; PXC</a:t>
            </a:r>
          </a:p>
        </p:txBody>
      </p:sp>
      <p:sp>
        <p:nvSpPr>
          <p:cNvPr id="373" name="W"/>
          <p:cNvSpPr/>
          <p:nvPr/>
        </p:nvSpPr>
        <p:spPr>
          <a:xfrm>
            <a:off x="3409241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74" name="线条"/>
          <p:cNvSpPr/>
          <p:nvPr/>
        </p:nvSpPr>
        <p:spPr>
          <a:xfrm>
            <a:off x="3782269" y="2963573"/>
            <a:ext cx="1" cy="1686689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W"/>
          <p:cNvSpPr/>
          <p:nvPr/>
        </p:nvSpPr>
        <p:spPr>
          <a:xfrm>
            <a:off x="5812104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76" name="ProxySQL"/>
          <p:cNvSpPr/>
          <p:nvPr/>
        </p:nvSpPr>
        <p:spPr>
          <a:xfrm>
            <a:off x="3187641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77" name="W"/>
          <p:cNvSpPr/>
          <p:nvPr/>
        </p:nvSpPr>
        <p:spPr>
          <a:xfrm>
            <a:off x="8214967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78" name="ProxySQL"/>
          <p:cNvSpPr/>
          <p:nvPr/>
        </p:nvSpPr>
        <p:spPr>
          <a:xfrm>
            <a:off x="5540822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79" name="ProxySQL"/>
          <p:cNvSpPr/>
          <p:nvPr/>
        </p:nvSpPr>
        <p:spPr>
          <a:xfrm>
            <a:off x="7968532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80" name="Write"/>
          <p:cNvSpPr txBox="1"/>
          <p:nvPr/>
        </p:nvSpPr>
        <p:spPr>
          <a:xfrm>
            <a:off x="10089037" y="2167757"/>
            <a:ext cx="633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</a:t>
            </a:r>
          </a:p>
        </p:txBody>
      </p:sp>
      <p:sp>
        <p:nvSpPr>
          <p:cNvPr id="381" name="圆柱体"/>
          <p:cNvSpPr/>
          <p:nvPr/>
        </p:nvSpPr>
        <p:spPr>
          <a:xfrm>
            <a:off x="11031652" y="2156180"/>
            <a:ext cx="298451" cy="39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35718" tIns="35718" rIns="35718" bIns="3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线条"/>
          <p:cNvSpPr/>
          <p:nvPr/>
        </p:nvSpPr>
        <p:spPr>
          <a:xfrm flipH="1">
            <a:off x="4429693" y="5748736"/>
            <a:ext cx="1108017" cy="3171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线条"/>
          <p:cNvSpPr/>
          <p:nvPr/>
        </p:nvSpPr>
        <p:spPr>
          <a:xfrm flipH="1">
            <a:off x="6914856" y="5676218"/>
            <a:ext cx="1108017" cy="3172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线条"/>
          <p:cNvSpPr/>
          <p:nvPr/>
        </p:nvSpPr>
        <p:spPr>
          <a:xfrm flipH="1">
            <a:off x="4102982" y="2891056"/>
            <a:ext cx="1596927" cy="1779404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线条"/>
          <p:cNvSpPr/>
          <p:nvPr/>
        </p:nvSpPr>
        <p:spPr>
          <a:xfrm flipH="1">
            <a:off x="4616450" y="2808905"/>
            <a:ext cx="3725181" cy="1854566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矩形"/>
          <p:cNvSpPr/>
          <p:nvPr/>
        </p:nvSpPr>
        <p:spPr>
          <a:xfrm>
            <a:off x="430985" y="4638771"/>
            <a:ext cx="11433767" cy="207806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ProxySQL Cluster"/>
          <p:cNvSpPr/>
          <p:nvPr/>
        </p:nvSpPr>
        <p:spPr>
          <a:xfrm>
            <a:off x="506777" y="1869976"/>
            <a:ext cx="9462784" cy="966404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ProxySQL Cluster</a:t>
            </a:r>
          </a:p>
        </p:txBody>
      </p:sp>
      <p:sp>
        <p:nvSpPr>
          <p:cNvPr id="390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文本框 13"/>
          <p:cNvSpPr txBox="1"/>
          <p:nvPr/>
        </p:nvSpPr>
        <p:spPr>
          <a:xfrm>
            <a:off x="1546616" y="259701"/>
            <a:ext cx="9475485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Cluster 与 MGR &amp; PXC</a:t>
            </a:r>
          </a:p>
        </p:txBody>
      </p:sp>
      <p:sp>
        <p:nvSpPr>
          <p:cNvPr id="392" name="W"/>
          <p:cNvSpPr/>
          <p:nvPr/>
        </p:nvSpPr>
        <p:spPr>
          <a:xfrm>
            <a:off x="3409241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93" name="线条"/>
          <p:cNvSpPr/>
          <p:nvPr/>
        </p:nvSpPr>
        <p:spPr>
          <a:xfrm>
            <a:off x="3782269" y="2963573"/>
            <a:ext cx="1" cy="1686689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W"/>
          <p:cNvSpPr/>
          <p:nvPr/>
        </p:nvSpPr>
        <p:spPr>
          <a:xfrm>
            <a:off x="5812104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95" name="ProxySQL"/>
          <p:cNvSpPr/>
          <p:nvPr/>
        </p:nvSpPr>
        <p:spPr>
          <a:xfrm>
            <a:off x="3187641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96" name="W"/>
          <p:cNvSpPr/>
          <p:nvPr/>
        </p:nvSpPr>
        <p:spPr>
          <a:xfrm>
            <a:off x="8214967" y="5185355"/>
            <a:ext cx="746057" cy="98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97" name="ProxySQL"/>
          <p:cNvSpPr/>
          <p:nvPr/>
        </p:nvSpPr>
        <p:spPr>
          <a:xfrm>
            <a:off x="5197369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98" name="ProxySQL"/>
          <p:cNvSpPr/>
          <p:nvPr/>
        </p:nvSpPr>
        <p:spPr>
          <a:xfrm>
            <a:off x="7968532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60040"/>
              </a:gs>
              <a:gs pos="100000">
                <a:srgbClr val="F00E0D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99" name="线条"/>
          <p:cNvSpPr/>
          <p:nvPr/>
        </p:nvSpPr>
        <p:spPr>
          <a:xfrm flipH="1">
            <a:off x="6888889" y="2930816"/>
            <a:ext cx="1686689" cy="1686689"/>
          </a:xfrm>
          <a:prstGeom prst="line">
            <a:avLst/>
          </a:prstGeom>
          <a:ln w="76200">
            <a:solidFill>
              <a:schemeClr val="accent6">
                <a:satOff val="-3457"/>
                <a:lumOff val="13039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Write"/>
          <p:cNvSpPr txBox="1"/>
          <p:nvPr/>
        </p:nvSpPr>
        <p:spPr>
          <a:xfrm>
            <a:off x="10066666" y="1855762"/>
            <a:ext cx="6334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</a:t>
            </a:r>
          </a:p>
        </p:txBody>
      </p:sp>
      <p:sp>
        <p:nvSpPr>
          <p:cNvPr id="401" name="圆柱体"/>
          <p:cNvSpPr/>
          <p:nvPr/>
        </p:nvSpPr>
        <p:spPr>
          <a:xfrm>
            <a:off x="11009281" y="2415354"/>
            <a:ext cx="298451" cy="39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</p:spPr>
        <p:txBody>
          <a:bodyPr lIns="35718" tIns="35718" rIns="35718" bIns="35718" anchor="ctr"/>
          <a:lstStyle/>
          <a:p>
            <a:pPr algn="ctr">
              <a:defRPr sz="1300"/>
            </a:pPr>
          </a:p>
        </p:txBody>
      </p:sp>
      <p:sp>
        <p:nvSpPr>
          <p:cNvPr id="402" name="Backup"/>
          <p:cNvSpPr txBox="1"/>
          <p:nvPr/>
        </p:nvSpPr>
        <p:spPr>
          <a:xfrm>
            <a:off x="10057696" y="2426932"/>
            <a:ext cx="8666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Backup</a:t>
            </a:r>
          </a:p>
        </p:txBody>
      </p:sp>
      <p:sp>
        <p:nvSpPr>
          <p:cNvPr id="403" name="圆柱体"/>
          <p:cNvSpPr/>
          <p:nvPr/>
        </p:nvSpPr>
        <p:spPr>
          <a:xfrm>
            <a:off x="11009281" y="1844185"/>
            <a:ext cx="298451" cy="39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35718" tIns="35718" rIns="35718" bIns="3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箭头"/>
          <p:cNvSpPr/>
          <p:nvPr/>
        </p:nvSpPr>
        <p:spPr>
          <a:xfrm rot="10753705">
            <a:off x="6706079" y="2035509"/>
            <a:ext cx="1057502" cy="634384"/>
          </a:xfrm>
          <a:prstGeom prst="rightArrow">
            <a:avLst>
              <a:gd name="adj1" fmla="val 32000"/>
              <a:gd name="adj2" fmla="val 77266"/>
            </a:avLst>
          </a:prstGeom>
          <a:solidFill>
            <a:srgbClr val="F53E1E"/>
          </a:soli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线条"/>
          <p:cNvSpPr/>
          <p:nvPr/>
        </p:nvSpPr>
        <p:spPr>
          <a:xfrm flipH="1">
            <a:off x="4429693" y="5748736"/>
            <a:ext cx="1108017" cy="3171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线条"/>
          <p:cNvSpPr/>
          <p:nvPr/>
        </p:nvSpPr>
        <p:spPr>
          <a:xfrm flipH="1">
            <a:off x="6832556" y="5748736"/>
            <a:ext cx="1108017" cy="3171"/>
          </a:xfrm>
          <a:prstGeom prst="line">
            <a:avLst/>
          </a:prstGeom>
          <a:ln w="76200">
            <a:solidFill>
              <a:schemeClr val="accent1">
                <a:lumOff val="24117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线条"/>
          <p:cNvSpPr/>
          <p:nvPr/>
        </p:nvSpPr>
        <p:spPr>
          <a:xfrm>
            <a:off x="9262311" y="2041182"/>
            <a:ext cx="866625" cy="1"/>
          </a:xfrm>
          <a:prstGeom prst="line">
            <a:avLst/>
          </a:prstGeom>
          <a:ln w="76200">
            <a:solidFill>
              <a:srgbClr val="E0313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文本框 13"/>
          <p:cNvSpPr txBox="1"/>
          <p:nvPr/>
        </p:nvSpPr>
        <p:spPr>
          <a:xfrm>
            <a:off x="1546616" y="259701"/>
            <a:ext cx="9475485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Cluster 与 MGR &amp; PXC</a:t>
            </a:r>
          </a:p>
        </p:txBody>
      </p:sp>
      <p:pic>
        <p:nvPicPr>
          <p:cNvPr id="41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我们没有确认好规则，多写还是单写？"/>
          <p:cNvSpPr txBox="1"/>
          <p:nvPr/>
        </p:nvSpPr>
        <p:spPr>
          <a:xfrm>
            <a:off x="1632019" y="2016515"/>
            <a:ext cx="3990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我们没有确认好规则，多写还是单写？</a:t>
            </a:r>
          </a:p>
        </p:txBody>
      </p:sp>
      <p:sp>
        <p:nvSpPr>
          <p:cNvPr id="414" name="如果是单写，单写的入口没有收拢，而是交由了ProxySQL Cluster的各个节点"/>
          <p:cNvSpPr txBox="1"/>
          <p:nvPr/>
        </p:nvSpPr>
        <p:spPr>
          <a:xfrm>
            <a:off x="1643205" y="3071896"/>
            <a:ext cx="78687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如果是单写，单写的入口没有收拢，而是交由了ProxySQL Cluster的各个节点</a:t>
            </a:r>
          </a:p>
        </p:txBody>
      </p:sp>
      <p:sp>
        <p:nvSpPr>
          <p:cNvPr id="415" name="如果MGR是Single模式，可以吗？"/>
          <p:cNvSpPr txBox="1"/>
          <p:nvPr/>
        </p:nvSpPr>
        <p:spPr>
          <a:xfrm>
            <a:off x="1643205" y="4127278"/>
            <a:ext cx="35589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如果MGR是Single模式，可以吗？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文本框 13"/>
          <p:cNvSpPr txBox="1"/>
          <p:nvPr/>
        </p:nvSpPr>
        <p:spPr>
          <a:xfrm>
            <a:off x="1546616" y="259701"/>
            <a:ext cx="9475485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Cluster 与 MGR &amp; PXC</a:t>
            </a:r>
          </a:p>
        </p:txBody>
      </p:sp>
      <p:pic>
        <p:nvPicPr>
          <p:cNvPr id="41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我们没有确认好规则，多写还是单写？"/>
          <p:cNvSpPr txBox="1"/>
          <p:nvPr/>
        </p:nvSpPr>
        <p:spPr>
          <a:xfrm>
            <a:off x="1632019" y="2016515"/>
            <a:ext cx="3990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我们没有确认好规则，多写还是单写？</a:t>
            </a:r>
          </a:p>
        </p:txBody>
      </p:sp>
      <p:sp>
        <p:nvSpPr>
          <p:cNvPr id="421" name="如果是单写，单写的入口没有收拢，而是交由了ProxySQL Cluster的各个节点"/>
          <p:cNvSpPr txBox="1"/>
          <p:nvPr/>
        </p:nvSpPr>
        <p:spPr>
          <a:xfrm>
            <a:off x="1643205" y="3071896"/>
            <a:ext cx="78687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如果是单写，单写的入口没有收拢，而是交由了ProxySQL Cluster的各个节点</a:t>
            </a:r>
          </a:p>
        </p:txBody>
      </p:sp>
      <p:sp>
        <p:nvSpPr>
          <p:cNvPr id="422" name="如果MGR是Single模式，可以吗？"/>
          <p:cNvSpPr txBox="1"/>
          <p:nvPr/>
        </p:nvSpPr>
        <p:spPr>
          <a:xfrm>
            <a:off x="1643205" y="4127278"/>
            <a:ext cx="35589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如果MGR是Single模式，可以吗？</a:t>
            </a:r>
          </a:p>
        </p:txBody>
      </p:sp>
      <p:sp>
        <p:nvSpPr>
          <p:cNvPr id="423" name="男"/>
          <p:cNvSpPr/>
          <p:nvPr/>
        </p:nvSpPr>
        <p:spPr>
          <a:xfrm>
            <a:off x="5394071" y="5258336"/>
            <a:ext cx="279387" cy="753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W"/>
          <p:cNvSpPr/>
          <p:nvPr/>
        </p:nvSpPr>
        <p:spPr>
          <a:xfrm>
            <a:off x="7214272" y="5208553"/>
            <a:ext cx="646480" cy="853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425" name="箭头"/>
          <p:cNvSpPr/>
          <p:nvPr/>
        </p:nvSpPr>
        <p:spPr>
          <a:xfrm>
            <a:off x="6221669" y="5322593"/>
            <a:ext cx="727295" cy="625360"/>
          </a:xfrm>
          <a:prstGeom prst="rightArrow">
            <a:avLst>
              <a:gd name="adj1" fmla="val 32000"/>
              <a:gd name="adj2" fmla="val 74432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男"/>
          <p:cNvSpPr/>
          <p:nvPr/>
        </p:nvSpPr>
        <p:spPr>
          <a:xfrm>
            <a:off x="3053591" y="4814885"/>
            <a:ext cx="279387" cy="753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男"/>
          <p:cNvSpPr/>
          <p:nvPr/>
        </p:nvSpPr>
        <p:spPr>
          <a:xfrm>
            <a:off x="2225878" y="5374151"/>
            <a:ext cx="279386" cy="753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男"/>
          <p:cNvSpPr/>
          <p:nvPr/>
        </p:nvSpPr>
        <p:spPr>
          <a:xfrm>
            <a:off x="3053591" y="5933417"/>
            <a:ext cx="279387" cy="753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线条"/>
          <p:cNvSpPr/>
          <p:nvPr/>
        </p:nvSpPr>
        <p:spPr>
          <a:xfrm>
            <a:off x="3546868" y="5078325"/>
            <a:ext cx="1632175" cy="5452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线条"/>
          <p:cNvSpPr/>
          <p:nvPr/>
        </p:nvSpPr>
        <p:spPr>
          <a:xfrm>
            <a:off x="2590646" y="5751087"/>
            <a:ext cx="257789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线条"/>
          <p:cNvSpPr/>
          <p:nvPr/>
        </p:nvSpPr>
        <p:spPr>
          <a:xfrm flipV="1">
            <a:off x="3556806" y="5878087"/>
            <a:ext cx="1611737" cy="3849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R"/>
          <p:cNvSpPr/>
          <p:nvPr/>
        </p:nvSpPr>
        <p:spPr>
          <a:xfrm>
            <a:off x="8112154" y="5208553"/>
            <a:ext cx="646479" cy="853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433" name="R"/>
          <p:cNvSpPr/>
          <p:nvPr/>
        </p:nvSpPr>
        <p:spPr>
          <a:xfrm>
            <a:off x="9010036" y="5208553"/>
            <a:ext cx="646479" cy="853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"/>
          <p:cNvSpPr/>
          <p:nvPr/>
        </p:nvSpPr>
        <p:spPr>
          <a:xfrm>
            <a:off x="430985" y="4638771"/>
            <a:ext cx="11433767" cy="207806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矩形"/>
          <p:cNvSpPr/>
          <p:nvPr/>
        </p:nvSpPr>
        <p:spPr>
          <a:xfrm>
            <a:off x="2326176" y="1869976"/>
            <a:ext cx="7643385" cy="966404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8" name="文本框 13"/>
          <p:cNvSpPr txBox="1"/>
          <p:nvPr/>
        </p:nvSpPr>
        <p:spPr>
          <a:xfrm>
            <a:off x="1546616" y="259701"/>
            <a:ext cx="8981987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Cluster与 MGR &amp; PXC</a:t>
            </a:r>
          </a:p>
        </p:txBody>
      </p:sp>
      <p:sp>
        <p:nvSpPr>
          <p:cNvPr id="439" name="W…"/>
          <p:cNvSpPr/>
          <p:nvPr/>
        </p:nvSpPr>
        <p:spPr>
          <a:xfrm>
            <a:off x="3257759" y="5315577"/>
            <a:ext cx="860275" cy="1135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>
              <a:defRPr sz="1300"/>
            </a:pPr>
            <a:r>
              <a:t>W</a:t>
            </a:r>
          </a:p>
          <a:p>
            <a:pPr algn="ctr">
              <a:defRPr sz="1300"/>
            </a:pPr>
            <a:r>
              <a:t>read_only</a:t>
            </a:r>
          </a:p>
        </p:txBody>
      </p:sp>
      <p:sp>
        <p:nvSpPr>
          <p:cNvPr id="440" name="W"/>
          <p:cNvSpPr/>
          <p:nvPr/>
        </p:nvSpPr>
        <p:spPr>
          <a:xfrm>
            <a:off x="5774840" y="5315577"/>
            <a:ext cx="860275" cy="1135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441" name="ProxySQL"/>
          <p:cNvSpPr/>
          <p:nvPr/>
        </p:nvSpPr>
        <p:spPr>
          <a:xfrm>
            <a:off x="3187641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442" name="W…"/>
          <p:cNvSpPr/>
          <p:nvPr/>
        </p:nvSpPr>
        <p:spPr>
          <a:xfrm>
            <a:off x="8177703" y="5315577"/>
            <a:ext cx="860274" cy="1135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>
              <a:defRPr sz="1300"/>
            </a:pPr>
            <a:r>
              <a:t>W</a:t>
            </a:r>
          </a:p>
          <a:p>
            <a:pPr algn="ctr">
              <a:defRPr sz="1300"/>
            </a:pPr>
            <a:r>
              <a:t>read_only</a:t>
            </a:r>
          </a:p>
        </p:txBody>
      </p:sp>
      <p:sp>
        <p:nvSpPr>
          <p:cNvPr id="443" name="ProxySQL"/>
          <p:cNvSpPr/>
          <p:nvPr/>
        </p:nvSpPr>
        <p:spPr>
          <a:xfrm>
            <a:off x="5597931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444" name="ProxySQL"/>
          <p:cNvSpPr/>
          <p:nvPr/>
        </p:nvSpPr>
        <p:spPr>
          <a:xfrm>
            <a:off x="8000794" y="2052590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445" name="线条"/>
          <p:cNvSpPr/>
          <p:nvPr/>
        </p:nvSpPr>
        <p:spPr>
          <a:xfrm>
            <a:off x="6204977" y="2960044"/>
            <a:ext cx="1" cy="1497724"/>
          </a:xfrm>
          <a:prstGeom prst="line">
            <a:avLst/>
          </a:prstGeom>
          <a:ln w="76200">
            <a:solidFill>
              <a:schemeClr val="accent6">
                <a:satOff val="-3457"/>
                <a:lumOff val="13039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Write"/>
          <p:cNvSpPr txBox="1"/>
          <p:nvPr/>
        </p:nvSpPr>
        <p:spPr>
          <a:xfrm>
            <a:off x="10066666" y="2167757"/>
            <a:ext cx="6334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</a:t>
            </a:r>
          </a:p>
        </p:txBody>
      </p:sp>
      <p:sp>
        <p:nvSpPr>
          <p:cNvPr id="447" name="圆柱体"/>
          <p:cNvSpPr/>
          <p:nvPr/>
        </p:nvSpPr>
        <p:spPr>
          <a:xfrm>
            <a:off x="10800395" y="2156180"/>
            <a:ext cx="298451" cy="39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35718" tIns="35718" rIns="35718" bIns="3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箭头"/>
          <p:cNvSpPr/>
          <p:nvPr/>
        </p:nvSpPr>
        <p:spPr>
          <a:xfrm>
            <a:off x="6919142" y="5700757"/>
            <a:ext cx="857321" cy="658489"/>
          </a:xfrm>
          <a:prstGeom prst="rightArrow">
            <a:avLst>
              <a:gd name="adj1" fmla="val 32000"/>
              <a:gd name="adj2" fmla="val 83325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箭头"/>
          <p:cNvSpPr/>
          <p:nvPr/>
        </p:nvSpPr>
        <p:spPr>
          <a:xfrm rot="10853298">
            <a:off x="4517644" y="5698847"/>
            <a:ext cx="857321" cy="658489"/>
          </a:xfrm>
          <a:prstGeom prst="rightArrow">
            <a:avLst>
              <a:gd name="adj1" fmla="val 32000"/>
              <a:gd name="adj2" fmla="val 83325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path>
              <a:fillToRect l="151974" t="98363" r="-51974" b="1636"/>
            </a:path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VIP"/>
          <p:cNvSpPr/>
          <p:nvPr/>
        </p:nvSpPr>
        <p:spPr>
          <a:xfrm>
            <a:off x="5607456" y="4773572"/>
            <a:ext cx="1080825" cy="452797"/>
          </a:xfrm>
          <a:prstGeom prst="roundRect">
            <a:avLst>
              <a:gd name="adj" fmla="val 39239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4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ProxySQL与Master Slave</a:t>
            </a:r>
          </a:p>
        </p:txBody>
      </p:sp>
      <p:pic>
        <p:nvPicPr>
          <p:cNvPr id="45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57" name="圆角矩形"/>
          <p:cNvSpPr/>
          <p:nvPr/>
        </p:nvSpPr>
        <p:spPr>
          <a:xfrm>
            <a:off x="961552" y="1396091"/>
            <a:ext cx="10794257" cy="5277759"/>
          </a:xfrm>
          <a:prstGeom prst="roundRect">
            <a:avLst>
              <a:gd name="adj" fmla="val 7733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4306" y="4669149"/>
            <a:ext cx="2151781" cy="1533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5372" y="1633588"/>
            <a:ext cx="2129648" cy="1645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16410" y="1627067"/>
            <a:ext cx="1973351" cy="15338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9207" y="4563934"/>
            <a:ext cx="2151781" cy="17443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线条"/>
          <p:cNvSpPr/>
          <p:nvPr/>
        </p:nvSpPr>
        <p:spPr>
          <a:xfrm>
            <a:off x="3468407" y="3303454"/>
            <a:ext cx="1" cy="1341796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Application Reads / Writes"/>
          <p:cNvSpPr txBox="1"/>
          <p:nvPr/>
        </p:nvSpPr>
        <p:spPr>
          <a:xfrm>
            <a:off x="2261973" y="3748513"/>
            <a:ext cx="27809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Application Reads / Writes</a:t>
            </a:r>
          </a:p>
        </p:txBody>
      </p:sp>
      <p:sp>
        <p:nvSpPr>
          <p:cNvPr id="470" name="连接线"/>
          <p:cNvSpPr/>
          <p:nvPr/>
        </p:nvSpPr>
        <p:spPr>
          <a:xfrm>
            <a:off x="4500754" y="2649636"/>
            <a:ext cx="3715683" cy="2019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772" y="11220"/>
                  <a:pt x="14972" y="402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5" name="Reads / Writes"/>
          <p:cNvSpPr txBox="1"/>
          <p:nvPr/>
        </p:nvSpPr>
        <p:spPr>
          <a:xfrm>
            <a:off x="5996623" y="3623376"/>
            <a:ext cx="15990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Reads / Writes</a:t>
            </a:r>
          </a:p>
        </p:txBody>
      </p:sp>
      <p:sp>
        <p:nvSpPr>
          <p:cNvPr id="466" name="线条"/>
          <p:cNvSpPr/>
          <p:nvPr/>
        </p:nvSpPr>
        <p:spPr>
          <a:xfrm>
            <a:off x="4602764" y="5372726"/>
            <a:ext cx="3589766" cy="1"/>
          </a:xfrm>
          <a:prstGeom prst="line">
            <a:avLst/>
          </a:prstGeom>
          <a:ln w="25400">
            <a:solidFill>
              <a:srgbClr val="BE191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Reads"/>
          <p:cNvSpPr txBox="1"/>
          <p:nvPr/>
        </p:nvSpPr>
        <p:spPr>
          <a:xfrm>
            <a:off x="6323046" y="5427342"/>
            <a:ext cx="7649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Reads</a:t>
            </a:r>
          </a:p>
        </p:txBody>
      </p:sp>
      <p:sp>
        <p:nvSpPr>
          <p:cNvPr id="468" name="线条"/>
          <p:cNvSpPr/>
          <p:nvPr/>
        </p:nvSpPr>
        <p:spPr>
          <a:xfrm>
            <a:off x="9203085" y="3250805"/>
            <a:ext cx="1" cy="1285831"/>
          </a:xfrm>
          <a:prstGeom prst="line">
            <a:avLst/>
          </a:prstGeom>
          <a:ln w="25400">
            <a:solidFill>
              <a:schemeClr val="accent6">
                <a:lumOff val="-9568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Replication - Binary Logs"/>
          <p:cNvSpPr txBox="1"/>
          <p:nvPr/>
        </p:nvSpPr>
        <p:spPr>
          <a:xfrm>
            <a:off x="9169357" y="3623376"/>
            <a:ext cx="26454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Replication - Binary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3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ProxySQL与Master Slave</a:t>
            </a:r>
          </a:p>
        </p:txBody>
      </p:sp>
      <p:pic>
        <p:nvPicPr>
          <p:cNvPr id="4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76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7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1. ProxySQL，判断主从不可用的依据有哪些呢 ？…"/>
          <p:cNvSpPr txBox="1"/>
          <p:nvPr/>
        </p:nvSpPr>
        <p:spPr>
          <a:xfrm>
            <a:off x="2140428" y="3718313"/>
            <a:ext cx="755397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/>
            </a:pPr>
            <a:r>
              <a:t>1. ProxySQL，判断主从不可用的依据有哪些呢 ？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2. ProxySQL，如何区分主从角色的 ？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3. ProxySQL，如何对主从状态进行监控 ？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4. MySQL，什么样的主从架构来防止数据丢失 ？</a:t>
            </a:r>
          </a:p>
          <a:p>
            <a:pPr>
              <a:defRPr sz="1500"/>
            </a:pPr>
          </a:p>
        </p:txBody>
      </p:sp>
      <p:sp>
        <p:nvSpPr>
          <p:cNvPr id="482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6404220" y="1386171"/>
            <a:ext cx="3959409" cy="4094316"/>
            <a:chOff x="0" y="0"/>
            <a:chExt cx="3959407" cy="4094315"/>
          </a:xfrm>
        </p:grpSpPr>
        <p:sp>
          <p:nvSpPr>
            <p:cNvPr id="177" name="形状"/>
            <p:cNvSpPr/>
            <p:nvPr/>
          </p:nvSpPr>
          <p:spPr>
            <a:xfrm>
              <a:off x="-1" y="-1"/>
              <a:ext cx="3959408" cy="409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600" fill="norm" stroke="1" extrusionOk="0">
                  <a:moveTo>
                    <a:pt x="13665" y="0"/>
                  </a:moveTo>
                  <a:cubicBezTo>
                    <a:pt x="15443" y="1274"/>
                    <a:pt x="16434" y="3347"/>
                    <a:pt x="14558" y="5353"/>
                  </a:cubicBezTo>
                  <a:cubicBezTo>
                    <a:pt x="13321" y="6668"/>
                    <a:pt x="11240" y="7589"/>
                    <a:pt x="9602" y="8288"/>
                  </a:cubicBezTo>
                  <a:cubicBezTo>
                    <a:pt x="7071" y="9357"/>
                    <a:pt x="608" y="11536"/>
                    <a:pt x="2148" y="15532"/>
                  </a:cubicBezTo>
                  <a:cubicBezTo>
                    <a:pt x="2582" y="16650"/>
                    <a:pt x="3647" y="17399"/>
                    <a:pt x="4662" y="17933"/>
                  </a:cubicBezTo>
                  <a:cubicBezTo>
                    <a:pt x="7742" y="19536"/>
                    <a:pt x="12845" y="19564"/>
                    <a:pt x="16724" y="19311"/>
                  </a:cubicBezTo>
                  <a:lnTo>
                    <a:pt x="17022" y="19290"/>
                  </a:lnTo>
                  <a:lnTo>
                    <a:pt x="17565" y="18499"/>
                  </a:lnTo>
                  <a:lnTo>
                    <a:pt x="20815" y="19830"/>
                  </a:lnTo>
                  <a:lnTo>
                    <a:pt x="15435" y="21600"/>
                  </a:lnTo>
                  <a:lnTo>
                    <a:pt x="15855" y="20989"/>
                  </a:lnTo>
                  <a:lnTo>
                    <a:pt x="14813" y="21041"/>
                  </a:lnTo>
                  <a:cubicBezTo>
                    <a:pt x="11285" y="21190"/>
                    <a:pt x="7445" y="21128"/>
                    <a:pt x="4269" y="19725"/>
                  </a:cubicBezTo>
                  <a:cubicBezTo>
                    <a:pt x="3548" y="19405"/>
                    <a:pt x="2860" y="19018"/>
                    <a:pt x="2213" y="18558"/>
                  </a:cubicBezTo>
                  <a:cubicBezTo>
                    <a:pt x="1" y="16963"/>
                    <a:pt x="-785" y="14578"/>
                    <a:pt x="935" y="12268"/>
                  </a:cubicBezTo>
                  <a:cubicBezTo>
                    <a:pt x="2631" y="9982"/>
                    <a:pt x="8013" y="8354"/>
                    <a:pt x="10691" y="7145"/>
                  </a:cubicBezTo>
                  <a:cubicBezTo>
                    <a:pt x="11658" y="6709"/>
                    <a:pt x="12666" y="6200"/>
                    <a:pt x="13509" y="5558"/>
                  </a:cubicBezTo>
                  <a:cubicBezTo>
                    <a:pt x="15901" y="3758"/>
                    <a:pt x="15434" y="1636"/>
                    <a:pt x="13665" y="0"/>
                  </a:cubicBez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8" name="形状"/>
            <p:cNvSpPr/>
            <p:nvPr/>
          </p:nvSpPr>
          <p:spPr>
            <a:xfrm>
              <a:off x="164916" y="66557"/>
              <a:ext cx="3060926" cy="379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10" fill="norm" stroke="1" extrusionOk="0">
                  <a:moveTo>
                    <a:pt x="10658" y="20857"/>
                  </a:moveTo>
                  <a:lnTo>
                    <a:pt x="11783" y="20976"/>
                  </a:lnTo>
                  <a:cubicBezTo>
                    <a:pt x="15341" y="21292"/>
                    <a:pt x="18932" y="21213"/>
                    <a:pt x="21260" y="21097"/>
                  </a:cubicBezTo>
                  <a:cubicBezTo>
                    <a:pt x="21370" y="21097"/>
                    <a:pt x="21457" y="21159"/>
                    <a:pt x="21468" y="21247"/>
                  </a:cubicBezTo>
                  <a:cubicBezTo>
                    <a:pt x="21479" y="21336"/>
                    <a:pt x="21392" y="21415"/>
                    <a:pt x="21282" y="21424"/>
                  </a:cubicBezTo>
                  <a:cubicBezTo>
                    <a:pt x="18886" y="21532"/>
                    <a:pt x="15127" y="21600"/>
                    <a:pt x="11427" y="21233"/>
                  </a:cubicBezTo>
                  <a:lnTo>
                    <a:pt x="10558" y="21131"/>
                  </a:lnTo>
                  <a:close/>
                  <a:moveTo>
                    <a:pt x="2922" y="18748"/>
                  </a:moveTo>
                  <a:lnTo>
                    <a:pt x="2987" y="18788"/>
                  </a:lnTo>
                  <a:cubicBezTo>
                    <a:pt x="4520" y="19660"/>
                    <a:pt x="6562" y="20233"/>
                    <a:pt x="8770" y="20600"/>
                  </a:cubicBezTo>
                  <a:lnTo>
                    <a:pt x="9611" y="20721"/>
                  </a:lnTo>
                  <a:lnTo>
                    <a:pt x="9513" y="20995"/>
                  </a:lnTo>
                  <a:lnTo>
                    <a:pt x="8304" y="20803"/>
                  </a:lnTo>
                  <a:cubicBezTo>
                    <a:pt x="6276" y="20433"/>
                    <a:pt x="4400" y="19885"/>
                    <a:pt x="2943" y="19084"/>
                  </a:cubicBezTo>
                  <a:lnTo>
                    <a:pt x="2714" y="18948"/>
                  </a:lnTo>
                  <a:close/>
                  <a:moveTo>
                    <a:pt x="269" y="13968"/>
                  </a:moveTo>
                  <a:lnTo>
                    <a:pt x="542" y="14064"/>
                  </a:lnTo>
                  <a:lnTo>
                    <a:pt x="379" y="14485"/>
                  </a:lnTo>
                  <a:cubicBezTo>
                    <a:pt x="171" y="15253"/>
                    <a:pt x="313" y="16103"/>
                    <a:pt x="963" y="17038"/>
                  </a:cubicBezTo>
                  <a:cubicBezTo>
                    <a:pt x="1250" y="17450"/>
                    <a:pt x="1615" y="17823"/>
                    <a:pt x="2044" y="18160"/>
                  </a:cubicBezTo>
                  <a:lnTo>
                    <a:pt x="2064" y="18175"/>
                  </a:lnTo>
                  <a:lnTo>
                    <a:pt x="1858" y="18374"/>
                  </a:lnTo>
                  <a:lnTo>
                    <a:pt x="1494" y="18073"/>
                  </a:lnTo>
                  <a:cubicBezTo>
                    <a:pt x="1079" y="17698"/>
                    <a:pt x="737" y="17284"/>
                    <a:pt x="482" y="16826"/>
                  </a:cubicBezTo>
                  <a:cubicBezTo>
                    <a:pt x="-75" y="15823"/>
                    <a:pt x="-121" y="14922"/>
                    <a:pt x="201" y="14110"/>
                  </a:cubicBezTo>
                  <a:close/>
                  <a:moveTo>
                    <a:pt x="4388" y="10647"/>
                  </a:moveTo>
                  <a:lnTo>
                    <a:pt x="4519" y="10827"/>
                  </a:lnTo>
                  <a:lnTo>
                    <a:pt x="3813" y="11180"/>
                  </a:lnTo>
                  <a:cubicBezTo>
                    <a:pt x="2875" y="11675"/>
                    <a:pt x="2006" y="12244"/>
                    <a:pt x="1366" y="12892"/>
                  </a:cubicBezTo>
                  <a:lnTo>
                    <a:pt x="958" y="13362"/>
                  </a:lnTo>
                  <a:lnTo>
                    <a:pt x="689" y="13266"/>
                  </a:lnTo>
                  <a:lnTo>
                    <a:pt x="941" y="12957"/>
                  </a:lnTo>
                  <a:cubicBezTo>
                    <a:pt x="1702" y="12110"/>
                    <a:pt x="2866" y="11374"/>
                    <a:pt x="4201" y="10731"/>
                  </a:cubicBezTo>
                  <a:close/>
                  <a:moveTo>
                    <a:pt x="8817" y="8950"/>
                  </a:moveTo>
                  <a:lnTo>
                    <a:pt x="8915" y="9144"/>
                  </a:lnTo>
                  <a:lnTo>
                    <a:pt x="8691" y="9215"/>
                  </a:lnTo>
                  <a:cubicBezTo>
                    <a:pt x="8203" y="9373"/>
                    <a:pt x="7747" y="9525"/>
                    <a:pt x="7335" y="9673"/>
                  </a:cubicBezTo>
                  <a:cubicBezTo>
                    <a:pt x="6906" y="9829"/>
                    <a:pt x="6444" y="10002"/>
                    <a:pt x="5969" y="10194"/>
                  </a:cubicBezTo>
                  <a:lnTo>
                    <a:pt x="4962" y="10634"/>
                  </a:lnTo>
                  <a:lnTo>
                    <a:pt x="4829" y="10449"/>
                  </a:lnTo>
                  <a:lnTo>
                    <a:pt x="5382" y="10201"/>
                  </a:lnTo>
                  <a:cubicBezTo>
                    <a:pt x="6191" y="9862"/>
                    <a:pt x="7034" y="9551"/>
                    <a:pt x="7870" y="9265"/>
                  </a:cubicBezTo>
                  <a:close/>
                  <a:moveTo>
                    <a:pt x="12712" y="7714"/>
                  </a:moveTo>
                  <a:lnTo>
                    <a:pt x="12798" y="7864"/>
                  </a:lnTo>
                  <a:lnTo>
                    <a:pt x="11883" y="8188"/>
                  </a:lnTo>
                  <a:cubicBezTo>
                    <a:pt x="11047" y="8468"/>
                    <a:pt x="10219" y="8728"/>
                    <a:pt x="9445" y="8974"/>
                  </a:cubicBezTo>
                  <a:lnTo>
                    <a:pt x="9292" y="9023"/>
                  </a:lnTo>
                  <a:lnTo>
                    <a:pt x="9196" y="8825"/>
                  </a:lnTo>
                  <a:lnTo>
                    <a:pt x="10308" y="8473"/>
                  </a:lnTo>
                  <a:cubicBezTo>
                    <a:pt x="11085" y="8231"/>
                    <a:pt x="11810" y="8009"/>
                    <a:pt x="12442" y="7803"/>
                  </a:cubicBezTo>
                  <a:close/>
                  <a:moveTo>
                    <a:pt x="16153" y="6315"/>
                  </a:moveTo>
                  <a:lnTo>
                    <a:pt x="16229" y="6418"/>
                  </a:lnTo>
                  <a:lnTo>
                    <a:pt x="15899" y="6593"/>
                  </a:lnTo>
                  <a:cubicBezTo>
                    <a:pt x="15172" y="6956"/>
                    <a:pt x="14373" y="7289"/>
                    <a:pt x="13549" y="7599"/>
                  </a:cubicBezTo>
                  <a:lnTo>
                    <a:pt x="13128" y="7747"/>
                  </a:lnTo>
                  <a:lnTo>
                    <a:pt x="13044" y="7601"/>
                  </a:lnTo>
                  <a:lnTo>
                    <a:pt x="13314" y="7507"/>
                  </a:lnTo>
                  <a:cubicBezTo>
                    <a:pt x="13899" y="7297"/>
                    <a:pt x="14550" y="7053"/>
                    <a:pt x="15201" y="6767"/>
                  </a:cubicBezTo>
                  <a:close/>
                  <a:moveTo>
                    <a:pt x="18216" y="4894"/>
                  </a:moveTo>
                  <a:lnTo>
                    <a:pt x="18321" y="4961"/>
                  </a:lnTo>
                  <a:lnTo>
                    <a:pt x="18310" y="4973"/>
                  </a:lnTo>
                  <a:cubicBezTo>
                    <a:pt x="17860" y="5423"/>
                    <a:pt x="17274" y="5837"/>
                    <a:pt x="16601" y="6220"/>
                  </a:cubicBezTo>
                  <a:lnTo>
                    <a:pt x="16494" y="6277"/>
                  </a:lnTo>
                  <a:lnTo>
                    <a:pt x="16413" y="6167"/>
                  </a:lnTo>
                  <a:lnTo>
                    <a:pt x="17085" y="5782"/>
                  </a:lnTo>
                  <a:cubicBezTo>
                    <a:pt x="17377" y="5594"/>
                    <a:pt x="17652" y="5395"/>
                    <a:pt x="17902" y="5184"/>
                  </a:cubicBezTo>
                  <a:close/>
                  <a:moveTo>
                    <a:pt x="19127" y="3484"/>
                  </a:moveTo>
                  <a:lnTo>
                    <a:pt x="19249" y="3500"/>
                  </a:lnTo>
                  <a:lnTo>
                    <a:pt x="19232" y="3559"/>
                  </a:lnTo>
                  <a:cubicBezTo>
                    <a:pt x="19126" y="3866"/>
                    <a:pt x="18955" y="4183"/>
                    <a:pt x="18714" y="4509"/>
                  </a:cubicBezTo>
                  <a:lnTo>
                    <a:pt x="18487" y="4770"/>
                  </a:lnTo>
                  <a:lnTo>
                    <a:pt x="18390" y="4707"/>
                  </a:lnTo>
                  <a:lnTo>
                    <a:pt x="18568" y="4509"/>
                  </a:lnTo>
                  <a:cubicBezTo>
                    <a:pt x="18759" y="4271"/>
                    <a:pt x="18917" y="4019"/>
                    <a:pt x="19034" y="3752"/>
                  </a:cubicBezTo>
                  <a:close/>
                  <a:moveTo>
                    <a:pt x="19308" y="2267"/>
                  </a:moveTo>
                  <a:lnTo>
                    <a:pt x="19334" y="2377"/>
                  </a:lnTo>
                  <a:cubicBezTo>
                    <a:pt x="19385" y="2662"/>
                    <a:pt x="19382" y="2954"/>
                    <a:pt x="19318" y="3255"/>
                  </a:cubicBezTo>
                  <a:lnTo>
                    <a:pt x="19305" y="3301"/>
                  </a:lnTo>
                  <a:lnTo>
                    <a:pt x="19185" y="3288"/>
                  </a:lnTo>
                  <a:lnTo>
                    <a:pt x="19249" y="2909"/>
                  </a:lnTo>
                  <a:cubicBezTo>
                    <a:pt x="19263" y="2756"/>
                    <a:pt x="19262" y="2610"/>
                    <a:pt x="19247" y="2470"/>
                  </a:cubicBezTo>
                  <a:lnTo>
                    <a:pt x="19209" y="2282"/>
                  </a:lnTo>
                  <a:close/>
                  <a:moveTo>
                    <a:pt x="18947" y="1429"/>
                  </a:moveTo>
                  <a:lnTo>
                    <a:pt x="19027" y="1546"/>
                  </a:lnTo>
                  <a:cubicBezTo>
                    <a:pt x="19128" y="1726"/>
                    <a:pt x="19208" y="1909"/>
                    <a:pt x="19266" y="2096"/>
                  </a:cubicBezTo>
                  <a:lnTo>
                    <a:pt x="19273" y="2126"/>
                  </a:lnTo>
                  <a:lnTo>
                    <a:pt x="19181" y="2139"/>
                  </a:lnTo>
                  <a:lnTo>
                    <a:pt x="19165" y="2063"/>
                  </a:lnTo>
                  <a:cubicBezTo>
                    <a:pt x="19126" y="1932"/>
                    <a:pt x="19076" y="1806"/>
                    <a:pt x="19015" y="1683"/>
                  </a:cubicBezTo>
                  <a:lnTo>
                    <a:pt x="18881" y="1452"/>
                  </a:lnTo>
                  <a:close/>
                  <a:moveTo>
                    <a:pt x="18426" y="756"/>
                  </a:moveTo>
                  <a:lnTo>
                    <a:pt x="18664" y="1015"/>
                  </a:lnTo>
                  <a:lnTo>
                    <a:pt x="18882" y="1335"/>
                  </a:lnTo>
                  <a:lnTo>
                    <a:pt x="18825" y="1355"/>
                  </a:lnTo>
                  <a:lnTo>
                    <a:pt x="18808" y="1325"/>
                  </a:lnTo>
                  <a:cubicBezTo>
                    <a:pt x="18730" y="1209"/>
                    <a:pt x="18645" y="1095"/>
                    <a:pt x="18554" y="983"/>
                  </a:cubicBezTo>
                  <a:lnTo>
                    <a:pt x="18378" y="783"/>
                  </a:lnTo>
                  <a:close/>
                  <a:moveTo>
                    <a:pt x="18095" y="416"/>
                  </a:moveTo>
                  <a:lnTo>
                    <a:pt x="18191" y="501"/>
                  </a:lnTo>
                  <a:lnTo>
                    <a:pt x="18379" y="705"/>
                  </a:lnTo>
                  <a:lnTo>
                    <a:pt x="18333" y="731"/>
                  </a:lnTo>
                  <a:lnTo>
                    <a:pt x="18264" y="652"/>
                  </a:lnTo>
                  <a:lnTo>
                    <a:pt x="18058" y="443"/>
                  </a:lnTo>
                  <a:close/>
                  <a:moveTo>
                    <a:pt x="17621" y="0"/>
                  </a:moveTo>
                  <a:lnTo>
                    <a:pt x="18056" y="382"/>
                  </a:lnTo>
                  <a:lnTo>
                    <a:pt x="18019" y="404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9" name="形状"/>
            <p:cNvSpPr/>
            <p:nvPr/>
          </p:nvSpPr>
          <p:spPr>
            <a:xfrm>
              <a:off x="3015072" y="3656084"/>
              <a:ext cx="353879" cy="32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636" y="0"/>
                  </a:lnTo>
                  <a:lnTo>
                    <a:pt x="21600" y="5731"/>
                  </a:lnTo>
                  <a:lnTo>
                    <a:pt x="17417" y="1877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184" name="成组"/>
          <p:cNvGrpSpPr/>
          <p:nvPr/>
        </p:nvGrpSpPr>
        <p:grpSpPr>
          <a:xfrm>
            <a:off x="8515815" y="1661630"/>
            <a:ext cx="162113" cy="140366"/>
            <a:chOff x="0" y="0"/>
            <a:chExt cx="162111" cy="140365"/>
          </a:xfrm>
        </p:grpSpPr>
        <p:sp>
          <p:nvSpPr>
            <p:cNvPr id="181" name="形状"/>
            <p:cNvSpPr/>
            <p:nvPr/>
          </p:nvSpPr>
          <p:spPr>
            <a:xfrm>
              <a:off x="108733" y="6589"/>
              <a:ext cx="27019" cy="3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2" name="形状"/>
            <p:cNvSpPr/>
            <p:nvPr/>
          </p:nvSpPr>
          <p:spPr>
            <a:xfrm>
              <a:off x="26359" y="34267"/>
              <a:ext cx="109394" cy="1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404"/>
                  </a:moveTo>
                  <a:lnTo>
                    <a:pt x="21600" y="9257"/>
                  </a:lnTo>
                  <a:lnTo>
                    <a:pt x="16265" y="4830"/>
                  </a:lnTo>
                  <a:lnTo>
                    <a:pt x="10800" y="0"/>
                  </a:lnTo>
                  <a:lnTo>
                    <a:pt x="0" y="9257"/>
                  </a:lnTo>
                  <a:lnTo>
                    <a:pt x="0" y="21600"/>
                  </a:lnTo>
                  <a:lnTo>
                    <a:pt x="6766" y="21600"/>
                  </a:lnTo>
                  <a:lnTo>
                    <a:pt x="6766" y="9257"/>
                  </a:lnTo>
                  <a:lnTo>
                    <a:pt x="14834" y="9257"/>
                  </a:lnTo>
                  <a:lnTo>
                    <a:pt x="14834" y="21600"/>
                  </a:lnTo>
                  <a:lnTo>
                    <a:pt x="21600" y="21600"/>
                  </a:lnTo>
                  <a:lnTo>
                    <a:pt x="21600" y="11404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3" name="形状"/>
            <p:cNvSpPr/>
            <p:nvPr/>
          </p:nvSpPr>
          <p:spPr>
            <a:xfrm>
              <a:off x="-1" y="-1"/>
              <a:ext cx="162113" cy="8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12" y="19181"/>
                  </a:moveTo>
                  <a:lnTo>
                    <a:pt x="10800" y="7776"/>
                  </a:lnTo>
                  <a:lnTo>
                    <a:pt x="14488" y="13478"/>
                  </a:lnTo>
                  <a:lnTo>
                    <a:pt x="18088" y="19181"/>
                  </a:lnTo>
                  <a:lnTo>
                    <a:pt x="19668" y="21600"/>
                  </a:lnTo>
                  <a:lnTo>
                    <a:pt x="21600" y="17626"/>
                  </a:lnTo>
                  <a:lnTo>
                    <a:pt x="18088" y="11923"/>
                  </a:lnTo>
                  <a:lnTo>
                    <a:pt x="14488" y="6221"/>
                  </a:lnTo>
                  <a:lnTo>
                    <a:pt x="10800" y="0"/>
                  </a:lnTo>
                  <a:lnTo>
                    <a:pt x="0" y="17626"/>
                  </a:lnTo>
                  <a:lnTo>
                    <a:pt x="1844" y="21600"/>
                  </a:lnTo>
                  <a:lnTo>
                    <a:pt x="3512" y="19181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85" name="形状"/>
          <p:cNvSpPr/>
          <p:nvPr/>
        </p:nvSpPr>
        <p:spPr>
          <a:xfrm>
            <a:off x="7925542" y="1883051"/>
            <a:ext cx="463510" cy="17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8" h="21600" fill="norm" stroke="1" extrusionOk="0">
                <a:moveTo>
                  <a:pt x="15314" y="12209"/>
                </a:moveTo>
                <a:cubicBezTo>
                  <a:pt x="16895" y="21600"/>
                  <a:pt x="16895" y="21600"/>
                  <a:pt x="16895" y="21600"/>
                </a:cubicBezTo>
                <a:cubicBezTo>
                  <a:pt x="9717" y="12209"/>
                  <a:pt x="9717" y="12209"/>
                  <a:pt x="9717" y="12209"/>
                </a:cubicBezTo>
                <a:cubicBezTo>
                  <a:pt x="5568" y="11457"/>
                  <a:pt x="1749" y="9016"/>
                  <a:pt x="431" y="6198"/>
                </a:cubicBezTo>
                <a:cubicBezTo>
                  <a:pt x="-1149" y="2817"/>
                  <a:pt x="1749" y="0"/>
                  <a:pt x="6885" y="0"/>
                </a:cubicBezTo>
                <a:cubicBezTo>
                  <a:pt x="12088" y="0"/>
                  <a:pt x="17553" y="2817"/>
                  <a:pt x="19134" y="6198"/>
                </a:cubicBezTo>
                <a:cubicBezTo>
                  <a:pt x="20451" y="9016"/>
                  <a:pt x="18739" y="11457"/>
                  <a:pt x="15314" y="12209"/>
                </a:cubicBezTo>
                <a:close/>
              </a:path>
            </a:pathLst>
          </a:custGeom>
          <a:solidFill>
            <a:srgbClr val="D0DBE5"/>
          </a:solidFill>
          <a:ln w="3175">
            <a:miter lim="400000"/>
          </a:ln>
        </p:spPr>
        <p:txBody>
          <a:bodyPr lIns="34290" tIns="34290" rIns="34290" bIns="34290"/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89" name="成组"/>
          <p:cNvGrpSpPr/>
          <p:nvPr/>
        </p:nvGrpSpPr>
        <p:grpSpPr>
          <a:xfrm>
            <a:off x="7775310" y="2528249"/>
            <a:ext cx="150910" cy="126527"/>
            <a:chOff x="0" y="0"/>
            <a:chExt cx="150909" cy="126526"/>
          </a:xfrm>
        </p:grpSpPr>
        <p:sp>
          <p:nvSpPr>
            <p:cNvPr id="186" name="形状"/>
            <p:cNvSpPr/>
            <p:nvPr/>
          </p:nvSpPr>
          <p:spPr>
            <a:xfrm>
              <a:off x="-1" y="87645"/>
              <a:ext cx="150911" cy="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54" y="11349"/>
                  </a:moveTo>
                  <a:lnTo>
                    <a:pt x="7357" y="11349"/>
                  </a:lnTo>
                  <a:lnTo>
                    <a:pt x="735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4054" y="0"/>
                  </a:lnTo>
                  <a:lnTo>
                    <a:pt x="14054" y="11349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7" name="矩形"/>
            <p:cNvSpPr/>
            <p:nvPr/>
          </p:nvSpPr>
          <p:spPr>
            <a:xfrm>
              <a:off x="60627" y="87645"/>
              <a:ext cx="28337" cy="12522"/>
            </a:xfrm>
            <a:prstGeom prst="rect">
              <a:avLst/>
            </a:pr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8" name="形状"/>
            <p:cNvSpPr/>
            <p:nvPr/>
          </p:nvSpPr>
          <p:spPr>
            <a:xfrm>
              <a:off x="-1" y="0"/>
              <a:ext cx="150911" cy="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35" y="0"/>
                  </a:moveTo>
                  <a:lnTo>
                    <a:pt x="10753" y="0"/>
                  </a:lnTo>
                  <a:lnTo>
                    <a:pt x="10753" y="3392"/>
                  </a:lnTo>
                  <a:lnTo>
                    <a:pt x="14243" y="3392"/>
                  </a:lnTo>
                  <a:lnTo>
                    <a:pt x="14243" y="7676"/>
                  </a:lnTo>
                  <a:lnTo>
                    <a:pt x="10753" y="7676"/>
                  </a:lnTo>
                  <a:lnTo>
                    <a:pt x="10753" y="21600"/>
                  </a:lnTo>
                  <a:lnTo>
                    <a:pt x="21600" y="21600"/>
                  </a:lnTo>
                  <a:lnTo>
                    <a:pt x="21600" y="7676"/>
                  </a:lnTo>
                  <a:lnTo>
                    <a:pt x="16035" y="7676"/>
                  </a:lnTo>
                  <a:lnTo>
                    <a:pt x="16035" y="0"/>
                  </a:lnTo>
                  <a:close/>
                  <a:moveTo>
                    <a:pt x="10753" y="0"/>
                  </a:moveTo>
                  <a:lnTo>
                    <a:pt x="5376" y="0"/>
                  </a:lnTo>
                  <a:lnTo>
                    <a:pt x="5376" y="7676"/>
                  </a:lnTo>
                  <a:lnTo>
                    <a:pt x="0" y="7676"/>
                  </a:lnTo>
                  <a:lnTo>
                    <a:pt x="0" y="21600"/>
                  </a:lnTo>
                  <a:lnTo>
                    <a:pt x="10753" y="21600"/>
                  </a:lnTo>
                  <a:lnTo>
                    <a:pt x="10753" y="7676"/>
                  </a:lnTo>
                  <a:lnTo>
                    <a:pt x="7357" y="7676"/>
                  </a:lnTo>
                  <a:lnTo>
                    <a:pt x="7357" y="3392"/>
                  </a:lnTo>
                  <a:lnTo>
                    <a:pt x="10753" y="3392"/>
                  </a:lnTo>
                  <a:lnTo>
                    <a:pt x="10753" y="0"/>
                  </a:ln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90" name="形状"/>
          <p:cNvSpPr/>
          <p:nvPr/>
        </p:nvSpPr>
        <p:spPr>
          <a:xfrm>
            <a:off x="7107894" y="2689042"/>
            <a:ext cx="625760" cy="28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4" h="21600" fill="norm" stroke="1" extrusionOk="0">
                <a:moveTo>
                  <a:pt x="15207" y="12172"/>
                </a:moveTo>
                <a:cubicBezTo>
                  <a:pt x="16334" y="21600"/>
                  <a:pt x="16334" y="21600"/>
                  <a:pt x="16334" y="21600"/>
                </a:cubicBezTo>
                <a:cubicBezTo>
                  <a:pt x="9526" y="12172"/>
                  <a:pt x="9526" y="12172"/>
                  <a:pt x="9526" y="12172"/>
                </a:cubicBezTo>
                <a:cubicBezTo>
                  <a:pt x="5362" y="11337"/>
                  <a:pt x="1542" y="9070"/>
                  <a:pt x="366" y="6206"/>
                </a:cubicBezTo>
                <a:cubicBezTo>
                  <a:pt x="-1103" y="2745"/>
                  <a:pt x="1983" y="0"/>
                  <a:pt x="7224" y="0"/>
                </a:cubicBezTo>
                <a:cubicBezTo>
                  <a:pt x="12464" y="0"/>
                  <a:pt x="17852" y="2745"/>
                  <a:pt x="19321" y="6206"/>
                </a:cubicBezTo>
                <a:cubicBezTo>
                  <a:pt x="20497" y="9070"/>
                  <a:pt x="18734" y="11337"/>
                  <a:pt x="15207" y="12172"/>
                </a:cubicBezTo>
                <a:close/>
              </a:path>
            </a:pathLst>
          </a:custGeom>
          <a:solidFill>
            <a:srgbClr val="D0DBE5"/>
          </a:solidFill>
          <a:ln w="3175">
            <a:miter lim="400000"/>
          </a:ln>
        </p:spPr>
        <p:txBody>
          <a:bodyPr lIns="34290" tIns="34290" rIns="34290" bIns="34290"/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1" name="形状"/>
          <p:cNvSpPr/>
          <p:nvPr/>
        </p:nvSpPr>
        <p:spPr>
          <a:xfrm>
            <a:off x="5915010" y="3447894"/>
            <a:ext cx="756342" cy="31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3" h="21600" fill="norm" stroke="1" extrusionOk="0">
                <a:moveTo>
                  <a:pt x="15054" y="12282"/>
                </a:moveTo>
                <a:cubicBezTo>
                  <a:pt x="15666" y="21600"/>
                  <a:pt x="15666" y="21600"/>
                  <a:pt x="15666" y="21600"/>
                </a:cubicBezTo>
                <a:cubicBezTo>
                  <a:pt x="9256" y="12282"/>
                  <a:pt x="9256" y="12282"/>
                  <a:pt x="9256" y="12282"/>
                </a:cubicBezTo>
                <a:cubicBezTo>
                  <a:pt x="5050" y="11435"/>
                  <a:pt x="1334" y="9106"/>
                  <a:pt x="273" y="6247"/>
                </a:cubicBezTo>
                <a:cubicBezTo>
                  <a:pt x="-993" y="2859"/>
                  <a:pt x="2274" y="0"/>
                  <a:pt x="7582" y="0"/>
                </a:cubicBezTo>
                <a:cubicBezTo>
                  <a:pt x="12890" y="0"/>
                  <a:pt x="18280" y="2859"/>
                  <a:pt x="19545" y="6247"/>
                </a:cubicBezTo>
                <a:cubicBezTo>
                  <a:pt x="20607" y="9106"/>
                  <a:pt x="18647" y="11435"/>
                  <a:pt x="15054" y="12282"/>
                </a:cubicBezTo>
                <a:close/>
              </a:path>
            </a:pathLst>
          </a:custGeom>
          <a:solidFill>
            <a:srgbClr val="D0DBE5"/>
          </a:solidFill>
          <a:ln w="3175">
            <a:miter lim="400000"/>
          </a:ln>
        </p:spPr>
        <p:txBody>
          <a:bodyPr lIns="34290" tIns="34290" rIns="34290" bIns="34290"/>
          <a:lstStyle/>
          <a:p>
            <a:pPr>
              <a:defRPr sz="1600">
                <a:solidFill>
                  <a:srgbClr val="44546A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2" name="形状"/>
          <p:cNvSpPr/>
          <p:nvPr/>
        </p:nvSpPr>
        <p:spPr>
          <a:xfrm>
            <a:off x="6660663" y="3206703"/>
            <a:ext cx="137071" cy="138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36" y="21600"/>
                </a:moveTo>
                <a:cubicBezTo>
                  <a:pt x="12027" y="21600"/>
                  <a:pt x="12764" y="21357"/>
                  <a:pt x="13255" y="21357"/>
                </a:cubicBezTo>
                <a:cubicBezTo>
                  <a:pt x="13500" y="21115"/>
                  <a:pt x="13991" y="21115"/>
                  <a:pt x="14236" y="20872"/>
                </a:cubicBezTo>
                <a:cubicBezTo>
                  <a:pt x="14482" y="20872"/>
                  <a:pt x="14482" y="20872"/>
                  <a:pt x="14727" y="20872"/>
                </a:cubicBezTo>
                <a:cubicBezTo>
                  <a:pt x="14973" y="20629"/>
                  <a:pt x="15464" y="20629"/>
                  <a:pt x="15709" y="20387"/>
                </a:cubicBezTo>
                <a:cubicBezTo>
                  <a:pt x="15955" y="20387"/>
                  <a:pt x="15955" y="20144"/>
                  <a:pt x="16200" y="20144"/>
                </a:cubicBezTo>
                <a:cubicBezTo>
                  <a:pt x="16936" y="19658"/>
                  <a:pt x="17427" y="19173"/>
                  <a:pt x="18164" y="18688"/>
                </a:cubicBezTo>
                <a:cubicBezTo>
                  <a:pt x="18164" y="18688"/>
                  <a:pt x="18409" y="18445"/>
                  <a:pt x="18409" y="18445"/>
                </a:cubicBezTo>
                <a:cubicBezTo>
                  <a:pt x="18655" y="18202"/>
                  <a:pt x="18655" y="18202"/>
                  <a:pt x="18900" y="17960"/>
                </a:cubicBezTo>
                <a:cubicBezTo>
                  <a:pt x="18900" y="17717"/>
                  <a:pt x="19145" y="17717"/>
                  <a:pt x="19391" y="17474"/>
                </a:cubicBezTo>
                <a:cubicBezTo>
                  <a:pt x="19636" y="17231"/>
                  <a:pt x="19882" y="16746"/>
                  <a:pt x="20127" y="16503"/>
                </a:cubicBezTo>
                <a:cubicBezTo>
                  <a:pt x="20127" y="16261"/>
                  <a:pt x="20127" y="16261"/>
                  <a:pt x="20127" y="16261"/>
                </a:cubicBezTo>
                <a:cubicBezTo>
                  <a:pt x="20373" y="16018"/>
                  <a:pt x="20373" y="15775"/>
                  <a:pt x="20373" y="15775"/>
                </a:cubicBezTo>
                <a:cubicBezTo>
                  <a:pt x="20618" y="15533"/>
                  <a:pt x="20618" y="15533"/>
                  <a:pt x="20618" y="15533"/>
                </a:cubicBezTo>
                <a:cubicBezTo>
                  <a:pt x="20618" y="15290"/>
                  <a:pt x="20618" y="15047"/>
                  <a:pt x="20864" y="15047"/>
                </a:cubicBezTo>
                <a:cubicBezTo>
                  <a:pt x="20864" y="14804"/>
                  <a:pt x="20864" y="14562"/>
                  <a:pt x="21109" y="14562"/>
                </a:cubicBezTo>
                <a:cubicBezTo>
                  <a:pt x="21109" y="14076"/>
                  <a:pt x="21109" y="13834"/>
                  <a:pt x="21355" y="13591"/>
                </a:cubicBezTo>
                <a:cubicBezTo>
                  <a:pt x="21355" y="13348"/>
                  <a:pt x="21355" y="13106"/>
                  <a:pt x="21355" y="12863"/>
                </a:cubicBezTo>
                <a:cubicBezTo>
                  <a:pt x="21355" y="12863"/>
                  <a:pt x="21600" y="12620"/>
                  <a:pt x="21600" y="12378"/>
                </a:cubicBezTo>
                <a:cubicBezTo>
                  <a:pt x="21600" y="12135"/>
                  <a:pt x="21600" y="12135"/>
                  <a:pt x="21600" y="11892"/>
                </a:cubicBezTo>
                <a:cubicBezTo>
                  <a:pt x="21600" y="11407"/>
                  <a:pt x="21600" y="11164"/>
                  <a:pt x="21600" y="10679"/>
                </a:cubicBezTo>
                <a:cubicBezTo>
                  <a:pt x="21600" y="10436"/>
                  <a:pt x="21600" y="9951"/>
                  <a:pt x="21600" y="9708"/>
                </a:cubicBezTo>
                <a:cubicBezTo>
                  <a:pt x="21600" y="9465"/>
                  <a:pt x="21600" y="9222"/>
                  <a:pt x="21600" y="9222"/>
                </a:cubicBezTo>
                <a:cubicBezTo>
                  <a:pt x="21600" y="8980"/>
                  <a:pt x="21355" y="8737"/>
                  <a:pt x="21355" y="8737"/>
                </a:cubicBezTo>
                <a:cubicBezTo>
                  <a:pt x="21355" y="8494"/>
                  <a:pt x="21355" y="8252"/>
                  <a:pt x="21355" y="8009"/>
                </a:cubicBezTo>
                <a:cubicBezTo>
                  <a:pt x="21109" y="7766"/>
                  <a:pt x="21109" y="7524"/>
                  <a:pt x="21109" y="7038"/>
                </a:cubicBezTo>
                <a:cubicBezTo>
                  <a:pt x="20864" y="7038"/>
                  <a:pt x="20864" y="7038"/>
                  <a:pt x="20864" y="6796"/>
                </a:cubicBezTo>
                <a:cubicBezTo>
                  <a:pt x="20864" y="6553"/>
                  <a:pt x="20618" y="6310"/>
                  <a:pt x="20618" y="6067"/>
                </a:cubicBezTo>
                <a:cubicBezTo>
                  <a:pt x="20618" y="6067"/>
                  <a:pt x="20618" y="6067"/>
                  <a:pt x="20373" y="5825"/>
                </a:cubicBezTo>
                <a:cubicBezTo>
                  <a:pt x="20373" y="5825"/>
                  <a:pt x="20373" y="5582"/>
                  <a:pt x="20127" y="5339"/>
                </a:cubicBezTo>
                <a:cubicBezTo>
                  <a:pt x="19882" y="5097"/>
                  <a:pt x="19636" y="4611"/>
                  <a:pt x="19391" y="4126"/>
                </a:cubicBezTo>
                <a:cubicBezTo>
                  <a:pt x="19145" y="3883"/>
                  <a:pt x="18900" y="3640"/>
                  <a:pt x="18900" y="3640"/>
                </a:cubicBezTo>
                <a:cubicBezTo>
                  <a:pt x="18655" y="3398"/>
                  <a:pt x="18655" y="3398"/>
                  <a:pt x="18409" y="3155"/>
                </a:cubicBezTo>
                <a:cubicBezTo>
                  <a:pt x="18409" y="3155"/>
                  <a:pt x="18164" y="2912"/>
                  <a:pt x="18164" y="2912"/>
                </a:cubicBezTo>
                <a:cubicBezTo>
                  <a:pt x="17918" y="2670"/>
                  <a:pt x="17673" y="2427"/>
                  <a:pt x="17427" y="2184"/>
                </a:cubicBezTo>
                <a:cubicBezTo>
                  <a:pt x="16936" y="1942"/>
                  <a:pt x="16691" y="1699"/>
                  <a:pt x="16200" y="1456"/>
                </a:cubicBezTo>
                <a:cubicBezTo>
                  <a:pt x="15955" y="1456"/>
                  <a:pt x="15955" y="1213"/>
                  <a:pt x="15709" y="1213"/>
                </a:cubicBezTo>
                <a:cubicBezTo>
                  <a:pt x="15709" y="1213"/>
                  <a:pt x="15709" y="1213"/>
                  <a:pt x="15464" y="1213"/>
                </a:cubicBezTo>
                <a:cubicBezTo>
                  <a:pt x="15464" y="971"/>
                  <a:pt x="15464" y="971"/>
                  <a:pt x="15218" y="971"/>
                </a:cubicBezTo>
                <a:cubicBezTo>
                  <a:pt x="15218" y="971"/>
                  <a:pt x="15218" y="971"/>
                  <a:pt x="15218" y="971"/>
                </a:cubicBezTo>
                <a:cubicBezTo>
                  <a:pt x="14973" y="971"/>
                  <a:pt x="14973" y="728"/>
                  <a:pt x="14727" y="728"/>
                </a:cubicBezTo>
                <a:cubicBezTo>
                  <a:pt x="14727" y="728"/>
                  <a:pt x="14727" y="728"/>
                  <a:pt x="14727" y="728"/>
                </a:cubicBezTo>
                <a:cubicBezTo>
                  <a:pt x="14727" y="728"/>
                  <a:pt x="14482" y="728"/>
                  <a:pt x="14236" y="728"/>
                </a:cubicBezTo>
                <a:cubicBezTo>
                  <a:pt x="14236" y="728"/>
                  <a:pt x="14236" y="485"/>
                  <a:pt x="14236" y="485"/>
                </a:cubicBezTo>
                <a:cubicBezTo>
                  <a:pt x="13991" y="485"/>
                  <a:pt x="13500" y="485"/>
                  <a:pt x="13255" y="243"/>
                </a:cubicBezTo>
                <a:cubicBezTo>
                  <a:pt x="13255" y="243"/>
                  <a:pt x="13009" y="243"/>
                  <a:pt x="13009" y="243"/>
                </a:cubicBezTo>
                <a:cubicBezTo>
                  <a:pt x="13009" y="243"/>
                  <a:pt x="12764" y="243"/>
                  <a:pt x="12764" y="243"/>
                </a:cubicBezTo>
                <a:cubicBezTo>
                  <a:pt x="12273" y="243"/>
                  <a:pt x="12027" y="0"/>
                  <a:pt x="11536" y="0"/>
                </a:cubicBezTo>
                <a:cubicBezTo>
                  <a:pt x="11536" y="728"/>
                  <a:pt x="11536" y="728"/>
                  <a:pt x="11536" y="728"/>
                </a:cubicBezTo>
                <a:cubicBezTo>
                  <a:pt x="12027" y="728"/>
                  <a:pt x="12518" y="728"/>
                  <a:pt x="12764" y="728"/>
                </a:cubicBezTo>
                <a:cubicBezTo>
                  <a:pt x="12764" y="971"/>
                  <a:pt x="12764" y="728"/>
                  <a:pt x="12518" y="971"/>
                </a:cubicBezTo>
                <a:cubicBezTo>
                  <a:pt x="12518" y="971"/>
                  <a:pt x="12518" y="971"/>
                  <a:pt x="12518" y="971"/>
                </a:cubicBezTo>
                <a:cubicBezTo>
                  <a:pt x="12273" y="971"/>
                  <a:pt x="12027" y="971"/>
                  <a:pt x="11782" y="971"/>
                </a:cubicBezTo>
                <a:cubicBezTo>
                  <a:pt x="11782" y="971"/>
                  <a:pt x="12027" y="971"/>
                  <a:pt x="12027" y="1213"/>
                </a:cubicBezTo>
                <a:cubicBezTo>
                  <a:pt x="12273" y="1213"/>
                  <a:pt x="12273" y="1213"/>
                  <a:pt x="12518" y="1213"/>
                </a:cubicBezTo>
                <a:cubicBezTo>
                  <a:pt x="12764" y="1213"/>
                  <a:pt x="12764" y="1213"/>
                  <a:pt x="13009" y="1213"/>
                </a:cubicBezTo>
                <a:cubicBezTo>
                  <a:pt x="13009" y="971"/>
                  <a:pt x="13009" y="971"/>
                  <a:pt x="13009" y="971"/>
                </a:cubicBezTo>
                <a:cubicBezTo>
                  <a:pt x="13009" y="971"/>
                  <a:pt x="13009" y="971"/>
                  <a:pt x="13255" y="971"/>
                </a:cubicBezTo>
                <a:cubicBezTo>
                  <a:pt x="13255" y="971"/>
                  <a:pt x="13255" y="971"/>
                  <a:pt x="13500" y="971"/>
                </a:cubicBezTo>
                <a:cubicBezTo>
                  <a:pt x="13500" y="971"/>
                  <a:pt x="13255" y="971"/>
                  <a:pt x="13255" y="1213"/>
                </a:cubicBezTo>
                <a:cubicBezTo>
                  <a:pt x="13500" y="1213"/>
                  <a:pt x="13500" y="1213"/>
                  <a:pt x="13745" y="971"/>
                </a:cubicBezTo>
                <a:cubicBezTo>
                  <a:pt x="13745" y="971"/>
                  <a:pt x="13745" y="971"/>
                  <a:pt x="13745" y="971"/>
                </a:cubicBezTo>
                <a:cubicBezTo>
                  <a:pt x="13991" y="971"/>
                  <a:pt x="13991" y="1213"/>
                  <a:pt x="14236" y="1213"/>
                </a:cubicBezTo>
                <a:cubicBezTo>
                  <a:pt x="14482" y="1213"/>
                  <a:pt x="14727" y="1456"/>
                  <a:pt x="14973" y="1456"/>
                </a:cubicBezTo>
                <a:cubicBezTo>
                  <a:pt x="14973" y="1456"/>
                  <a:pt x="14727" y="1456"/>
                  <a:pt x="14727" y="1456"/>
                </a:cubicBezTo>
                <a:cubicBezTo>
                  <a:pt x="14727" y="1456"/>
                  <a:pt x="14727" y="1456"/>
                  <a:pt x="14482" y="1456"/>
                </a:cubicBezTo>
                <a:cubicBezTo>
                  <a:pt x="14482" y="1456"/>
                  <a:pt x="14727" y="1699"/>
                  <a:pt x="14727" y="1699"/>
                </a:cubicBezTo>
                <a:cubicBezTo>
                  <a:pt x="14973" y="1699"/>
                  <a:pt x="14973" y="1699"/>
                  <a:pt x="14973" y="1942"/>
                </a:cubicBezTo>
                <a:cubicBezTo>
                  <a:pt x="14973" y="2184"/>
                  <a:pt x="14727" y="1942"/>
                  <a:pt x="14727" y="1942"/>
                </a:cubicBezTo>
                <a:cubicBezTo>
                  <a:pt x="14482" y="1942"/>
                  <a:pt x="14236" y="2184"/>
                  <a:pt x="13991" y="1942"/>
                </a:cubicBezTo>
                <a:cubicBezTo>
                  <a:pt x="13991" y="1699"/>
                  <a:pt x="14236" y="1699"/>
                  <a:pt x="14236" y="1699"/>
                </a:cubicBezTo>
                <a:cubicBezTo>
                  <a:pt x="14236" y="1699"/>
                  <a:pt x="14236" y="1699"/>
                  <a:pt x="14236" y="1699"/>
                </a:cubicBezTo>
                <a:cubicBezTo>
                  <a:pt x="14236" y="1699"/>
                  <a:pt x="13991" y="1699"/>
                  <a:pt x="13991" y="1699"/>
                </a:cubicBezTo>
                <a:cubicBezTo>
                  <a:pt x="13991" y="1699"/>
                  <a:pt x="13991" y="1942"/>
                  <a:pt x="13745" y="1942"/>
                </a:cubicBezTo>
                <a:cubicBezTo>
                  <a:pt x="13745" y="1942"/>
                  <a:pt x="13745" y="1942"/>
                  <a:pt x="13500" y="1942"/>
                </a:cubicBezTo>
                <a:cubicBezTo>
                  <a:pt x="13500" y="1942"/>
                  <a:pt x="13255" y="1942"/>
                  <a:pt x="13255" y="2184"/>
                </a:cubicBezTo>
                <a:cubicBezTo>
                  <a:pt x="13009" y="2184"/>
                  <a:pt x="13009" y="2184"/>
                  <a:pt x="13009" y="2184"/>
                </a:cubicBezTo>
                <a:cubicBezTo>
                  <a:pt x="12764" y="2184"/>
                  <a:pt x="12764" y="2184"/>
                  <a:pt x="12518" y="2427"/>
                </a:cubicBezTo>
                <a:cubicBezTo>
                  <a:pt x="12273" y="2427"/>
                  <a:pt x="12273" y="2427"/>
                  <a:pt x="12027" y="2670"/>
                </a:cubicBezTo>
                <a:cubicBezTo>
                  <a:pt x="12027" y="2670"/>
                  <a:pt x="12027" y="2670"/>
                  <a:pt x="12027" y="2912"/>
                </a:cubicBezTo>
                <a:cubicBezTo>
                  <a:pt x="12027" y="2912"/>
                  <a:pt x="12027" y="2912"/>
                  <a:pt x="12027" y="2912"/>
                </a:cubicBezTo>
                <a:cubicBezTo>
                  <a:pt x="12027" y="3155"/>
                  <a:pt x="12027" y="3155"/>
                  <a:pt x="12027" y="3155"/>
                </a:cubicBezTo>
                <a:cubicBezTo>
                  <a:pt x="12027" y="3155"/>
                  <a:pt x="12273" y="3155"/>
                  <a:pt x="12273" y="3155"/>
                </a:cubicBezTo>
                <a:cubicBezTo>
                  <a:pt x="12518" y="3155"/>
                  <a:pt x="12518" y="3398"/>
                  <a:pt x="12764" y="3398"/>
                </a:cubicBezTo>
                <a:cubicBezTo>
                  <a:pt x="12764" y="3398"/>
                  <a:pt x="13009" y="3640"/>
                  <a:pt x="13009" y="3640"/>
                </a:cubicBezTo>
                <a:cubicBezTo>
                  <a:pt x="13255" y="3640"/>
                  <a:pt x="13500" y="3640"/>
                  <a:pt x="13500" y="3640"/>
                </a:cubicBezTo>
                <a:cubicBezTo>
                  <a:pt x="13500" y="3883"/>
                  <a:pt x="13255" y="3883"/>
                  <a:pt x="13255" y="3883"/>
                </a:cubicBezTo>
                <a:cubicBezTo>
                  <a:pt x="13500" y="4126"/>
                  <a:pt x="13255" y="4126"/>
                  <a:pt x="13255" y="4126"/>
                </a:cubicBezTo>
                <a:cubicBezTo>
                  <a:pt x="13255" y="4369"/>
                  <a:pt x="13255" y="4369"/>
                  <a:pt x="13500" y="4369"/>
                </a:cubicBezTo>
                <a:cubicBezTo>
                  <a:pt x="13500" y="4369"/>
                  <a:pt x="13745" y="4369"/>
                  <a:pt x="13745" y="4126"/>
                </a:cubicBezTo>
                <a:cubicBezTo>
                  <a:pt x="13745" y="4126"/>
                  <a:pt x="13745" y="3883"/>
                  <a:pt x="13991" y="3640"/>
                </a:cubicBezTo>
                <a:cubicBezTo>
                  <a:pt x="14482" y="3640"/>
                  <a:pt x="14973" y="3398"/>
                  <a:pt x="14973" y="2912"/>
                </a:cubicBezTo>
                <a:cubicBezTo>
                  <a:pt x="14973" y="2912"/>
                  <a:pt x="14973" y="2912"/>
                  <a:pt x="14973" y="2670"/>
                </a:cubicBezTo>
                <a:cubicBezTo>
                  <a:pt x="14973" y="2670"/>
                  <a:pt x="14973" y="2670"/>
                  <a:pt x="14973" y="2427"/>
                </a:cubicBezTo>
                <a:cubicBezTo>
                  <a:pt x="14973" y="2427"/>
                  <a:pt x="15218" y="2427"/>
                  <a:pt x="15218" y="2427"/>
                </a:cubicBezTo>
                <a:cubicBezTo>
                  <a:pt x="15218" y="2184"/>
                  <a:pt x="15218" y="2184"/>
                  <a:pt x="15218" y="2184"/>
                </a:cubicBezTo>
                <a:cubicBezTo>
                  <a:pt x="15218" y="2184"/>
                  <a:pt x="15218" y="2184"/>
                  <a:pt x="15218" y="2184"/>
                </a:cubicBezTo>
                <a:cubicBezTo>
                  <a:pt x="15464" y="2184"/>
                  <a:pt x="15464" y="2184"/>
                  <a:pt x="15464" y="2184"/>
                </a:cubicBezTo>
                <a:cubicBezTo>
                  <a:pt x="15464" y="2184"/>
                  <a:pt x="15709" y="2184"/>
                  <a:pt x="15709" y="2184"/>
                </a:cubicBezTo>
                <a:cubicBezTo>
                  <a:pt x="15955" y="2184"/>
                  <a:pt x="15955" y="2184"/>
                  <a:pt x="15955" y="2184"/>
                </a:cubicBezTo>
                <a:cubicBezTo>
                  <a:pt x="16200" y="2184"/>
                  <a:pt x="16200" y="2427"/>
                  <a:pt x="16200" y="2427"/>
                </a:cubicBezTo>
                <a:cubicBezTo>
                  <a:pt x="16200" y="2427"/>
                  <a:pt x="16445" y="2427"/>
                  <a:pt x="16445" y="2427"/>
                </a:cubicBezTo>
                <a:cubicBezTo>
                  <a:pt x="16445" y="2670"/>
                  <a:pt x="16200" y="2670"/>
                  <a:pt x="16200" y="2670"/>
                </a:cubicBezTo>
                <a:cubicBezTo>
                  <a:pt x="16200" y="2670"/>
                  <a:pt x="16200" y="2670"/>
                  <a:pt x="16200" y="2670"/>
                </a:cubicBezTo>
                <a:cubicBezTo>
                  <a:pt x="16200" y="2912"/>
                  <a:pt x="16445" y="2912"/>
                  <a:pt x="16445" y="2912"/>
                </a:cubicBezTo>
                <a:cubicBezTo>
                  <a:pt x="16691" y="2912"/>
                  <a:pt x="16691" y="2912"/>
                  <a:pt x="16691" y="2912"/>
                </a:cubicBezTo>
                <a:cubicBezTo>
                  <a:pt x="16936" y="2912"/>
                  <a:pt x="16936" y="2670"/>
                  <a:pt x="16936" y="2670"/>
                </a:cubicBezTo>
                <a:cubicBezTo>
                  <a:pt x="17182" y="2670"/>
                  <a:pt x="17182" y="2912"/>
                  <a:pt x="17427" y="2912"/>
                </a:cubicBezTo>
                <a:cubicBezTo>
                  <a:pt x="17427" y="2912"/>
                  <a:pt x="17427" y="3155"/>
                  <a:pt x="17427" y="3155"/>
                </a:cubicBezTo>
                <a:cubicBezTo>
                  <a:pt x="17427" y="3155"/>
                  <a:pt x="17427" y="3398"/>
                  <a:pt x="17427" y="3398"/>
                </a:cubicBezTo>
                <a:cubicBezTo>
                  <a:pt x="17427" y="3640"/>
                  <a:pt x="17673" y="3640"/>
                  <a:pt x="17673" y="3640"/>
                </a:cubicBezTo>
                <a:cubicBezTo>
                  <a:pt x="17918" y="3640"/>
                  <a:pt x="17918" y="3883"/>
                  <a:pt x="17918" y="3883"/>
                </a:cubicBezTo>
                <a:cubicBezTo>
                  <a:pt x="17918" y="3883"/>
                  <a:pt x="17918" y="3883"/>
                  <a:pt x="17918" y="4126"/>
                </a:cubicBezTo>
                <a:cubicBezTo>
                  <a:pt x="17918" y="4126"/>
                  <a:pt x="17918" y="4126"/>
                  <a:pt x="17918" y="4369"/>
                </a:cubicBezTo>
                <a:cubicBezTo>
                  <a:pt x="17673" y="4611"/>
                  <a:pt x="17673" y="4611"/>
                  <a:pt x="17673" y="4611"/>
                </a:cubicBezTo>
                <a:cubicBezTo>
                  <a:pt x="17673" y="4854"/>
                  <a:pt x="17918" y="4611"/>
                  <a:pt x="17918" y="4854"/>
                </a:cubicBezTo>
                <a:cubicBezTo>
                  <a:pt x="18164" y="4854"/>
                  <a:pt x="17918" y="4854"/>
                  <a:pt x="17918" y="5097"/>
                </a:cubicBezTo>
                <a:cubicBezTo>
                  <a:pt x="18164" y="5097"/>
                  <a:pt x="18164" y="5339"/>
                  <a:pt x="17918" y="5339"/>
                </a:cubicBezTo>
                <a:cubicBezTo>
                  <a:pt x="17918" y="5339"/>
                  <a:pt x="17918" y="5339"/>
                  <a:pt x="17673" y="5339"/>
                </a:cubicBezTo>
                <a:cubicBezTo>
                  <a:pt x="17673" y="5339"/>
                  <a:pt x="17673" y="5339"/>
                  <a:pt x="17427" y="5097"/>
                </a:cubicBezTo>
                <a:cubicBezTo>
                  <a:pt x="17427" y="5097"/>
                  <a:pt x="17427" y="5097"/>
                  <a:pt x="17427" y="5097"/>
                </a:cubicBezTo>
                <a:cubicBezTo>
                  <a:pt x="17182" y="5097"/>
                  <a:pt x="16936" y="5097"/>
                  <a:pt x="16936" y="5097"/>
                </a:cubicBezTo>
                <a:cubicBezTo>
                  <a:pt x="17182" y="4854"/>
                  <a:pt x="17182" y="4854"/>
                  <a:pt x="17427" y="4611"/>
                </a:cubicBezTo>
                <a:cubicBezTo>
                  <a:pt x="17427" y="4611"/>
                  <a:pt x="17673" y="4611"/>
                  <a:pt x="17673" y="4369"/>
                </a:cubicBezTo>
                <a:cubicBezTo>
                  <a:pt x="17427" y="4369"/>
                  <a:pt x="17427" y="4369"/>
                  <a:pt x="17182" y="4369"/>
                </a:cubicBezTo>
                <a:cubicBezTo>
                  <a:pt x="17182" y="4611"/>
                  <a:pt x="16936" y="4611"/>
                  <a:pt x="16936" y="4611"/>
                </a:cubicBezTo>
                <a:cubicBezTo>
                  <a:pt x="16691" y="4611"/>
                  <a:pt x="16445" y="4611"/>
                  <a:pt x="16445" y="4611"/>
                </a:cubicBezTo>
                <a:cubicBezTo>
                  <a:pt x="16200" y="4854"/>
                  <a:pt x="16445" y="4611"/>
                  <a:pt x="16445" y="4854"/>
                </a:cubicBezTo>
                <a:cubicBezTo>
                  <a:pt x="16445" y="4854"/>
                  <a:pt x="16445" y="4854"/>
                  <a:pt x="16200" y="4854"/>
                </a:cubicBezTo>
                <a:cubicBezTo>
                  <a:pt x="16200" y="4854"/>
                  <a:pt x="16200" y="4611"/>
                  <a:pt x="16200" y="4611"/>
                </a:cubicBezTo>
                <a:cubicBezTo>
                  <a:pt x="16200" y="4611"/>
                  <a:pt x="15955" y="4611"/>
                  <a:pt x="15709" y="4611"/>
                </a:cubicBezTo>
                <a:cubicBezTo>
                  <a:pt x="15709" y="4611"/>
                  <a:pt x="15709" y="4611"/>
                  <a:pt x="15464" y="4854"/>
                </a:cubicBezTo>
                <a:cubicBezTo>
                  <a:pt x="15709" y="4854"/>
                  <a:pt x="15955" y="4854"/>
                  <a:pt x="15955" y="4854"/>
                </a:cubicBezTo>
                <a:cubicBezTo>
                  <a:pt x="15955" y="5097"/>
                  <a:pt x="15709" y="5097"/>
                  <a:pt x="15709" y="5339"/>
                </a:cubicBezTo>
                <a:cubicBezTo>
                  <a:pt x="15709" y="5339"/>
                  <a:pt x="15955" y="5582"/>
                  <a:pt x="15955" y="5582"/>
                </a:cubicBezTo>
                <a:cubicBezTo>
                  <a:pt x="15955" y="5582"/>
                  <a:pt x="15955" y="5582"/>
                  <a:pt x="16200" y="5582"/>
                </a:cubicBezTo>
                <a:cubicBezTo>
                  <a:pt x="16200" y="5582"/>
                  <a:pt x="16200" y="5582"/>
                  <a:pt x="16200" y="5582"/>
                </a:cubicBezTo>
                <a:cubicBezTo>
                  <a:pt x="16445" y="5582"/>
                  <a:pt x="16445" y="5339"/>
                  <a:pt x="16445" y="5339"/>
                </a:cubicBezTo>
                <a:cubicBezTo>
                  <a:pt x="16691" y="5582"/>
                  <a:pt x="16445" y="5582"/>
                  <a:pt x="16200" y="5582"/>
                </a:cubicBezTo>
                <a:cubicBezTo>
                  <a:pt x="15955" y="5825"/>
                  <a:pt x="15709" y="5825"/>
                  <a:pt x="15709" y="5825"/>
                </a:cubicBezTo>
                <a:cubicBezTo>
                  <a:pt x="15709" y="5825"/>
                  <a:pt x="15218" y="6067"/>
                  <a:pt x="15218" y="6067"/>
                </a:cubicBezTo>
                <a:cubicBezTo>
                  <a:pt x="15218" y="5825"/>
                  <a:pt x="15464" y="5825"/>
                  <a:pt x="15464" y="5825"/>
                </a:cubicBezTo>
                <a:cubicBezTo>
                  <a:pt x="15218" y="5582"/>
                  <a:pt x="14973" y="5825"/>
                  <a:pt x="14973" y="5825"/>
                </a:cubicBezTo>
                <a:cubicBezTo>
                  <a:pt x="14727" y="5825"/>
                  <a:pt x="14236" y="6067"/>
                  <a:pt x="14236" y="6310"/>
                </a:cubicBezTo>
                <a:cubicBezTo>
                  <a:pt x="14236" y="6310"/>
                  <a:pt x="14236" y="6310"/>
                  <a:pt x="14236" y="6553"/>
                </a:cubicBezTo>
                <a:cubicBezTo>
                  <a:pt x="14236" y="6553"/>
                  <a:pt x="13991" y="6553"/>
                  <a:pt x="13991" y="6553"/>
                </a:cubicBezTo>
                <a:cubicBezTo>
                  <a:pt x="13745" y="6553"/>
                  <a:pt x="13745" y="6553"/>
                  <a:pt x="13745" y="6553"/>
                </a:cubicBezTo>
                <a:cubicBezTo>
                  <a:pt x="13745" y="6553"/>
                  <a:pt x="13500" y="6553"/>
                  <a:pt x="13500" y="6553"/>
                </a:cubicBezTo>
                <a:cubicBezTo>
                  <a:pt x="13500" y="6796"/>
                  <a:pt x="13500" y="6796"/>
                  <a:pt x="13255" y="6796"/>
                </a:cubicBezTo>
                <a:cubicBezTo>
                  <a:pt x="13255" y="7038"/>
                  <a:pt x="13255" y="7038"/>
                  <a:pt x="13009" y="7038"/>
                </a:cubicBezTo>
                <a:cubicBezTo>
                  <a:pt x="13009" y="7038"/>
                  <a:pt x="13009" y="7281"/>
                  <a:pt x="13009" y="7281"/>
                </a:cubicBezTo>
                <a:cubicBezTo>
                  <a:pt x="12764" y="7281"/>
                  <a:pt x="12764" y="7281"/>
                  <a:pt x="12764" y="7281"/>
                </a:cubicBezTo>
                <a:cubicBezTo>
                  <a:pt x="12764" y="7281"/>
                  <a:pt x="12764" y="7524"/>
                  <a:pt x="12764" y="7766"/>
                </a:cubicBezTo>
                <a:cubicBezTo>
                  <a:pt x="12518" y="7766"/>
                  <a:pt x="12518" y="8009"/>
                  <a:pt x="12273" y="8009"/>
                </a:cubicBezTo>
                <a:cubicBezTo>
                  <a:pt x="12273" y="8009"/>
                  <a:pt x="12027" y="8009"/>
                  <a:pt x="12027" y="8009"/>
                </a:cubicBezTo>
                <a:cubicBezTo>
                  <a:pt x="11782" y="8252"/>
                  <a:pt x="11782" y="8252"/>
                  <a:pt x="11782" y="8252"/>
                </a:cubicBezTo>
                <a:cubicBezTo>
                  <a:pt x="11536" y="8252"/>
                  <a:pt x="11536" y="8494"/>
                  <a:pt x="11536" y="8494"/>
                </a:cubicBezTo>
                <a:cubicBezTo>
                  <a:pt x="11536" y="13348"/>
                  <a:pt x="11536" y="13348"/>
                  <a:pt x="11536" y="13348"/>
                </a:cubicBezTo>
                <a:cubicBezTo>
                  <a:pt x="11536" y="13348"/>
                  <a:pt x="11536" y="13348"/>
                  <a:pt x="11782" y="13348"/>
                </a:cubicBezTo>
                <a:cubicBezTo>
                  <a:pt x="11782" y="13106"/>
                  <a:pt x="11782" y="13106"/>
                  <a:pt x="11782" y="13106"/>
                </a:cubicBezTo>
                <a:cubicBezTo>
                  <a:pt x="12027" y="12863"/>
                  <a:pt x="12027" y="12863"/>
                  <a:pt x="12273" y="12863"/>
                </a:cubicBezTo>
                <a:cubicBezTo>
                  <a:pt x="12273" y="12863"/>
                  <a:pt x="12273" y="12863"/>
                  <a:pt x="12518" y="12863"/>
                </a:cubicBezTo>
                <a:cubicBezTo>
                  <a:pt x="12518" y="12863"/>
                  <a:pt x="12518" y="12620"/>
                  <a:pt x="12518" y="12620"/>
                </a:cubicBezTo>
                <a:cubicBezTo>
                  <a:pt x="12764" y="12863"/>
                  <a:pt x="12518" y="12863"/>
                  <a:pt x="12518" y="12863"/>
                </a:cubicBezTo>
                <a:cubicBezTo>
                  <a:pt x="12764" y="13106"/>
                  <a:pt x="12764" y="12863"/>
                  <a:pt x="13009" y="12863"/>
                </a:cubicBezTo>
                <a:cubicBezTo>
                  <a:pt x="13009" y="12863"/>
                  <a:pt x="13009" y="12863"/>
                  <a:pt x="13255" y="12863"/>
                </a:cubicBezTo>
                <a:cubicBezTo>
                  <a:pt x="13255" y="12863"/>
                  <a:pt x="13255" y="13106"/>
                  <a:pt x="13500" y="13106"/>
                </a:cubicBezTo>
                <a:cubicBezTo>
                  <a:pt x="13500" y="13106"/>
                  <a:pt x="13500" y="13106"/>
                  <a:pt x="13745" y="13106"/>
                </a:cubicBezTo>
                <a:cubicBezTo>
                  <a:pt x="13745" y="13106"/>
                  <a:pt x="13745" y="13106"/>
                  <a:pt x="13991" y="13106"/>
                </a:cubicBezTo>
                <a:cubicBezTo>
                  <a:pt x="13991" y="13106"/>
                  <a:pt x="14236" y="13106"/>
                  <a:pt x="14236" y="13106"/>
                </a:cubicBezTo>
                <a:cubicBezTo>
                  <a:pt x="14482" y="13106"/>
                  <a:pt x="14482" y="13106"/>
                  <a:pt x="14482" y="13106"/>
                </a:cubicBezTo>
                <a:cubicBezTo>
                  <a:pt x="14727" y="13106"/>
                  <a:pt x="14727" y="13106"/>
                  <a:pt x="14727" y="13106"/>
                </a:cubicBezTo>
                <a:cubicBezTo>
                  <a:pt x="14727" y="13348"/>
                  <a:pt x="14727" y="13348"/>
                  <a:pt x="14727" y="13348"/>
                </a:cubicBezTo>
                <a:cubicBezTo>
                  <a:pt x="14973" y="13348"/>
                  <a:pt x="14973" y="13348"/>
                  <a:pt x="14973" y="13591"/>
                </a:cubicBezTo>
                <a:cubicBezTo>
                  <a:pt x="14973" y="13591"/>
                  <a:pt x="14973" y="13591"/>
                  <a:pt x="15218" y="13591"/>
                </a:cubicBezTo>
                <a:cubicBezTo>
                  <a:pt x="15218" y="13591"/>
                  <a:pt x="15218" y="13834"/>
                  <a:pt x="15464" y="13834"/>
                </a:cubicBezTo>
                <a:cubicBezTo>
                  <a:pt x="15464" y="14076"/>
                  <a:pt x="15709" y="14076"/>
                  <a:pt x="15709" y="14076"/>
                </a:cubicBezTo>
                <a:cubicBezTo>
                  <a:pt x="15955" y="14076"/>
                  <a:pt x="15955" y="14076"/>
                  <a:pt x="16200" y="14076"/>
                </a:cubicBezTo>
                <a:cubicBezTo>
                  <a:pt x="16445" y="14076"/>
                  <a:pt x="16445" y="14319"/>
                  <a:pt x="16691" y="14319"/>
                </a:cubicBezTo>
                <a:cubicBezTo>
                  <a:pt x="16691" y="14319"/>
                  <a:pt x="16936" y="14562"/>
                  <a:pt x="16936" y="14562"/>
                </a:cubicBezTo>
                <a:cubicBezTo>
                  <a:pt x="16936" y="14562"/>
                  <a:pt x="16936" y="14804"/>
                  <a:pt x="16936" y="14804"/>
                </a:cubicBezTo>
                <a:cubicBezTo>
                  <a:pt x="16936" y="14804"/>
                  <a:pt x="17182" y="15047"/>
                  <a:pt x="17182" y="15290"/>
                </a:cubicBezTo>
                <a:cubicBezTo>
                  <a:pt x="17182" y="15290"/>
                  <a:pt x="17182" y="15290"/>
                  <a:pt x="17427" y="15290"/>
                </a:cubicBezTo>
                <a:cubicBezTo>
                  <a:pt x="17427" y="15290"/>
                  <a:pt x="17427" y="15533"/>
                  <a:pt x="17427" y="15533"/>
                </a:cubicBezTo>
                <a:cubicBezTo>
                  <a:pt x="17673" y="15533"/>
                  <a:pt x="17673" y="15533"/>
                  <a:pt x="17673" y="15533"/>
                </a:cubicBezTo>
                <a:cubicBezTo>
                  <a:pt x="17673" y="15533"/>
                  <a:pt x="17918" y="15533"/>
                  <a:pt x="17918" y="15533"/>
                </a:cubicBezTo>
                <a:cubicBezTo>
                  <a:pt x="18164" y="15533"/>
                  <a:pt x="18164" y="15533"/>
                  <a:pt x="18164" y="15775"/>
                </a:cubicBezTo>
                <a:cubicBezTo>
                  <a:pt x="18164" y="15775"/>
                  <a:pt x="18164" y="15775"/>
                  <a:pt x="18409" y="15775"/>
                </a:cubicBezTo>
                <a:cubicBezTo>
                  <a:pt x="18409" y="16018"/>
                  <a:pt x="18409" y="15775"/>
                  <a:pt x="18655" y="15775"/>
                </a:cubicBezTo>
                <a:cubicBezTo>
                  <a:pt x="18655" y="15775"/>
                  <a:pt x="18900" y="16018"/>
                  <a:pt x="18900" y="16018"/>
                </a:cubicBezTo>
                <a:cubicBezTo>
                  <a:pt x="19145" y="16018"/>
                  <a:pt x="19145" y="16018"/>
                  <a:pt x="19145" y="16018"/>
                </a:cubicBezTo>
                <a:cubicBezTo>
                  <a:pt x="19391" y="16018"/>
                  <a:pt x="19391" y="16018"/>
                  <a:pt x="19636" y="16261"/>
                </a:cubicBezTo>
                <a:cubicBezTo>
                  <a:pt x="18164" y="18445"/>
                  <a:pt x="15955" y="20144"/>
                  <a:pt x="13255" y="20629"/>
                </a:cubicBezTo>
                <a:cubicBezTo>
                  <a:pt x="13255" y="20629"/>
                  <a:pt x="13255" y="20387"/>
                  <a:pt x="13255" y="20387"/>
                </a:cubicBezTo>
                <a:cubicBezTo>
                  <a:pt x="13255" y="20144"/>
                  <a:pt x="13255" y="19901"/>
                  <a:pt x="13255" y="19901"/>
                </a:cubicBezTo>
                <a:cubicBezTo>
                  <a:pt x="13009" y="19658"/>
                  <a:pt x="13009" y="19416"/>
                  <a:pt x="13009" y="19416"/>
                </a:cubicBezTo>
                <a:cubicBezTo>
                  <a:pt x="13009" y="19173"/>
                  <a:pt x="12764" y="18930"/>
                  <a:pt x="12518" y="18930"/>
                </a:cubicBezTo>
                <a:cubicBezTo>
                  <a:pt x="12518" y="18930"/>
                  <a:pt x="12518" y="18930"/>
                  <a:pt x="12273" y="18930"/>
                </a:cubicBezTo>
                <a:cubicBezTo>
                  <a:pt x="12027" y="18688"/>
                  <a:pt x="11782" y="18688"/>
                  <a:pt x="11782" y="18445"/>
                </a:cubicBezTo>
                <a:cubicBezTo>
                  <a:pt x="11536" y="18445"/>
                  <a:pt x="11536" y="18202"/>
                  <a:pt x="11536" y="18202"/>
                </a:cubicBezTo>
                <a:cubicBezTo>
                  <a:pt x="11536" y="18202"/>
                  <a:pt x="11536" y="18202"/>
                  <a:pt x="11536" y="17960"/>
                </a:cubicBezTo>
                <a:lnTo>
                  <a:pt x="11536" y="21600"/>
                </a:lnTo>
                <a:close/>
                <a:moveTo>
                  <a:pt x="0" y="8737"/>
                </a:moveTo>
                <a:cubicBezTo>
                  <a:pt x="0" y="8737"/>
                  <a:pt x="0" y="8980"/>
                  <a:pt x="0" y="9222"/>
                </a:cubicBezTo>
                <a:cubicBezTo>
                  <a:pt x="0" y="9222"/>
                  <a:pt x="0" y="9465"/>
                  <a:pt x="0" y="9708"/>
                </a:cubicBezTo>
                <a:cubicBezTo>
                  <a:pt x="0" y="9951"/>
                  <a:pt x="0" y="10436"/>
                  <a:pt x="0" y="10679"/>
                </a:cubicBezTo>
                <a:cubicBezTo>
                  <a:pt x="0" y="11164"/>
                  <a:pt x="0" y="11407"/>
                  <a:pt x="0" y="11892"/>
                </a:cubicBezTo>
                <a:cubicBezTo>
                  <a:pt x="0" y="12135"/>
                  <a:pt x="0" y="12135"/>
                  <a:pt x="0" y="12378"/>
                </a:cubicBezTo>
                <a:cubicBezTo>
                  <a:pt x="0" y="12620"/>
                  <a:pt x="0" y="12863"/>
                  <a:pt x="0" y="12863"/>
                </a:cubicBezTo>
                <a:cubicBezTo>
                  <a:pt x="245" y="13106"/>
                  <a:pt x="245" y="13348"/>
                  <a:pt x="245" y="13591"/>
                </a:cubicBezTo>
                <a:cubicBezTo>
                  <a:pt x="245" y="13834"/>
                  <a:pt x="491" y="14076"/>
                  <a:pt x="491" y="14562"/>
                </a:cubicBezTo>
                <a:cubicBezTo>
                  <a:pt x="491" y="14562"/>
                  <a:pt x="736" y="14804"/>
                  <a:pt x="736" y="15047"/>
                </a:cubicBezTo>
                <a:cubicBezTo>
                  <a:pt x="736" y="15047"/>
                  <a:pt x="982" y="15290"/>
                  <a:pt x="982" y="15533"/>
                </a:cubicBezTo>
                <a:cubicBezTo>
                  <a:pt x="982" y="15533"/>
                  <a:pt x="982" y="15533"/>
                  <a:pt x="982" y="15775"/>
                </a:cubicBezTo>
                <a:cubicBezTo>
                  <a:pt x="1227" y="15775"/>
                  <a:pt x="1227" y="16018"/>
                  <a:pt x="1227" y="16261"/>
                </a:cubicBezTo>
                <a:cubicBezTo>
                  <a:pt x="1473" y="16503"/>
                  <a:pt x="1964" y="16989"/>
                  <a:pt x="2209" y="17474"/>
                </a:cubicBezTo>
                <a:cubicBezTo>
                  <a:pt x="2455" y="17717"/>
                  <a:pt x="2455" y="17717"/>
                  <a:pt x="2700" y="17960"/>
                </a:cubicBezTo>
                <a:cubicBezTo>
                  <a:pt x="2945" y="18202"/>
                  <a:pt x="2945" y="18202"/>
                  <a:pt x="3191" y="18445"/>
                </a:cubicBezTo>
                <a:cubicBezTo>
                  <a:pt x="3191" y="18445"/>
                  <a:pt x="3436" y="18688"/>
                  <a:pt x="3436" y="18688"/>
                </a:cubicBezTo>
                <a:cubicBezTo>
                  <a:pt x="3927" y="19173"/>
                  <a:pt x="4664" y="19658"/>
                  <a:pt x="5400" y="20144"/>
                </a:cubicBezTo>
                <a:cubicBezTo>
                  <a:pt x="5400" y="20144"/>
                  <a:pt x="5645" y="20387"/>
                  <a:pt x="5891" y="20387"/>
                </a:cubicBezTo>
                <a:cubicBezTo>
                  <a:pt x="6136" y="20629"/>
                  <a:pt x="6382" y="20629"/>
                  <a:pt x="6873" y="20872"/>
                </a:cubicBezTo>
                <a:cubicBezTo>
                  <a:pt x="6873" y="20872"/>
                  <a:pt x="7118" y="20872"/>
                  <a:pt x="7364" y="20872"/>
                </a:cubicBezTo>
                <a:cubicBezTo>
                  <a:pt x="8345" y="21357"/>
                  <a:pt x="9573" y="21600"/>
                  <a:pt x="10800" y="21600"/>
                </a:cubicBezTo>
                <a:cubicBezTo>
                  <a:pt x="11045" y="21600"/>
                  <a:pt x="11291" y="21600"/>
                  <a:pt x="11536" y="21600"/>
                </a:cubicBezTo>
                <a:cubicBezTo>
                  <a:pt x="11536" y="17960"/>
                  <a:pt x="11536" y="17960"/>
                  <a:pt x="11536" y="17960"/>
                </a:cubicBezTo>
                <a:cubicBezTo>
                  <a:pt x="11536" y="17960"/>
                  <a:pt x="11536" y="17960"/>
                  <a:pt x="11291" y="17960"/>
                </a:cubicBezTo>
                <a:cubicBezTo>
                  <a:pt x="11291" y="17717"/>
                  <a:pt x="11045" y="17474"/>
                  <a:pt x="11045" y="17231"/>
                </a:cubicBezTo>
                <a:cubicBezTo>
                  <a:pt x="10800" y="16989"/>
                  <a:pt x="10800" y="16989"/>
                  <a:pt x="10800" y="16746"/>
                </a:cubicBezTo>
                <a:cubicBezTo>
                  <a:pt x="10800" y="16746"/>
                  <a:pt x="10555" y="16746"/>
                  <a:pt x="10555" y="16746"/>
                </a:cubicBezTo>
                <a:cubicBezTo>
                  <a:pt x="10555" y="16503"/>
                  <a:pt x="10555" y="16503"/>
                  <a:pt x="10555" y="16261"/>
                </a:cubicBezTo>
                <a:cubicBezTo>
                  <a:pt x="10555" y="16261"/>
                  <a:pt x="10800" y="16018"/>
                  <a:pt x="10800" y="16018"/>
                </a:cubicBezTo>
                <a:cubicBezTo>
                  <a:pt x="10800" y="16018"/>
                  <a:pt x="10555" y="15775"/>
                  <a:pt x="10555" y="15775"/>
                </a:cubicBezTo>
                <a:cubicBezTo>
                  <a:pt x="10555" y="15533"/>
                  <a:pt x="10555" y="15533"/>
                  <a:pt x="10555" y="15290"/>
                </a:cubicBezTo>
                <a:cubicBezTo>
                  <a:pt x="10555" y="15290"/>
                  <a:pt x="10800" y="15290"/>
                  <a:pt x="10800" y="15290"/>
                </a:cubicBezTo>
                <a:cubicBezTo>
                  <a:pt x="10800" y="15047"/>
                  <a:pt x="10800" y="15047"/>
                  <a:pt x="10800" y="15047"/>
                </a:cubicBezTo>
                <a:cubicBezTo>
                  <a:pt x="11045" y="15047"/>
                  <a:pt x="11045" y="15047"/>
                  <a:pt x="11045" y="14804"/>
                </a:cubicBezTo>
                <a:cubicBezTo>
                  <a:pt x="11045" y="14804"/>
                  <a:pt x="11291" y="14804"/>
                  <a:pt x="11291" y="14562"/>
                </a:cubicBezTo>
                <a:cubicBezTo>
                  <a:pt x="11291" y="14562"/>
                  <a:pt x="11291" y="14076"/>
                  <a:pt x="11291" y="14076"/>
                </a:cubicBezTo>
                <a:cubicBezTo>
                  <a:pt x="11291" y="13834"/>
                  <a:pt x="11291" y="13834"/>
                  <a:pt x="11045" y="13834"/>
                </a:cubicBezTo>
                <a:cubicBezTo>
                  <a:pt x="11045" y="13591"/>
                  <a:pt x="11045" y="13348"/>
                  <a:pt x="11045" y="13348"/>
                </a:cubicBezTo>
                <a:cubicBezTo>
                  <a:pt x="10800" y="13348"/>
                  <a:pt x="10800" y="13591"/>
                  <a:pt x="10800" y="13591"/>
                </a:cubicBezTo>
                <a:cubicBezTo>
                  <a:pt x="10800" y="13591"/>
                  <a:pt x="10800" y="13834"/>
                  <a:pt x="10555" y="13834"/>
                </a:cubicBezTo>
                <a:cubicBezTo>
                  <a:pt x="10555" y="13834"/>
                  <a:pt x="10555" y="13591"/>
                  <a:pt x="10309" y="13591"/>
                </a:cubicBezTo>
                <a:cubicBezTo>
                  <a:pt x="10309" y="13591"/>
                  <a:pt x="10064" y="13591"/>
                  <a:pt x="10064" y="13591"/>
                </a:cubicBezTo>
                <a:cubicBezTo>
                  <a:pt x="10064" y="13591"/>
                  <a:pt x="10064" y="13348"/>
                  <a:pt x="9818" y="13348"/>
                </a:cubicBezTo>
                <a:cubicBezTo>
                  <a:pt x="9818" y="13348"/>
                  <a:pt x="9573" y="13348"/>
                  <a:pt x="9573" y="13106"/>
                </a:cubicBezTo>
                <a:cubicBezTo>
                  <a:pt x="9573" y="13106"/>
                  <a:pt x="9573" y="13106"/>
                  <a:pt x="9573" y="12863"/>
                </a:cubicBezTo>
                <a:cubicBezTo>
                  <a:pt x="9327" y="12863"/>
                  <a:pt x="9327" y="12620"/>
                  <a:pt x="9082" y="12620"/>
                </a:cubicBezTo>
                <a:cubicBezTo>
                  <a:pt x="9082" y="12378"/>
                  <a:pt x="8836" y="12620"/>
                  <a:pt x="8836" y="12378"/>
                </a:cubicBezTo>
                <a:cubicBezTo>
                  <a:pt x="8836" y="12378"/>
                  <a:pt x="8591" y="12378"/>
                  <a:pt x="8591" y="12378"/>
                </a:cubicBezTo>
                <a:cubicBezTo>
                  <a:pt x="8591" y="12378"/>
                  <a:pt x="8591" y="12378"/>
                  <a:pt x="8345" y="12378"/>
                </a:cubicBezTo>
                <a:cubicBezTo>
                  <a:pt x="8100" y="12135"/>
                  <a:pt x="8100" y="11892"/>
                  <a:pt x="7855" y="11892"/>
                </a:cubicBezTo>
                <a:cubicBezTo>
                  <a:pt x="7609" y="11892"/>
                  <a:pt x="7609" y="11892"/>
                  <a:pt x="7364" y="11892"/>
                </a:cubicBezTo>
                <a:cubicBezTo>
                  <a:pt x="7364" y="11892"/>
                  <a:pt x="7118" y="11892"/>
                  <a:pt x="7118" y="11892"/>
                </a:cubicBezTo>
                <a:cubicBezTo>
                  <a:pt x="6873" y="11892"/>
                  <a:pt x="6627" y="11649"/>
                  <a:pt x="6627" y="11649"/>
                </a:cubicBezTo>
                <a:cubicBezTo>
                  <a:pt x="6382" y="11649"/>
                  <a:pt x="6382" y="11649"/>
                  <a:pt x="6382" y="11407"/>
                </a:cubicBezTo>
                <a:cubicBezTo>
                  <a:pt x="6382" y="11407"/>
                  <a:pt x="6136" y="11407"/>
                  <a:pt x="6136" y="11407"/>
                </a:cubicBezTo>
                <a:cubicBezTo>
                  <a:pt x="6136" y="11407"/>
                  <a:pt x="5891" y="11407"/>
                  <a:pt x="5891" y="11164"/>
                </a:cubicBezTo>
                <a:cubicBezTo>
                  <a:pt x="5891" y="11164"/>
                  <a:pt x="5645" y="11164"/>
                  <a:pt x="5645" y="11164"/>
                </a:cubicBezTo>
                <a:cubicBezTo>
                  <a:pt x="5645" y="10921"/>
                  <a:pt x="5891" y="10921"/>
                  <a:pt x="5891" y="10679"/>
                </a:cubicBezTo>
                <a:cubicBezTo>
                  <a:pt x="5891" y="10436"/>
                  <a:pt x="5645" y="10436"/>
                  <a:pt x="5400" y="10193"/>
                </a:cubicBezTo>
                <a:cubicBezTo>
                  <a:pt x="5400" y="9951"/>
                  <a:pt x="5400" y="9951"/>
                  <a:pt x="5155" y="9708"/>
                </a:cubicBezTo>
                <a:cubicBezTo>
                  <a:pt x="5155" y="9708"/>
                  <a:pt x="5155" y="9708"/>
                  <a:pt x="5155" y="9708"/>
                </a:cubicBezTo>
                <a:cubicBezTo>
                  <a:pt x="5155" y="9708"/>
                  <a:pt x="5155" y="9465"/>
                  <a:pt x="4909" y="9465"/>
                </a:cubicBezTo>
                <a:cubicBezTo>
                  <a:pt x="4909" y="9222"/>
                  <a:pt x="4664" y="9222"/>
                  <a:pt x="4664" y="8980"/>
                </a:cubicBezTo>
                <a:cubicBezTo>
                  <a:pt x="4664" y="8980"/>
                  <a:pt x="4909" y="8737"/>
                  <a:pt x="4664" y="8737"/>
                </a:cubicBezTo>
                <a:cubicBezTo>
                  <a:pt x="4664" y="8494"/>
                  <a:pt x="4418" y="8494"/>
                  <a:pt x="4418" y="8980"/>
                </a:cubicBezTo>
                <a:cubicBezTo>
                  <a:pt x="4418" y="8980"/>
                  <a:pt x="4418" y="8980"/>
                  <a:pt x="4664" y="9222"/>
                </a:cubicBezTo>
                <a:cubicBezTo>
                  <a:pt x="4664" y="9222"/>
                  <a:pt x="4664" y="9222"/>
                  <a:pt x="4664" y="9465"/>
                </a:cubicBezTo>
                <a:cubicBezTo>
                  <a:pt x="4664" y="9465"/>
                  <a:pt x="4664" y="9465"/>
                  <a:pt x="4664" y="9708"/>
                </a:cubicBezTo>
                <a:cubicBezTo>
                  <a:pt x="4909" y="9708"/>
                  <a:pt x="4909" y="9951"/>
                  <a:pt x="4909" y="10193"/>
                </a:cubicBezTo>
                <a:cubicBezTo>
                  <a:pt x="4909" y="10193"/>
                  <a:pt x="5155" y="10193"/>
                  <a:pt x="4909" y="10436"/>
                </a:cubicBezTo>
                <a:cubicBezTo>
                  <a:pt x="4909" y="10436"/>
                  <a:pt x="4909" y="10193"/>
                  <a:pt x="4664" y="10193"/>
                </a:cubicBezTo>
                <a:cubicBezTo>
                  <a:pt x="4664" y="10193"/>
                  <a:pt x="4664" y="10193"/>
                  <a:pt x="4664" y="9951"/>
                </a:cubicBezTo>
                <a:cubicBezTo>
                  <a:pt x="4418" y="9951"/>
                  <a:pt x="4664" y="9951"/>
                  <a:pt x="4664" y="9708"/>
                </a:cubicBezTo>
                <a:cubicBezTo>
                  <a:pt x="4418" y="9708"/>
                  <a:pt x="4173" y="9708"/>
                  <a:pt x="4173" y="9465"/>
                </a:cubicBezTo>
                <a:cubicBezTo>
                  <a:pt x="4173" y="9465"/>
                  <a:pt x="4418" y="9222"/>
                  <a:pt x="4418" y="9222"/>
                </a:cubicBezTo>
                <a:cubicBezTo>
                  <a:pt x="4418" y="9222"/>
                  <a:pt x="4173" y="8980"/>
                  <a:pt x="4173" y="8980"/>
                </a:cubicBezTo>
                <a:cubicBezTo>
                  <a:pt x="4173" y="8737"/>
                  <a:pt x="4173" y="8737"/>
                  <a:pt x="4173" y="8494"/>
                </a:cubicBezTo>
                <a:cubicBezTo>
                  <a:pt x="4173" y="8494"/>
                  <a:pt x="4173" y="8252"/>
                  <a:pt x="4173" y="8252"/>
                </a:cubicBezTo>
                <a:cubicBezTo>
                  <a:pt x="4173" y="8252"/>
                  <a:pt x="3927" y="8009"/>
                  <a:pt x="3927" y="8009"/>
                </a:cubicBezTo>
                <a:cubicBezTo>
                  <a:pt x="3682" y="8009"/>
                  <a:pt x="3682" y="8009"/>
                  <a:pt x="3682" y="8009"/>
                </a:cubicBezTo>
                <a:cubicBezTo>
                  <a:pt x="3682" y="7766"/>
                  <a:pt x="3436" y="7766"/>
                  <a:pt x="3436" y="7524"/>
                </a:cubicBezTo>
                <a:cubicBezTo>
                  <a:pt x="3436" y="7524"/>
                  <a:pt x="3436" y="7281"/>
                  <a:pt x="3436" y="7281"/>
                </a:cubicBezTo>
                <a:cubicBezTo>
                  <a:pt x="3436" y="7038"/>
                  <a:pt x="3436" y="6796"/>
                  <a:pt x="3436" y="6796"/>
                </a:cubicBezTo>
                <a:cubicBezTo>
                  <a:pt x="3682" y="6553"/>
                  <a:pt x="3682" y="6553"/>
                  <a:pt x="3682" y="6553"/>
                </a:cubicBezTo>
                <a:cubicBezTo>
                  <a:pt x="3682" y="6310"/>
                  <a:pt x="3927" y="6310"/>
                  <a:pt x="3927" y="6310"/>
                </a:cubicBezTo>
                <a:cubicBezTo>
                  <a:pt x="3927" y="6067"/>
                  <a:pt x="4173" y="5825"/>
                  <a:pt x="4173" y="5825"/>
                </a:cubicBezTo>
                <a:cubicBezTo>
                  <a:pt x="4418" y="5582"/>
                  <a:pt x="4418" y="5339"/>
                  <a:pt x="4664" y="5339"/>
                </a:cubicBezTo>
                <a:cubicBezTo>
                  <a:pt x="4664" y="5097"/>
                  <a:pt x="4664" y="5097"/>
                  <a:pt x="4664" y="4854"/>
                </a:cubicBezTo>
                <a:cubicBezTo>
                  <a:pt x="4664" y="4854"/>
                  <a:pt x="4418" y="4854"/>
                  <a:pt x="4418" y="4611"/>
                </a:cubicBezTo>
                <a:cubicBezTo>
                  <a:pt x="4418" y="4611"/>
                  <a:pt x="4664" y="4611"/>
                  <a:pt x="4664" y="4369"/>
                </a:cubicBezTo>
                <a:cubicBezTo>
                  <a:pt x="4664" y="4369"/>
                  <a:pt x="4664" y="4369"/>
                  <a:pt x="4664" y="4369"/>
                </a:cubicBezTo>
                <a:cubicBezTo>
                  <a:pt x="4664" y="4126"/>
                  <a:pt x="4664" y="4126"/>
                  <a:pt x="4664" y="3883"/>
                </a:cubicBezTo>
                <a:cubicBezTo>
                  <a:pt x="4664" y="3883"/>
                  <a:pt x="4909" y="3883"/>
                  <a:pt x="4664" y="3640"/>
                </a:cubicBezTo>
                <a:cubicBezTo>
                  <a:pt x="4664" y="3640"/>
                  <a:pt x="4418" y="3640"/>
                  <a:pt x="4418" y="3640"/>
                </a:cubicBezTo>
                <a:cubicBezTo>
                  <a:pt x="4418" y="3640"/>
                  <a:pt x="4418" y="3398"/>
                  <a:pt x="4418" y="3398"/>
                </a:cubicBezTo>
                <a:cubicBezTo>
                  <a:pt x="4418" y="3398"/>
                  <a:pt x="4418" y="3398"/>
                  <a:pt x="4418" y="3155"/>
                </a:cubicBezTo>
                <a:cubicBezTo>
                  <a:pt x="4418" y="3155"/>
                  <a:pt x="4418" y="3155"/>
                  <a:pt x="4418" y="3155"/>
                </a:cubicBezTo>
                <a:cubicBezTo>
                  <a:pt x="4418" y="2912"/>
                  <a:pt x="4418" y="2912"/>
                  <a:pt x="4418" y="2912"/>
                </a:cubicBezTo>
                <a:cubicBezTo>
                  <a:pt x="5645" y="1699"/>
                  <a:pt x="7118" y="971"/>
                  <a:pt x="8836" y="728"/>
                </a:cubicBezTo>
                <a:cubicBezTo>
                  <a:pt x="8836" y="728"/>
                  <a:pt x="8836" y="728"/>
                  <a:pt x="8836" y="728"/>
                </a:cubicBezTo>
                <a:cubicBezTo>
                  <a:pt x="8836" y="728"/>
                  <a:pt x="9082" y="728"/>
                  <a:pt x="9082" y="971"/>
                </a:cubicBezTo>
                <a:cubicBezTo>
                  <a:pt x="9082" y="728"/>
                  <a:pt x="9327" y="971"/>
                  <a:pt x="9327" y="971"/>
                </a:cubicBezTo>
                <a:cubicBezTo>
                  <a:pt x="9327" y="971"/>
                  <a:pt x="9573" y="728"/>
                  <a:pt x="9573" y="728"/>
                </a:cubicBezTo>
                <a:cubicBezTo>
                  <a:pt x="9818" y="971"/>
                  <a:pt x="10064" y="971"/>
                  <a:pt x="10309" y="971"/>
                </a:cubicBezTo>
                <a:cubicBezTo>
                  <a:pt x="10309" y="971"/>
                  <a:pt x="10309" y="971"/>
                  <a:pt x="10309" y="728"/>
                </a:cubicBezTo>
                <a:cubicBezTo>
                  <a:pt x="10555" y="728"/>
                  <a:pt x="10555" y="728"/>
                  <a:pt x="10555" y="485"/>
                </a:cubicBezTo>
                <a:cubicBezTo>
                  <a:pt x="10555" y="485"/>
                  <a:pt x="10800" y="485"/>
                  <a:pt x="10800" y="485"/>
                </a:cubicBezTo>
                <a:cubicBezTo>
                  <a:pt x="11045" y="485"/>
                  <a:pt x="11291" y="728"/>
                  <a:pt x="11536" y="728"/>
                </a:cubicBezTo>
                <a:cubicBezTo>
                  <a:pt x="11536" y="0"/>
                  <a:pt x="11536" y="0"/>
                  <a:pt x="11536" y="0"/>
                </a:cubicBezTo>
                <a:cubicBezTo>
                  <a:pt x="11291" y="0"/>
                  <a:pt x="11045" y="0"/>
                  <a:pt x="11045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0555" y="0"/>
                  <a:pt x="10555" y="0"/>
                  <a:pt x="10555" y="0"/>
                </a:cubicBezTo>
                <a:cubicBezTo>
                  <a:pt x="9327" y="0"/>
                  <a:pt x="8345" y="243"/>
                  <a:pt x="7364" y="485"/>
                </a:cubicBezTo>
                <a:cubicBezTo>
                  <a:pt x="7118" y="728"/>
                  <a:pt x="6873" y="728"/>
                  <a:pt x="6873" y="728"/>
                </a:cubicBezTo>
                <a:cubicBezTo>
                  <a:pt x="6627" y="728"/>
                  <a:pt x="6627" y="728"/>
                  <a:pt x="6627" y="728"/>
                </a:cubicBezTo>
                <a:cubicBezTo>
                  <a:pt x="6627" y="971"/>
                  <a:pt x="6382" y="971"/>
                  <a:pt x="6382" y="971"/>
                </a:cubicBezTo>
                <a:cubicBezTo>
                  <a:pt x="6136" y="971"/>
                  <a:pt x="5891" y="1213"/>
                  <a:pt x="5891" y="1213"/>
                </a:cubicBezTo>
                <a:cubicBezTo>
                  <a:pt x="5645" y="1213"/>
                  <a:pt x="5400" y="1456"/>
                  <a:pt x="5400" y="1456"/>
                </a:cubicBezTo>
                <a:cubicBezTo>
                  <a:pt x="4664" y="1699"/>
                  <a:pt x="4173" y="2184"/>
                  <a:pt x="3682" y="2670"/>
                </a:cubicBezTo>
                <a:cubicBezTo>
                  <a:pt x="3682" y="2670"/>
                  <a:pt x="3436" y="2670"/>
                  <a:pt x="3436" y="2912"/>
                </a:cubicBezTo>
                <a:cubicBezTo>
                  <a:pt x="3436" y="2912"/>
                  <a:pt x="3191" y="3155"/>
                  <a:pt x="3191" y="3155"/>
                </a:cubicBezTo>
                <a:cubicBezTo>
                  <a:pt x="2945" y="3398"/>
                  <a:pt x="2945" y="3398"/>
                  <a:pt x="2700" y="3640"/>
                </a:cubicBezTo>
                <a:cubicBezTo>
                  <a:pt x="2455" y="3640"/>
                  <a:pt x="2455" y="3883"/>
                  <a:pt x="2209" y="4126"/>
                </a:cubicBezTo>
                <a:cubicBezTo>
                  <a:pt x="1964" y="4611"/>
                  <a:pt x="1473" y="5097"/>
                  <a:pt x="1227" y="5339"/>
                </a:cubicBezTo>
                <a:cubicBezTo>
                  <a:pt x="1227" y="5582"/>
                  <a:pt x="1227" y="5825"/>
                  <a:pt x="982" y="5825"/>
                </a:cubicBezTo>
                <a:cubicBezTo>
                  <a:pt x="982" y="6067"/>
                  <a:pt x="982" y="6067"/>
                  <a:pt x="982" y="6067"/>
                </a:cubicBezTo>
                <a:cubicBezTo>
                  <a:pt x="736" y="6310"/>
                  <a:pt x="736" y="6553"/>
                  <a:pt x="736" y="6796"/>
                </a:cubicBezTo>
                <a:cubicBezTo>
                  <a:pt x="491" y="7038"/>
                  <a:pt x="491" y="7038"/>
                  <a:pt x="491" y="7038"/>
                </a:cubicBezTo>
                <a:cubicBezTo>
                  <a:pt x="491" y="7524"/>
                  <a:pt x="245" y="7766"/>
                  <a:pt x="245" y="8009"/>
                </a:cubicBezTo>
                <a:cubicBezTo>
                  <a:pt x="245" y="8252"/>
                  <a:pt x="245" y="8494"/>
                  <a:pt x="0" y="8737"/>
                </a:cubicBezTo>
                <a:close/>
                <a:moveTo>
                  <a:pt x="11536" y="8494"/>
                </a:moveTo>
                <a:cubicBezTo>
                  <a:pt x="11536" y="13348"/>
                  <a:pt x="11536" y="13348"/>
                  <a:pt x="11536" y="13348"/>
                </a:cubicBezTo>
                <a:cubicBezTo>
                  <a:pt x="11536" y="13591"/>
                  <a:pt x="11536" y="13591"/>
                  <a:pt x="11536" y="13591"/>
                </a:cubicBezTo>
                <a:cubicBezTo>
                  <a:pt x="11291" y="13591"/>
                  <a:pt x="11291" y="13348"/>
                  <a:pt x="11045" y="13348"/>
                </a:cubicBezTo>
                <a:cubicBezTo>
                  <a:pt x="10800" y="13348"/>
                  <a:pt x="10800" y="13348"/>
                  <a:pt x="10555" y="13348"/>
                </a:cubicBezTo>
                <a:cubicBezTo>
                  <a:pt x="10309" y="13348"/>
                  <a:pt x="10064" y="13106"/>
                  <a:pt x="10064" y="12863"/>
                </a:cubicBezTo>
                <a:cubicBezTo>
                  <a:pt x="10064" y="12863"/>
                  <a:pt x="10064" y="12620"/>
                  <a:pt x="10064" y="12378"/>
                </a:cubicBezTo>
                <a:cubicBezTo>
                  <a:pt x="10064" y="12378"/>
                  <a:pt x="10309" y="12378"/>
                  <a:pt x="10309" y="12135"/>
                </a:cubicBezTo>
                <a:cubicBezTo>
                  <a:pt x="10309" y="12135"/>
                  <a:pt x="10064" y="11892"/>
                  <a:pt x="9818" y="11892"/>
                </a:cubicBezTo>
                <a:cubicBezTo>
                  <a:pt x="9818" y="11892"/>
                  <a:pt x="9327" y="12135"/>
                  <a:pt x="9082" y="11892"/>
                </a:cubicBezTo>
                <a:cubicBezTo>
                  <a:pt x="9082" y="11892"/>
                  <a:pt x="9327" y="11892"/>
                  <a:pt x="9327" y="11649"/>
                </a:cubicBezTo>
                <a:cubicBezTo>
                  <a:pt x="9327" y="11649"/>
                  <a:pt x="9327" y="11649"/>
                  <a:pt x="9327" y="11649"/>
                </a:cubicBezTo>
                <a:cubicBezTo>
                  <a:pt x="9327" y="11407"/>
                  <a:pt x="9327" y="11407"/>
                  <a:pt x="9327" y="11407"/>
                </a:cubicBezTo>
                <a:cubicBezTo>
                  <a:pt x="9327" y="11407"/>
                  <a:pt x="9327" y="11164"/>
                  <a:pt x="9573" y="11164"/>
                </a:cubicBezTo>
                <a:cubicBezTo>
                  <a:pt x="9573" y="11164"/>
                  <a:pt x="9573" y="10921"/>
                  <a:pt x="9573" y="10921"/>
                </a:cubicBezTo>
                <a:cubicBezTo>
                  <a:pt x="9573" y="10921"/>
                  <a:pt x="9573" y="10679"/>
                  <a:pt x="9573" y="10679"/>
                </a:cubicBezTo>
                <a:cubicBezTo>
                  <a:pt x="9327" y="10679"/>
                  <a:pt x="9082" y="10679"/>
                  <a:pt x="9082" y="10679"/>
                </a:cubicBezTo>
                <a:cubicBezTo>
                  <a:pt x="8836" y="10921"/>
                  <a:pt x="8836" y="11164"/>
                  <a:pt x="8591" y="11407"/>
                </a:cubicBezTo>
                <a:cubicBezTo>
                  <a:pt x="8591" y="11407"/>
                  <a:pt x="8345" y="11407"/>
                  <a:pt x="8345" y="11407"/>
                </a:cubicBezTo>
                <a:cubicBezTo>
                  <a:pt x="8100" y="11407"/>
                  <a:pt x="8100" y="11407"/>
                  <a:pt x="8100" y="11407"/>
                </a:cubicBezTo>
                <a:cubicBezTo>
                  <a:pt x="7855" y="11407"/>
                  <a:pt x="7609" y="11407"/>
                  <a:pt x="7609" y="11164"/>
                </a:cubicBezTo>
                <a:cubicBezTo>
                  <a:pt x="7609" y="11164"/>
                  <a:pt x="7364" y="10921"/>
                  <a:pt x="7364" y="10921"/>
                </a:cubicBezTo>
                <a:cubicBezTo>
                  <a:pt x="7364" y="10436"/>
                  <a:pt x="7364" y="10193"/>
                  <a:pt x="7609" y="9951"/>
                </a:cubicBezTo>
                <a:cubicBezTo>
                  <a:pt x="7609" y="9951"/>
                  <a:pt x="7609" y="9951"/>
                  <a:pt x="7609" y="9951"/>
                </a:cubicBezTo>
                <a:cubicBezTo>
                  <a:pt x="7609" y="9708"/>
                  <a:pt x="7609" y="9708"/>
                  <a:pt x="7855" y="9465"/>
                </a:cubicBezTo>
                <a:cubicBezTo>
                  <a:pt x="7855" y="9465"/>
                  <a:pt x="8100" y="9222"/>
                  <a:pt x="8100" y="9222"/>
                </a:cubicBezTo>
                <a:cubicBezTo>
                  <a:pt x="8345" y="9222"/>
                  <a:pt x="8345" y="8980"/>
                  <a:pt x="8591" y="8980"/>
                </a:cubicBezTo>
                <a:cubicBezTo>
                  <a:pt x="8836" y="8980"/>
                  <a:pt x="8836" y="8980"/>
                  <a:pt x="9082" y="8980"/>
                </a:cubicBezTo>
                <a:cubicBezTo>
                  <a:pt x="9082" y="8980"/>
                  <a:pt x="9082" y="8980"/>
                  <a:pt x="9327" y="8980"/>
                </a:cubicBezTo>
                <a:cubicBezTo>
                  <a:pt x="9327" y="9222"/>
                  <a:pt x="9573" y="8980"/>
                  <a:pt x="9573" y="8737"/>
                </a:cubicBezTo>
                <a:cubicBezTo>
                  <a:pt x="9818" y="8980"/>
                  <a:pt x="10064" y="8737"/>
                  <a:pt x="10064" y="8737"/>
                </a:cubicBezTo>
                <a:cubicBezTo>
                  <a:pt x="10309" y="8737"/>
                  <a:pt x="10309" y="8980"/>
                  <a:pt x="10309" y="8980"/>
                </a:cubicBezTo>
                <a:cubicBezTo>
                  <a:pt x="10555" y="8980"/>
                  <a:pt x="10555" y="8980"/>
                  <a:pt x="10555" y="8980"/>
                </a:cubicBezTo>
                <a:cubicBezTo>
                  <a:pt x="10800" y="8980"/>
                  <a:pt x="10800" y="8980"/>
                  <a:pt x="10800" y="9222"/>
                </a:cubicBezTo>
                <a:cubicBezTo>
                  <a:pt x="10800" y="9222"/>
                  <a:pt x="10800" y="9465"/>
                  <a:pt x="10800" y="9465"/>
                </a:cubicBezTo>
                <a:cubicBezTo>
                  <a:pt x="10800" y="9708"/>
                  <a:pt x="11045" y="9708"/>
                  <a:pt x="11291" y="9708"/>
                </a:cubicBezTo>
                <a:cubicBezTo>
                  <a:pt x="11291" y="9708"/>
                  <a:pt x="11291" y="9465"/>
                  <a:pt x="11291" y="9222"/>
                </a:cubicBezTo>
                <a:cubicBezTo>
                  <a:pt x="11291" y="9222"/>
                  <a:pt x="11291" y="9222"/>
                  <a:pt x="11291" y="9222"/>
                </a:cubicBezTo>
                <a:cubicBezTo>
                  <a:pt x="11291" y="8980"/>
                  <a:pt x="11291" y="8980"/>
                  <a:pt x="11291" y="8980"/>
                </a:cubicBezTo>
                <a:cubicBezTo>
                  <a:pt x="11291" y="8737"/>
                  <a:pt x="11291" y="8494"/>
                  <a:pt x="11536" y="8494"/>
                </a:cubicBezTo>
                <a:close/>
              </a:path>
            </a:pathLst>
          </a:custGeom>
          <a:solidFill>
            <a:srgbClr val="6C7984"/>
          </a:solidFill>
          <a:ln w="3175">
            <a:miter lim="400000"/>
          </a:ln>
        </p:spPr>
        <p:txBody>
          <a:bodyPr lIns="34290" tIns="34290" rIns="34290" bIns="34290"/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3" name="形状"/>
          <p:cNvSpPr/>
          <p:nvPr/>
        </p:nvSpPr>
        <p:spPr>
          <a:xfrm>
            <a:off x="8384332" y="4375357"/>
            <a:ext cx="1055941" cy="47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2" h="21600" fill="norm" stroke="1" extrusionOk="0">
                <a:moveTo>
                  <a:pt x="14896" y="12212"/>
                </a:moveTo>
                <a:cubicBezTo>
                  <a:pt x="15073" y="21600"/>
                  <a:pt x="15073" y="21600"/>
                  <a:pt x="15073" y="21600"/>
                </a:cubicBezTo>
                <a:cubicBezTo>
                  <a:pt x="9032" y="12212"/>
                  <a:pt x="9032" y="12212"/>
                  <a:pt x="9032" y="12212"/>
                </a:cubicBezTo>
                <a:cubicBezTo>
                  <a:pt x="4818" y="11435"/>
                  <a:pt x="1135" y="9035"/>
                  <a:pt x="221" y="6282"/>
                </a:cubicBezTo>
                <a:cubicBezTo>
                  <a:pt x="-928" y="2824"/>
                  <a:pt x="2520" y="0"/>
                  <a:pt x="7912" y="0"/>
                </a:cubicBezTo>
                <a:cubicBezTo>
                  <a:pt x="13305" y="0"/>
                  <a:pt x="18609" y="2824"/>
                  <a:pt x="19758" y="6282"/>
                </a:cubicBezTo>
                <a:cubicBezTo>
                  <a:pt x="20672" y="9035"/>
                  <a:pt x="18580" y="11435"/>
                  <a:pt x="14896" y="12212"/>
                </a:cubicBezTo>
                <a:close/>
              </a:path>
            </a:pathLst>
          </a:custGeom>
          <a:solidFill>
            <a:srgbClr val="D0DBE5"/>
          </a:solidFill>
          <a:ln w="3175">
            <a:miter lim="400000"/>
          </a:ln>
        </p:spPr>
        <p:txBody>
          <a:bodyPr lIns="34290" tIns="34290" rIns="34290" bIns="34290"/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96" name="成组"/>
          <p:cNvGrpSpPr/>
          <p:nvPr/>
        </p:nvGrpSpPr>
        <p:grpSpPr>
          <a:xfrm>
            <a:off x="9399920" y="4176157"/>
            <a:ext cx="171156" cy="137915"/>
            <a:chOff x="0" y="0"/>
            <a:chExt cx="171155" cy="137914"/>
          </a:xfrm>
        </p:grpSpPr>
        <p:sp>
          <p:nvSpPr>
            <p:cNvPr id="194" name="形状"/>
            <p:cNvSpPr/>
            <p:nvPr/>
          </p:nvSpPr>
          <p:spPr>
            <a:xfrm>
              <a:off x="0" y="-1"/>
              <a:ext cx="146353" cy="137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025" fill="norm" stroke="1" extrusionOk="0">
                  <a:moveTo>
                    <a:pt x="12387" y="10106"/>
                  </a:moveTo>
                  <a:cubicBezTo>
                    <a:pt x="12833" y="8207"/>
                    <a:pt x="14169" y="7021"/>
                    <a:pt x="15950" y="7021"/>
                  </a:cubicBezTo>
                  <a:cubicBezTo>
                    <a:pt x="16396" y="7021"/>
                    <a:pt x="16618" y="7021"/>
                    <a:pt x="16841" y="7021"/>
                  </a:cubicBezTo>
                  <a:cubicBezTo>
                    <a:pt x="17954" y="7258"/>
                    <a:pt x="18845" y="7970"/>
                    <a:pt x="19291" y="8920"/>
                  </a:cubicBezTo>
                  <a:cubicBezTo>
                    <a:pt x="19736" y="8682"/>
                    <a:pt x="20404" y="8445"/>
                    <a:pt x="20849" y="8207"/>
                  </a:cubicBezTo>
                  <a:cubicBezTo>
                    <a:pt x="21072" y="6071"/>
                    <a:pt x="20849" y="4647"/>
                    <a:pt x="20849" y="4647"/>
                  </a:cubicBezTo>
                  <a:cubicBezTo>
                    <a:pt x="20181" y="1561"/>
                    <a:pt x="17064" y="-575"/>
                    <a:pt x="13946" y="137"/>
                  </a:cubicBezTo>
                  <a:cubicBezTo>
                    <a:pt x="11942" y="612"/>
                    <a:pt x="10383" y="2273"/>
                    <a:pt x="9938" y="4172"/>
                  </a:cubicBezTo>
                  <a:cubicBezTo>
                    <a:pt x="8602" y="2748"/>
                    <a:pt x="6375" y="1799"/>
                    <a:pt x="4371" y="2511"/>
                  </a:cubicBezTo>
                  <a:cubicBezTo>
                    <a:pt x="1253" y="3223"/>
                    <a:pt x="-528" y="6309"/>
                    <a:pt x="140" y="9632"/>
                  </a:cubicBezTo>
                  <a:cubicBezTo>
                    <a:pt x="140" y="9632"/>
                    <a:pt x="1253" y="17702"/>
                    <a:pt x="13278" y="21025"/>
                  </a:cubicBezTo>
                  <a:cubicBezTo>
                    <a:pt x="14169" y="20313"/>
                    <a:pt x="14837" y="19601"/>
                    <a:pt x="15505" y="18889"/>
                  </a:cubicBezTo>
                  <a:cubicBezTo>
                    <a:pt x="11497" y="14379"/>
                    <a:pt x="12165" y="10581"/>
                    <a:pt x="12387" y="10106"/>
                  </a:cubicBez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5" name="形状"/>
            <p:cNvSpPr/>
            <p:nvPr/>
          </p:nvSpPr>
          <p:spPr>
            <a:xfrm>
              <a:off x="90084" y="50927"/>
              <a:ext cx="81072" cy="7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6" h="21600" fill="norm" stroke="1" extrusionOk="0">
                  <a:moveTo>
                    <a:pt x="15506" y="2645"/>
                  </a:moveTo>
                  <a:cubicBezTo>
                    <a:pt x="15134" y="2204"/>
                    <a:pt x="14389" y="2204"/>
                    <a:pt x="14016" y="2204"/>
                  </a:cubicBezTo>
                  <a:cubicBezTo>
                    <a:pt x="14016" y="2204"/>
                    <a:pt x="13644" y="2204"/>
                    <a:pt x="13272" y="2204"/>
                  </a:cubicBezTo>
                  <a:cubicBezTo>
                    <a:pt x="12154" y="2645"/>
                    <a:pt x="11037" y="3527"/>
                    <a:pt x="10292" y="4408"/>
                  </a:cubicBezTo>
                  <a:cubicBezTo>
                    <a:pt x="9920" y="2204"/>
                    <a:pt x="8430" y="441"/>
                    <a:pt x="6568" y="0"/>
                  </a:cubicBezTo>
                  <a:cubicBezTo>
                    <a:pt x="6196" y="0"/>
                    <a:pt x="5823" y="0"/>
                    <a:pt x="5078" y="0"/>
                  </a:cubicBezTo>
                  <a:cubicBezTo>
                    <a:pt x="2844" y="0"/>
                    <a:pt x="609" y="1763"/>
                    <a:pt x="237" y="4849"/>
                  </a:cubicBezTo>
                  <a:cubicBezTo>
                    <a:pt x="237" y="4849"/>
                    <a:pt x="-1625" y="11902"/>
                    <a:pt x="5078" y="19837"/>
                  </a:cubicBezTo>
                  <a:cubicBezTo>
                    <a:pt x="5823" y="20278"/>
                    <a:pt x="6196" y="21159"/>
                    <a:pt x="6941" y="21600"/>
                  </a:cubicBezTo>
                  <a:cubicBezTo>
                    <a:pt x="18113" y="18073"/>
                    <a:pt x="19230" y="10139"/>
                    <a:pt x="19230" y="10139"/>
                  </a:cubicBezTo>
                  <a:cubicBezTo>
                    <a:pt x="19975" y="6612"/>
                    <a:pt x="18113" y="3086"/>
                    <a:pt x="15506" y="2645"/>
                  </a:cubicBezTo>
                  <a:close/>
                </a:path>
              </a:pathLst>
            </a:custGeom>
            <a:solidFill>
              <a:srgbClr val="6C798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01" name="成组"/>
          <p:cNvGrpSpPr/>
          <p:nvPr/>
        </p:nvGrpSpPr>
        <p:grpSpPr>
          <a:xfrm>
            <a:off x="8104606" y="1297207"/>
            <a:ext cx="442184" cy="765089"/>
            <a:chOff x="0" y="0"/>
            <a:chExt cx="442183" cy="765088"/>
          </a:xfrm>
        </p:grpSpPr>
        <p:sp>
          <p:nvSpPr>
            <p:cNvPr id="197" name="圆形"/>
            <p:cNvSpPr/>
            <p:nvPr/>
          </p:nvSpPr>
          <p:spPr>
            <a:xfrm>
              <a:off x="-1" y="0"/>
              <a:ext cx="442185" cy="442184"/>
            </a:xfrm>
            <a:prstGeom prst="ellipse">
              <a:avLst/>
            </a:prstGeom>
            <a:solidFill>
              <a:srgbClr val="1F608B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8" name="形状"/>
            <p:cNvSpPr/>
            <p:nvPr/>
          </p:nvSpPr>
          <p:spPr>
            <a:xfrm>
              <a:off x="146296" y="316315"/>
              <a:ext cx="149592" cy="44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2" y="21600"/>
                  </a:moveTo>
                  <a:lnTo>
                    <a:pt x="0" y="3584"/>
                  </a:lnTo>
                  <a:lnTo>
                    <a:pt x="8944" y="0"/>
                  </a:lnTo>
                  <a:lnTo>
                    <a:pt x="21600" y="3584"/>
                  </a:lnTo>
                  <a:lnTo>
                    <a:pt x="10752" y="21600"/>
                  </a:lnTo>
                  <a:close/>
                </a:path>
              </a:pathLst>
            </a:custGeom>
            <a:solidFill>
              <a:srgbClr val="1F608B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9" name="圆形"/>
            <p:cNvSpPr/>
            <p:nvPr/>
          </p:nvSpPr>
          <p:spPr>
            <a:xfrm>
              <a:off x="46788" y="48106"/>
              <a:ext cx="348607" cy="347289"/>
            </a:xfrm>
            <a:prstGeom prst="ellipse">
              <a:avLst/>
            </a:prstGeom>
            <a:solidFill>
              <a:srgbClr val="F2F2F2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0" name="01"/>
            <p:cNvSpPr txBox="1"/>
            <p:nvPr/>
          </p:nvSpPr>
          <p:spPr>
            <a:xfrm>
              <a:off x="67441" y="66151"/>
              <a:ext cx="307301" cy="309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90" tIns="34290" rIns="34290" bIns="34290" numCol="1" anchor="t">
              <a:spAutoFit/>
            </a:bodyPr>
            <a:lstStyle>
              <a:lvl1pPr algn="ctr">
                <a:defRPr sz="1600">
                  <a:solidFill>
                    <a:srgbClr val="1F608B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206" name="成组"/>
          <p:cNvGrpSpPr/>
          <p:nvPr/>
        </p:nvGrpSpPr>
        <p:grpSpPr>
          <a:xfrm>
            <a:off x="7326538" y="1926589"/>
            <a:ext cx="602978" cy="1044503"/>
            <a:chOff x="0" y="0"/>
            <a:chExt cx="602977" cy="1044501"/>
          </a:xfrm>
        </p:grpSpPr>
        <p:sp>
          <p:nvSpPr>
            <p:cNvPr id="202" name="形状"/>
            <p:cNvSpPr/>
            <p:nvPr/>
          </p:nvSpPr>
          <p:spPr>
            <a:xfrm>
              <a:off x="199674" y="430321"/>
              <a:ext cx="203629" cy="61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5" y="21600"/>
                  </a:moveTo>
                  <a:lnTo>
                    <a:pt x="0" y="3615"/>
                  </a:lnTo>
                  <a:lnTo>
                    <a:pt x="8878" y="0"/>
                  </a:lnTo>
                  <a:lnTo>
                    <a:pt x="21600" y="3615"/>
                  </a:lnTo>
                  <a:lnTo>
                    <a:pt x="10695" y="21600"/>
                  </a:lnTo>
                  <a:close/>
                </a:path>
              </a:pathLst>
            </a:custGeom>
            <a:solidFill>
              <a:srgbClr val="2980B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3" name="椭圆形"/>
            <p:cNvSpPr/>
            <p:nvPr/>
          </p:nvSpPr>
          <p:spPr>
            <a:xfrm>
              <a:off x="-1" y="-1"/>
              <a:ext cx="602979" cy="603637"/>
            </a:xfrm>
            <a:prstGeom prst="ellipse">
              <a:avLst/>
            </a:prstGeom>
            <a:solidFill>
              <a:srgbClr val="2980B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4" name="圆形"/>
            <p:cNvSpPr/>
            <p:nvPr/>
          </p:nvSpPr>
          <p:spPr>
            <a:xfrm>
              <a:off x="63921" y="63921"/>
              <a:ext cx="475135" cy="475794"/>
            </a:xfrm>
            <a:prstGeom prst="ellipse">
              <a:avLst/>
            </a:prstGeom>
            <a:solidFill>
              <a:srgbClr val="F2F2F2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5" name="02"/>
            <p:cNvSpPr txBox="1"/>
            <p:nvPr/>
          </p:nvSpPr>
          <p:spPr>
            <a:xfrm>
              <a:off x="105459" y="102427"/>
              <a:ext cx="392059" cy="398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90" tIns="34290" rIns="34290" bIns="34290" numCol="1" anchor="t">
              <a:spAutoFit/>
            </a:bodyPr>
            <a:lstStyle>
              <a:lvl1pPr algn="ctr">
                <a:defRPr sz="2200">
                  <a:solidFill>
                    <a:srgbClr val="2980B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6144674" y="2493015"/>
            <a:ext cx="735436" cy="1273173"/>
            <a:chOff x="0" y="0"/>
            <a:chExt cx="735435" cy="1273172"/>
          </a:xfrm>
        </p:grpSpPr>
        <p:sp>
          <p:nvSpPr>
            <p:cNvPr id="207" name="形状"/>
            <p:cNvSpPr/>
            <p:nvPr/>
          </p:nvSpPr>
          <p:spPr>
            <a:xfrm>
              <a:off x="245145" y="525216"/>
              <a:ext cx="247123" cy="747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4" y="21600"/>
                  </a:moveTo>
                  <a:lnTo>
                    <a:pt x="0" y="3597"/>
                  </a:lnTo>
                  <a:lnTo>
                    <a:pt x="8986" y="0"/>
                  </a:lnTo>
                  <a:lnTo>
                    <a:pt x="21600" y="3597"/>
                  </a:lnTo>
                  <a:lnTo>
                    <a:pt x="10714" y="21600"/>
                  </a:lnTo>
                  <a:close/>
                </a:path>
              </a:pathLst>
            </a:custGeom>
            <a:solidFill>
              <a:srgbClr val="4098D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8" name="圆形"/>
            <p:cNvSpPr/>
            <p:nvPr/>
          </p:nvSpPr>
          <p:spPr>
            <a:xfrm>
              <a:off x="0" y="-1"/>
              <a:ext cx="735436" cy="736755"/>
            </a:xfrm>
            <a:prstGeom prst="ellipse">
              <a:avLst/>
            </a:prstGeom>
            <a:solidFill>
              <a:srgbClr val="4098D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9" name="圆形"/>
            <p:cNvSpPr/>
            <p:nvPr/>
          </p:nvSpPr>
          <p:spPr>
            <a:xfrm>
              <a:off x="77760" y="79079"/>
              <a:ext cx="579915" cy="578596"/>
            </a:xfrm>
            <a:prstGeom prst="ellipse">
              <a:avLst/>
            </a:prstGeom>
            <a:solidFill>
              <a:srgbClr val="F2F2F2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0" name="03"/>
            <p:cNvSpPr txBox="1"/>
            <p:nvPr/>
          </p:nvSpPr>
          <p:spPr>
            <a:xfrm>
              <a:off x="116171" y="105486"/>
              <a:ext cx="505070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90" tIns="34290" rIns="34290" bIns="34290" numCol="1" anchor="t">
              <a:spAutoFit/>
            </a:bodyPr>
            <a:lstStyle>
              <a:lvl1pPr algn="ctr">
                <a:defRPr sz="3000">
                  <a:solidFill>
                    <a:srgbClr val="4098D4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8665408" y="3064623"/>
            <a:ext cx="1033300" cy="1787186"/>
            <a:chOff x="0" y="0"/>
            <a:chExt cx="1033299" cy="1787185"/>
          </a:xfrm>
        </p:grpSpPr>
        <p:sp>
          <p:nvSpPr>
            <p:cNvPr id="212" name="形状"/>
            <p:cNvSpPr/>
            <p:nvPr/>
          </p:nvSpPr>
          <p:spPr>
            <a:xfrm>
              <a:off x="341357" y="736752"/>
              <a:ext cx="348607" cy="1050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0" y="21600"/>
                  </a:moveTo>
                  <a:lnTo>
                    <a:pt x="0" y="3591"/>
                  </a:lnTo>
                  <a:lnTo>
                    <a:pt x="8983" y="0"/>
                  </a:lnTo>
                  <a:lnTo>
                    <a:pt x="21600" y="3591"/>
                  </a:lnTo>
                  <a:lnTo>
                    <a:pt x="10820" y="21600"/>
                  </a:lnTo>
                  <a:close/>
                </a:path>
              </a:pathLst>
            </a:custGeom>
            <a:solidFill>
              <a:srgbClr val="9FCBE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3" name="圆形"/>
            <p:cNvSpPr/>
            <p:nvPr/>
          </p:nvSpPr>
          <p:spPr>
            <a:xfrm>
              <a:off x="0" y="0"/>
              <a:ext cx="1033300" cy="1033300"/>
            </a:xfrm>
            <a:prstGeom prst="ellipse">
              <a:avLst/>
            </a:prstGeom>
            <a:solidFill>
              <a:srgbClr val="9FCBE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4" name="圆形"/>
            <p:cNvSpPr/>
            <p:nvPr/>
          </p:nvSpPr>
          <p:spPr>
            <a:xfrm>
              <a:off x="108733" y="108733"/>
              <a:ext cx="813856" cy="813856"/>
            </a:xfrm>
            <a:prstGeom prst="ellipse">
              <a:avLst/>
            </a:prstGeom>
            <a:solidFill>
              <a:srgbClr val="F2F2F2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5" name="04"/>
            <p:cNvSpPr txBox="1"/>
            <p:nvPr/>
          </p:nvSpPr>
          <p:spPr>
            <a:xfrm>
              <a:off x="178368" y="164859"/>
              <a:ext cx="674584" cy="703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90" tIns="34290" rIns="34290" bIns="34290" numCol="1" anchor="t">
              <a:spAutoFit/>
            </a:bodyPr>
            <a:lstStyle>
              <a:lvl1pPr algn="ctr">
                <a:defRPr sz="4200">
                  <a:solidFill>
                    <a:srgbClr val="9FCBE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217" name="成组"/>
          <p:cNvSpPr txBox="1"/>
          <p:nvPr/>
        </p:nvSpPr>
        <p:spPr>
          <a:xfrm>
            <a:off x="2595688" y="2406179"/>
            <a:ext cx="2810588" cy="3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/>
          <a:lstStyle>
            <a:lvl1pPr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ProxySQL的部署杂谈</a:t>
            </a:r>
          </a:p>
        </p:txBody>
      </p:sp>
      <p:sp>
        <p:nvSpPr>
          <p:cNvPr id="218" name="成组"/>
          <p:cNvSpPr/>
          <p:nvPr/>
        </p:nvSpPr>
        <p:spPr>
          <a:xfrm>
            <a:off x="2562655" y="3051398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ProxySQL与高可用的结合</a:t>
            </a:r>
          </a:p>
        </p:txBody>
      </p:sp>
      <p:sp>
        <p:nvSpPr>
          <p:cNvPr id="219" name="成组"/>
          <p:cNvSpPr/>
          <p:nvPr/>
        </p:nvSpPr>
        <p:spPr>
          <a:xfrm>
            <a:off x="2553362" y="3722042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利用ProxySQL拆分DB</a:t>
            </a:r>
          </a:p>
        </p:txBody>
      </p:sp>
      <p:sp>
        <p:nvSpPr>
          <p:cNvPr id="220" name="成组"/>
          <p:cNvSpPr/>
          <p:nvPr/>
        </p:nvSpPr>
        <p:spPr>
          <a:xfrm>
            <a:off x="2533148" y="4392685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ProxySQL的一些额外功能</a:t>
            </a:r>
          </a:p>
        </p:txBody>
      </p:sp>
      <p:grpSp>
        <p:nvGrpSpPr>
          <p:cNvPr id="226" name="成组"/>
          <p:cNvGrpSpPr/>
          <p:nvPr/>
        </p:nvGrpSpPr>
        <p:grpSpPr>
          <a:xfrm>
            <a:off x="1983017" y="2336406"/>
            <a:ext cx="466987" cy="466987"/>
            <a:chOff x="0" y="0"/>
            <a:chExt cx="466986" cy="466986"/>
          </a:xfrm>
        </p:grpSpPr>
        <p:sp>
          <p:nvSpPr>
            <p:cNvPr id="221" name="圆形"/>
            <p:cNvSpPr/>
            <p:nvPr/>
          </p:nvSpPr>
          <p:spPr>
            <a:xfrm>
              <a:off x="0" y="0"/>
              <a:ext cx="466987" cy="466987"/>
            </a:xfrm>
            <a:prstGeom prst="ellipse">
              <a:avLst/>
            </a:prstGeom>
            <a:solidFill>
              <a:srgbClr val="1F608B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25" name="成组"/>
            <p:cNvGrpSpPr/>
            <p:nvPr/>
          </p:nvGrpSpPr>
          <p:grpSpPr>
            <a:xfrm>
              <a:off x="101897" y="119550"/>
              <a:ext cx="263191" cy="227885"/>
              <a:chOff x="0" y="0"/>
              <a:chExt cx="263190" cy="227884"/>
            </a:xfrm>
          </p:grpSpPr>
          <p:sp>
            <p:nvSpPr>
              <p:cNvPr id="222" name="形状"/>
              <p:cNvSpPr/>
              <p:nvPr/>
            </p:nvSpPr>
            <p:spPr>
              <a:xfrm>
                <a:off x="176529" y="10698"/>
                <a:ext cx="43865" cy="52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7053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23" name="形状"/>
              <p:cNvSpPr/>
              <p:nvPr/>
            </p:nvSpPr>
            <p:spPr>
              <a:xfrm>
                <a:off x="42794" y="55633"/>
                <a:ext cx="177602" cy="172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404"/>
                    </a:moveTo>
                    <a:lnTo>
                      <a:pt x="21600" y="9257"/>
                    </a:lnTo>
                    <a:lnTo>
                      <a:pt x="16265" y="4830"/>
                    </a:lnTo>
                    <a:lnTo>
                      <a:pt x="10800" y="0"/>
                    </a:lnTo>
                    <a:lnTo>
                      <a:pt x="0" y="9257"/>
                    </a:lnTo>
                    <a:lnTo>
                      <a:pt x="0" y="21600"/>
                    </a:lnTo>
                    <a:lnTo>
                      <a:pt x="6766" y="21600"/>
                    </a:lnTo>
                    <a:lnTo>
                      <a:pt x="6766" y="9257"/>
                    </a:lnTo>
                    <a:lnTo>
                      <a:pt x="14834" y="9257"/>
                    </a:lnTo>
                    <a:lnTo>
                      <a:pt x="14834" y="21600"/>
                    </a:lnTo>
                    <a:lnTo>
                      <a:pt x="21600" y="21600"/>
                    </a:lnTo>
                    <a:lnTo>
                      <a:pt x="21600" y="1140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24" name="形状"/>
              <p:cNvSpPr/>
              <p:nvPr/>
            </p:nvSpPr>
            <p:spPr>
              <a:xfrm>
                <a:off x="-1" y="0"/>
                <a:ext cx="263192" cy="1337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512" y="19181"/>
                    </a:moveTo>
                    <a:lnTo>
                      <a:pt x="10800" y="7776"/>
                    </a:lnTo>
                    <a:lnTo>
                      <a:pt x="14488" y="13478"/>
                    </a:lnTo>
                    <a:lnTo>
                      <a:pt x="18088" y="19181"/>
                    </a:lnTo>
                    <a:lnTo>
                      <a:pt x="19668" y="21600"/>
                    </a:lnTo>
                    <a:lnTo>
                      <a:pt x="21600" y="17626"/>
                    </a:lnTo>
                    <a:lnTo>
                      <a:pt x="18088" y="11923"/>
                    </a:lnTo>
                    <a:lnTo>
                      <a:pt x="14488" y="6221"/>
                    </a:lnTo>
                    <a:lnTo>
                      <a:pt x="10800" y="0"/>
                    </a:lnTo>
                    <a:lnTo>
                      <a:pt x="0" y="17626"/>
                    </a:lnTo>
                    <a:lnTo>
                      <a:pt x="1844" y="21600"/>
                    </a:lnTo>
                    <a:lnTo>
                      <a:pt x="3512" y="19181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</p:grpSp>
      <p:grpSp>
        <p:nvGrpSpPr>
          <p:cNvPr id="232" name="成组"/>
          <p:cNvGrpSpPr/>
          <p:nvPr/>
        </p:nvGrpSpPr>
        <p:grpSpPr>
          <a:xfrm>
            <a:off x="1983017" y="2979172"/>
            <a:ext cx="466987" cy="466987"/>
            <a:chOff x="0" y="0"/>
            <a:chExt cx="466986" cy="466986"/>
          </a:xfrm>
        </p:grpSpPr>
        <p:sp>
          <p:nvSpPr>
            <p:cNvPr id="227" name="圆形"/>
            <p:cNvSpPr/>
            <p:nvPr/>
          </p:nvSpPr>
          <p:spPr>
            <a:xfrm>
              <a:off x="0" y="0"/>
              <a:ext cx="466987" cy="466987"/>
            </a:xfrm>
            <a:prstGeom prst="ellipse">
              <a:avLst/>
            </a:prstGeom>
            <a:solidFill>
              <a:srgbClr val="2980B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31" name="成组"/>
            <p:cNvGrpSpPr/>
            <p:nvPr/>
          </p:nvGrpSpPr>
          <p:grpSpPr>
            <a:xfrm>
              <a:off x="110991" y="117270"/>
              <a:ext cx="245003" cy="205419"/>
              <a:chOff x="0" y="0"/>
              <a:chExt cx="245002" cy="205417"/>
            </a:xfrm>
          </p:grpSpPr>
          <p:sp>
            <p:nvSpPr>
              <p:cNvPr id="228" name="形状"/>
              <p:cNvSpPr/>
              <p:nvPr/>
            </p:nvSpPr>
            <p:spPr>
              <a:xfrm>
                <a:off x="0" y="142294"/>
                <a:ext cx="245003" cy="63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054" y="11349"/>
                    </a:moveTo>
                    <a:lnTo>
                      <a:pt x="7357" y="11349"/>
                    </a:lnTo>
                    <a:lnTo>
                      <a:pt x="7357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4054" y="0"/>
                    </a:lnTo>
                    <a:lnTo>
                      <a:pt x="14054" y="11349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29" name="矩形"/>
              <p:cNvSpPr/>
              <p:nvPr/>
            </p:nvSpPr>
            <p:spPr>
              <a:xfrm>
                <a:off x="98428" y="142294"/>
                <a:ext cx="46005" cy="2032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30" name="形状"/>
              <p:cNvSpPr/>
              <p:nvPr/>
            </p:nvSpPr>
            <p:spPr>
              <a:xfrm>
                <a:off x="0" y="-1"/>
                <a:ext cx="245003" cy="129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035" y="0"/>
                    </a:moveTo>
                    <a:lnTo>
                      <a:pt x="10753" y="0"/>
                    </a:lnTo>
                    <a:lnTo>
                      <a:pt x="10753" y="3392"/>
                    </a:lnTo>
                    <a:lnTo>
                      <a:pt x="14243" y="3392"/>
                    </a:lnTo>
                    <a:lnTo>
                      <a:pt x="14243" y="7676"/>
                    </a:lnTo>
                    <a:lnTo>
                      <a:pt x="10753" y="7676"/>
                    </a:lnTo>
                    <a:lnTo>
                      <a:pt x="10753" y="21600"/>
                    </a:lnTo>
                    <a:lnTo>
                      <a:pt x="21600" y="21600"/>
                    </a:lnTo>
                    <a:lnTo>
                      <a:pt x="21600" y="7676"/>
                    </a:lnTo>
                    <a:lnTo>
                      <a:pt x="16035" y="7676"/>
                    </a:lnTo>
                    <a:lnTo>
                      <a:pt x="16035" y="0"/>
                    </a:lnTo>
                    <a:close/>
                    <a:moveTo>
                      <a:pt x="10753" y="0"/>
                    </a:moveTo>
                    <a:lnTo>
                      <a:pt x="5376" y="0"/>
                    </a:lnTo>
                    <a:lnTo>
                      <a:pt x="5376" y="7676"/>
                    </a:lnTo>
                    <a:lnTo>
                      <a:pt x="0" y="7676"/>
                    </a:lnTo>
                    <a:lnTo>
                      <a:pt x="0" y="21600"/>
                    </a:lnTo>
                    <a:lnTo>
                      <a:pt x="10753" y="21600"/>
                    </a:lnTo>
                    <a:lnTo>
                      <a:pt x="10753" y="7676"/>
                    </a:lnTo>
                    <a:lnTo>
                      <a:pt x="7357" y="7676"/>
                    </a:lnTo>
                    <a:lnTo>
                      <a:pt x="7357" y="3392"/>
                    </a:lnTo>
                    <a:lnTo>
                      <a:pt x="10753" y="3392"/>
                    </a:lnTo>
                    <a:lnTo>
                      <a:pt x="107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</p:grpSp>
      <p:grpSp>
        <p:nvGrpSpPr>
          <p:cNvPr id="235" name="成组"/>
          <p:cNvGrpSpPr/>
          <p:nvPr/>
        </p:nvGrpSpPr>
        <p:grpSpPr>
          <a:xfrm>
            <a:off x="1983017" y="3621938"/>
            <a:ext cx="466987" cy="466987"/>
            <a:chOff x="0" y="0"/>
            <a:chExt cx="466986" cy="466986"/>
          </a:xfrm>
        </p:grpSpPr>
        <p:sp>
          <p:nvSpPr>
            <p:cNvPr id="233" name="圆形"/>
            <p:cNvSpPr/>
            <p:nvPr/>
          </p:nvSpPr>
          <p:spPr>
            <a:xfrm>
              <a:off x="0" y="0"/>
              <a:ext cx="466987" cy="466987"/>
            </a:xfrm>
            <a:prstGeom prst="ellipse">
              <a:avLst/>
            </a:prstGeom>
            <a:solidFill>
              <a:srgbClr val="4098D4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4" name="形状"/>
            <p:cNvSpPr/>
            <p:nvPr/>
          </p:nvSpPr>
          <p:spPr>
            <a:xfrm>
              <a:off x="122225" y="121155"/>
              <a:ext cx="222536" cy="2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6" y="21600"/>
                  </a:moveTo>
                  <a:cubicBezTo>
                    <a:pt x="12027" y="21600"/>
                    <a:pt x="12764" y="21357"/>
                    <a:pt x="13255" y="21357"/>
                  </a:cubicBezTo>
                  <a:cubicBezTo>
                    <a:pt x="13500" y="21115"/>
                    <a:pt x="13991" y="21115"/>
                    <a:pt x="14236" y="20872"/>
                  </a:cubicBezTo>
                  <a:cubicBezTo>
                    <a:pt x="14482" y="20872"/>
                    <a:pt x="14482" y="20872"/>
                    <a:pt x="14727" y="20872"/>
                  </a:cubicBezTo>
                  <a:cubicBezTo>
                    <a:pt x="14973" y="20629"/>
                    <a:pt x="15464" y="20629"/>
                    <a:pt x="15709" y="20387"/>
                  </a:cubicBezTo>
                  <a:cubicBezTo>
                    <a:pt x="15955" y="20387"/>
                    <a:pt x="15955" y="20144"/>
                    <a:pt x="16200" y="20144"/>
                  </a:cubicBezTo>
                  <a:cubicBezTo>
                    <a:pt x="16936" y="19658"/>
                    <a:pt x="17427" y="19173"/>
                    <a:pt x="18164" y="18688"/>
                  </a:cubicBezTo>
                  <a:cubicBezTo>
                    <a:pt x="18164" y="18688"/>
                    <a:pt x="18409" y="18445"/>
                    <a:pt x="18409" y="18445"/>
                  </a:cubicBezTo>
                  <a:cubicBezTo>
                    <a:pt x="18655" y="18202"/>
                    <a:pt x="18655" y="18202"/>
                    <a:pt x="18900" y="17960"/>
                  </a:cubicBezTo>
                  <a:cubicBezTo>
                    <a:pt x="18900" y="17717"/>
                    <a:pt x="19145" y="17717"/>
                    <a:pt x="19391" y="17474"/>
                  </a:cubicBezTo>
                  <a:cubicBezTo>
                    <a:pt x="19636" y="17231"/>
                    <a:pt x="19882" y="16746"/>
                    <a:pt x="20127" y="16503"/>
                  </a:cubicBezTo>
                  <a:cubicBezTo>
                    <a:pt x="20127" y="16261"/>
                    <a:pt x="20127" y="16261"/>
                    <a:pt x="20127" y="16261"/>
                  </a:cubicBezTo>
                  <a:cubicBezTo>
                    <a:pt x="20373" y="16018"/>
                    <a:pt x="20373" y="15775"/>
                    <a:pt x="20373" y="15775"/>
                  </a:cubicBezTo>
                  <a:cubicBezTo>
                    <a:pt x="20618" y="15533"/>
                    <a:pt x="20618" y="15533"/>
                    <a:pt x="20618" y="15533"/>
                  </a:cubicBezTo>
                  <a:cubicBezTo>
                    <a:pt x="20618" y="15290"/>
                    <a:pt x="20618" y="15047"/>
                    <a:pt x="20864" y="15047"/>
                  </a:cubicBezTo>
                  <a:cubicBezTo>
                    <a:pt x="20864" y="14804"/>
                    <a:pt x="20864" y="14562"/>
                    <a:pt x="21109" y="14562"/>
                  </a:cubicBezTo>
                  <a:cubicBezTo>
                    <a:pt x="21109" y="14076"/>
                    <a:pt x="21109" y="13834"/>
                    <a:pt x="21355" y="13591"/>
                  </a:cubicBezTo>
                  <a:cubicBezTo>
                    <a:pt x="21355" y="13348"/>
                    <a:pt x="21355" y="13106"/>
                    <a:pt x="21355" y="12863"/>
                  </a:cubicBezTo>
                  <a:cubicBezTo>
                    <a:pt x="21355" y="12863"/>
                    <a:pt x="21600" y="12620"/>
                    <a:pt x="21600" y="12378"/>
                  </a:cubicBezTo>
                  <a:cubicBezTo>
                    <a:pt x="21600" y="12135"/>
                    <a:pt x="21600" y="12135"/>
                    <a:pt x="21600" y="11892"/>
                  </a:cubicBezTo>
                  <a:cubicBezTo>
                    <a:pt x="21600" y="11407"/>
                    <a:pt x="21600" y="11164"/>
                    <a:pt x="21600" y="10679"/>
                  </a:cubicBezTo>
                  <a:cubicBezTo>
                    <a:pt x="21600" y="10436"/>
                    <a:pt x="21600" y="9951"/>
                    <a:pt x="21600" y="9708"/>
                  </a:cubicBezTo>
                  <a:cubicBezTo>
                    <a:pt x="21600" y="9465"/>
                    <a:pt x="21600" y="9222"/>
                    <a:pt x="21600" y="9222"/>
                  </a:cubicBezTo>
                  <a:cubicBezTo>
                    <a:pt x="21600" y="8980"/>
                    <a:pt x="21355" y="8737"/>
                    <a:pt x="21355" y="8737"/>
                  </a:cubicBezTo>
                  <a:cubicBezTo>
                    <a:pt x="21355" y="8494"/>
                    <a:pt x="21355" y="8252"/>
                    <a:pt x="21355" y="8009"/>
                  </a:cubicBezTo>
                  <a:cubicBezTo>
                    <a:pt x="21109" y="7766"/>
                    <a:pt x="21109" y="7524"/>
                    <a:pt x="21109" y="7038"/>
                  </a:cubicBezTo>
                  <a:cubicBezTo>
                    <a:pt x="20864" y="7038"/>
                    <a:pt x="20864" y="7038"/>
                    <a:pt x="20864" y="6796"/>
                  </a:cubicBezTo>
                  <a:cubicBezTo>
                    <a:pt x="20864" y="6553"/>
                    <a:pt x="20618" y="6310"/>
                    <a:pt x="20618" y="6067"/>
                  </a:cubicBezTo>
                  <a:cubicBezTo>
                    <a:pt x="20618" y="6067"/>
                    <a:pt x="20618" y="6067"/>
                    <a:pt x="20373" y="5825"/>
                  </a:cubicBezTo>
                  <a:cubicBezTo>
                    <a:pt x="20373" y="5825"/>
                    <a:pt x="20373" y="5582"/>
                    <a:pt x="20127" y="5339"/>
                  </a:cubicBezTo>
                  <a:cubicBezTo>
                    <a:pt x="19882" y="5097"/>
                    <a:pt x="19636" y="4611"/>
                    <a:pt x="19391" y="4126"/>
                  </a:cubicBezTo>
                  <a:cubicBezTo>
                    <a:pt x="19145" y="3883"/>
                    <a:pt x="18900" y="3640"/>
                    <a:pt x="18900" y="3640"/>
                  </a:cubicBezTo>
                  <a:cubicBezTo>
                    <a:pt x="18655" y="3398"/>
                    <a:pt x="18655" y="3398"/>
                    <a:pt x="18409" y="3155"/>
                  </a:cubicBezTo>
                  <a:cubicBezTo>
                    <a:pt x="18409" y="3155"/>
                    <a:pt x="18164" y="2912"/>
                    <a:pt x="18164" y="2912"/>
                  </a:cubicBezTo>
                  <a:cubicBezTo>
                    <a:pt x="17918" y="2670"/>
                    <a:pt x="17673" y="2427"/>
                    <a:pt x="17427" y="2184"/>
                  </a:cubicBezTo>
                  <a:cubicBezTo>
                    <a:pt x="16936" y="1942"/>
                    <a:pt x="16691" y="1699"/>
                    <a:pt x="16200" y="1456"/>
                  </a:cubicBezTo>
                  <a:cubicBezTo>
                    <a:pt x="15955" y="1456"/>
                    <a:pt x="15955" y="1213"/>
                    <a:pt x="15709" y="1213"/>
                  </a:cubicBezTo>
                  <a:cubicBezTo>
                    <a:pt x="15709" y="1213"/>
                    <a:pt x="15709" y="1213"/>
                    <a:pt x="15464" y="1213"/>
                  </a:cubicBezTo>
                  <a:cubicBezTo>
                    <a:pt x="15464" y="971"/>
                    <a:pt x="15464" y="971"/>
                    <a:pt x="15218" y="971"/>
                  </a:cubicBezTo>
                  <a:cubicBezTo>
                    <a:pt x="15218" y="971"/>
                    <a:pt x="15218" y="971"/>
                    <a:pt x="15218" y="971"/>
                  </a:cubicBezTo>
                  <a:cubicBezTo>
                    <a:pt x="14973" y="971"/>
                    <a:pt x="14973" y="728"/>
                    <a:pt x="14727" y="728"/>
                  </a:cubicBezTo>
                  <a:cubicBezTo>
                    <a:pt x="14727" y="728"/>
                    <a:pt x="14727" y="728"/>
                    <a:pt x="14727" y="728"/>
                  </a:cubicBezTo>
                  <a:cubicBezTo>
                    <a:pt x="14727" y="728"/>
                    <a:pt x="14482" y="728"/>
                    <a:pt x="14236" y="728"/>
                  </a:cubicBezTo>
                  <a:cubicBezTo>
                    <a:pt x="14236" y="728"/>
                    <a:pt x="14236" y="485"/>
                    <a:pt x="14236" y="485"/>
                  </a:cubicBezTo>
                  <a:cubicBezTo>
                    <a:pt x="13991" y="485"/>
                    <a:pt x="13500" y="485"/>
                    <a:pt x="13255" y="243"/>
                  </a:cubicBezTo>
                  <a:cubicBezTo>
                    <a:pt x="13255" y="243"/>
                    <a:pt x="13009" y="243"/>
                    <a:pt x="13009" y="243"/>
                  </a:cubicBezTo>
                  <a:cubicBezTo>
                    <a:pt x="13009" y="243"/>
                    <a:pt x="12764" y="243"/>
                    <a:pt x="12764" y="243"/>
                  </a:cubicBezTo>
                  <a:cubicBezTo>
                    <a:pt x="12273" y="243"/>
                    <a:pt x="12027" y="0"/>
                    <a:pt x="11536" y="0"/>
                  </a:cubicBezTo>
                  <a:cubicBezTo>
                    <a:pt x="11536" y="728"/>
                    <a:pt x="11536" y="728"/>
                    <a:pt x="11536" y="728"/>
                  </a:cubicBezTo>
                  <a:cubicBezTo>
                    <a:pt x="12027" y="728"/>
                    <a:pt x="12518" y="728"/>
                    <a:pt x="12764" y="728"/>
                  </a:cubicBezTo>
                  <a:cubicBezTo>
                    <a:pt x="12764" y="971"/>
                    <a:pt x="12764" y="728"/>
                    <a:pt x="12518" y="971"/>
                  </a:cubicBezTo>
                  <a:cubicBezTo>
                    <a:pt x="12518" y="971"/>
                    <a:pt x="12518" y="971"/>
                    <a:pt x="12518" y="971"/>
                  </a:cubicBezTo>
                  <a:cubicBezTo>
                    <a:pt x="12273" y="971"/>
                    <a:pt x="12027" y="971"/>
                    <a:pt x="11782" y="971"/>
                  </a:cubicBezTo>
                  <a:cubicBezTo>
                    <a:pt x="11782" y="971"/>
                    <a:pt x="12027" y="971"/>
                    <a:pt x="12027" y="1213"/>
                  </a:cubicBezTo>
                  <a:cubicBezTo>
                    <a:pt x="12273" y="1213"/>
                    <a:pt x="12273" y="1213"/>
                    <a:pt x="12518" y="1213"/>
                  </a:cubicBezTo>
                  <a:cubicBezTo>
                    <a:pt x="12764" y="1213"/>
                    <a:pt x="12764" y="1213"/>
                    <a:pt x="13009" y="1213"/>
                  </a:cubicBezTo>
                  <a:cubicBezTo>
                    <a:pt x="13009" y="971"/>
                    <a:pt x="13009" y="971"/>
                    <a:pt x="13009" y="971"/>
                  </a:cubicBezTo>
                  <a:cubicBezTo>
                    <a:pt x="13009" y="971"/>
                    <a:pt x="13009" y="971"/>
                    <a:pt x="13255" y="971"/>
                  </a:cubicBezTo>
                  <a:cubicBezTo>
                    <a:pt x="13255" y="971"/>
                    <a:pt x="13255" y="971"/>
                    <a:pt x="13500" y="971"/>
                  </a:cubicBezTo>
                  <a:cubicBezTo>
                    <a:pt x="13500" y="971"/>
                    <a:pt x="13255" y="971"/>
                    <a:pt x="13255" y="1213"/>
                  </a:cubicBezTo>
                  <a:cubicBezTo>
                    <a:pt x="13500" y="1213"/>
                    <a:pt x="13500" y="1213"/>
                    <a:pt x="13745" y="971"/>
                  </a:cubicBezTo>
                  <a:cubicBezTo>
                    <a:pt x="13745" y="971"/>
                    <a:pt x="13745" y="971"/>
                    <a:pt x="13745" y="971"/>
                  </a:cubicBezTo>
                  <a:cubicBezTo>
                    <a:pt x="13991" y="971"/>
                    <a:pt x="13991" y="1213"/>
                    <a:pt x="14236" y="1213"/>
                  </a:cubicBezTo>
                  <a:cubicBezTo>
                    <a:pt x="14482" y="1213"/>
                    <a:pt x="14727" y="1456"/>
                    <a:pt x="14973" y="1456"/>
                  </a:cubicBezTo>
                  <a:cubicBezTo>
                    <a:pt x="14973" y="1456"/>
                    <a:pt x="14727" y="1456"/>
                    <a:pt x="14727" y="1456"/>
                  </a:cubicBezTo>
                  <a:cubicBezTo>
                    <a:pt x="14727" y="1456"/>
                    <a:pt x="14727" y="1456"/>
                    <a:pt x="14482" y="1456"/>
                  </a:cubicBezTo>
                  <a:cubicBezTo>
                    <a:pt x="14482" y="1456"/>
                    <a:pt x="14727" y="1699"/>
                    <a:pt x="14727" y="1699"/>
                  </a:cubicBezTo>
                  <a:cubicBezTo>
                    <a:pt x="14973" y="1699"/>
                    <a:pt x="14973" y="1699"/>
                    <a:pt x="14973" y="1942"/>
                  </a:cubicBezTo>
                  <a:cubicBezTo>
                    <a:pt x="14973" y="2184"/>
                    <a:pt x="14727" y="1942"/>
                    <a:pt x="14727" y="1942"/>
                  </a:cubicBezTo>
                  <a:cubicBezTo>
                    <a:pt x="14482" y="1942"/>
                    <a:pt x="14236" y="2184"/>
                    <a:pt x="13991" y="1942"/>
                  </a:cubicBezTo>
                  <a:cubicBezTo>
                    <a:pt x="13991" y="1699"/>
                    <a:pt x="14236" y="1699"/>
                    <a:pt x="14236" y="1699"/>
                  </a:cubicBezTo>
                  <a:cubicBezTo>
                    <a:pt x="14236" y="1699"/>
                    <a:pt x="14236" y="1699"/>
                    <a:pt x="14236" y="1699"/>
                  </a:cubicBezTo>
                  <a:cubicBezTo>
                    <a:pt x="14236" y="1699"/>
                    <a:pt x="13991" y="1699"/>
                    <a:pt x="13991" y="1699"/>
                  </a:cubicBezTo>
                  <a:cubicBezTo>
                    <a:pt x="13991" y="1699"/>
                    <a:pt x="13991" y="1942"/>
                    <a:pt x="13745" y="1942"/>
                  </a:cubicBezTo>
                  <a:cubicBezTo>
                    <a:pt x="13745" y="1942"/>
                    <a:pt x="13745" y="1942"/>
                    <a:pt x="13500" y="1942"/>
                  </a:cubicBezTo>
                  <a:cubicBezTo>
                    <a:pt x="13500" y="1942"/>
                    <a:pt x="13255" y="1942"/>
                    <a:pt x="13255" y="2184"/>
                  </a:cubicBezTo>
                  <a:cubicBezTo>
                    <a:pt x="13009" y="2184"/>
                    <a:pt x="13009" y="2184"/>
                    <a:pt x="13009" y="2184"/>
                  </a:cubicBezTo>
                  <a:cubicBezTo>
                    <a:pt x="12764" y="2184"/>
                    <a:pt x="12764" y="2184"/>
                    <a:pt x="12518" y="2427"/>
                  </a:cubicBezTo>
                  <a:cubicBezTo>
                    <a:pt x="12273" y="2427"/>
                    <a:pt x="12273" y="2427"/>
                    <a:pt x="12027" y="2670"/>
                  </a:cubicBezTo>
                  <a:cubicBezTo>
                    <a:pt x="12027" y="2670"/>
                    <a:pt x="12027" y="2670"/>
                    <a:pt x="12027" y="2912"/>
                  </a:cubicBezTo>
                  <a:cubicBezTo>
                    <a:pt x="12027" y="2912"/>
                    <a:pt x="12027" y="2912"/>
                    <a:pt x="12027" y="2912"/>
                  </a:cubicBezTo>
                  <a:cubicBezTo>
                    <a:pt x="12027" y="3155"/>
                    <a:pt x="12027" y="3155"/>
                    <a:pt x="12027" y="3155"/>
                  </a:cubicBezTo>
                  <a:cubicBezTo>
                    <a:pt x="12027" y="3155"/>
                    <a:pt x="12273" y="3155"/>
                    <a:pt x="12273" y="3155"/>
                  </a:cubicBezTo>
                  <a:cubicBezTo>
                    <a:pt x="12518" y="3155"/>
                    <a:pt x="12518" y="3398"/>
                    <a:pt x="12764" y="3398"/>
                  </a:cubicBezTo>
                  <a:cubicBezTo>
                    <a:pt x="12764" y="3398"/>
                    <a:pt x="13009" y="3640"/>
                    <a:pt x="13009" y="3640"/>
                  </a:cubicBezTo>
                  <a:cubicBezTo>
                    <a:pt x="13255" y="3640"/>
                    <a:pt x="13500" y="3640"/>
                    <a:pt x="13500" y="3640"/>
                  </a:cubicBezTo>
                  <a:cubicBezTo>
                    <a:pt x="13500" y="3883"/>
                    <a:pt x="13255" y="3883"/>
                    <a:pt x="13255" y="3883"/>
                  </a:cubicBezTo>
                  <a:cubicBezTo>
                    <a:pt x="13500" y="4126"/>
                    <a:pt x="13255" y="4126"/>
                    <a:pt x="13255" y="4126"/>
                  </a:cubicBezTo>
                  <a:cubicBezTo>
                    <a:pt x="13255" y="4369"/>
                    <a:pt x="13255" y="4369"/>
                    <a:pt x="13500" y="4369"/>
                  </a:cubicBezTo>
                  <a:cubicBezTo>
                    <a:pt x="13500" y="4369"/>
                    <a:pt x="13745" y="4369"/>
                    <a:pt x="13745" y="4126"/>
                  </a:cubicBezTo>
                  <a:cubicBezTo>
                    <a:pt x="13745" y="4126"/>
                    <a:pt x="13745" y="3883"/>
                    <a:pt x="13991" y="3640"/>
                  </a:cubicBezTo>
                  <a:cubicBezTo>
                    <a:pt x="14482" y="3640"/>
                    <a:pt x="14973" y="3398"/>
                    <a:pt x="14973" y="2912"/>
                  </a:cubicBezTo>
                  <a:cubicBezTo>
                    <a:pt x="14973" y="2912"/>
                    <a:pt x="14973" y="2912"/>
                    <a:pt x="14973" y="2670"/>
                  </a:cubicBezTo>
                  <a:cubicBezTo>
                    <a:pt x="14973" y="2670"/>
                    <a:pt x="14973" y="2670"/>
                    <a:pt x="14973" y="2427"/>
                  </a:cubicBezTo>
                  <a:cubicBezTo>
                    <a:pt x="14973" y="2427"/>
                    <a:pt x="15218" y="2427"/>
                    <a:pt x="15218" y="2427"/>
                  </a:cubicBezTo>
                  <a:cubicBezTo>
                    <a:pt x="15218" y="2184"/>
                    <a:pt x="15218" y="2184"/>
                    <a:pt x="15218" y="2184"/>
                  </a:cubicBezTo>
                  <a:cubicBezTo>
                    <a:pt x="15218" y="2184"/>
                    <a:pt x="15218" y="2184"/>
                    <a:pt x="15218" y="2184"/>
                  </a:cubicBezTo>
                  <a:cubicBezTo>
                    <a:pt x="15464" y="2184"/>
                    <a:pt x="15464" y="2184"/>
                    <a:pt x="15464" y="2184"/>
                  </a:cubicBezTo>
                  <a:cubicBezTo>
                    <a:pt x="15464" y="2184"/>
                    <a:pt x="15709" y="2184"/>
                    <a:pt x="15709" y="2184"/>
                  </a:cubicBezTo>
                  <a:cubicBezTo>
                    <a:pt x="15955" y="2184"/>
                    <a:pt x="15955" y="2184"/>
                    <a:pt x="15955" y="2184"/>
                  </a:cubicBezTo>
                  <a:cubicBezTo>
                    <a:pt x="16200" y="2184"/>
                    <a:pt x="16200" y="2427"/>
                    <a:pt x="16200" y="2427"/>
                  </a:cubicBezTo>
                  <a:cubicBezTo>
                    <a:pt x="16200" y="2427"/>
                    <a:pt x="16445" y="2427"/>
                    <a:pt x="16445" y="2427"/>
                  </a:cubicBezTo>
                  <a:cubicBezTo>
                    <a:pt x="16445" y="2670"/>
                    <a:pt x="16200" y="2670"/>
                    <a:pt x="16200" y="2670"/>
                  </a:cubicBezTo>
                  <a:cubicBezTo>
                    <a:pt x="16200" y="2670"/>
                    <a:pt x="16200" y="2670"/>
                    <a:pt x="16200" y="2670"/>
                  </a:cubicBezTo>
                  <a:cubicBezTo>
                    <a:pt x="16200" y="2912"/>
                    <a:pt x="16445" y="2912"/>
                    <a:pt x="16445" y="2912"/>
                  </a:cubicBezTo>
                  <a:cubicBezTo>
                    <a:pt x="16691" y="2912"/>
                    <a:pt x="16691" y="2912"/>
                    <a:pt x="16691" y="2912"/>
                  </a:cubicBezTo>
                  <a:cubicBezTo>
                    <a:pt x="16936" y="2912"/>
                    <a:pt x="16936" y="2670"/>
                    <a:pt x="16936" y="2670"/>
                  </a:cubicBezTo>
                  <a:cubicBezTo>
                    <a:pt x="17182" y="2670"/>
                    <a:pt x="17182" y="2912"/>
                    <a:pt x="17427" y="2912"/>
                  </a:cubicBezTo>
                  <a:cubicBezTo>
                    <a:pt x="17427" y="2912"/>
                    <a:pt x="17427" y="3155"/>
                    <a:pt x="17427" y="3155"/>
                  </a:cubicBezTo>
                  <a:cubicBezTo>
                    <a:pt x="17427" y="3155"/>
                    <a:pt x="17427" y="3398"/>
                    <a:pt x="17427" y="3398"/>
                  </a:cubicBezTo>
                  <a:cubicBezTo>
                    <a:pt x="17427" y="3640"/>
                    <a:pt x="17673" y="3640"/>
                    <a:pt x="17673" y="3640"/>
                  </a:cubicBezTo>
                  <a:cubicBezTo>
                    <a:pt x="17918" y="3640"/>
                    <a:pt x="17918" y="3883"/>
                    <a:pt x="17918" y="3883"/>
                  </a:cubicBezTo>
                  <a:cubicBezTo>
                    <a:pt x="17918" y="3883"/>
                    <a:pt x="17918" y="3883"/>
                    <a:pt x="17918" y="4126"/>
                  </a:cubicBezTo>
                  <a:cubicBezTo>
                    <a:pt x="17918" y="4126"/>
                    <a:pt x="17918" y="4126"/>
                    <a:pt x="17918" y="4369"/>
                  </a:cubicBezTo>
                  <a:cubicBezTo>
                    <a:pt x="17673" y="4611"/>
                    <a:pt x="17673" y="4611"/>
                    <a:pt x="17673" y="4611"/>
                  </a:cubicBezTo>
                  <a:cubicBezTo>
                    <a:pt x="17673" y="4854"/>
                    <a:pt x="17918" y="4611"/>
                    <a:pt x="17918" y="4854"/>
                  </a:cubicBezTo>
                  <a:cubicBezTo>
                    <a:pt x="18164" y="4854"/>
                    <a:pt x="17918" y="4854"/>
                    <a:pt x="17918" y="5097"/>
                  </a:cubicBezTo>
                  <a:cubicBezTo>
                    <a:pt x="18164" y="5097"/>
                    <a:pt x="18164" y="5339"/>
                    <a:pt x="17918" y="5339"/>
                  </a:cubicBezTo>
                  <a:cubicBezTo>
                    <a:pt x="17918" y="5339"/>
                    <a:pt x="17918" y="5339"/>
                    <a:pt x="17673" y="5339"/>
                  </a:cubicBezTo>
                  <a:cubicBezTo>
                    <a:pt x="17673" y="5339"/>
                    <a:pt x="17673" y="5339"/>
                    <a:pt x="17427" y="5097"/>
                  </a:cubicBezTo>
                  <a:cubicBezTo>
                    <a:pt x="17427" y="5097"/>
                    <a:pt x="17427" y="5097"/>
                    <a:pt x="17427" y="5097"/>
                  </a:cubicBezTo>
                  <a:cubicBezTo>
                    <a:pt x="17182" y="5097"/>
                    <a:pt x="16936" y="5097"/>
                    <a:pt x="16936" y="5097"/>
                  </a:cubicBezTo>
                  <a:cubicBezTo>
                    <a:pt x="17182" y="4854"/>
                    <a:pt x="17182" y="4854"/>
                    <a:pt x="17427" y="4611"/>
                  </a:cubicBezTo>
                  <a:cubicBezTo>
                    <a:pt x="17427" y="4611"/>
                    <a:pt x="17673" y="4611"/>
                    <a:pt x="17673" y="4369"/>
                  </a:cubicBezTo>
                  <a:cubicBezTo>
                    <a:pt x="17427" y="4369"/>
                    <a:pt x="17427" y="4369"/>
                    <a:pt x="17182" y="4369"/>
                  </a:cubicBezTo>
                  <a:cubicBezTo>
                    <a:pt x="17182" y="4611"/>
                    <a:pt x="16936" y="4611"/>
                    <a:pt x="16936" y="4611"/>
                  </a:cubicBezTo>
                  <a:cubicBezTo>
                    <a:pt x="16691" y="4611"/>
                    <a:pt x="16445" y="4611"/>
                    <a:pt x="16445" y="4611"/>
                  </a:cubicBezTo>
                  <a:cubicBezTo>
                    <a:pt x="16200" y="4854"/>
                    <a:pt x="16445" y="4611"/>
                    <a:pt x="16445" y="4854"/>
                  </a:cubicBezTo>
                  <a:cubicBezTo>
                    <a:pt x="16445" y="4854"/>
                    <a:pt x="16445" y="4854"/>
                    <a:pt x="16200" y="4854"/>
                  </a:cubicBezTo>
                  <a:cubicBezTo>
                    <a:pt x="16200" y="4854"/>
                    <a:pt x="16200" y="4611"/>
                    <a:pt x="16200" y="4611"/>
                  </a:cubicBezTo>
                  <a:cubicBezTo>
                    <a:pt x="16200" y="4611"/>
                    <a:pt x="15955" y="4611"/>
                    <a:pt x="15709" y="4611"/>
                  </a:cubicBezTo>
                  <a:cubicBezTo>
                    <a:pt x="15709" y="4611"/>
                    <a:pt x="15709" y="4611"/>
                    <a:pt x="15464" y="4854"/>
                  </a:cubicBezTo>
                  <a:cubicBezTo>
                    <a:pt x="15709" y="4854"/>
                    <a:pt x="15955" y="4854"/>
                    <a:pt x="15955" y="4854"/>
                  </a:cubicBezTo>
                  <a:cubicBezTo>
                    <a:pt x="15955" y="5097"/>
                    <a:pt x="15709" y="5097"/>
                    <a:pt x="15709" y="5339"/>
                  </a:cubicBezTo>
                  <a:cubicBezTo>
                    <a:pt x="15709" y="5339"/>
                    <a:pt x="15955" y="5582"/>
                    <a:pt x="15955" y="5582"/>
                  </a:cubicBezTo>
                  <a:cubicBezTo>
                    <a:pt x="15955" y="5582"/>
                    <a:pt x="15955" y="5582"/>
                    <a:pt x="16200" y="5582"/>
                  </a:cubicBezTo>
                  <a:cubicBezTo>
                    <a:pt x="16200" y="5582"/>
                    <a:pt x="16200" y="5582"/>
                    <a:pt x="16200" y="5582"/>
                  </a:cubicBezTo>
                  <a:cubicBezTo>
                    <a:pt x="16445" y="5582"/>
                    <a:pt x="16445" y="5339"/>
                    <a:pt x="16445" y="5339"/>
                  </a:cubicBezTo>
                  <a:cubicBezTo>
                    <a:pt x="16691" y="5582"/>
                    <a:pt x="16445" y="5582"/>
                    <a:pt x="16200" y="5582"/>
                  </a:cubicBezTo>
                  <a:cubicBezTo>
                    <a:pt x="15955" y="5825"/>
                    <a:pt x="15709" y="5825"/>
                    <a:pt x="15709" y="5825"/>
                  </a:cubicBezTo>
                  <a:cubicBezTo>
                    <a:pt x="15709" y="5825"/>
                    <a:pt x="15218" y="6067"/>
                    <a:pt x="15218" y="6067"/>
                  </a:cubicBezTo>
                  <a:cubicBezTo>
                    <a:pt x="15218" y="5825"/>
                    <a:pt x="15464" y="5825"/>
                    <a:pt x="15464" y="5825"/>
                  </a:cubicBezTo>
                  <a:cubicBezTo>
                    <a:pt x="15218" y="5582"/>
                    <a:pt x="14973" y="5825"/>
                    <a:pt x="14973" y="5825"/>
                  </a:cubicBezTo>
                  <a:cubicBezTo>
                    <a:pt x="14727" y="5825"/>
                    <a:pt x="14236" y="6067"/>
                    <a:pt x="14236" y="6310"/>
                  </a:cubicBezTo>
                  <a:cubicBezTo>
                    <a:pt x="14236" y="6310"/>
                    <a:pt x="14236" y="6310"/>
                    <a:pt x="14236" y="6553"/>
                  </a:cubicBezTo>
                  <a:cubicBezTo>
                    <a:pt x="14236" y="6553"/>
                    <a:pt x="13991" y="6553"/>
                    <a:pt x="13991" y="6553"/>
                  </a:cubicBezTo>
                  <a:cubicBezTo>
                    <a:pt x="13745" y="6553"/>
                    <a:pt x="13745" y="6553"/>
                    <a:pt x="13745" y="6553"/>
                  </a:cubicBezTo>
                  <a:cubicBezTo>
                    <a:pt x="13745" y="6553"/>
                    <a:pt x="13500" y="6553"/>
                    <a:pt x="13500" y="6553"/>
                  </a:cubicBezTo>
                  <a:cubicBezTo>
                    <a:pt x="13500" y="6796"/>
                    <a:pt x="13500" y="6796"/>
                    <a:pt x="13255" y="6796"/>
                  </a:cubicBezTo>
                  <a:cubicBezTo>
                    <a:pt x="13255" y="7038"/>
                    <a:pt x="13255" y="7038"/>
                    <a:pt x="13009" y="7038"/>
                  </a:cubicBezTo>
                  <a:cubicBezTo>
                    <a:pt x="13009" y="7038"/>
                    <a:pt x="13009" y="7281"/>
                    <a:pt x="13009" y="7281"/>
                  </a:cubicBezTo>
                  <a:cubicBezTo>
                    <a:pt x="12764" y="7281"/>
                    <a:pt x="12764" y="7281"/>
                    <a:pt x="12764" y="7281"/>
                  </a:cubicBezTo>
                  <a:cubicBezTo>
                    <a:pt x="12764" y="7281"/>
                    <a:pt x="12764" y="7524"/>
                    <a:pt x="12764" y="7766"/>
                  </a:cubicBezTo>
                  <a:cubicBezTo>
                    <a:pt x="12518" y="7766"/>
                    <a:pt x="12518" y="8009"/>
                    <a:pt x="12273" y="8009"/>
                  </a:cubicBezTo>
                  <a:cubicBezTo>
                    <a:pt x="12273" y="8009"/>
                    <a:pt x="12027" y="8009"/>
                    <a:pt x="12027" y="8009"/>
                  </a:cubicBezTo>
                  <a:cubicBezTo>
                    <a:pt x="11782" y="8252"/>
                    <a:pt x="11782" y="8252"/>
                    <a:pt x="11782" y="8252"/>
                  </a:cubicBezTo>
                  <a:cubicBezTo>
                    <a:pt x="11536" y="8252"/>
                    <a:pt x="11536" y="8494"/>
                    <a:pt x="11536" y="8494"/>
                  </a:cubicBezTo>
                  <a:cubicBezTo>
                    <a:pt x="11536" y="13348"/>
                    <a:pt x="11536" y="13348"/>
                    <a:pt x="11536" y="13348"/>
                  </a:cubicBezTo>
                  <a:cubicBezTo>
                    <a:pt x="11536" y="13348"/>
                    <a:pt x="11536" y="13348"/>
                    <a:pt x="11782" y="13348"/>
                  </a:cubicBezTo>
                  <a:cubicBezTo>
                    <a:pt x="11782" y="13106"/>
                    <a:pt x="11782" y="13106"/>
                    <a:pt x="11782" y="13106"/>
                  </a:cubicBezTo>
                  <a:cubicBezTo>
                    <a:pt x="12027" y="12863"/>
                    <a:pt x="12027" y="12863"/>
                    <a:pt x="12273" y="12863"/>
                  </a:cubicBezTo>
                  <a:cubicBezTo>
                    <a:pt x="12273" y="12863"/>
                    <a:pt x="12273" y="12863"/>
                    <a:pt x="12518" y="12863"/>
                  </a:cubicBezTo>
                  <a:cubicBezTo>
                    <a:pt x="12518" y="12863"/>
                    <a:pt x="12518" y="12620"/>
                    <a:pt x="12518" y="12620"/>
                  </a:cubicBezTo>
                  <a:cubicBezTo>
                    <a:pt x="12764" y="12863"/>
                    <a:pt x="12518" y="12863"/>
                    <a:pt x="12518" y="12863"/>
                  </a:cubicBezTo>
                  <a:cubicBezTo>
                    <a:pt x="12764" y="13106"/>
                    <a:pt x="12764" y="12863"/>
                    <a:pt x="13009" y="12863"/>
                  </a:cubicBezTo>
                  <a:cubicBezTo>
                    <a:pt x="13009" y="12863"/>
                    <a:pt x="13009" y="12863"/>
                    <a:pt x="13255" y="12863"/>
                  </a:cubicBezTo>
                  <a:cubicBezTo>
                    <a:pt x="13255" y="12863"/>
                    <a:pt x="13255" y="13106"/>
                    <a:pt x="13500" y="13106"/>
                  </a:cubicBezTo>
                  <a:cubicBezTo>
                    <a:pt x="13500" y="13106"/>
                    <a:pt x="13500" y="13106"/>
                    <a:pt x="13745" y="13106"/>
                  </a:cubicBezTo>
                  <a:cubicBezTo>
                    <a:pt x="13745" y="13106"/>
                    <a:pt x="13745" y="13106"/>
                    <a:pt x="13991" y="13106"/>
                  </a:cubicBezTo>
                  <a:cubicBezTo>
                    <a:pt x="13991" y="13106"/>
                    <a:pt x="14236" y="13106"/>
                    <a:pt x="14236" y="13106"/>
                  </a:cubicBezTo>
                  <a:cubicBezTo>
                    <a:pt x="14482" y="13106"/>
                    <a:pt x="14482" y="13106"/>
                    <a:pt x="14482" y="13106"/>
                  </a:cubicBezTo>
                  <a:cubicBezTo>
                    <a:pt x="14727" y="13106"/>
                    <a:pt x="14727" y="13106"/>
                    <a:pt x="14727" y="13106"/>
                  </a:cubicBezTo>
                  <a:cubicBezTo>
                    <a:pt x="14727" y="13348"/>
                    <a:pt x="14727" y="13348"/>
                    <a:pt x="14727" y="13348"/>
                  </a:cubicBezTo>
                  <a:cubicBezTo>
                    <a:pt x="14973" y="13348"/>
                    <a:pt x="14973" y="13348"/>
                    <a:pt x="14973" y="13591"/>
                  </a:cubicBezTo>
                  <a:cubicBezTo>
                    <a:pt x="14973" y="13591"/>
                    <a:pt x="14973" y="13591"/>
                    <a:pt x="15218" y="13591"/>
                  </a:cubicBezTo>
                  <a:cubicBezTo>
                    <a:pt x="15218" y="13591"/>
                    <a:pt x="15218" y="13834"/>
                    <a:pt x="15464" y="13834"/>
                  </a:cubicBezTo>
                  <a:cubicBezTo>
                    <a:pt x="15464" y="14076"/>
                    <a:pt x="15709" y="14076"/>
                    <a:pt x="15709" y="14076"/>
                  </a:cubicBezTo>
                  <a:cubicBezTo>
                    <a:pt x="15955" y="14076"/>
                    <a:pt x="15955" y="14076"/>
                    <a:pt x="16200" y="14076"/>
                  </a:cubicBezTo>
                  <a:cubicBezTo>
                    <a:pt x="16445" y="14076"/>
                    <a:pt x="16445" y="14319"/>
                    <a:pt x="16691" y="14319"/>
                  </a:cubicBezTo>
                  <a:cubicBezTo>
                    <a:pt x="16691" y="14319"/>
                    <a:pt x="16936" y="14562"/>
                    <a:pt x="16936" y="14562"/>
                  </a:cubicBezTo>
                  <a:cubicBezTo>
                    <a:pt x="16936" y="14562"/>
                    <a:pt x="16936" y="14804"/>
                    <a:pt x="16936" y="14804"/>
                  </a:cubicBezTo>
                  <a:cubicBezTo>
                    <a:pt x="16936" y="14804"/>
                    <a:pt x="17182" y="15047"/>
                    <a:pt x="17182" y="15290"/>
                  </a:cubicBezTo>
                  <a:cubicBezTo>
                    <a:pt x="17182" y="15290"/>
                    <a:pt x="17182" y="15290"/>
                    <a:pt x="17427" y="15290"/>
                  </a:cubicBezTo>
                  <a:cubicBezTo>
                    <a:pt x="17427" y="15290"/>
                    <a:pt x="17427" y="15533"/>
                    <a:pt x="17427" y="15533"/>
                  </a:cubicBezTo>
                  <a:cubicBezTo>
                    <a:pt x="17673" y="15533"/>
                    <a:pt x="17673" y="15533"/>
                    <a:pt x="17673" y="15533"/>
                  </a:cubicBezTo>
                  <a:cubicBezTo>
                    <a:pt x="17673" y="15533"/>
                    <a:pt x="17918" y="15533"/>
                    <a:pt x="17918" y="15533"/>
                  </a:cubicBezTo>
                  <a:cubicBezTo>
                    <a:pt x="18164" y="15533"/>
                    <a:pt x="18164" y="15533"/>
                    <a:pt x="18164" y="15775"/>
                  </a:cubicBezTo>
                  <a:cubicBezTo>
                    <a:pt x="18164" y="15775"/>
                    <a:pt x="18164" y="15775"/>
                    <a:pt x="18409" y="15775"/>
                  </a:cubicBezTo>
                  <a:cubicBezTo>
                    <a:pt x="18409" y="16018"/>
                    <a:pt x="18409" y="15775"/>
                    <a:pt x="18655" y="15775"/>
                  </a:cubicBezTo>
                  <a:cubicBezTo>
                    <a:pt x="18655" y="15775"/>
                    <a:pt x="18900" y="16018"/>
                    <a:pt x="18900" y="16018"/>
                  </a:cubicBezTo>
                  <a:cubicBezTo>
                    <a:pt x="19145" y="16018"/>
                    <a:pt x="19145" y="16018"/>
                    <a:pt x="19145" y="16018"/>
                  </a:cubicBezTo>
                  <a:cubicBezTo>
                    <a:pt x="19391" y="16018"/>
                    <a:pt x="19391" y="16018"/>
                    <a:pt x="19636" y="16261"/>
                  </a:cubicBezTo>
                  <a:cubicBezTo>
                    <a:pt x="18164" y="18445"/>
                    <a:pt x="15955" y="20144"/>
                    <a:pt x="13255" y="20629"/>
                  </a:cubicBezTo>
                  <a:cubicBezTo>
                    <a:pt x="13255" y="20629"/>
                    <a:pt x="13255" y="20387"/>
                    <a:pt x="13255" y="20387"/>
                  </a:cubicBezTo>
                  <a:cubicBezTo>
                    <a:pt x="13255" y="20144"/>
                    <a:pt x="13255" y="19901"/>
                    <a:pt x="13255" y="19901"/>
                  </a:cubicBezTo>
                  <a:cubicBezTo>
                    <a:pt x="13009" y="19658"/>
                    <a:pt x="13009" y="19416"/>
                    <a:pt x="13009" y="19416"/>
                  </a:cubicBezTo>
                  <a:cubicBezTo>
                    <a:pt x="13009" y="19173"/>
                    <a:pt x="12764" y="18930"/>
                    <a:pt x="12518" y="18930"/>
                  </a:cubicBezTo>
                  <a:cubicBezTo>
                    <a:pt x="12518" y="18930"/>
                    <a:pt x="12518" y="18930"/>
                    <a:pt x="12273" y="18930"/>
                  </a:cubicBezTo>
                  <a:cubicBezTo>
                    <a:pt x="12027" y="18688"/>
                    <a:pt x="11782" y="18688"/>
                    <a:pt x="11782" y="18445"/>
                  </a:cubicBezTo>
                  <a:cubicBezTo>
                    <a:pt x="11536" y="18445"/>
                    <a:pt x="11536" y="18202"/>
                    <a:pt x="11536" y="18202"/>
                  </a:cubicBezTo>
                  <a:cubicBezTo>
                    <a:pt x="11536" y="18202"/>
                    <a:pt x="11536" y="18202"/>
                    <a:pt x="11536" y="17960"/>
                  </a:cubicBezTo>
                  <a:lnTo>
                    <a:pt x="11536" y="21600"/>
                  </a:lnTo>
                  <a:close/>
                  <a:moveTo>
                    <a:pt x="0" y="8737"/>
                  </a:moveTo>
                  <a:cubicBezTo>
                    <a:pt x="0" y="8737"/>
                    <a:pt x="0" y="8980"/>
                    <a:pt x="0" y="9222"/>
                  </a:cubicBezTo>
                  <a:cubicBezTo>
                    <a:pt x="0" y="9222"/>
                    <a:pt x="0" y="9465"/>
                    <a:pt x="0" y="9708"/>
                  </a:cubicBezTo>
                  <a:cubicBezTo>
                    <a:pt x="0" y="9951"/>
                    <a:pt x="0" y="10436"/>
                    <a:pt x="0" y="10679"/>
                  </a:cubicBezTo>
                  <a:cubicBezTo>
                    <a:pt x="0" y="11164"/>
                    <a:pt x="0" y="11407"/>
                    <a:pt x="0" y="11892"/>
                  </a:cubicBezTo>
                  <a:cubicBezTo>
                    <a:pt x="0" y="12135"/>
                    <a:pt x="0" y="12135"/>
                    <a:pt x="0" y="12378"/>
                  </a:cubicBezTo>
                  <a:cubicBezTo>
                    <a:pt x="0" y="12620"/>
                    <a:pt x="0" y="12863"/>
                    <a:pt x="0" y="12863"/>
                  </a:cubicBezTo>
                  <a:cubicBezTo>
                    <a:pt x="245" y="13106"/>
                    <a:pt x="245" y="13348"/>
                    <a:pt x="245" y="13591"/>
                  </a:cubicBezTo>
                  <a:cubicBezTo>
                    <a:pt x="245" y="13834"/>
                    <a:pt x="491" y="14076"/>
                    <a:pt x="491" y="14562"/>
                  </a:cubicBezTo>
                  <a:cubicBezTo>
                    <a:pt x="491" y="14562"/>
                    <a:pt x="736" y="14804"/>
                    <a:pt x="736" y="15047"/>
                  </a:cubicBezTo>
                  <a:cubicBezTo>
                    <a:pt x="736" y="15047"/>
                    <a:pt x="982" y="15290"/>
                    <a:pt x="982" y="15533"/>
                  </a:cubicBezTo>
                  <a:cubicBezTo>
                    <a:pt x="982" y="15533"/>
                    <a:pt x="982" y="15533"/>
                    <a:pt x="982" y="15775"/>
                  </a:cubicBezTo>
                  <a:cubicBezTo>
                    <a:pt x="1227" y="15775"/>
                    <a:pt x="1227" y="16018"/>
                    <a:pt x="1227" y="16261"/>
                  </a:cubicBezTo>
                  <a:cubicBezTo>
                    <a:pt x="1473" y="16503"/>
                    <a:pt x="1964" y="16989"/>
                    <a:pt x="2209" y="17474"/>
                  </a:cubicBezTo>
                  <a:cubicBezTo>
                    <a:pt x="2455" y="17717"/>
                    <a:pt x="2455" y="17717"/>
                    <a:pt x="2700" y="17960"/>
                  </a:cubicBezTo>
                  <a:cubicBezTo>
                    <a:pt x="2945" y="18202"/>
                    <a:pt x="2945" y="18202"/>
                    <a:pt x="3191" y="18445"/>
                  </a:cubicBezTo>
                  <a:cubicBezTo>
                    <a:pt x="3191" y="18445"/>
                    <a:pt x="3436" y="18688"/>
                    <a:pt x="3436" y="18688"/>
                  </a:cubicBezTo>
                  <a:cubicBezTo>
                    <a:pt x="3927" y="19173"/>
                    <a:pt x="4664" y="19658"/>
                    <a:pt x="5400" y="20144"/>
                  </a:cubicBezTo>
                  <a:cubicBezTo>
                    <a:pt x="5400" y="20144"/>
                    <a:pt x="5645" y="20387"/>
                    <a:pt x="5891" y="20387"/>
                  </a:cubicBezTo>
                  <a:cubicBezTo>
                    <a:pt x="6136" y="20629"/>
                    <a:pt x="6382" y="20629"/>
                    <a:pt x="6873" y="20872"/>
                  </a:cubicBezTo>
                  <a:cubicBezTo>
                    <a:pt x="6873" y="20872"/>
                    <a:pt x="7118" y="20872"/>
                    <a:pt x="7364" y="20872"/>
                  </a:cubicBezTo>
                  <a:cubicBezTo>
                    <a:pt x="8345" y="21357"/>
                    <a:pt x="9573" y="21600"/>
                    <a:pt x="10800" y="21600"/>
                  </a:cubicBezTo>
                  <a:cubicBezTo>
                    <a:pt x="11045" y="21600"/>
                    <a:pt x="11291" y="21600"/>
                    <a:pt x="11536" y="21600"/>
                  </a:cubicBezTo>
                  <a:cubicBezTo>
                    <a:pt x="11536" y="17960"/>
                    <a:pt x="11536" y="17960"/>
                    <a:pt x="11536" y="17960"/>
                  </a:cubicBezTo>
                  <a:cubicBezTo>
                    <a:pt x="11536" y="17960"/>
                    <a:pt x="11536" y="17960"/>
                    <a:pt x="11291" y="17960"/>
                  </a:cubicBezTo>
                  <a:cubicBezTo>
                    <a:pt x="11291" y="17717"/>
                    <a:pt x="11045" y="17474"/>
                    <a:pt x="11045" y="17231"/>
                  </a:cubicBezTo>
                  <a:cubicBezTo>
                    <a:pt x="10800" y="16989"/>
                    <a:pt x="10800" y="16989"/>
                    <a:pt x="10800" y="16746"/>
                  </a:cubicBezTo>
                  <a:cubicBezTo>
                    <a:pt x="10800" y="16746"/>
                    <a:pt x="10555" y="16746"/>
                    <a:pt x="10555" y="16746"/>
                  </a:cubicBezTo>
                  <a:cubicBezTo>
                    <a:pt x="10555" y="16503"/>
                    <a:pt x="10555" y="16503"/>
                    <a:pt x="10555" y="16261"/>
                  </a:cubicBezTo>
                  <a:cubicBezTo>
                    <a:pt x="10555" y="16261"/>
                    <a:pt x="10800" y="16018"/>
                    <a:pt x="10800" y="16018"/>
                  </a:cubicBezTo>
                  <a:cubicBezTo>
                    <a:pt x="10800" y="16018"/>
                    <a:pt x="10555" y="15775"/>
                    <a:pt x="10555" y="15775"/>
                  </a:cubicBezTo>
                  <a:cubicBezTo>
                    <a:pt x="10555" y="15533"/>
                    <a:pt x="10555" y="15533"/>
                    <a:pt x="10555" y="15290"/>
                  </a:cubicBezTo>
                  <a:cubicBezTo>
                    <a:pt x="10555" y="15290"/>
                    <a:pt x="10800" y="15290"/>
                    <a:pt x="10800" y="15290"/>
                  </a:cubicBezTo>
                  <a:cubicBezTo>
                    <a:pt x="10800" y="15047"/>
                    <a:pt x="10800" y="15047"/>
                    <a:pt x="10800" y="15047"/>
                  </a:cubicBezTo>
                  <a:cubicBezTo>
                    <a:pt x="11045" y="15047"/>
                    <a:pt x="11045" y="15047"/>
                    <a:pt x="11045" y="14804"/>
                  </a:cubicBezTo>
                  <a:cubicBezTo>
                    <a:pt x="11045" y="14804"/>
                    <a:pt x="11291" y="14804"/>
                    <a:pt x="11291" y="14562"/>
                  </a:cubicBezTo>
                  <a:cubicBezTo>
                    <a:pt x="11291" y="14562"/>
                    <a:pt x="11291" y="14076"/>
                    <a:pt x="11291" y="14076"/>
                  </a:cubicBezTo>
                  <a:cubicBezTo>
                    <a:pt x="11291" y="13834"/>
                    <a:pt x="11291" y="13834"/>
                    <a:pt x="11045" y="13834"/>
                  </a:cubicBezTo>
                  <a:cubicBezTo>
                    <a:pt x="11045" y="13591"/>
                    <a:pt x="11045" y="13348"/>
                    <a:pt x="11045" y="13348"/>
                  </a:cubicBezTo>
                  <a:cubicBezTo>
                    <a:pt x="10800" y="13348"/>
                    <a:pt x="10800" y="13591"/>
                    <a:pt x="10800" y="13591"/>
                  </a:cubicBezTo>
                  <a:cubicBezTo>
                    <a:pt x="10800" y="13591"/>
                    <a:pt x="10800" y="13834"/>
                    <a:pt x="10555" y="13834"/>
                  </a:cubicBezTo>
                  <a:cubicBezTo>
                    <a:pt x="10555" y="13834"/>
                    <a:pt x="10555" y="13591"/>
                    <a:pt x="10309" y="13591"/>
                  </a:cubicBezTo>
                  <a:cubicBezTo>
                    <a:pt x="10309" y="13591"/>
                    <a:pt x="10064" y="13591"/>
                    <a:pt x="10064" y="13591"/>
                  </a:cubicBezTo>
                  <a:cubicBezTo>
                    <a:pt x="10064" y="13591"/>
                    <a:pt x="10064" y="13348"/>
                    <a:pt x="9818" y="13348"/>
                  </a:cubicBezTo>
                  <a:cubicBezTo>
                    <a:pt x="9818" y="13348"/>
                    <a:pt x="9573" y="13348"/>
                    <a:pt x="9573" y="13106"/>
                  </a:cubicBezTo>
                  <a:cubicBezTo>
                    <a:pt x="9573" y="13106"/>
                    <a:pt x="9573" y="13106"/>
                    <a:pt x="9573" y="12863"/>
                  </a:cubicBezTo>
                  <a:cubicBezTo>
                    <a:pt x="9327" y="12863"/>
                    <a:pt x="9327" y="12620"/>
                    <a:pt x="9082" y="12620"/>
                  </a:cubicBezTo>
                  <a:cubicBezTo>
                    <a:pt x="9082" y="12378"/>
                    <a:pt x="8836" y="12620"/>
                    <a:pt x="8836" y="12378"/>
                  </a:cubicBezTo>
                  <a:cubicBezTo>
                    <a:pt x="8836" y="12378"/>
                    <a:pt x="8591" y="12378"/>
                    <a:pt x="8591" y="12378"/>
                  </a:cubicBezTo>
                  <a:cubicBezTo>
                    <a:pt x="8591" y="12378"/>
                    <a:pt x="8591" y="12378"/>
                    <a:pt x="8345" y="12378"/>
                  </a:cubicBezTo>
                  <a:cubicBezTo>
                    <a:pt x="8100" y="12135"/>
                    <a:pt x="8100" y="11892"/>
                    <a:pt x="7855" y="11892"/>
                  </a:cubicBezTo>
                  <a:cubicBezTo>
                    <a:pt x="7609" y="11892"/>
                    <a:pt x="7609" y="11892"/>
                    <a:pt x="7364" y="11892"/>
                  </a:cubicBezTo>
                  <a:cubicBezTo>
                    <a:pt x="7364" y="11892"/>
                    <a:pt x="7118" y="11892"/>
                    <a:pt x="7118" y="11892"/>
                  </a:cubicBezTo>
                  <a:cubicBezTo>
                    <a:pt x="6873" y="11892"/>
                    <a:pt x="6627" y="11649"/>
                    <a:pt x="6627" y="11649"/>
                  </a:cubicBezTo>
                  <a:cubicBezTo>
                    <a:pt x="6382" y="11649"/>
                    <a:pt x="6382" y="11649"/>
                    <a:pt x="6382" y="11407"/>
                  </a:cubicBezTo>
                  <a:cubicBezTo>
                    <a:pt x="6382" y="11407"/>
                    <a:pt x="6136" y="11407"/>
                    <a:pt x="6136" y="11407"/>
                  </a:cubicBezTo>
                  <a:cubicBezTo>
                    <a:pt x="6136" y="11407"/>
                    <a:pt x="5891" y="11407"/>
                    <a:pt x="5891" y="11164"/>
                  </a:cubicBezTo>
                  <a:cubicBezTo>
                    <a:pt x="5891" y="11164"/>
                    <a:pt x="5645" y="11164"/>
                    <a:pt x="5645" y="11164"/>
                  </a:cubicBezTo>
                  <a:cubicBezTo>
                    <a:pt x="5645" y="10921"/>
                    <a:pt x="5891" y="10921"/>
                    <a:pt x="5891" y="10679"/>
                  </a:cubicBezTo>
                  <a:cubicBezTo>
                    <a:pt x="5891" y="10436"/>
                    <a:pt x="5645" y="10436"/>
                    <a:pt x="5400" y="10193"/>
                  </a:cubicBezTo>
                  <a:cubicBezTo>
                    <a:pt x="5400" y="9951"/>
                    <a:pt x="5400" y="9951"/>
                    <a:pt x="5155" y="9708"/>
                  </a:cubicBezTo>
                  <a:cubicBezTo>
                    <a:pt x="5155" y="9708"/>
                    <a:pt x="5155" y="9708"/>
                    <a:pt x="5155" y="9708"/>
                  </a:cubicBezTo>
                  <a:cubicBezTo>
                    <a:pt x="5155" y="9708"/>
                    <a:pt x="5155" y="9465"/>
                    <a:pt x="4909" y="9465"/>
                  </a:cubicBezTo>
                  <a:cubicBezTo>
                    <a:pt x="4909" y="9222"/>
                    <a:pt x="4664" y="9222"/>
                    <a:pt x="4664" y="8980"/>
                  </a:cubicBezTo>
                  <a:cubicBezTo>
                    <a:pt x="4664" y="8980"/>
                    <a:pt x="4909" y="8737"/>
                    <a:pt x="4664" y="8737"/>
                  </a:cubicBezTo>
                  <a:cubicBezTo>
                    <a:pt x="4664" y="8494"/>
                    <a:pt x="4418" y="8494"/>
                    <a:pt x="4418" y="8980"/>
                  </a:cubicBezTo>
                  <a:cubicBezTo>
                    <a:pt x="4418" y="8980"/>
                    <a:pt x="4418" y="8980"/>
                    <a:pt x="4664" y="9222"/>
                  </a:cubicBezTo>
                  <a:cubicBezTo>
                    <a:pt x="4664" y="9222"/>
                    <a:pt x="4664" y="9222"/>
                    <a:pt x="4664" y="9465"/>
                  </a:cubicBezTo>
                  <a:cubicBezTo>
                    <a:pt x="4664" y="9465"/>
                    <a:pt x="4664" y="9465"/>
                    <a:pt x="4664" y="9708"/>
                  </a:cubicBezTo>
                  <a:cubicBezTo>
                    <a:pt x="4909" y="9708"/>
                    <a:pt x="4909" y="9951"/>
                    <a:pt x="4909" y="10193"/>
                  </a:cubicBezTo>
                  <a:cubicBezTo>
                    <a:pt x="4909" y="10193"/>
                    <a:pt x="5155" y="10193"/>
                    <a:pt x="4909" y="10436"/>
                  </a:cubicBezTo>
                  <a:cubicBezTo>
                    <a:pt x="4909" y="10436"/>
                    <a:pt x="4909" y="10193"/>
                    <a:pt x="4664" y="10193"/>
                  </a:cubicBezTo>
                  <a:cubicBezTo>
                    <a:pt x="4664" y="10193"/>
                    <a:pt x="4664" y="10193"/>
                    <a:pt x="4664" y="9951"/>
                  </a:cubicBezTo>
                  <a:cubicBezTo>
                    <a:pt x="4418" y="9951"/>
                    <a:pt x="4664" y="9951"/>
                    <a:pt x="4664" y="9708"/>
                  </a:cubicBezTo>
                  <a:cubicBezTo>
                    <a:pt x="4418" y="9708"/>
                    <a:pt x="4173" y="9708"/>
                    <a:pt x="4173" y="9465"/>
                  </a:cubicBezTo>
                  <a:cubicBezTo>
                    <a:pt x="4173" y="9465"/>
                    <a:pt x="4418" y="9222"/>
                    <a:pt x="4418" y="9222"/>
                  </a:cubicBezTo>
                  <a:cubicBezTo>
                    <a:pt x="4418" y="9222"/>
                    <a:pt x="4173" y="8980"/>
                    <a:pt x="4173" y="8980"/>
                  </a:cubicBezTo>
                  <a:cubicBezTo>
                    <a:pt x="4173" y="8737"/>
                    <a:pt x="4173" y="8737"/>
                    <a:pt x="4173" y="8494"/>
                  </a:cubicBezTo>
                  <a:cubicBezTo>
                    <a:pt x="4173" y="8494"/>
                    <a:pt x="4173" y="8252"/>
                    <a:pt x="4173" y="8252"/>
                  </a:cubicBezTo>
                  <a:cubicBezTo>
                    <a:pt x="4173" y="8252"/>
                    <a:pt x="3927" y="8009"/>
                    <a:pt x="3927" y="8009"/>
                  </a:cubicBezTo>
                  <a:cubicBezTo>
                    <a:pt x="3682" y="8009"/>
                    <a:pt x="3682" y="8009"/>
                    <a:pt x="3682" y="8009"/>
                  </a:cubicBezTo>
                  <a:cubicBezTo>
                    <a:pt x="3682" y="7766"/>
                    <a:pt x="3436" y="7766"/>
                    <a:pt x="3436" y="7524"/>
                  </a:cubicBezTo>
                  <a:cubicBezTo>
                    <a:pt x="3436" y="7524"/>
                    <a:pt x="3436" y="7281"/>
                    <a:pt x="3436" y="7281"/>
                  </a:cubicBezTo>
                  <a:cubicBezTo>
                    <a:pt x="3436" y="7038"/>
                    <a:pt x="3436" y="6796"/>
                    <a:pt x="3436" y="6796"/>
                  </a:cubicBezTo>
                  <a:cubicBezTo>
                    <a:pt x="3682" y="6553"/>
                    <a:pt x="3682" y="6553"/>
                    <a:pt x="3682" y="6553"/>
                  </a:cubicBezTo>
                  <a:cubicBezTo>
                    <a:pt x="3682" y="6310"/>
                    <a:pt x="3927" y="6310"/>
                    <a:pt x="3927" y="6310"/>
                  </a:cubicBezTo>
                  <a:cubicBezTo>
                    <a:pt x="3927" y="6067"/>
                    <a:pt x="4173" y="5825"/>
                    <a:pt x="4173" y="5825"/>
                  </a:cubicBezTo>
                  <a:cubicBezTo>
                    <a:pt x="4418" y="5582"/>
                    <a:pt x="4418" y="5339"/>
                    <a:pt x="4664" y="5339"/>
                  </a:cubicBezTo>
                  <a:cubicBezTo>
                    <a:pt x="4664" y="5097"/>
                    <a:pt x="4664" y="5097"/>
                    <a:pt x="4664" y="4854"/>
                  </a:cubicBezTo>
                  <a:cubicBezTo>
                    <a:pt x="4664" y="4854"/>
                    <a:pt x="4418" y="4854"/>
                    <a:pt x="4418" y="4611"/>
                  </a:cubicBezTo>
                  <a:cubicBezTo>
                    <a:pt x="4418" y="4611"/>
                    <a:pt x="4664" y="4611"/>
                    <a:pt x="4664" y="4369"/>
                  </a:cubicBezTo>
                  <a:cubicBezTo>
                    <a:pt x="4664" y="4369"/>
                    <a:pt x="4664" y="4369"/>
                    <a:pt x="4664" y="4369"/>
                  </a:cubicBezTo>
                  <a:cubicBezTo>
                    <a:pt x="4664" y="4126"/>
                    <a:pt x="4664" y="4126"/>
                    <a:pt x="4664" y="3883"/>
                  </a:cubicBezTo>
                  <a:cubicBezTo>
                    <a:pt x="4664" y="3883"/>
                    <a:pt x="4909" y="3883"/>
                    <a:pt x="4664" y="3640"/>
                  </a:cubicBezTo>
                  <a:cubicBezTo>
                    <a:pt x="4664" y="3640"/>
                    <a:pt x="4418" y="3640"/>
                    <a:pt x="4418" y="3640"/>
                  </a:cubicBezTo>
                  <a:cubicBezTo>
                    <a:pt x="4418" y="3640"/>
                    <a:pt x="4418" y="3398"/>
                    <a:pt x="4418" y="3398"/>
                  </a:cubicBezTo>
                  <a:cubicBezTo>
                    <a:pt x="4418" y="3398"/>
                    <a:pt x="4418" y="3398"/>
                    <a:pt x="4418" y="3155"/>
                  </a:cubicBezTo>
                  <a:cubicBezTo>
                    <a:pt x="4418" y="3155"/>
                    <a:pt x="4418" y="3155"/>
                    <a:pt x="4418" y="3155"/>
                  </a:cubicBezTo>
                  <a:cubicBezTo>
                    <a:pt x="4418" y="2912"/>
                    <a:pt x="4418" y="2912"/>
                    <a:pt x="4418" y="2912"/>
                  </a:cubicBezTo>
                  <a:cubicBezTo>
                    <a:pt x="5645" y="1699"/>
                    <a:pt x="7118" y="971"/>
                    <a:pt x="8836" y="728"/>
                  </a:cubicBezTo>
                  <a:cubicBezTo>
                    <a:pt x="8836" y="728"/>
                    <a:pt x="8836" y="728"/>
                    <a:pt x="8836" y="728"/>
                  </a:cubicBezTo>
                  <a:cubicBezTo>
                    <a:pt x="8836" y="728"/>
                    <a:pt x="9082" y="728"/>
                    <a:pt x="9082" y="971"/>
                  </a:cubicBezTo>
                  <a:cubicBezTo>
                    <a:pt x="9082" y="728"/>
                    <a:pt x="9327" y="971"/>
                    <a:pt x="9327" y="971"/>
                  </a:cubicBezTo>
                  <a:cubicBezTo>
                    <a:pt x="9327" y="971"/>
                    <a:pt x="9573" y="728"/>
                    <a:pt x="9573" y="728"/>
                  </a:cubicBezTo>
                  <a:cubicBezTo>
                    <a:pt x="9818" y="971"/>
                    <a:pt x="10064" y="971"/>
                    <a:pt x="10309" y="971"/>
                  </a:cubicBezTo>
                  <a:cubicBezTo>
                    <a:pt x="10309" y="971"/>
                    <a:pt x="10309" y="971"/>
                    <a:pt x="10309" y="728"/>
                  </a:cubicBezTo>
                  <a:cubicBezTo>
                    <a:pt x="10555" y="728"/>
                    <a:pt x="10555" y="728"/>
                    <a:pt x="10555" y="485"/>
                  </a:cubicBezTo>
                  <a:cubicBezTo>
                    <a:pt x="10555" y="485"/>
                    <a:pt x="10800" y="485"/>
                    <a:pt x="10800" y="485"/>
                  </a:cubicBezTo>
                  <a:cubicBezTo>
                    <a:pt x="11045" y="485"/>
                    <a:pt x="11291" y="728"/>
                    <a:pt x="11536" y="728"/>
                  </a:cubicBezTo>
                  <a:cubicBezTo>
                    <a:pt x="11536" y="0"/>
                    <a:pt x="11536" y="0"/>
                    <a:pt x="11536" y="0"/>
                  </a:cubicBezTo>
                  <a:cubicBezTo>
                    <a:pt x="11291" y="0"/>
                    <a:pt x="11045" y="0"/>
                    <a:pt x="11045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555" y="0"/>
                    <a:pt x="10555" y="0"/>
                    <a:pt x="10555" y="0"/>
                  </a:cubicBezTo>
                  <a:cubicBezTo>
                    <a:pt x="9327" y="0"/>
                    <a:pt x="8345" y="243"/>
                    <a:pt x="7364" y="485"/>
                  </a:cubicBezTo>
                  <a:cubicBezTo>
                    <a:pt x="7118" y="728"/>
                    <a:pt x="6873" y="728"/>
                    <a:pt x="6873" y="728"/>
                  </a:cubicBezTo>
                  <a:cubicBezTo>
                    <a:pt x="6627" y="728"/>
                    <a:pt x="6627" y="728"/>
                    <a:pt x="6627" y="728"/>
                  </a:cubicBezTo>
                  <a:cubicBezTo>
                    <a:pt x="6627" y="971"/>
                    <a:pt x="6382" y="971"/>
                    <a:pt x="6382" y="971"/>
                  </a:cubicBezTo>
                  <a:cubicBezTo>
                    <a:pt x="6136" y="971"/>
                    <a:pt x="5891" y="1213"/>
                    <a:pt x="5891" y="1213"/>
                  </a:cubicBezTo>
                  <a:cubicBezTo>
                    <a:pt x="5645" y="1213"/>
                    <a:pt x="5400" y="1456"/>
                    <a:pt x="5400" y="1456"/>
                  </a:cubicBezTo>
                  <a:cubicBezTo>
                    <a:pt x="4664" y="1699"/>
                    <a:pt x="4173" y="2184"/>
                    <a:pt x="3682" y="2670"/>
                  </a:cubicBezTo>
                  <a:cubicBezTo>
                    <a:pt x="3682" y="2670"/>
                    <a:pt x="3436" y="2670"/>
                    <a:pt x="3436" y="2912"/>
                  </a:cubicBezTo>
                  <a:cubicBezTo>
                    <a:pt x="3436" y="2912"/>
                    <a:pt x="3191" y="3155"/>
                    <a:pt x="3191" y="3155"/>
                  </a:cubicBezTo>
                  <a:cubicBezTo>
                    <a:pt x="2945" y="3398"/>
                    <a:pt x="2945" y="3398"/>
                    <a:pt x="2700" y="3640"/>
                  </a:cubicBezTo>
                  <a:cubicBezTo>
                    <a:pt x="2455" y="3640"/>
                    <a:pt x="2455" y="3883"/>
                    <a:pt x="2209" y="4126"/>
                  </a:cubicBezTo>
                  <a:cubicBezTo>
                    <a:pt x="1964" y="4611"/>
                    <a:pt x="1473" y="5097"/>
                    <a:pt x="1227" y="5339"/>
                  </a:cubicBezTo>
                  <a:cubicBezTo>
                    <a:pt x="1227" y="5582"/>
                    <a:pt x="1227" y="5825"/>
                    <a:pt x="982" y="5825"/>
                  </a:cubicBezTo>
                  <a:cubicBezTo>
                    <a:pt x="982" y="6067"/>
                    <a:pt x="982" y="6067"/>
                    <a:pt x="982" y="6067"/>
                  </a:cubicBezTo>
                  <a:cubicBezTo>
                    <a:pt x="736" y="6310"/>
                    <a:pt x="736" y="6553"/>
                    <a:pt x="736" y="6796"/>
                  </a:cubicBezTo>
                  <a:cubicBezTo>
                    <a:pt x="491" y="7038"/>
                    <a:pt x="491" y="7038"/>
                    <a:pt x="491" y="7038"/>
                  </a:cubicBezTo>
                  <a:cubicBezTo>
                    <a:pt x="491" y="7524"/>
                    <a:pt x="245" y="7766"/>
                    <a:pt x="245" y="8009"/>
                  </a:cubicBezTo>
                  <a:cubicBezTo>
                    <a:pt x="245" y="8252"/>
                    <a:pt x="245" y="8494"/>
                    <a:pt x="0" y="8737"/>
                  </a:cubicBezTo>
                  <a:close/>
                  <a:moveTo>
                    <a:pt x="11536" y="8494"/>
                  </a:moveTo>
                  <a:cubicBezTo>
                    <a:pt x="11536" y="13348"/>
                    <a:pt x="11536" y="13348"/>
                    <a:pt x="11536" y="13348"/>
                  </a:cubicBezTo>
                  <a:cubicBezTo>
                    <a:pt x="11536" y="13591"/>
                    <a:pt x="11536" y="13591"/>
                    <a:pt x="11536" y="13591"/>
                  </a:cubicBezTo>
                  <a:cubicBezTo>
                    <a:pt x="11291" y="13591"/>
                    <a:pt x="11291" y="13348"/>
                    <a:pt x="11045" y="13348"/>
                  </a:cubicBezTo>
                  <a:cubicBezTo>
                    <a:pt x="10800" y="13348"/>
                    <a:pt x="10800" y="13348"/>
                    <a:pt x="10555" y="13348"/>
                  </a:cubicBezTo>
                  <a:cubicBezTo>
                    <a:pt x="10309" y="13348"/>
                    <a:pt x="10064" y="13106"/>
                    <a:pt x="10064" y="12863"/>
                  </a:cubicBezTo>
                  <a:cubicBezTo>
                    <a:pt x="10064" y="12863"/>
                    <a:pt x="10064" y="12620"/>
                    <a:pt x="10064" y="12378"/>
                  </a:cubicBezTo>
                  <a:cubicBezTo>
                    <a:pt x="10064" y="12378"/>
                    <a:pt x="10309" y="12378"/>
                    <a:pt x="10309" y="12135"/>
                  </a:cubicBezTo>
                  <a:cubicBezTo>
                    <a:pt x="10309" y="12135"/>
                    <a:pt x="10064" y="11892"/>
                    <a:pt x="9818" y="11892"/>
                  </a:cubicBezTo>
                  <a:cubicBezTo>
                    <a:pt x="9818" y="11892"/>
                    <a:pt x="9327" y="12135"/>
                    <a:pt x="9082" y="11892"/>
                  </a:cubicBezTo>
                  <a:cubicBezTo>
                    <a:pt x="9082" y="11892"/>
                    <a:pt x="9327" y="11892"/>
                    <a:pt x="9327" y="11649"/>
                  </a:cubicBezTo>
                  <a:cubicBezTo>
                    <a:pt x="9327" y="11649"/>
                    <a:pt x="9327" y="11649"/>
                    <a:pt x="9327" y="11649"/>
                  </a:cubicBezTo>
                  <a:cubicBezTo>
                    <a:pt x="9327" y="11407"/>
                    <a:pt x="9327" y="11407"/>
                    <a:pt x="9327" y="11407"/>
                  </a:cubicBezTo>
                  <a:cubicBezTo>
                    <a:pt x="9327" y="11407"/>
                    <a:pt x="9327" y="11164"/>
                    <a:pt x="9573" y="11164"/>
                  </a:cubicBezTo>
                  <a:cubicBezTo>
                    <a:pt x="9573" y="11164"/>
                    <a:pt x="9573" y="10921"/>
                    <a:pt x="9573" y="10921"/>
                  </a:cubicBezTo>
                  <a:cubicBezTo>
                    <a:pt x="9573" y="10921"/>
                    <a:pt x="9573" y="10679"/>
                    <a:pt x="9573" y="10679"/>
                  </a:cubicBezTo>
                  <a:cubicBezTo>
                    <a:pt x="9327" y="10679"/>
                    <a:pt x="9082" y="10679"/>
                    <a:pt x="9082" y="10679"/>
                  </a:cubicBezTo>
                  <a:cubicBezTo>
                    <a:pt x="8836" y="10921"/>
                    <a:pt x="8836" y="11164"/>
                    <a:pt x="8591" y="11407"/>
                  </a:cubicBezTo>
                  <a:cubicBezTo>
                    <a:pt x="8591" y="11407"/>
                    <a:pt x="8345" y="11407"/>
                    <a:pt x="8345" y="11407"/>
                  </a:cubicBezTo>
                  <a:cubicBezTo>
                    <a:pt x="8100" y="11407"/>
                    <a:pt x="8100" y="11407"/>
                    <a:pt x="8100" y="11407"/>
                  </a:cubicBezTo>
                  <a:cubicBezTo>
                    <a:pt x="7855" y="11407"/>
                    <a:pt x="7609" y="11407"/>
                    <a:pt x="7609" y="11164"/>
                  </a:cubicBezTo>
                  <a:cubicBezTo>
                    <a:pt x="7609" y="11164"/>
                    <a:pt x="7364" y="10921"/>
                    <a:pt x="7364" y="10921"/>
                  </a:cubicBezTo>
                  <a:cubicBezTo>
                    <a:pt x="7364" y="10436"/>
                    <a:pt x="7364" y="10193"/>
                    <a:pt x="7609" y="9951"/>
                  </a:cubicBezTo>
                  <a:cubicBezTo>
                    <a:pt x="7609" y="9951"/>
                    <a:pt x="7609" y="9951"/>
                    <a:pt x="7609" y="9951"/>
                  </a:cubicBezTo>
                  <a:cubicBezTo>
                    <a:pt x="7609" y="9708"/>
                    <a:pt x="7609" y="9708"/>
                    <a:pt x="7855" y="9465"/>
                  </a:cubicBezTo>
                  <a:cubicBezTo>
                    <a:pt x="7855" y="9465"/>
                    <a:pt x="8100" y="9222"/>
                    <a:pt x="8100" y="9222"/>
                  </a:cubicBezTo>
                  <a:cubicBezTo>
                    <a:pt x="8345" y="9222"/>
                    <a:pt x="8345" y="8980"/>
                    <a:pt x="8591" y="8980"/>
                  </a:cubicBezTo>
                  <a:cubicBezTo>
                    <a:pt x="8836" y="8980"/>
                    <a:pt x="8836" y="8980"/>
                    <a:pt x="9082" y="8980"/>
                  </a:cubicBezTo>
                  <a:cubicBezTo>
                    <a:pt x="9082" y="8980"/>
                    <a:pt x="9082" y="8980"/>
                    <a:pt x="9327" y="8980"/>
                  </a:cubicBezTo>
                  <a:cubicBezTo>
                    <a:pt x="9327" y="9222"/>
                    <a:pt x="9573" y="8980"/>
                    <a:pt x="9573" y="8737"/>
                  </a:cubicBezTo>
                  <a:cubicBezTo>
                    <a:pt x="9818" y="8980"/>
                    <a:pt x="10064" y="8737"/>
                    <a:pt x="10064" y="8737"/>
                  </a:cubicBezTo>
                  <a:cubicBezTo>
                    <a:pt x="10309" y="8737"/>
                    <a:pt x="10309" y="8980"/>
                    <a:pt x="10309" y="8980"/>
                  </a:cubicBezTo>
                  <a:cubicBezTo>
                    <a:pt x="10555" y="8980"/>
                    <a:pt x="10555" y="8980"/>
                    <a:pt x="10555" y="8980"/>
                  </a:cubicBezTo>
                  <a:cubicBezTo>
                    <a:pt x="10800" y="8980"/>
                    <a:pt x="10800" y="8980"/>
                    <a:pt x="10800" y="9222"/>
                  </a:cubicBezTo>
                  <a:cubicBezTo>
                    <a:pt x="10800" y="9222"/>
                    <a:pt x="10800" y="9465"/>
                    <a:pt x="10800" y="9465"/>
                  </a:cubicBezTo>
                  <a:cubicBezTo>
                    <a:pt x="10800" y="9708"/>
                    <a:pt x="11045" y="9708"/>
                    <a:pt x="11291" y="9708"/>
                  </a:cubicBezTo>
                  <a:cubicBezTo>
                    <a:pt x="11291" y="9708"/>
                    <a:pt x="11291" y="9465"/>
                    <a:pt x="11291" y="9222"/>
                  </a:cubicBezTo>
                  <a:cubicBezTo>
                    <a:pt x="11291" y="9222"/>
                    <a:pt x="11291" y="9222"/>
                    <a:pt x="11291" y="9222"/>
                  </a:cubicBezTo>
                  <a:cubicBezTo>
                    <a:pt x="11291" y="8980"/>
                    <a:pt x="11291" y="8980"/>
                    <a:pt x="11291" y="8980"/>
                  </a:cubicBezTo>
                  <a:cubicBezTo>
                    <a:pt x="11291" y="8737"/>
                    <a:pt x="11291" y="8494"/>
                    <a:pt x="11536" y="849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t">
              <a:no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40" name="成组"/>
          <p:cNvGrpSpPr/>
          <p:nvPr/>
        </p:nvGrpSpPr>
        <p:grpSpPr>
          <a:xfrm>
            <a:off x="1983017" y="4264704"/>
            <a:ext cx="466987" cy="466987"/>
            <a:chOff x="0" y="0"/>
            <a:chExt cx="466986" cy="466986"/>
          </a:xfrm>
        </p:grpSpPr>
        <p:sp>
          <p:nvSpPr>
            <p:cNvPr id="236" name="圆形"/>
            <p:cNvSpPr/>
            <p:nvPr/>
          </p:nvSpPr>
          <p:spPr>
            <a:xfrm>
              <a:off x="0" y="0"/>
              <a:ext cx="466987" cy="466987"/>
            </a:xfrm>
            <a:prstGeom prst="ellipse">
              <a:avLst/>
            </a:prstGeom>
            <a:solidFill>
              <a:srgbClr val="9FCBE9"/>
            </a:solidFill>
            <a:ln w="3175" cap="flat">
              <a:noFill/>
              <a:miter lim="400000"/>
            </a:ln>
            <a:effectLst/>
          </p:spPr>
          <p:txBody>
            <a:bodyPr wrap="square" lIns="34290" tIns="34290" rIns="34290" bIns="3429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39" name="成组"/>
            <p:cNvGrpSpPr/>
            <p:nvPr/>
          </p:nvGrpSpPr>
          <p:grpSpPr>
            <a:xfrm>
              <a:off x="95587" y="124599"/>
              <a:ext cx="277873" cy="223906"/>
              <a:chOff x="0" y="0"/>
              <a:chExt cx="277872" cy="223905"/>
            </a:xfrm>
          </p:grpSpPr>
          <p:sp>
            <p:nvSpPr>
              <p:cNvPr id="237" name="形状"/>
              <p:cNvSpPr/>
              <p:nvPr/>
            </p:nvSpPr>
            <p:spPr>
              <a:xfrm>
                <a:off x="-1" y="-1"/>
                <a:ext cx="237607" cy="223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8" h="21025" fill="norm" stroke="1" extrusionOk="0">
                    <a:moveTo>
                      <a:pt x="12387" y="10106"/>
                    </a:moveTo>
                    <a:cubicBezTo>
                      <a:pt x="12833" y="8207"/>
                      <a:pt x="14169" y="7021"/>
                      <a:pt x="15950" y="7021"/>
                    </a:cubicBezTo>
                    <a:cubicBezTo>
                      <a:pt x="16396" y="7021"/>
                      <a:pt x="16618" y="7021"/>
                      <a:pt x="16841" y="7021"/>
                    </a:cubicBezTo>
                    <a:cubicBezTo>
                      <a:pt x="17954" y="7258"/>
                      <a:pt x="18845" y="7970"/>
                      <a:pt x="19291" y="8920"/>
                    </a:cubicBezTo>
                    <a:cubicBezTo>
                      <a:pt x="19736" y="8682"/>
                      <a:pt x="20404" y="8445"/>
                      <a:pt x="20849" y="8207"/>
                    </a:cubicBezTo>
                    <a:cubicBezTo>
                      <a:pt x="21072" y="6071"/>
                      <a:pt x="20849" y="4647"/>
                      <a:pt x="20849" y="4647"/>
                    </a:cubicBezTo>
                    <a:cubicBezTo>
                      <a:pt x="20181" y="1561"/>
                      <a:pt x="17064" y="-575"/>
                      <a:pt x="13946" y="137"/>
                    </a:cubicBezTo>
                    <a:cubicBezTo>
                      <a:pt x="11942" y="612"/>
                      <a:pt x="10383" y="2273"/>
                      <a:pt x="9938" y="4172"/>
                    </a:cubicBezTo>
                    <a:cubicBezTo>
                      <a:pt x="8602" y="2748"/>
                      <a:pt x="6375" y="1799"/>
                      <a:pt x="4371" y="2511"/>
                    </a:cubicBezTo>
                    <a:cubicBezTo>
                      <a:pt x="1253" y="3223"/>
                      <a:pt x="-528" y="6309"/>
                      <a:pt x="140" y="9632"/>
                    </a:cubicBezTo>
                    <a:cubicBezTo>
                      <a:pt x="140" y="9632"/>
                      <a:pt x="1253" y="17702"/>
                      <a:pt x="13278" y="21025"/>
                    </a:cubicBezTo>
                    <a:cubicBezTo>
                      <a:pt x="14169" y="20313"/>
                      <a:pt x="14837" y="19601"/>
                      <a:pt x="15505" y="18889"/>
                    </a:cubicBezTo>
                    <a:cubicBezTo>
                      <a:pt x="11497" y="14379"/>
                      <a:pt x="12165" y="10581"/>
                      <a:pt x="12387" y="101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38" name="形状"/>
              <p:cNvSpPr/>
              <p:nvPr/>
            </p:nvSpPr>
            <p:spPr>
              <a:xfrm>
                <a:off x="146253" y="82681"/>
                <a:ext cx="131620" cy="124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96" h="21600" fill="norm" stroke="1" extrusionOk="0">
                    <a:moveTo>
                      <a:pt x="15506" y="2645"/>
                    </a:moveTo>
                    <a:cubicBezTo>
                      <a:pt x="15134" y="2204"/>
                      <a:pt x="14389" y="2204"/>
                      <a:pt x="14016" y="2204"/>
                    </a:cubicBezTo>
                    <a:cubicBezTo>
                      <a:pt x="14016" y="2204"/>
                      <a:pt x="13644" y="2204"/>
                      <a:pt x="13272" y="2204"/>
                    </a:cubicBezTo>
                    <a:cubicBezTo>
                      <a:pt x="12154" y="2645"/>
                      <a:pt x="11037" y="3527"/>
                      <a:pt x="10292" y="4408"/>
                    </a:cubicBezTo>
                    <a:cubicBezTo>
                      <a:pt x="9920" y="2204"/>
                      <a:pt x="8430" y="441"/>
                      <a:pt x="6568" y="0"/>
                    </a:cubicBezTo>
                    <a:cubicBezTo>
                      <a:pt x="6196" y="0"/>
                      <a:pt x="5823" y="0"/>
                      <a:pt x="5078" y="0"/>
                    </a:cubicBezTo>
                    <a:cubicBezTo>
                      <a:pt x="2844" y="0"/>
                      <a:pt x="609" y="1763"/>
                      <a:pt x="237" y="4849"/>
                    </a:cubicBezTo>
                    <a:cubicBezTo>
                      <a:pt x="237" y="4849"/>
                      <a:pt x="-1625" y="11902"/>
                      <a:pt x="5078" y="19837"/>
                    </a:cubicBezTo>
                    <a:cubicBezTo>
                      <a:pt x="5823" y="20278"/>
                      <a:pt x="6196" y="21159"/>
                      <a:pt x="6941" y="21600"/>
                    </a:cubicBezTo>
                    <a:cubicBezTo>
                      <a:pt x="18113" y="18073"/>
                      <a:pt x="19230" y="10139"/>
                      <a:pt x="19230" y="10139"/>
                    </a:cubicBezTo>
                    <a:cubicBezTo>
                      <a:pt x="19975" y="6612"/>
                      <a:pt x="18113" y="3086"/>
                      <a:pt x="15506" y="26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4290" tIns="34290" rIns="34290" bIns="34290" numCol="1" anchor="t">
                <a:no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</p:grpSp>
      <p:sp>
        <p:nvSpPr>
          <p:cNvPr id="241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成组"/>
          <p:cNvSpPr txBox="1"/>
          <p:nvPr/>
        </p:nvSpPr>
        <p:spPr>
          <a:xfrm>
            <a:off x="1483783" y="279575"/>
            <a:ext cx="5908753" cy="90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1" tIns="17141" rIns="17141" bIns="17141"/>
          <a:lstStyle/>
          <a:p>
            <a:pPr>
              <a:defRPr b="1" sz="4200">
                <a:solidFill>
                  <a:srgbClr val="2980B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ProxySQL</a:t>
            </a:r>
            <a:r>
              <a:t> </a:t>
            </a:r>
            <a:r>
              <a:rPr>
                <a:solidFill>
                  <a:srgbClr val="FFFFFF"/>
                </a:solidFill>
              </a:rPr>
              <a:t>趣味杂谈</a:t>
            </a:r>
          </a:p>
        </p:txBody>
      </p:sp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549" y="138265"/>
            <a:ext cx="1033300" cy="103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5" name="文本框 13"/>
          <p:cNvSpPr txBox="1"/>
          <p:nvPr/>
        </p:nvSpPr>
        <p:spPr>
          <a:xfrm>
            <a:off x="1546616" y="259701"/>
            <a:ext cx="845145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ProxySQL判断主从不可用</a:t>
            </a:r>
          </a:p>
        </p:txBody>
      </p:sp>
      <p:pic>
        <p:nvPicPr>
          <p:cNvPr id="4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88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是否能成功登录数据库…"/>
          <p:cNvSpPr txBox="1"/>
          <p:nvPr/>
        </p:nvSpPr>
        <p:spPr>
          <a:xfrm>
            <a:off x="2122298" y="3717599"/>
            <a:ext cx="755397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526" indent="-200526">
              <a:buSzPct val="100000"/>
              <a:buAutoNum type="arabicPeriod" startAt="1"/>
              <a:defRPr sz="1500"/>
            </a:pPr>
            <a:r>
              <a:t>是否能成功登录数据库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2"/>
              <a:defRPr sz="1500"/>
            </a:pPr>
            <a:r>
              <a:t>是否超过了ping的延迟设定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3"/>
              <a:defRPr sz="1500"/>
            </a:pPr>
            <a:r>
              <a:t>根据主从的延迟，判断从库是否可用（凭据：Seconds_Behind_Master）</a:t>
            </a:r>
          </a:p>
        </p:txBody>
      </p:sp>
      <p:sp>
        <p:nvSpPr>
          <p:cNvPr id="494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文本框 13"/>
          <p:cNvSpPr txBox="1"/>
          <p:nvPr/>
        </p:nvSpPr>
        <p:spPr>
          <a:xfrm>
            <a:off x="1546616" y="259701"/>
            <a:ext cx="845145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ProxySQL判断主从不可用</a:t>
            </a:r>
          </a:p>
        </p:txBody>
      </p:sp>
      <p:pic>
        <p:nvPicPr>
          <p:cNvPr id="4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00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是否能成功登录数据库…"/>
          <p:cNvSpPr txBox="1"/>
          <p:nvPr/>
        </p:nvSpPr>
        <p:spPr>
          <a:xfrm>
            <a:off x="2122298" y="3717599"/>
            <a:ext cx="755397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526" indent="-200526">
              <a:buSzPct val="100000"/>
              <a:buAutoNum type="arabicPeriod" startAt="1"/>
              <a:defRPr sz="1500"/>
            </a:pPr>
            <a:r>
              <a:t>是否能成功登录数据库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2"/>
              <a:defRPr sz="1500"/>
            </a:pPr>
            <a:r>
              <a:t>是否超过了ping的延迟设定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3"/>
              <a:defRPr sz="1500"/>
            </a:pPr>
            <a:r>
              <a:t>根据主从的延迟，判断从库是否可用（凭据：Seconds_Behind_Master）</a:t>
            </a:r>
          </a:p>
        </p:txBody>
      </p:sp>
      <p:sp>
        <p:nvSpPr>
          <p:cNvPr id="506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无法判断Master - Slave Relay Log期间的延迟"/>
          <p:cNvSpPr txBox="1"/>
          <p:nvPr/>
        </p:nvSpPr>
        <p:spPr>
          <a:xfrm>
            <a:off x="6422663" y="5407138"/>
            <a:ext cx="47280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无法判断Master - Slave Relay Log期间的延迟</a:t>
            </a:r>
          </a:p>
        </p:txBody>
      </p:sp>
      <p:sp>
        <p:nvSpPr>
          <p:cNvPr id="508" name="无法判断Slave IO 、SQL Thread 状态"/>
          <p:cNvSpPr txBox="1"/>
          <p:nvPr/>
        </p:nvSpPr>
        <p:spPr>
          <a:xfrm>
            <a:off x="6467987" y="5997201"/>
            <a:ext cx="394089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无法判断Slave IO 、SQL Thread 状态</a:t>
            </a:r>
          </a:p>
        </p:txBody>
      </p:sp>
      <p:sp>
        <p:nvSpPr>
          <p:cNvPr id="510" name="连接线"/>
          <p:cNvSpPr/>
          <p:nvPr/>
        </p:nvSpPr>
        <p:spPr>
          <a:xfrm>
            <a:off x="5580214" y="4974899"/>
            <a:ext cx="759864" cy="835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59" h="21600" fill="norm" stroke="1" extrusionOk="0">
                <a:moveTo>
                  <a:pt x="20359" y="21600"/>
                </a:moveTo>
                <a:cubicBezTo>
                  <a:pt x="5483" y="16770"/>
                  <a:pt x="-1241" y="9570"/>
                  <a:pt x="188" y="0"/>
                </a:cubicBezTo>
              </a:path>
            </a:pathLst>
          </a:custGeom>
          <a:ln w="50800">
            <a:solidFill>
              <a:schemeClr val="accent4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" name="文本框 13"/>
          <p:cNvSpPr txBox="1"/>
          <p:nvPr/>
        </p:nvSpPr>
        <p:spPr>
          <a:xfrm>
            <a:off x="1546616" y="259701"/>
            <a:ext cx="845145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ProxySQL判断主从不可用</a:t>
            </a:r>
          </a:p>
        </p:txBody>
      </p:sp>
      <p:pic>
        <p:nvPicPr>
          <p:cNvPr id="51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16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1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是否能成功登录数据库…"/>
          <p:cNvSpPr txBox="1"/>
          <p:nvPr/>
        </p:nvSpPr>
        <p:spPr>
          <a:xfrm>
            <a:off x="2122298" y="3717599"/>
            <a:ext cx="755397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526" indent="-200526">
              <a:buSzPct val="100000"/>
              <a:buAutoNum type="arabicPeriod" startAt="1"/>
              <a:defRPr sz="1500"/>
            </a:pPr>
            <a:r>
              <a:t>是否能成功登录数据库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2"/>
              <a:defRPr sz="1500"/>
            </a:pPr>
            <a:r>
              <a:t>是否超过了ping的延迟设定</a:t>
            </a:r>
          </a:p>
          <a:p>
            <a:pPr>
              <a:defRPr sz="1500"/>
            </a:pPr>
          </a:p>
          <a:p>
            <a:pPr marL="200526" indent="-200526">
              <a:buSzPct val="100000"/>
              <a:buAutoNum type="arabicPeriod" startAt="3"/>
              <a:defRPr sz="1500"/>
            </a:pPr>
            <a:r>
              <a:t>根据主从的延迟，判断从库是否可用（凭据：Seconds_Behind_Master）</a:t>
            </a:r>
          </a:p>
        </p:txBody>
      </p:sp>
      <p:sp>
        <p:nvSpPr>
          <p:cNvPr id="522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无法判断Master - Slave Relay Log期间的延迟"/>
          <p:cNvSpPr txBox="1"/>
          <p:nvPr/>
        </p:nvSpPr>
        <p:spPr>
          <a:xfrm>
            <a:off x="6422663" y="5407138"/>
            <a:ext cx="47280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无法判断Master - Slave Relay Log期间的延迟</a:t>
            </a:r>
          </a:p>
        </p:txBody>
      </p:sp>
      <p:sp>
        <p:nvSpPr>
          <p:cNvPr id="524" name="无法判断Slave IO 、SQL Thread 状态"/>
          <p:cNvSpPr txBox="1"/>
          <p:nvPr/>
        </p:nvSpPr>
        <p:spPr>
          <a:xfrm>
            <a:off x="6467987" y="5997201"/>
            <a:ext cx="394089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无法判断Slave IO 、SQL Thread 状态</a:t>
            </a:r>
          </a:p>
        </p:txBody>
      </p:sp>
      <p:sp>
        <p:nvSpPr>
          <p:cNvPr id="528" name="连接线"/>
          <p:cNvSpPr/>
          <p:nvPr/>
        </p:nvSpPr>
        <p:spPr>
          <a:xfrm>
            <a:off x="5505983" y="4974900"/>
            <a:ext cx="834095" cy="835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4" h="21600" fill="norm" stroke="1" extrusionOk="0">
                <a:moveTo>
                  <a:pt x="18664" y="21600"/>
                </a:moveTo>
                <a:cubicBezTo>
                  <a:pt x="2821" y="21569"/>
                  <a:pt x="-2936" y="14369"/>
                  <a:pt x="1394" y="0"/>
                </a:cubicBezTo>
              </a:path>
            </a:pathLst>
          </a:custGeom>
          <a:ln w="76200">
            <a:solidFill>
              <a:schemeClr val="accent4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26" name="弃用Seconds_Behind_Master…"/>
          <p:cNvSpPr txBox="1"/>
          <p:nvPr/>
        </p:nvSpPr>
        <p:spPr>
          <a:xfrm>
            <a:off x="875171" y="5508393"/>
            <a:ext cx="349541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E82C49"/>
                </a:solidFill>
              </a:defRPr>
            </a:pPr>
            <a:r>
              <a:t>弃用Seconds_Behind_Master</a:t>
            </a:r>
          </a:p>
          <a:p>
            <a:pPr>
              <a:defRPr b="1">
                <a:solidFill>
                  <a:srgbClr val="E82C49"/>
                </a:solidFill>
              </a:defRPr>
            </a:pPr>
          </a:p>
          <a:p>
            <a:pPr>
              <a:defRPr b="1">
                <a:solidFill>
                  <a:srgbClr val="E82C49"/>
                </a:solidFill>
              </a:defRPr>
            </a:pPr>
            <a:r>
              <a:t>ProxySQL采用自定义的判断逻辑</a:t>
            </a:r>
          </a:p>
        </p:txBody>
      </p:sp>
      <p:sp>
        <p:nvSpPr>
          <p:cNvPr id="527" name="线条"/>
          <p:cNvSpPr/>
          <p:nvPr/>
        </p:nvSpPr>
        <p:spPr>
          <a:xfrm flipH="1">
            <a:off x="4583149" y="6011313"/>
            <a:ext cx="1319533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1" name="文本框 13"/>
          <p:cNvSpPr txBox="1"/>
          <p:nvPr/>
        </p:nvSpPr>
        <p:spPr>
          <a:xfrm>
            <a:off x="1546616" y="259701"/>
            <a:ext cx="845145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ProxySQL如何判断主从的</a:t>
            </a:r>
          </a:p>
        </p:txBody>
      </p:sp>
      <p:pic>
        <p:nvPicPr>
          <p:cNvPr id="5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34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人为告诉ProxySQL：…"/>
          <p:cNvSpPr txBox="1"/>
          <p:nvPr/>
        </p:nvSpPr>
        <p:spPr>
          <a:xfrm>
            <a:off x="1465929" y="3546084"/>
            <a:ext cx="755397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500"/>
            </a:pPr>
            <a:r>
              <a:t>人为告诉ProxySQL：</a:t>
            </a:r>
          </a:p>
          <a:p>
            <a:pPr>
              <a:defRPr sz="1500"/>
            </a:pPr>
          </a:p>
          <a:p>
            <a:pPr marL="150394" indent="-150394">
              <a:buSzPct val="100000"/>
              <a:buChar char="•"/>
              <a:defRPr sz="1500"/>
            </a:pPr>
            <a:r>
              <a:t>谁是master，谁是slave</a:t>
            </a:r>
          </a:p>
          <a:p>
            <a:pPr>
              <a:defRPr sz="1500"/>
            </a:pPr>
          </a:p>
          <a:p>
            <a:pPr>
              <a:defRPr b="1" sz="1500"/>
            </a:pPr>
            <a:r>
              <a:t>ProxySQL内部判断：</a:t>
            </a:r>
          </a:p>
          <a:p>
            <a:pPr>
              <a:defRPr sz="1500"/>
            </a:pPr>
          </a:p>
          <a:p>
            <a:pPr marL="150394" indent="-150394">
              <a:buSzPct val="100000"/>
              <a:buChar char="•"/>
              <a:defRPr sz="1500"/>
            </a:pPr>
            <a:r>
              <a:t>ProxySQL判断主从角色： read_only、innodb_read_only、super_read_only</a:t>
            </a:r>
          </a:p>
        </p:txBody>
      </p:sp>
      <p:sp>
        <p:nvSpPr>
          <p:cNvPr id="540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3" name="文本框 13"/>
          <p:cNvSpPr txBox="1"/>
          <p:nvPr/>
        </p:nvSpPr>
        <p:spPr>
          <a:xfrm>
            <a:off x="1546616" y="259701"/>
            <a:ext cx="845145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ProxySQL如何判断主从的</a:t>
            </a:r>
          </a:p>
        </p:txBody>
      </p:sp>
      <p:pic>
        <p:nvPicPr>
          <p:cNvPr id="5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文本"/>
          <p:cNvSpPr txBox="1"/>
          <p:nvPr/>
        </p:nvSpPr>
        <p:spPr>
          <a:xfrm>
            <a:off x="-2112072" y="-199423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46" name="圆角矩形"/>
          <p:cNvSpPr/>
          <p:nvPr/>
        </p:nvSpPr>
        <p:spPr>
          <a:xfrm>
            <a:off x="961552" y="1396091"/>
            <a:ext cx="10794257" cy="1879744"/>
          </a:xfrm>
          <a:prstGeom prst="roundRect">
            <a:avLst>
              <a:gd name="adj" fmla="val 21711"/>
            </a:avLst>
          </a:prstGeom>
          <a:solidFill>
            <a:srgbClr val="C8C8C8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4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360" y="1485420"/>
            <a:ext cx="2269069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094" y="1485420"/>
            <a:ext cx="2080912" cy="161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6615" y="1463812"/>
            <a:ext cx="2151781" cy="1744302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线条"/>
          <p:cNvSpPr/>
          <p:nvPr/>
        </p:nvSpPr>
        <p:spPr>
          <a:xfrm flipV="1">
            <a:off x="4181805" y="2335963"/>
            <a:ext cx="1150912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人为告诉ProxySQL：…"/>
          <p:cNvSpPr txBox="1"/>
          <p:nvPr/>
        </p:nvSpPr>
        <p:spPr>
          <a:xfrm>
            <a:off x="1465929" y="3546084"/>
            <a:ext cx="755397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500"/>
            </a:pPr>
            <a:r>
              <a:t>人为告诉ProxySQL：</a:t>
            </a:r>
          </a:p>
          <a:p>
            <a:pPr>
              <a:defRPr sz="1500"/>
            </a:pPr>
          </a:p>
          <a:p>
            <a:pPr marL="150394" indent="-150394">
              <a:buSzPct val="100000"/>
              <a:buChar char="•"/>
              <a:defRPr sz="1500"/>
            </a:pPr>
            <a:r>
              <a:t>谁是master，谁是slave</a:t>
            </a:r>
          </a:p>
          <a:p>
            <a:pPr>
              <a:defRPr sz="1500"/>
            </a:pPr>
          </a:p>
          <a:p>
            <a:pPr>
              <a:defRPr b="1" sz="1500"/>
            </a:pPr>
            <a:r>
              <a:t>ProxySQL内部判断：</a:t>
            </a:r>
          </a:p>
          <a:p>
            <a:pPr>
              <a:defRPr sz="1500"/>
            </a:pPr>
          </a:p>
          <a:p>
            <a:pPr marL="150394" indent="-150394">
              <a:buSzPct val="100000"/>
              <a:buChar char="•"/>
              <a:defRPr sz="1500"/>
            </a:pPr>
            <a:r>
              <a:t>ProxySQL判断主从角色： read_only、innodb_read_only、super_read_only</a:t>
            </a:r>
          </a:p>
        </p:txBody>
      </p:sp>
      <p:sp>
        <p:nvSpPr>
          <p:cNvPr id="552" name="线条"/>
          <p:cNvSpPr/>
          <p:nvPr/>
        </p:nvSpPr>
        <p:spPr>
          <a:xfrm flipV="1">
            <a:off x="7496383" y="2294159"/>
            <a:ext cx="1150911" cy="1"/>
          </a:xfrm>
          <a:prstGeom prst="line">
            <a:avLst/>
          </a:prstGeom>
          <a:ln w="762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如果Slave 没有开启read_only，会发生什么情况"/>
          <p:cNvSpPr txBox="1"/>
          <p:nvPr/>
        </p:nvSpPr>
        <p:spPr>
          <a:xfrm>
            <a:off x="6776186" y="5851383"/>
            <a:ext cx="494392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如果Slave 没有开启read_only，会发生什么情况</a:t>
            </a:r>
          </a:p>
        </p:txBody>
      </p:sp>
      <p:cxnSp>
        <p:nvCxnSpPr>
          <p:cNvPr id="554" name="连接线"/>
          <p:cNvCxnSpPr>
            <a:stCxn id="553" idx="0"/>
            <a:endCxn id="551" idx="0"/>
          </p:cNvCxnSpPr>
          <p:nvPr/>
        </p:nvCxnSpPr>
        <p:spPr>
          <a:xfrm flipH="1" flipV="1">
            <a:off x="5242915" y="4422384"/>
            <a:ext cx="4005231" cy="1633470"/>
          </a:xfrm>
          <a:prstGeom prst="straightConnector1">
            <a:avLst/>
          </a:prstGeom>
          <a:ln w="76200">
            <a:solidFill>
              <a:schemeClr val="accent4"/>
            </a:solidFill>
            <a:miter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矩形"/>
          <p:cNvSpPr/>
          <p:nvPr/>
        </p:nvSpPr>
        <p:spPr>
          <a:xfrm>
            <a:off x="6009802" y="1282522"/>
            <a:ext cx="5647302" cy="174318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7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8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ProxySQL如何判断主从的</a:t>
            </a:r>
          </a:p>
        </p:txBody>
      </p:sp>
      <p:pic>
        <p:nvPicPr>
          <p:cNvPr id="5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574" y="3904467"/>
            <a:ext cx="1526502" cy="116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313" y="3852159"/>
            <a:ext cx="1606939" cy="1238939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连接线"/>
          <p:cNvSpPr/>
          <p:nvPr/>
        </p:nvSpPr>
        <p:spPr>
          <a:xfrm>
            <a:off x="2250074" y="3601359"/>
            <a:ext cx="2504239" cy="33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7002" y="-5372"/>
                  <a:pt x="14202" y="-5400"/>
                  <a:pt x="21600" y="16116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6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主动式监测DB"/>
          <p:cNvSpPr/>
          <p:nvPr/>
        </p:nvSpPr>
        <p:spPr>
          <a:xfrm>
            <a:off x="2615162" y="1669274"/>
            <a:ext cx="1867536" cy="390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主动式监测DB</a:t>
            </a:r>
          </a:p>
        </p:txBody>
      </p:sp>
      <p:sp>
        <p:nvSpPr>
          <p:cNvPr id="564" name="线条"/>
          <p:cNvSpPr/>
          <p:nvPr/>
        </p:nvSpPr>
        <p:spPr>
          <a:xfrm flipH="1">
            <a:off x="1432114" y="2111460"/>
            <a:ext cx="1339657" cy="1755428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1. ping server（主+从）"/>
          <p:cNvSpPr txBox="1"/>
          <p:nvPr/>
        </p:nvSpPr>
        <p:spPr>
          <a:xfrm>
            <a:off x="6114464" y="1266558"/>
            <a:ext cx="253703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 ping server（主+从）</a:t>
            </a:r>
          </a:p>
        </p:txBody>
      </p:sp>
      <p:sp>
        <p:nvSpPr>
          <p:cNvPr id="566" name="2. telnet mysql port（主+从）"/>
          <p:cNvSpPr txBox="1"/>
          <p:nvPr/>
        </p:nvSpPr>
        <p:spPr>
          <a:xfrm>
            <a:off x="6105399" y="1692692"/>
            <a:ext cx="308330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telnet mysql port（主+从）</a:t>
            </a:r>
          </a:p>
        </p:txBody>
      </p:sp>
      <p:sp>
        <p:nvSpPr>
          <p:cNvPr id="567" name="3. insert row / 秒（主）"/>
          <p:cNvSpPr txBox="1"/>
          <p:nvPr/>
        </p:nvSpPr>
        <p:spPr>
          <a:xfrm>
            <a:off x="6114464" y="2118827"/>
            <a:ext cx="24541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insert row / 秒（主）</a:t>
            </a:r>
          </a:p>
        </p:txBody>
      </p:sp>
      <p:sp>
        <p:nvSpPr>
          <p:cNvPr id="568" name="4. 模拟业务SQL，记录指标（主+从）"/>
          <p:cNvSpPr txBox="1"/>
          <p:nvPr/>
        </p:nvSpPr>
        <p:spPr>
          <a:xfrm>
            <a:off x="6114464" y="2544962"/>
            <a:ext cx="39210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 模拟业务SQL，记录指标（主+从）</a:t>
            </a:r>
          </a:p>
        </p:txBody>
      </p:sp>
      <p:sp>
        <p:nvSpPr>
          <p:cNvPr id="569" name="线条"/>
          <p:cNvSpPr/>
          <p:nvPr/>
        </p:nvSpPr>
        <p:spPr>
          <a:xfrm>
            <a:off x="4432869" y="2111460"/>
            <a:ext cx="1265480" cy="1755167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箭头"/>
          <p:cNvSpPr/>
          <p:nvPr/>
        </p:nvSpPr>
        <p:spPr>
          <a:xfrm>
            <a:off x="4897007" y="1483621"/>
            <a:ext cx="794487" cy="827084"/>
          </a:xfrm>
          <a:prstGeom prst="rightArrow">
            <a:avLst>
              <a:gd name="adj1" fmla="val 32000"/>
              <a:gd name="adj2" fmla="val 66626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1" name="收集"/>
          <p:cNvSpPr/>
          <p:nvPr/>
        </p:nvSpPr>
        <p:spPr>
          <a:xfrm>
            <a:off x="2615162" y="6101999"/>
            <a:ext cx="1867536" cy="390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收集</a:t>
            </a:r>
          </a:p>
        </p:txBody>
      </p:sp>
      <p:sp>
        <p:nvSpPr>
          <p:cNvPr id="572" name="线条"/>
          <p:cNvSpPr/>
          <p:nvPr/>
        </p:nvSpPr>
        <p:spPr>
          <a:xfrm flipH="1" flipV="1">
            <a:off x="1557450" y="5110051"/>
            <a:ext cx="1519901" cy="933499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Select max(id)/秒"/>
          <p:cNvSpPr txBox="1"/>
          <p:nvPr/>
        </p:nvSpPr>
        <p:spPr>
          <a:xfrm>
            <a:off x="2620355" y="5377741"/>
            <a:ext cx="18571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Select max(id)/秒</a:t>
            </a:r>
          </a:p>
        </p:txBody>
      </p:sp>
      <p:sp>
        <p:nvSpPr>
          <p:cNvPr id="574" name="线条"/>
          <p:cNvSpPr/>
          <p:nvPr/>
        </p:nvSpPr>
        <p:spPr>
          <a:xfrm flipV="1">
            <a:off x="4116696" y="5133002"/>
            <a:ext cx="1441597" cy="913703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7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1735" y="3823365"/>
            <a:ext cx="1738036" cy="1238939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记录结果"/>
          <p:cNvSpPr/>
          <p:nvPr/>
        </p:nvSpPr>
        <p:spPr>
          <a:xfrm>
            <a:off x="6159548" y="6101999"/>
            <a:ext cx="1867536" cy="390112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记录结果</a:t>
            </a:r>
          </a:p>
        </p:txBody>
      </p:sp>
      <p:sp>
        <p:nvSpPr>
          <p:cNvPr id="577" name="线条"/>
          <p:cNvSpPr/>
          <p:nvPr/>
        </p:nvSpPr>
        <p:spPr>
          <a:xfrm>
            <a:off x="4535370" y="6297054"/>
            <a:ext cx="1571505" cy="1"/>
          </a:xfrm>
          <a:prstGeom prst="line">
            <a:avLst/>
          </a:prstGeom>
          <a:ln w="508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578" name="连接线"/>
          <p:cNvCxnSpPr>
            <a:stCxn id="576" idx="0"/>
            <a:endCxn id="580" idx="0"/>
          </p:cNvCxnSpPr>
          <p:nvPr/>
        </p:nvCxnSpPr>
        <p:spPr>
          <a:xfrm flipV="1">
            <a:off x="7093315" y="4858007"/>
            <a:ext cx="1311820" cy="1439048"/>
          </a:xfrm>
          <a:prstGeom prst="straightConnector1">
            <a:avLst/>
          </a:prstGeom>
          <a:ln w="50800">
            <a:solidFill>
              <a:srgbClr val="BD4EBE"/>
            </a:solidFill>
            <a:miter/>
            <a:headEnd type="triangle"/>
          </a:ln>
        </p:spPr>
      </p:cxnSp>
      <p:sp>
        <p:nvSpPr>
          <p:cNvPr id="579" name="Scheduler"/>
          <p:cNvSpPr/>
          <p:nvPr/>
        </p:nvSpPr>
        <p:spPr>
          <a:xfrm>
            <a:off x="7654653" y="3905173"/>
            <a:ext cx="1500964" cy="3901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spcBef>
                <a:spcPts val="700"/>
              </a:spcBef>
              <a:defRPr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580" name="scripts"/>
          <p:cNvSpPr/>
          <p:nvPr/>
        </p:nvSpPr>
        <p:spPr>
          <a:xfrm>
            <a:off x="7648234" y="4662952"/>
            <a:ext cx="1513801" cy="390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scripts</a:t>
            </a:r>
          </a:p>
        </p:txBody>
      </p:sp>
      <p:sp>
        <p:nvSpPr>
          <p:cNvPr id="581" name="线条"/>
          <p:cNvSpPr/>
          <p:nvPr/>
        </p:nvSpPr>
        <p:spPr>
          <a:xfrm>
            <a:off x="8417519" y="4334235"/>
            <a:ext cx="1" cy="30846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线条"/>
          <p:cNvSpPr/>
          <p:nvPr/>
        </p:nvSpPr>
        <p:spPr>
          <a:xfrm flipH="1">
            <a:off x="9187925" y="4100228"/>
            <a:ext cx="671643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线条"/>
          <p:cNvSpPr/>
          <p:nvPr/>
        </p:nvSpPr>
        <p:spPr>
          <a:xfrm>
            <a:off x="9185047" y="4858007"/>
            <a:ext cx="703608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数据零丢失的主从架构</a:t>
            </a:r>
          </a:p>
        </p:txBody>
      </p:sp>
      <p:pic>
        <p:nvPicPr>
          <p:cNvPr id="5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942" y="3316361"/>
            <a:ext cx="1526501" cy="116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6602" y="1794416"/>
            <a:ext cx="1606939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连接线"/>
          <p:cNvSpPr/>
          <p:nvPr/>
        </p:nvSpPr>
        <p:spPr>
          <a:xfrm>
            <a:off x="4524844" y="2176469"/>
            <a:ext cx="2871759" cy="1139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10" fill="norm" stroke="1" extrusionOk="0">
                <a:moveTo>
                  <a:pt x="0" y="19310"/>
                </a:moveTo>
                <a:cubicBezTo>
                  <a:pt x="5463" y="3896"/>
                  <a:pt x="12663" y="-2290"/>
                  <a:pt x="21600" y="752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9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6602" y="5030603"/>
            <a:ext cx="1606939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连接线"/>
          <p:cNvSpPr/>
          <p:nvPr/>
        </p:nvSpPr>
        <p:spPr>
          <a:xfrm>
            <a:off x="4398001" y="4484365"/>
            <a:ext cx="2998602" cy="136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89" fill="norm" stroke="1" extrusionOk="0">
                <a:moveTo>
                  <a:pt x="0" y="0"/>
                </a:moveTo>
                <a:cubicBezTo>
                  <a:pt x="4303" y="15255"/>
                  <a:pt x="11503" y="21600"/>
                  <a:pt x="21600" y="19036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9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960" y="3372563"/>
            <a:ext cx="1365798" cy="10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箭头"/>
          <p:cNvSpPr/>
          <p:nvPr/>
        </p:nvSpPr>
        <p:spPr>
          <a:xfrm>
            <a:off x="1905035" y="3536879"/>
            <a:ext cx="1270001" cy="726969"/>
          </a:xfrm>
          <a:prstGeom prst="rightArrow">
            <a:avLst>
              <a:gd name="adj1" fmla="val 53262"/>
              <a:gd name="adj2" fmla="val 87239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6495" y="3372563"/>
            <a:ext cx="1365798" cy="10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连接线"/>
          <p:cNvSpPr/>
          <p:nvPr/>
        </p:nvSpPr>
        <p:spPr>
          <a:xfrm>
            <a:off x="9003540" y="2420671"/>
            <a:ext cx="1585241" cy="951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883" y="2091"/>
                  <a:pt x="16083" y="9291"/>
                  <a:pt x="21600" y="21600"/>
                </a:cubicBezTo>
              </a:path>
            </a:pathLst>
          </a:custGeom>
          <a:ln w="63500">
            <a:solidFill>
              <a:schemeClr val="accent1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2" name="连接线"/>
          <p:cNvSpPr/>
          <p:nvPr/>
        </p:nvSpPr>
        <p:spPr>
          <a:xfrm>
            <a:off x="9003540" y="4428163"/>
            <a:ext cx="1709500" cy="1265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854" y="20463"/>
                  <a:pt x="17054" y="13263"/>
                  <a:pt x="21600" y="0"/>
                </a:cubicBezTo>
              </a:path>
            </a:pathLst>
          </a:custGeom>
          <a:ln w="63500">
            <a:solidFill>
              <a:schemeClr val="accent1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5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数据零丢失的主从架构</a:t>
            </a:r>
          </a:p>
        </p:txBody>
      </p:sp>
      <p:pic>
        <p:nvPicPr>
          <p:cNvPr id="6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942" y="3316361"/>
            <a:ext cx="1526501" cy="116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6602" y="1794416"/>
            <a:ext cx="1606939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连接线"/>
          <p:cNvSpPr/>
          <p:nvPr/>
        </p:nvSpPr>
        <p:spPr>
          <a:xfrm>
            <a:off x="4524844" y="2176469"/>
            <a:ext cx="2871759" cy="1139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10" fill="norm" stroke="1" extrusionOk="0">
                <a:moveTo>
                  <a:pt x="0" y="19310"/>
                </a:moveTo>
                <a:cubicBezTo>
                  <a:pt x="5463" y="3896"/>
                  <a:pt x="12663" y="-2290"/>
                  <a:pt x="21600" y="752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0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6602" y="5030603"/>
            <a:ext cx="1606939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连接线"/>
          <p:cNvSpPr/>
          <p:nvPr/>
        </p:nvSpPr>
        <p:spPr>
          <a:xfrm>
            <a:off x="4398001" y="4484365"/>
            <a:ext cx="2998602" cy="136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89" fill="norm" stroke="1" extrusionOk="0">
                <a:moveTo>
                  <a:pt x="0" y="0"/>
                </a:moveTo>
                <a:cubicBezTo>
                  <a:pt x="4303" y="15255"/>
                  <a:pt x="11503" y="21600"/>
                  <a:pt x="21600" y="19036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1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960" y="3372563"/>
            <a:ext cx="1365798" cy="10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箭头"/>
          <p:cNvSpPr/>
          <p:nvPr/>
        </p:nvSpPr>
        <p:spPr>
          <a:xfrm>
            <a:off x="1905035" y="3536879"/>
            <a:ext cx="1270001" cy="726969"/>
          </a:xfrm>
          <a:prstGeom prst="rightArrow">
            <a:avLst>
              <a:gd name="adj1" fmla="val 53262"/>
              <a:gd name="adj2" fmla="val 87239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6495" y="3372563"/>
            <a:ext cx="1365798" cy="10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连接线"/>
          <p:cNvSpPr/>
          <p:nvPr/>
        </p:nvSpPr>
        <p:spPr>
          <a:xfrm>
            <a:off x="9003540" y="2420671"/>
            <a:ext cx="1585241" cy="951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883" y="2091"/>
                  <a:pt x="16083" y="9291"/>
                  <a:pt x="21600" y="21600"/>
                </a:cubicBezTo>
              </a:path>
            </a:pathLst>
          </a:custGeom>
          <a:ln w="63500">
            <a:solidFill>
              <a:schemeClr val="accent1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1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数据零丢失的主从架构</a:t>
            </a:r>
          </a:p>
        </p:txBody>
      </p:sp>
      <p:pic>
        <p:nvPicPr>
          <p:cNvPr id="6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8156" y="2712348"/>
            <a:ext cx="1526501" cy="116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3289" y="2673561"/>
            <a:ext cx="1606939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连接线"/>
          <p:cNvSpPr/>
          <p:nvPr/>
        </p:nvSpPr>
        <p:spPr>
          <a:xfrm>
            <a:off x="3957784" y="1733597"/>
            <a:ext cx="4116364" cy="978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16202"/>
                </a:moveTo>
                <a:cubicBezTo>
                  <a:pt x="6601" y="-5184"/>
                  <a:pt x="13801" y="-5398"/>
                  <a:pt x="21600" y="15560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2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连接线"/>
          <p:cNvSpPr/>
          <p:nvPr/>
        </p:nvSpPr>
        <p:spPr>
          <a:xfrm>
            <a:off x="1272981" y="3247067"/>
            <a:ext cx="1425175" cy="170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196" y="827"/>
                  <a:pt x="996" y="8027"/>
                  <a:pt x="0" y="21600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27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904" y="1531410"/>
            <a:ext cx="1511233" cy="116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97564" y="2712348"/>
            <a:ext cx="1502640" cy="1161363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连接线"/>
          <p:cNvSpPr/>
          <p:nvPr/>
        </p:nvSpPr>
        <p:spPr>
          <a:xfrm>
            <a:off x="9520227" y="2754214"/>
            <a:ext cx="977338" cy="8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2" fill="norm" stroke="1" extrusionOk="0">
                <a:moveTo>
                  <a:pt x="0" y="13118"/>
                </a:moveTo>
                <a:cubicBezTo>
                  <a:pt x="7200" y="-5358"/>
                  <a:pt x="14400" y="-4317"/>
                  <a:pt x="21600" y="16242"/>
                </a:cubicBezTo>
              </a:path>
            </a:pathLst>
          </a:custGeom>
          <a:ln w="63500">
            <a:solidFill>
              <a:schemeClr val="accent1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63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347" y="4949115"/>
            <a:ext cx="1606940" cy="1238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2619" y="4949115"/>
            <a:ext cx="1606940" cy="1238938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连接线"/>
          <p:cNvSpPr/>
          <p:nvPr/>
        </p:nvSpPr>
        <p:spPr>
          <a:xfrm>
            <a:off x="4224656" y="3203408"/>
            <a:ext cx="1373394" cy="17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093" y="641"/>
                  <a:pt x="19293" y="7841"/>
                  <a:pt x="21600" y="21600"/>
                </a:cubicBezTo>
              </a:path>
            </a:pathLst>
          </a:custGeom>
          <a:ln w="38100">
            <a:solidFill>
              <a:schemeClr val="accent4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5" name="连接线"/>
          <p:cNvSpPr/>
          <p:nvPr/>
        </p:nvSpPr>
        <p:spPr>
          <a:xfrm>
            <a:off x="1918137" y="2011923"/>
            <a:ext cx="1249597" cy="700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6296" y="7709"/>
                  <a:pt x="9096" y="509"/>
                  <a:pt x="0" y="0"/>
                </a:cubicBezTo>
              </a:path>
            </a:pathLst>
          </a:custGeom>
          <a:ln w="63500">
            <a:solidFill>
              <a:schemeClr val="accent1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34" name="线条"/>
          <p:cNvSpPr/>
          <p:nvPr/>
        </p:nvSpPr>
        <p:spPr>
          <a:xfrm flipV="1">
            <a:off x="6867796" y="1271853"/>
            <a:ext cx="1" cy="5496327"/>
          </a:xfrm>
          <a:prstGeom prst="line">
            <a:avLst/>
          </a:prstGeom>
          <a:ln w="50800">
            <a:solidFill>
              <a:schemeClr val="accent1"/>
            </a:solidFill>
            <a:prstDash val="sysDot"/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灾备方案"/>
          <p:cNvSpPr txBox="1"/>
          <p:nvPr/>
        </p:nvSpPr>
        <p:spPr>
          <a:xfrm>
            <a:off x="2952136" y="133001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灾备方案</a:t>
            </a:r>
          </a:p>
        </p:txBody>
      </p:sp>
      <p:sp>
        <p:nvSpPr>
          <p:cNvPr id="636" name="读写分离方案"/>
          <p:cNvSpPr txBox="1"/>
          <p:nvPr/>
        </p:nvSpPr>
        <p:spPr>
          <a:xfrm>
            <a:off x="9324703" y="1330011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读写分离方案</a:t>
            </a:r>
          </a:p>
        </p:txBody>
      </p:sp>
      <p:sp>
        <p:nvSpPr>
          <p:cNvPr id="637" name="异步+GTID"/>
          <p:cNvSpPr txBox="1"/>
          <p:nvPr/>
        </p:nvSpPr>
        <p:spPr>
          <a:xfrm>
            <a:off x="5624971" y="2046121"/>
            <a:ext cx="124089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异步+GTID</a:t>
            </a:r>
          </a:p>
        </p:txBody>
      </p:sp>
      <p:sp>
        <p:nvSpPr>
          <p:cNvPr id="638" name="增强半同步…"/>
          <p:cNvSpPr txBox="1"/>
          <p:nvPr/>
        </p:nvSpPr>
        <p:spPr>
          <a:xfrm>
            <a:off x="2706549" y="4112963"/>
            <a:ext cx="1704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增强半同步</a:t>
            </a:r>
          </a:p>
          <a:p>
            <a:pPr/>
            <a:r>
              <a:t>不允许退化异步</a:t>
            </a:r>
          </a:p>
        </p:txBody>
      </p:sp>
      <p:sp>
        <p:nvSpPr>
          <p:cNvPr id="639" name="R"/>
          <p:cNvSpPr txBox="1"/>
          <p:nvPr/>
        </p:nvSpPr>
        <p:spPr>
          <a:xfrm>
            <a:off x="9927959" y="2354320"/>
            <a:ext cx="2692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640" name="R / W"/>
          <p:cNvSpPr txBox="1"/>
          <p:nvPr/>
        </p:nvSpPr>
        <p:spPr>
          <a:xfrm>
            <a:off x="2712565" y="1828662"/>
            <a:ext cx="6755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 / 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矩形 1"/>
          <p:cNvSpPr/>
          <p:nvPr/>
        </p:nvSpPr>
        <p:spPr>
          <a:xfrm>
            <a:off x="-10041" y="2340719"/>
            <a:ext cx="12192001" cy="192797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文本框 13"/>
          <p:cNvSpPr txBox="1"/>
          <p:nvPr/>
        </p:nvSpPr>
        <p:spPr>
          <a:xfrm>
            <a:off x="3841064" y="2871633"/>
            <a:ext cx="806387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利用ProxySQL拆分DB</a:t>
            </a:r>
          </a:p>
        </p:txBody>
      </p:sp>
      <p:pic>
        <p:nvPicPr>
          <p:cNvPr id="6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1124" y="2638970"/>
            <a:ext cx="1328688" cy="1331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"/>
          <p:cNvSpPr/>
          <p:nvPr/>
        </p:nvSpPr>
        <p:spPr>
          <a:xfrm>
            <a:off x="-10041" y="2340719"/>
            <a:ext cx="12192001" cy="192797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文本框 13"/>
          <p:cNvSpPr txBox="1"/>
          <p:nvPr/>
        </p:nvSpPr>
        <p:spPr>
          <a:xfrm>
            <a:off x="3841064" y="2871633"/>
            <a:ext cx="6764897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ProxySQL部署杂谈</a:t>
            </a:r>
          </a:p>
        </p:txBody>
      </p:sp>
      <p:pic>
        <p:nvPicPr>
          <p:cNvPr id="2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1124" y="2638970"/>
            <a:ext cx="1328688" cy="1331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2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</a:t>
            </a:r>
          </a:p>
        </p:txBody>
      </p:sp>
      <p:pic>
        <p:nvPicPr>
          <p:cNvPr id="6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MySQL Query Rules"/>
          <p:cNvSpPr/>
          <p:nvPr/>
        </p:nvSpPr>
        <p:spPr>
          <a:xfrm>
            <a:off x="1816997" y="3565455"/>
            <a:ext cx="2503718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657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658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659" name="DB3"/>
          <p:cNvSpPr/>
          <p:nvPr/>
        </p:nvSpPr>
        <p:spPr>
          <a:xfrm>
            <a:off x="3518147" y="3948614"/>
            <a:ext cx="657533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660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6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3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664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665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66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1519" y="1912194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669" name="DB3"/>
          <p:cNvSpPr/>
          <p:nvPr/>
        </p:nvSpPr>
        <p:spPr>
          <a:xfrm>
            <a:off x="9593084" y="3948614"/>
            <a:ext cx="657533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670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7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3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674" name="箭头"/>
          <p:cNvSpPr/>
          <p:nvPr/>
        </p:nvSpPr>
        <p:spPr>
          <a:xfrm>
            <a:off x="5459017" y="171292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5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线条"/>
          <p:cNvSpPr/>
          <p:nvPr/>
        </p:nvSpPr>
        <p:spPr>
          <a:xfrm>
            <a:off x="3846913" y="4415127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0" name="线条"/>
          <p:cNvSpPr/>
          <p:nvPr/>
        </p:nvSpPr>
        <p:spPr>
          <a:xfrm>
            <a:off x="9921850" y="2833773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3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1</a:t>
            </a:r>
          </a:p>
        </p:txBody>
      </p:sp>
      <p:pic>
        <p:nvPicPr>
          <p:cNvPr id="6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MySQL Query Rules"/>
          <p:cNvSpPr/>
          <p:nvPr/>
        </p:nvSpPr>
        <p:spPr>
          <a:xfrm>
            <a:off x="1816997" y="3565455"/>
            <a:ext cx="2503718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688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689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690" name="DB3"/>
          <p:cNvSpPr/>
          <p:nvPr/>
        </p:nvSpPr>
        <p:spPr>
          <a:xfrm>
            <a:off x="3518147" y="3948614"/>
            <a:ext cx="657533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691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9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695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696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69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699" name="DB3"/>
          <p:cNvSpPr/>
          <p:nvPr/>
        </p:nvSpPr>
        <p:spPr>
          <a:xfrm>
            <a:off x="9593084" y="3948614"/>
            <a:ext cx="657533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700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0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3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704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7" name="线条"/>
          <p:cNvSpPr/>
          <p:nvPr/>
        </p:nvSpPr>
        <p:spPr>
          <a:xfrm>
            <a:off x="3846913" y="4415127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8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9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2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1</a:t>
            </a:r>
          </a:p>
        </p:txBody>
      </p:sp>
      <p:pic>
        <p:nvPicPr>
          <p:cNvPr id="7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MySQL Query Rules"/>
          <p:cNvSpPr/>
          <p:nvPr/>
        </p:nvSpPr>
        <p:spPr>
          <a:xfrm>
            <a:off x="1816997" y="3565455"/>
            <a:ext cx="3656101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717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18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19" name="DB3-W"/>
          <p:cNvSpPr/>
          <p:nvPr/>
        </p:nvSpPr>
        <p:spPr>
          <a:xfrm>
            <a:off x="3518147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720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2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3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24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25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72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728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2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1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732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线条"/>
          <p:cNvSpPr/>
          <p:nvPr/>
        </p:nvSpPr>
        <p:spPr>
          <a:xfrm>
            <a:off x="3846913" y="4400892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7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DB3的事务完成时间"/>
          <p:cNvSpPr txBox="1"/>
          <p:nvPr/>
        </p:nvSpPr>
        <p:spPr>
          <a:xfrm>
            <a:off x="8457550" y="1656339"/>
            <a:ext cx="21490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DB3的事务完成时间</a:t>
            </a:r>
          </a:p>
        </p:txBody>
      </p:sp>
      <p:sp>
        <p:nvSpPr>
          <p:cNvPr id="739" name="DB3的数据传输到新DB3的总共时间"/>
          <p:cNvSpPr txBox="1"/>
          <p:nvPr/>
        </p:nvSpPr>
        <p:spPr>
          <a:xfrm>
            <a:off x="8457550" y="2276477"/>
            <a:ext cx="37367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DB3的数据传输到新DB3的总共时间</a:t>
            </a:r>
          </a:p>
        </p:txBody>
      </p:sp>
      <p:sp>
        <p:nvSpPr>
          <p:cNvPr id="740" name="T1"/>
          <p:cNvSpPr txBox="1"/>
          <p:nvPr/>
        </p:nvSpPr>
        <p:spPr>
          <a:xfrm>
            <a:off x="4011457" y="4574416"/>
            <a:ext cx="3709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T1</a:t>
            </a:r>
          </a:p>
        </p:txBody>
      </p:sp>
      <p:sp>
        <p:nvSpPr>
          <p:cNvPr id="741" name="T2"/>
          <p:cNvSpPr txBox="1"/>
          <p:nvPr/>
        </p:nvSpPr>
        <p:spPr>
          <a:xfrm>
            <a:off x="5645207" y="5190909"/>
            <a:ext cx="3709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T2</a:t>
            </a:r>
          </a:p>
        </p:txBody>
      </p:sp>
      <p:cxnSp>
        <p:nvCxnSpPr>
          <p:cNvPr id="742" name="连接线"/>
          <p:cNvCxnSpPr>
            <a:stCxn id="741" idx="0"/>
            <a:endCxn id="739" idx="0"/>
          </p:cNvCxnSpPr>
          <p:nvPr/>
        </p:nvCxnSpPr>
        <p:spPr>
          <a:xfrm flipV="1">
            <a:off x="5830664" y="2480947"/>
            <a:ext cx="4495255" cy="2895383"/>
          </a:xfrm>
          <a:prstGeom prst="straightConnector1">
            <a:avLst/>
          </a:prstGeom>
          <a:ln w="25400">
            <a:solidFill>
              <a:schemeClr val="accent2"/>
            </a:solidFill>
            <a:miter/>
            <a:headEnd type="triangle"/>
          </a:ln>
        </p:spPr>
      </p:cxnSp>
      <p:sp>
        <p:nvSpPr>
          <p:cNvPr id="743" name="DB3-R"/>
          <p:cNvSpPr/>
          <p:nvPr/>
        </p:nvSpPr>
        <p:spPr>
          <a:xfrm>
            <a:off x="4479098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cxnSp>
        <p:nvCxnSpPr>
          <p:cNvPr id="744" name="连接线"/>
          <p:cNvCxnSpPr>
            <a:stCxn id="740" idx="0"/>
            <a:endCxn id="738" idx="0"/>
          </p:cNvCxnSpPr>
          <p:nvPr/>
        </p:nvCxnSpPr>
        <p:spPr>
          <a:xfrm flipV="1">
            <a:off x="4196915" y="1860809"/>
            <a:ext cx="5335155" cy="2899028"/>
          </a:xfrm>
          <a:prstGeom prst="straightConnector1">
            <a:avLst/>
          </a:prstGeom>
          <a:ln w="25400">
            <a:solidFill>
              <a:schemeClr val="accent2"/>
            </a:solidFill>
            <a:miter/>
            <a:headEnd type="triangle"/>
          </a:ln>
        </p:spPr>
      </p:cxnSp>
      <p:sp>
        <p:nvSpPr>
          <p:cNvPr id="745" name="DB3-W"/>
          <p:cNvSpPr/>
          <p:nvPr/>
        </p:nvSpPr>
        <p:spPr>
          <a:xfrm>
            <a:off x="8981041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746" name="DB3-R"/>
          <p:cNvSpPr/>
          <p:nvPr/>
        </p:nvSpPr>
        <p:spPr>
          <a:xfrm>
            <a:off x="9941993" y="3948614"/>
            <a:ext cx="920668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9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2</a:t>
            </a:r>
          </a:p>
        </p:txBody>
      </p:sp>
      <p:pic>
        <p:nvPicPr>
          <p:cNvPr id="7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MySQL Query Rules"/>
          <p:cNvSpPr/>
          <p:nvPr/>
        </p:nvSpPr>
        <p:spPr>
          <a:xfrm>
            <a:off x="1816997" y="3565455"/>
            <a:ext cx="3891893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754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55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56" name="DB3-W"/>
          <p:cNvSpPr/>
          <p:nvPr/>
        </p:nvSpPr>
        <p:spPr>
          <a:xfrm>
            <a:off x="3518147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757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5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0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61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62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76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765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6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8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769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0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1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线条"/>
          <p:cNvSpPr/>
          <p:nvPr/>
        </p:nvSpPr>
        <p:spPr>
          <a:xfrm>
            <a:off x="3846913" y="4400892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DB3-R规则  指向 新DB3"/>
          <p:cNvSpPr txBox="1"/>
          <p:nvPr/>
        </p:nvSpPr>
        <p:spPr>
          <a:xfrm>
            <a:off x="7513900" y="1650618"/>
            <a:ext cx="25682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DB3-R规则  指向 新DB3</a:t>
            </a:r>
          </a:p>
        </p:txBody>
      </p:sp>
      <p:sp>
        <p:nvSpPr>
          <p:cNvPr id="776" name="T1"/>
          <p:cNvSpPr txBox="1"/>
          <p:nvPr/>
        </p:nvSpPr>
        <p:spPr>
          <a:xfrm>
            <a:off x="4011457" y="4574416"/>
            <a:ext cx="3709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T1</a:t>
            </a:r>
          </a:p>
        </p:txBody>
      </p:sp>
      <p:sp>
        <p:nvSpPr>
          <p:cNvPr id="777" name="T2"/>
          <p:cNvSpPr txBox="1"/>
          <p:nvPr/>
        </p:nvSpPr>
        <p:spPr>
          <a:xfrm>
            <a:off x="5645207" y="5190909"/>
            <a:ext cx="3709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T2</a:t>
            </a:r>
          </a:p>
        </p:txBody>
      </p:sp>
      <p:sp>
        <p:nvSpPr>
          <p:cNvPr id="778" name="DB3-R"/>
          <p:cNvSpPr/>
          <p:nvPr/>
        </p:nvSpPr>
        <p:spPr>
          <a:xfrm>
            <a:off x="4479098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779" name="DB3-W"/>
          <p:cNvSpPr/>
          <p:nvPr/>
        </p:nvSpPr>
        <p:spPr>
          <a:xfrm>
            <a:off x="8981041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780" name="DB3-R"/>
          <p:cNvSpPr/>
          <p:nvPr/>
        </p:nvSpPr>
        <p:spPr>
          <a:xfrm>
            <a:off x="9941993" y="3948614"/>
            <a:ext cx="920668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781" name="线条"/>
          <p:cNvSpPr/>
          <p:nvPr/>
        </p:nvSpPr>
        <p:spPr>
          <a:xfrm>
            <a:off x="5070740" y="4370000"/>
            <a:ext cx="3632209" cy="713724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4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3</a:t>
            </a:r>
          </a:p>
        </p:txBody>
      </p:sp>
      <p:pic>
        <p:nvPicPr>
          <p:cNvPr id="7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MySQL Query Rules"/>
          <p:cNvSpPr/>
          <p:nvPr/>
        </p:nvSpPr>
        <p:spPr>
          <a:xfrm>
            <a:off x="1816997" y="3565455"/>
            <a:ext cx="4934828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789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90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91" name="DB3-W"/>
          <p:cNvSpPr/>
          <p:nvPr/>
        </p:nvSpPr>
        <p:spPr>
          <a:xfrm>
            <a:off x="3518147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792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9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796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797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79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800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0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3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804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5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6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7" name="线条"/>
          <p:cNvSpPr/>
          <p:nvPr/>
        </p:nvSpPr>
        <p:spPr>
          <a:xfrm>
            <a:off x="3846913" y="4400892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0" name="MySQL_Query_Rules:delay列 = T1+T2"/>
          <p:cNvSpPr txBox="1"/>
          <p:nvPr/>
        </p:nvSpPr>
        <p:spPr>
          <a:xfrm>
            <a:off x="7356545" y="1487501"/>
            <a:ext cx="320400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MySQL_Query_Rules:delay列 = T1+T2</a:t>
            </a:r>
          </a:p>
        </p:txBody>
      </p:sp>
      <p:sp>
        <p:nvSpPr>
          <p:cNvPr id="811" name="DB3-W-New规则：rule_id &lt; DB3-W规则：rule_id"/>
          <p:cNvSpPr txBox="1"/>
          <p:nvPr/>
        </p:nvSpPr>
        <p:spPr>
          <a:xfrm>
            <a:off x="7389057" y="1962410"/>
            <a:ext cx="413714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DB3-W-New规则：rule_id &lt; DB3-W规则：rule_id</a:t>
            </a:r>
          </a:p>
        </p:txBody>
      </p:sp>
      <p:sp>
        <p:nvSpPr>
          <p:cNvPr id="812" name="T1"/>
          <p:cNvSpPr txBox="1"/>
          <p:nvPr/>
        </p:nvSpPr>
        <p:spPr>
          <a:xfrm>
            <a:off x="4011457" y="4574416"/>
            <a:ext cx="3709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T1</a:t>
            </a:r>
          </a:p>
        </p:txBody>
      </p:sp>
      <p:sp>
        <p:nvSpPr>
          <p:cNvPr id="813" name="T2"/>
          <p:cNvSpPr txBox="1"/>
          <p:nvPr/>
        </p:nvSpPr>
        <p:spPr>
          <a:xfrm>
            <a:off x="5645207" y="5190909"/>
            <a:ext cx="3709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T2</a:t>
            </a:r>
          </a:p>
        </p:txBody>
      </p:sp>
      <p:sp>
        <p:nvSpPr>
          <p:cNvPr id="814" name="DB3-R"/>
          <p:cNvSpPr/>
          <p:nvPr/>
        </p:nvSpPr>
        <p:spPr>
          <a:xfrm>
            <a:off x="4479098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15" name="DB3-W"/>
          <p:cNvSpPr/>
          <p:nvPr/>
        </p:nvSpPr>
        <p:spPr>
          <a:xfrm>
            <a:off x="8981041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816" name="DB3-R"/>
          <p:cNvSpPr/>
          <p:nvPr/>
        </p:nvSpPr>
        <p:spPr>
          <a:xfrm>
            <a:off x="9941993" y="3948614"/>
            <a:ext cx="920668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17" name="DB3-W-New"/>
          <p:cNvSpPr/>
          <p:nvPr/>
        </p:nvSpPr>
        <p:spPr>
          <a:xfrm>
            <a:off x="5440050" y="3948614"/>
            <a:ext cx="1218093" cy="369198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DB3-W-New</a:t>
            </a:r>
          </a:p>
        </p:txBody>
      </p:sp>
      <p:sp>
        <p:nvSpPr>
          <p:cNvPr id="818" name="线条"/>
          <p:cNvSpPr/>
          <p:nvPr/>
        </p:nvSpPr>
        <p:spPr>
          <a:xfrm>
            <a:off x="6591520" y="4299443"/>
            <a:ext cx="2872094" cy="805636"/>
          </a:xfrm>
          <a:prstGeom prst="line">
            <a:avLst/>
          </a:prstGeom>
          <a:ln w="508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DB3-W-New规则：apply = 1"/>
          <p:cNvSpPr txBox="1"/>
          <p:nvPr/>
        </p:nvSpPr>
        <p:spPr>
          <a:xfrm>
            <a:off x="7389057" y="2437320"/>
            <a:ext cx="39078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DB3-W-New规则：apply = 1</a:t>
            </a:r>
          </a:p>
        </p:txBody>
      </p:sp>
      <p:sp>
        <p:nvSpPr>
          <p:cNvPr id="820" name="线条"/>
          <p:cNvSpPr/>
          <p:nvPr/>
        </p:nvSpPr>
        <p:spPr>
          <a:xfrm>
            <a:off x="5070740" y="4370000"/>
            <a:ext cx="2328079" cy="1074066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1" name="Delay写操作"/>
          <p:cNvSpPr txBox="1"/>
          <p:nvPr/>
        </p:nvSpPr>
        <p:spPr>
          <a:xfrm>
            <a:off x="6197188" y="4572472"/>
            <a:ext cx="13743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Delay写操作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4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4</a:t>
            </a:r>
          </a:p>
        </p:txBody>
      </p:sp>
      <p:pic>
        <p:nvPicPr>
          <p:cNvPr id="8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MySQL Query Rules"/>
          <p:cNvSpPr/>
          <p:nvPr/>
        </p:nvSpPr>
        <p:spPr>
          <a:xfrm>
            <a:off x="1816997" y="3565455"/>
            <a:ext cx="4934828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829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830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831" name="DB3-W"/>
          <p:cNvSpPr/>
          <p:nvPr/>
        </p:nvSpPr>
        <p:spPr>
          <a:xfrm>
            <a:off x="3518147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832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3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834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5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836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837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83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840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4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3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844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5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6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7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8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9" name="MySQL_Query_Rules:delay列 = 0"/>
          <p:cNvSpPr txBox="1"/>
          <p:nvPr/>
        </p:nvSpPr>
        <p:spPr>
          <a:xfrm>
            <a:off x="7459512" y="1795653"/>
            <a:ext cx="35537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MySQL_Query_Rules:delay列 = 0</a:t>
            </a:r>
          </a:p>
        </p:txBody>
      </p:sp>
      <p:sp>
        <p:nvSpPr>
          <p:cNvPr id="850" name="DB3-R"/>
          <p:cNvSpPr/>
          <p:nvPr/>
        </p:nvSpPr>
        <p:spPr>
          <a:xfrm>
            <a:off x="4479098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51" name="DB3-W"/>
          <p:cNvSpPr/>
          <p:nvPr/>
        </p:nvSpPr>
        <p:spPr>
          <a:xfrm>
            <a:off x="8981041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852" name="DB3-R"/>
          <p:cNvSpPr/>
          <p:nvPr/>
        </p:nvSpPr>
        <p:spPr>
          <a:xfrm>
            <a:off x="9941993" y="3948614"/>
            <a:ext cx="920668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53" name="DB3-W-New"/>
          <p:cNvSpPr/>
          <p:nvPr/>
        </p:nvSpPr>
        <p:spPr>
          <a:xfrm>
            <a:off x="5440050" y="3948614"/>
            <a:ext cx="1218093" cy="369198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DB3-W-New</a:t>
            </a:r>
          </a:p>
        </p:txBody>
      </p:sp>
      <p:sp>
        <p:nvSpPr>
          <p:cNvPr id="854" name="线条"/>
          <p:cNvSpPr/>
          <p:nvPr/>
        </p:nvSpPr>
        <p:spPr>
          <a:xfrm>
            <a:off x="6591520" y="4299443"/>
            <a:ext cx="2872094" cy="805636"/>
          </a:xfrm>
          <a:prstGeom prst="line">
            <a:avLst/>
          </a:prstGeom>
          <a:ln w="508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5" name="Delay:0"/>
          <p:cNvSpPr txBox="1"/>
          <p:nvPr/>
        </p:nvSpPr>
        <p:spPr>
          <a:xfrm>
            <a:off x="6584660" y="4547091"/>
            <a:ext cx="8792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Delay:0</a:t>
            </a:r>
          </a:p>
        </p:txBody>
      </p:sp>
      <p:sp>
        <p:nvSpPr>
          <p:cNvPr id="856" name="线条"/>
          <p:cNvSpPr/>
          <p:nvPr/>
        </p:nvSpPr>
        <p:spPr>
          <a:xfrm>
            <a:off x="4996317" y="4376994"/>
            <a:ext cx="2402502" cy="101462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9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无缝拆库 - Step 5</a:t>
            </a:r>
          </a:p>
        </p:txBody>
      </p:sp>
      <p:pic>
        <p:nvPicPr>
          <p:cNvPr id="8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524" y="1914856"/>
            <a:ext cx="1120664" cy="866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239" y="3559105"/>
            <a:ext cx="1160927" cy="827552"/>
          </a:xfrm>
          <a:prstGeom prst="rect">
            <a:avLst/>
          </a:prstGeom>
          <a:ln w="12700">
            <a:miter lim="400000"/>
          </a:ln>
        </p:spPr>
      </p:pic>
      <p:sp>
        <p:nvSpPr>
          <p:cNvPr id="863" name="MySQL Query Rules"/>
          <p:cNvSpPr/>
          <p:nvPr/>
        </p:nvSpPr>
        <p:spPr>
          <a:xfrm>
            <a:off x="1816997" y="3565455"/>
            <a:ext cx="4934828" cy="814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864" name="DB1"/>
          <p:cNvSpPr/>
          <p:nvPr/>
        </p:nvSpPr>
        <p:spPr>
          <a:xfrm>
            <a:off x="1962031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865" name="DB2"/>
          <p:cNvSpPr/>
          <p:nvPr/>
        </p:nvSpPr>
        <p:spPr>
          <a:xfrm>
            <a:off x="2740089" y="3948614"/>
            <a:ext cx="657533" cy="36919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866" name="DB3-W"/>
          <p:cNvSpPr/>
          <p:nvPr/>
        </p:nvSpPr>
        <p:spPr>
          <a:xfrm>
            <a:off x="3518147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867" name="矩形"/>
          <p:cNvSpPr/>
          <p:nvPr/>
        </p:nvSpPr>
        <p:spPr>
          <a:xfrm>
            <a:off x="629175" y="5177466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6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843" y="5275013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869" name="矩形"/>
          <p:cNvSpPr/>
          <p:nvPr/>
        </p:nvSpPr>
        <p:spPr>
          <a:xfrm>
            <a:off x="1807932" y="5171116"/>
            <a:ext cx="2503718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0" name="DB1"/>
          <p:cNvSpPr/>
          <p:nvPr/>
        </p:nvSpPr>
        <p:spPr>
          <a:xfrm>
            <a:off x="2031504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DB1</a:t>
            </a:r>
          </a:p>
        </p:txBody>
      </p:sp>
      <p:sp>
        <p:nvSpPr>
          <p:cNvPr id="871" name="DB2"/>
          <p:cNvSpPr/>
          <p:nvPr/>
        </p:nvSpPr>
        <p:spPr>
          <a:xfrm>
            <a:off x="2809562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DB2</a:t>
            </a:r>
          </a:p>
        </p:txBody>
      </p:sp>
      <p:sp>
        <p:nvSpPr>
          <p:cNvPr id="872" name="DB3"/>
          <p:cNvSpPr/>
          <p:nvPr/>
        </p:nvSpPr>
        <p:spPr>
          <a:xfrm>
            <a:off x="3587620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pic>
        <p:nvPicPr>
          <p:cNvPr id="87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35" y="3556443"/>
            <a:ext cx="1160926" cy="827553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MySQL Query Rules"/>
          <p:cNvSpPr/>
          <p:nvPr/>
        </p:nvSpPr>
        <p:spPr>
          <a:xfrm>
            <a:off x="8669992" y="3562792"/>
            <a:ext cx="2503719" cy="8148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 Query Rules</a:t>
            </a:r>
          </a:p>
        </p:txBody>
      </p:sp>
      <p:sp>
        <p:nvSpPr>
          <p:cNvPr id="875" name="矩形"/>
          <p:cNvSpPr/>
          <p:nvPr/>
        </p:nvSpPr>
        <p:spPr>
          <a:xfrm>
            <a:off x="7482171" y="5174803"/>
            <a:ext cx="1089055" cy="8460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7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839" y="5272351"/>
            <a:ext cx="939719" cy="6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矩形"/>
          <p:cNvSpPr/>
          <p:nvPr/>
        </p:nvSpPr>
        <p:spPr>
          <a:xfrm>
            <a:off x="8660927" y="5168453"/>
            <a:ext cx="2503719" cy="8587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8" name="DB3"/>
          <p:cNvSpPr/>
          <p:nvPr/>
        </p:nvSpPr>
        <p:spPr>
          <a:xfrm>
            <a:off x="9662557" y="5258194"/>
            <a:ext cx="518588" cy="68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lumOff val="12500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DB3</a:t>
            </a:r>
          </a:p>
        </p:txBody>
      </p:sp>
      <p:sp>
        <p:nvSpPr>
          <p:cNvPr id="879" name="线条"/>
          <p:cNvSpPr/>
          <p:nvPr/>
        </p:nvSpPr>
        <p:spPr>
          <a:xfrm>
            <a:off x="3068855" y="2791821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0" name="线条"/>
          <p:cNvSpPr/>
          <p:nvPr/>
        </p:nvSpPr>
        <p:spPr>
          <a:xfrm>
            <a:off x="2290797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线条"/>
          <p:cNvSpPr/>
          <p:nvPr/>
        </p:nvSpPr>
        <p:spPr>
          <a:xfrm>
            <a:off x="3059791" y="4415127"/>
            <a:ext cx="1" cy="752102"/>
          </a:xfrm>
          <a:prstGeom prst="line">
            <a:avLst/>
          </a:prstGeom>
          <a:ln w="50800">
            <a:solidFill>
              <a:schemeClr val="accent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2" name="线条"/>
          <p:cNvSpPr/>
          <p:nvPr/>
        </p:nvSpPr>
        <p:spPr>
          <a:xfrm>
            <a:off x="9921850" y="4370000"/>
            <a:ext cx="1" cy="752102"/>
          </a:xfrm>
          <a:prstGeom prst="line">
            <a:avLst/>
          </a:prstGeom>
          <a:ln w="508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3" name="线条"/>
          <p:cNvSpPr/>
          <p:nvPr/>
        </p:nvSpPr>
        <p:spPr>
          <a:xfrm>
            <a:off x="4336276" y="5600498"/>
            <a:ext cx="3100748" cy="1"/>
          </a:xfrm>
          <a:prstGeom prst="line">
            <a:avLst/>
          </a:prstGeom>
          <a:ln w="635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DB3-R"/>
          <p:cNvSpPr/>
          <p:nvPr/>
        </p:nvSpPr>
        <p:spPr>
          <a:xfrm>
            <a:off x="4479098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85" name="DB3-W"/>
          <p:cNvSpPr/>
          <p:nvPr/>
        </p:nvSpPr>
        <p:spPr>
          <a:xfrm>
            <a:off x="8981041" y="3948614"/>
            <a:ext cx="920669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DB3-W</a:t>
            </a:r>
          </a:p>
        </p:txBody>
      </p:sp>
      <p:sp>
        <p:nvSpPr>
          <p:cNvPr id="886" name="DB3-R"/>
          <p:cNvSpPr/>
          <p:nvPr/>
        </p:nvSpPr>
        <p:spPr>
          <a:xfrm>
            <a:off x="9941993" y="3948614"/>
            <a:ext cx="920668" cy="36919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DB3-R</a:t>
            </a:r>
          </a:p>
        </p:txBody>
      </p:sp>
      <p:sp>
        <p:nvSpPr>
          <p:cNvPr id="887" name="DB3-W-New"/>
          <p:cNvSpPr/>
          <p:nvPr/>
        </p:nvSpPr>
        <p:spPr>
          <a:xfrm>
            <a:off x="5440050" y="3948614"/>
            <a:ext cx="1218093" cy="369198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DB3-W-New</a:t>
            </a:r>
          </a:p>
        </p:txBody>
      </p:sp>
      <p:pic>
        <p:nvPicPr>
          <p:cNvPr id="88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1519" y="1885881"/>
            <a:ext cx="1120664" cy="866140"/>
          </a:xfrm>
          <a:prstGeom prst="rect">
            <a:avLst/>
          </a:prstGeom>
          <a:ln w="12700">
            <a:miter lim="400000"/>
          </a:ln>
        </p:spPr>
      </p:pic>
      <p:sp>
        <p:nvSpPr>
          <p:cNvPr id="889" name="线条"/>
          <p:cNvSpPr/>
          <p:nvPr/>
        </p:nvSpPr>
        <p:spPr>
          <a:xfrm>
            <a:off x="9921851" y="2762846"/>
            <a:ext cx="1" cy="752103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矩形 1"/>
          <p:cNvSpPr/>
          <p:nvPr/>
        </p:nvSpPr>
        <p:spPr>
          <a:xfrm>
            <a:off x="-10041" y="2340719"/>
            <a:ext cx="12192001" cy="192797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2" name="文本框 13"/>
          <p:cNvSpPr txBox="1"/>
          <p:nvPr/>
        </p:nvSpPr>
        <p:spPr>
          <a:xfrm>
            <a:off x="3569124" y="2871633"/>
            <a:ext cx="8063873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ProxySQL的一些额外功能</a:t>
            </a:r>
          </a:p>
        </p:txBody>
      </p:sp>
      <p:pic>
        <p:nvPicPr>
          <p:cNvPr id="8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1124" y="2638970"/>
            <a:ext cx="1328688" cy="1331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6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如何友好的“杀连接”</a:t>
            </a:r>
          </a:p>
        </p:txBody>
      </p:sp>
      <p:pic>
        <p:nvPicPr>
          <p:cNvPr id="8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4546" y="1452557"/>
            <a:ext cx="1767494" cy="1366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4546" y="3160936"/>
            <a:ext cx="1767494" cy="1259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4546" y="4840763"/>
            <a:ext cx="1767494" cy="1405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005" y="1443492"/>
            <a:ext cx="1767494" cy="1366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005" y="4831699"/>
            <a:ext cx="1767494" cy="1405645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会话连接"/>
          <p:cNvSpPr/>
          <p:nvPr/>
        </p:nvSpPr>
        <p:spPr>
          <a:xfrm>
            <a:off x="2623753" y="5640523"/>
            <a:ext cx="1754794" cy="4950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会话连接</a:t>
            </a:r>
          </a:p>
        </p:txBody>
      </p:sp>
      <p:sp>
        <p:nvSpPr>
          <p:cNvPr id="904" name="应用连接池"/>
          <p:cNvSpPr/>
          <p:nvPr/>
        </p:nvSpPr>
        <p:spPr>
          <a:xfrm>
            <a:off x="2623753" y="2250520"/>
            <a:ext cx="1754794" cy="4950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应用连接池</a:t>
            </a:r>
          </a:p>
        </p:txBody>
      </p:sp>
      <p:sp>
        <p:nvSpPr>
          <p:cNvPr id="905" name="线条"/>
          <p:cNvSpPr/>
          <p:nvPr/>
        </p:nvSpPr>
        <p:spPr>
          <a:xfrm flipH="1">
            <a:off x="3501150" y="2794000"/>
            <a:ext cx="1" cy="2798085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6" name="KILL"/>
          <p:cNvSpPr txBox="1"/>
          <p:nvPr/>
        </p:nvSpPr>
        <p:spPr>
          <a:xfrm>
            <a:off x="2778660" y="4007622"/>
            <a:ext cx="574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KILL</a:t>
            </a:r>
          </a:p>
        </p:txBody>
      </p:sp>
      <p:sp>
        <p:nvSpPr>
          <p:cNvPr id="907" name="会话连接"/>
          <p:cNvSpPr/>
          <p:nvPr/>
        </p:nvSpPr>
        <p:spPr>
          <a:xfrm>
            <a:off x="7301225" y="5649588"/>
            <a:ext cx="1754794" cy="4950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会话连接</a:t>
            </a:r>
          </a:p>
        </p:txBody>
      </p:sp>
      <p:sp>
        <p:nvSpPr>
          <p:cNvPr id="908" name="应用连接池"/>
          <p:cNvSpPr/>
          <p:nvPr/>
        </p:nvSpPr>
        <p:spPr>
          <a:xfrm>
            <a:off x="7301225" y="2259585"/>
            <a:ext cx="1754794" cy="4950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应用连接池</a:t>
            </a:r>
          </a:p>
        </p:txBody>
      </p:sp>
      <p:sp>
        <p:nvSpPr>
          <p:cNvPr id="909" name="线条"/>
          <p:cNvSpPr/>
          <p:nvPr/>
        </p:nvSpPr>
        <p:spPr>
          <a:xfrm>
            <a:off x="8178621" y="2803064"/>
            <a:ext cx="1" cy="3390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0" name="会话池"/>
          <p:cNvSpPr/>
          <p:nvPr/>
        </p:nvSpPr>
        <p:spPr>
          <a:xfrm>
            <a:off x="7301225" y="3190544"/>
            <a:ext cx="1754794" cy="4950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会话池</a:t>
            </a:r>
          </a:p>
        </p:txBody>
      </p:sp>
      <p:sp>
        <p:nvSpPr>
          <p:cNvPr id="911" name="复用连接池"/>
          <p:cNvSpPr/>
          <p:nvPr/>
        </p:nvSpPr>
        <p:spPr>
          <a:xfrm>
            <a:off x="7301225" y="3954586"/>
            <a:ext cx="1754794" cy="4950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复用连接池</a:t>
            </a:r>
          </a:p>
        </p:txBody>
      </p:sp>
      <p:sp>
        <p:nvSpPr>
          <p:cNvPr id="912" name="线条"/>
          <p:cNvSpPr/>
          <p:nvPr/>
        </p:nvSpPr>
        <p:spPr>
          <a:xfrm>
            <a:off x="8178621" y="4498066"/>
            <a:ext cx="1" cy="105560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3" name="mysql-connection_max_age_ms = 100"/>
          <p:cNvSpPr txBox="1"/>
          <p:nvPr/>
        </p:nvSpPr>
        <p:spPr>
          <a:xfrm>
            <a:off x="8534897" y="4712279"/>
            <a:ext cx="315313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mysql-connection_max_age_ms =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6" name="文本框 13"/>
          <p:cNvSpPr txBox="1"/>
          <p:nvPr/>
        </p:nvSpPr>
        <p:spPr>
          <a:xfrm>
            <a:off x="1546616" y="259701"/>
            <a:ext cx="8057389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线程对应关系</a:t>
            </a:r>
          </a:p>
        </p:txBody>
      </p:sp>
      <p:pic>
        <p:nvPicPr>
          <p:cNvPr id="9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5656" y="1253640"/>
            <a:ext cx="8776922" cy="560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ProxySQL的部署杂谈</a:t>
            </a:r>
          </a:p>
        </p:txBody>
      </p:sp>
      <p:pic>
        <p:nvPicPr>
          <p:cNvPr id="2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1. ProxySQL 是否单节点？还是多几点ProxySQL Cluster？"/>
          <p:cNvSpPr txBox="1"/>
          <p:nvPr/>
        </p:nvSpPr>
        <p:spPr>
          <a:xfrm>
            <a:off x="1784002" y="2327031"/>
            <a:ext cx="60193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 ProxySQL 是否单节点？还是多几点ProxySQL Cluster？</a:t>
            </a:r>
          </a:p>
        </p:txBody>
      </p:sp>
      <p:sp>
        <p:nvSpPr>
          <p:cNvPr id="253" name="2. ProxySQL 服务部署在独立机子还是DB上？云上如何部署的？"/>
          <p:cNvSpPr txBox="1"/>
          <p:nvPr/>
        </p:nvSpPr>
        <p:spPr>
          <a:xfrm>
            <a:off x="1784002" y="3224529"/>
            <a:ext cx="65733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ProxySQL 服务部署在独立机子还是DB上？云上如何部署的？</a:t>
            </a:r>
          </a:p>
        </p:txBody>
      </p:sp>
      <p:sp>
        <p:nvSpPr>
          <p:cNvPr id="254" name="3. ProxySQL 服务是否对接了多个业务DB？"/>
          <p:cNvSpPr txBox="1"/>
          <p:nvPr/>
        </p:nvSpPr>
        <p:spPr>
          <a:xfrm>
            <a:off x="1784002" y="4122028"/>
            <a:ext cx="45159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ProxySQL 服务是否对接了多个业务DB？</a:t>
            </a:r>
          </a:p>
        </p:txBody>
      </p:sp>
      <p:sp>
        <p:nvSpPr>
          <p:cNvPr id="255" name="4. ProxySQL的损耗"/>
          <p:cNvSpPr txBox="1"/>
          <p:nvPr/>
        </p:nvSpPr>
        <p:spPr>
          <a:xfrm>
            <a:off x="1784002" y="5019526"/>
            <a:ext cx="20858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 ProxySQL的损耗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1" name="文本框 13"/>
          <p:cNvSpPr txBox="1"/>
          <p:nvPr/>
        </p:nvSpPr>
        <p:spPr>
          <a:xfrm>
            <a:off x="1546616" y="259701"/>
            <a:ext cx="805738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Dump Data</a:t>
            </a:r>
          </a:p>
        </p:txBody>
      </p:sp>
      <p:pic>
        <p:nvPicPr>
          <p:cNvPr id="92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线条"/>
          <p:cNvSpPr/>
          <p:nvPr/>
        </p:nvSpPr>
        <p:spPr>
          <a:xfrm>
            <a:off x="1733183" y="2770825"/>
            <a:ext cx="1" cy="941845"/>
          </a:xfrm>
          <a:prstGeom prst="line">
            <a:avLst/>
          </a:prstGeom>
          <a:ln w="381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4" name="脱敏"/>
          <p:cNvSpPr/>
          <p:nvPr/>
        </p:nvSpPr>
        <p:spPr>
          <a:xfrm>
            <a:off x="8260044" y="4467012"/>
            <a:ext cx="1612856" cy="49504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脱敏</a:t>
            </a:r>
          </a:p>
        </p:txBody>
      </p:sp>
      <p:sp>
        <p:nvSpPr>
          <p:cNvPr id="925" name="线条"/>
          <p:cNvSpPr/>
          <p:nvPr/>
        </p:nvSpPr>
        <p:spPr>
          <a:xfrm>
            <a:off x="3184736" y="2186111"/>
            <a:ext cx="1053396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6" name="MYSQLDUMP"/>
          <p:cNvSpPr/>
          <p:nvPr/>
        </p:nvSpPr>
        <p:spPr>
          <a:xfrm>
            <a:off x="929930" y="1894142"/>
            <a:ext cx="1606507" cy="58393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MYSQLDUMP</a:t>
            </a:r>
          </a:p>
        </p:txBody>
      </p:sp>
      <p:sp>
        <p:nvSpPr>
          <p:cNvPr id="927" name="用户信息表.sql"/>
          <p:cNvSpPr/>
          <p:nvPr/>
        </p:nvSpPr>
        <p:spPr>
          <a:xfrm>
            <a:off x="4883256" y="1890967"/>
            <a:ext cx="1873003" cy="590289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用户信息表.sql</a:t>
            </a:r>
          </a:p>
        </p:txBody>
      </p:sp>
      <p:sp>
        <p:nvSpPr>
          <p:cNvPr id="928" name="Product"/>
          <p:cNvSpPr/>
          <p:nvPr/>
        </p:nvSpPr>
        <p:spPr>
          <a:xfrm>
            <a:off x="1196028" y="4005414"/>
            <a:ext cx="1074311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929" name="Test"/>
          <p:cNvSpPr/>
          <p:nvPr/>
        </p:nvSpPr>
        <p:spPr>
          <a:xfrm>
            <a:off x="5271447" y="4005414"/>
            <a:ext cx="1074310" cy="1418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930" name="线条"/>
          <p:cNvSpPr/>
          <p:nvPr/>
        </p:nvSpPr>
        <p:spPr>
          <a:xfrm>
            <a:off x="5808601" y="2660002"/>
            <a:ext cx="1" cy="105560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1" name="线条"/>
          <p:cNvSpPr/>
          <p:nvPr/>
        </p:nvSpPr>
        <p:spPr>
          <a:xfrm flipH="1">
            <a:off x="6760983" y="4714532"/>
            <a:ext cx="1087010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6" name="文本框 13"/>
          <p:cNvSpPr txBox="1"/>
          <p:nvPr/>
        </p:nvSpPr>
        <p:spPr>
          <a:xfrm>
            <a:off x="1546616" y="259701"/>
            <a:ext cx="805738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Dump Data</a:t>
            </a:r>
          </a:p>
        </p:txBody>
      </p:sp>
      <p:pic>
        <p:nvPicPr>
          <p:cNvPr id="93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38" name="线条"/>
          <p:cNvSpPr/>
          <p:nvPr/>
        </p:nvSpPr>
        <p:spPr>
          <a:xfrm>
            <a:off x="1733183" y="2296473"/>
            <a:ext cx="1" cy="596639"/>
          </a:xfrm>
          <a:prstGeom prst="line">
            <a:avLst/>
          </a:prstGeom>
          <a:ln w="381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线条"/>
          <p:cNvSpPr/>
          <p:nvPr/>
        </p:nvSpPr>
        <p:spPr>
          <a:xfrm>
            <a:off x="11123570" y="2011253"/>
            <a:ext cx="1" cy="87439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0" name="MYSQLDUMP"/>
          <p:cNvSpPr/>
          <p:nvPr/>
        </p:nvSpPr>
        <p:spPr>
          <a:xfrm>
            <a:off x="929930" y="1317604"/>
            <a:ext cx="1606507" cy="58393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MYSQLDUMP</a:t>
            </a:r>
          </a:p>
        </p:txBody>
      </p:sp>
      <p:sp>
        <p:nvSpPr>
          <p:cNvPr id="941" name="用户信息表.sql"/>
          <p:cNvSpPr/>
          <p:nvPr/>
        </p:nvSpPr>
        <p:spPr>
          <a:xfrm>
            <a:off x="9961392" y="3020685"/>
            <a:ext cx="1873004" cy="590289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用户信息表.sql</a:t>
            </a:r>
          </a:p>
        </p:txBody>
      </p:sp>
      <p:sp>
        <p:nvSpPr>
          <p:cNvPr id="942" name="Product"/>
          <p:cNvSpPr/>
          <p:nvPr/>
        </p:nvSpPr>
        <p:spPr>
          <a:xfrm>
            <a:off x="1196028" y="5157503"/>
            <a:ext cx="1074311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pic>
        <p:nvPicPr>
          <p:cNvPr id="94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9437" y="2989011"/>
            <a:ext cx="1767493" cy="1259937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线条"/>
          <p:cNvSpPr/>
          <p:nvPr/>
        </p:nvSpPr>
        <p:spPr>
          <a:xfrm>
            <a:off x="1733183" y="4401731"/>
            <a:ext cx="1" cy="596638"/>
          </a:xfrm>
          <a:prstGeom prst="line">
            <a:avLst/>
          </a:prstGeom>
          <a:ln w="381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5" name="mysql_query_rules"/>
          <p:cNvSpPr/>
          <p:nvPr/>
        </p:nvSpPr>
        <p:spPr>
          <a:xfrm>
            <a:off x="2735044" y="3140744"/>
            <a:ext cx="5926535" cy="956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7" y="0"/>
                </a:moveTo>
                <a:cubicBezTo>
                  <a:pt x="1029" y="0"/>
                  <a:pt x="926" y="642"/>
                  <a:pt x="926" y="1434"/>
                </a:cubicBezTo>
                <a:lnTo>
                  <a:pt x="926" y="11472"/>
                </a:lnTo>
                <a:lnTo>
                  <a:pt x="0" y="14340"/>
                </a:lnTo>
                <a:lnTo>
                  <a:pt x="926" y="17208"/>
                </a:lnTo>
                <a:lnTo>
                  <a:pt x="926" y="20166"/>
                </a:lnTo>
                <a:cubicBezTo>
                  <a:pt x="926" y="20958"/>
                  <a:pt x="1029" y="21600"/>
                  <a:pt x="1157" y="21600"/>
                </a:cubicBezTo>
                <a:lnTo>
                  <a:pt x="21369" y="21600"/>
                </a:lnTo>
                <a:cubicBezTo>
                  <a:pt x="21496" y="21600"/>
                  <a:pt x="21600" y="20958"/>
                  <a:pt x="21600" y="20166"/>
                </a:cubicBezTo>
                <a:lnTo>
                  <a:pt x="21600" y="1434"/>
                </a:lnTo>
                <a:cubicBezTo>
                  <a:pt x="21600" y="642"/>
                  <a:pt x="21496" y="0"/>
                  <a:pt x="21369" y="0"/>
                </a:cubicBezTo>
                <a:lnTo>
                  <a:pt x="1157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mysql_query_rules</a:t>
            </a:r>
          </a:p>
        </p:txBody>
      </p:sp>
      <p:sp>
        <p:nvSpPr>
          <p:cNvPr id="946" name="SELECT /*!40001 SQL_NO_CACHE */ * FROM tablename"/>
          <p:cNvSpPr/>
          <p:nvPr/>
        </p:nvSpPr>
        <p:spPr>
          <a:xfrm>
            <a:off x="2593341" y="1320208"/>
            <a:ext cx="9101932" cy="55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6" y="0"/>
                </a:moveTo>
                <a:cubicBezTo>
                  <a:pt x="1723" y="0"/>
                  <a:pt x="1656" y="1106"/>
                  <a:pt x="1656" y="2470"/>
                </a:cubicBezTo>
                <a:lnTo>
                  <a:pt x="1656" y="5666"/>
                </a:lnTo>
                <a:lnTo>
                  <a:pt x="0" y="10607"/>
                </a:lnTo>
                <a:lnTo>
                  <a:pt x="1656" y="15548"/>
                </a:lnTo>
                <a:lnTo>
                  <a:pt x="1656" y="19130"/>
                </a:lnTo>
                <a:cubicBezTo>
                  <a:pt x="1656" y="20494"/>
                  <a:pt x="1723" y="21600"/>
                  <a:pt x="1806" y="21600"/>
                </a:cubicBezTo>
                <a:lnTo>
                  <a:pt x="21449" y="21600"/>
                </a:lnTo>
                <a:cubicBezTo>
                  <a:pt x="21533" y="21600"/>
                  <a:pt x="21600" y="20494"/>
                  <a:pt x="21600" y="19130"/>
                </a:cubicBezTo>
                <a:lnTo>
                  <a:pt x="21600" y="2470"/>
                </a:lnTo>
                <a:cubicBezTo>
                  <a:pt x="21600" y="1106"/>
                  <a:pt x="21533" y="0"/>
                  <a:pt x="21449" y="0"/>
                </a:cubicBezTo>
                <a:lnTo>
                  <a:pt x="1806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SELECT /*</a:t>
            </a:r>
            <a:r>
              <a:rPr>
                <a:solidFill>
                  <a:schemeClr val="accent4"/>
                </a:solidFill>
              </a:rPr>
              <a:t>!40001 SQL_NO_CACHE</a:t>
            </a:r>
            <a:r>
              <a:t> */ * FROM tablename</a:t>
            </a:r>
          </a:p>
        </p:txBody>
      </p:sp>
      <p:sp>
        <p:nvSpPr>
          <p:cNvPr id="947" name="match_pattern"/>
          <p:cNvSpPr/>
          <p:nvPr/>
        </p:nvSpPr>
        <p:spPr>
          <a:xfrm>
            <a:off x="3101269" y="3578773"/>
            <a:ext cx="1879353" cy="393944"/>
          </a:xfrm>
          <a:prstGeom prst="rect">
            <a:avLst/>
          </a:prstGeom>
          <a:solidFill>
            <a:srgbClr val="0D0D0D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match_pattern</a:t>
            </a:r>
          </a:p>
        </p:txBody>
      </p:sp>
      <p:sp>
        <p:nvSpPr>
          <p:cNvPr id="948" name="replace_pattern"/>
          <p:cNvSpPr/>
          <p:nvPr/>
        </p:nvSpPr>
        <p:spPr>
          <a:xfrm>
            <a:off x="6643178" y="3578773"/>
            <a:ext cx="1879353" cy="393944"/>
          </a:xfrm>
          <a:prstGeom prst="rect">
            <a:avLst/>
          </a:prstGeom>
          <a:solidFill>
            <a:srgbClr val="0D0D0D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replace_pattern</a:t>
            </a:r>
          </a:p>
        </p:txBody>
      </p:sp>
      <p:sp>
        <p:nvSpPr>
          <p:cNvPr id="949" name="线条"/>
          <p:cNvSpPr/>
          <p:nvPr/>
        </p:nvSpPr>
        <p:spPr>
          <a:xfrm>
            <a:off x="3549166" y="2044955"/>
            <a:ext cx="1" cy="1430936"/>
          </a:xfrm>
          <a:prstGeom prst="line">
            <a:avLst/>
          </a:prstGeom>
          <a:ln w="38100">
            <a:solidFill>
              <a:schemeClr val="accent6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0" name="线条"/>
          <p:cNvSpPr/>
          <p:nvPr/>
        </p:nvSpPr>
        <p:spPr>
          <a:xfrm flipH="1">
            <a:off x="7783508" y="4100614"/>
            <a:ext cx="3007" cy="739368"/>
          </a:xfrm>
          <a:prstGeom prst="line">
            <a:avLst/>
          </a:prstGeom>
          <a:ln w="381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1" name="Select …CONCAT(LEFT(first_name,2),REPEAT(‘x’,LENGTH(first_name)-2)) as name…"/>
          <p:cNvSpPr/>
          <p:nvPr/>
        </p:nvSpPr>
        <p:spPr>
          <a:xfrm>
            <a:off x="2535632" y="4974151"/>
            <a:ext cx="9334586" cy="739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Select …</a:t>
            </a:r>
            <a:r>
              <a:rPr>
                <a:solidFill>
                  <a:schemeClr val="accent6"/>
                </a:solidFill>
              </a:rPr>
              <a:t>CONCAT(LEFT(first_name,2),REPEAT(‘x’,LENGTH(first_name)-2)) as name</a:t>
            </a:r>
            <a:endParaRPr>
              <a:solidFill>
                <a:schemeClr val="accent6"/>
              </a:solidFill>
            </a:endParaRPr>
          </a:p>
          <a:p>
            <a:pPr/>
            <a:r>
              <a:t>From  tablename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矩形"/>
          <p:cNvSpPr/>
          <p:nvPr/>
        </p:nvSpPr>
        <p:spPr>
          <a:xfrm>
            <a:off x="6498514" y="3222339"/>
            <a:ext cx="5612364" cy="329048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4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6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7" name="文本框 13"/>
          <p:cNvSpPr txBox="1"/>
          <p:nvPr/>
        </p:nvSpPr>
        <p:spPr>
          <a:xfrm>
            <a:off x="1546616" y="259701"/>
            <a:ext cx="805738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</a:t>
            </a:r>
          </a:p>
        </p:txBody>
      </p:sp>
      <p:pic>
        <p:nvPicPr>
          <p:cNvPr id="95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657" y="3136157"/>
            <a:ext cx="1767494" cy="1259937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mysql_query_rules…"/>
          <p:cNvSpPr/>
          <p:nvPr/>
        </p:nvSpPr>
        <p:spPr>
          <a:xfrm>
            <a:off x="2712125" y="3192665"/>
            <a:ext cx="3470333" cy="11469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  <a:r>
              <a:t>mysql_query_rules</a:t>
            </a:r>
          </a:p>
          <a:p>
            <a:pPr algn="ctr"/>
          </a:p>
          <a:p>
            <a:pPr algn="ctr"/>
            <a:r>
              <a:t>error_msg</a:t>
            </a:r>
          </a:p>
        </p:txBody>
      </p:sp>
      <p:sp>
        <p:nvSpPr>
          <p:cNvPr id="961" name="线条"/>
          <p:cNvSpPr/>
          <p:nvPr/>
        </p:nvSpPr>
        <p:spPr>
          <a:xfrm flipH="1">
            <a:off x="332460" y="2128093"/>
            <a:ext cx="1" cy="1168005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96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657" y="1472954"/>
            <a:ext cx="1767494" cy="1366064"/>
          </a:xfrm>
          <a:prstGeom prst="rect">
            <a:avLst/>
          </a:prstGeom>
          <a:ln w="12700">
            <a:miter lim="400000"/>
          </a:ln>
        </p:spPr>
      </p:pic>
      <p:sp>
        <p:nvSpPr>
          <p:cNvPr id="963" name="发起了高并发的异常SQL"/>
          <p:cNvSpPr/>
          <p:nvPr/>
        </p:nvSpPr>
        <p:spPr>
          <a:xfrm>
            <a:off x="2679117" y="1479304"/>
            <a:ext cx="3544095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5" y="0"/>
                </a:moveTo>
                <a:cubicBezTo>
                  <a:pt x="1721" y="0"/>
                  <a:pt x="1548" y="484"/>
                  <a:pt x="1548" y="1080"/>
                </a:cubicBezTo>
                <a:lnTo>
                  <a:pt x="1548" y="8640"/>
                </a:lnTo>
                <a:lnTo>
                  <a:pt x="0" y="10800"/>
                </a:lnTo>
                <a:lnTo>
                  <a:pt x="1548" y="12960"/>
                </a:lnTo>
                <a:lnTo>
                  <a:pt x="1548" y="20520"/>
                </a:lnTo>
                <a:cubicBezTo>
                  <a:pt x="1548" y="21116"/>
                  <a:pt x="1721" y="21600"/>
                  <a:pt x="1935" y="21600"/>
                </a:cubicBezTo>
                <a:lnTo>
                  <a:pt x="21213" y="21600"/>
                </a:lnTo>
                <a:cubicBezTo>
                  <a:pt x="2142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27" y="0"/>
                  <a:pt x="21213" y="0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发起了高并发的异常SQL</a:t>
            </a:r>
          </a:p>
        </p:txBody>
      </p:sp>
      <p:sp>
        <p:nvSpPr>
          <p:cNvPr id="964" name="Product"/>
          <p:cNvSpPr/>
          <p:nvPr/>
        </p:nvSpPr>
        <p:spPr>
          <a:xfrm>
            <a:off x="1028249" y="5068020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965" name="线条"/>
          <p:cNvSpPr/>
          <p:nvPr/>
        </p:nvSpPr>
        <p:spPr>
          <a:xfrm flipH="1">
            <a:off x="332460" y="3649440"/>
            <a:ext cx="1" cy="155512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66" name="stats_mysql_errors…"/>
          <p:cNvSpPr/>
          <p:nvPr/>
        </p:nvSpPr>
        <p:spPr>
          <a:xfrm>
            <a:off x="6630949" y="4556545"/>
            <a:ext cx="5347494" cy="177006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  <a:r>
              <a:t>stats_mysql_errors</a:t>
            </a:r>
          </a:p>
          <a:p>
            <a:pPr algn="ctr"/>
          </a:p>
          <a:p>
            <a:pPr algn="ctr"/>
            <a:r>
              <a:t>hostgroup | hostname  | port | username   | client_address | schemaname         | errno | count_star | first_seen | last_seen  | last_error</a:t>
            </a:r>
          </a:p>
        </p:txBody>
      </p:sp>
      <p:sp>
        <p:nvSpPr>
          <p:cNvPr id="967" name="proxysql.log"/>
          <p:cNvSpPr/>
          <p:nvPr/>
        </p:nvSpPr>
        <p:spPr>
          <a:xfrm>
            <a:off x="7914184" y="3679781"/>
            <a:ext cx="2244129" cy="5051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proxysql.log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任意多边形: 形状 7"/>
          <p:cNvSpPr/>
          <p:nvPr/>
        </p:nvSpPr>
        <p:spPr>
          <a:xfrm>
            <a:off x="-3181350" y="-1543050"/>
            <a:ext cx="19069050" cy="897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4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417" y="21600"/>
                </a:lnTo>
                <a:cubicBezTo>
                  <a:pt x="12692" y="14400"/>
                  <a:pt x="18484" y="7613"/>
                  <a:pt x="17241" y="0"/>
                </a:cubicBezTo>
                <a:close/>
                <a:moveTo>
                  <a:pt x="0" y="0"/>
                </a:moveTo>
                <a:lnTo>
                  <a:pt x="17241" y="0"/>
                </a:lnTo>
                <a:lnTo>
                  <a:pt x="1043" y="275"/>
                </a:lnTo>
                <a:lnTo>
                  <a:pt x="3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>
              <a:alpha val="7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2" name="直接连接符 10"/>
          <p:cNvSpPr/>
          <p:nvPr/>
        </p:nvSpPr>
        <p:spPr>
          <a:xfrm flipH="1">
            <a:off x="183948" y="4463657"/>
            <a:ext cx="1436606" cy="1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75" name="矩形 13"/>
          <p:cNvGrpSpPr/>
          <p:nvPr/>
        </p:nvGrpSpPr>
        <p:grpSpPr>
          <a:xfrm>
            <a:off x="9562834" y="3492354"/>
            <a:ext cx="2204042" cy="613823"/>
            <a:chOff x="0" y="0"/>
            <a:chExt cx="2204041" cy="613821"/>
          </a:xfrm>
        </p:grpSpPr>
        <p:sp>
          <p:nvSpPr>
            <p:cNvPr id="973" name="形状"/>
            <p:cNvSpPr/>
            <p:nvPr/>
          </p:nvSpPr>
          <p:spPr>
            <a:xfrm>
              <a:off x="-1" y="0"/>
              <a:ext cx="2204043" cy="61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3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31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74" name="张充"/>
            <p:cNvSpPr txBox="1"/>
            <p:nvPr/>
          </p:nvSpPr>
          <p:spPr>
            <a:xfrm>
              <a:off x="-1" y="7190"/>
              <a:ext cx="2204043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 张充</a:t>
              </a:r>
            </a:p>
          </p:txBody>
        </p:sp>
      </p:grpSp>
      <p:sp>
        <p:nvSpPr>
          <p:cNvPr id="976" name="THANK YOU"/>
          <p:cNvSpPr/>
          <p:nvPr/>
        </p:nvSpPr>
        <p:spPr>
          <a:xfrm>
            <a:off x="1719249" y="2754629"/>
            <a:ext cx="7347836" cy="13487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7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9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2350" y="4823944"/>
            <a:ext cx="1537591" cy="153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907" y="2774709"/>
            <a:ext cx="1328688" cy="13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"/>
          <p:cNvSpPr/>
          <p:nvPr/>
        </p:nvSpPr>
        <p:spPr>
          <a:xfrm>
            <a:off x="1031027" y="4099226"/>
            <a:ext cx="2817369" cy="1412065"/>
          </a:xfrm>
          <a:prstGeom prst="rect">
            <a:avLst/>
          </a:prstGeom>
          <a:ln w="38100">
            <a:solidFill>
              <a:schemeClr val="accent3">
                <a:lumOff val="17647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258" name="Web"/>
          <p:cNvSpPr/>
          <p:nvPr/>
        </p:nvSpPr>
        <p:spPr>
          <a:xfrm>
            <a:off x="4531048" y="1329998"/>
            <a:ext cx="2912138" cy="840490"/>
          </a:xfrm>
          <a:prstGeom prst="rect">
            <a:avLst/>
          </a:prstGeom>
          <a:solidFill>
            <a:srgbClr val="00A2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/>
          <a:lstStyle>
            <a:lvl1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259" name="Application"/>
          <p:cNvSpPr/>
          <p:nvPr/>
        </p:nvSpPr>
        <p:spPr>
          <a:xfrm>
            <a:off x="4979354" y="1631482"/>
            <a:ext cx="2015526" cy="388466"/>
          </a:xfrm>
          <a:prstGeom prst="roundRect">
            <a:avLst>
              <a:gd name="adj" fmla="val 34481"/>
            </a:avLst>
          </a:prstGeom>
          <a:gradFill>
            <a:gsLst>
              <a:gs pos="0">
                <a:srgbClr val="16E7CF"/>
              </a:gs>
              <a:gs pos="100000">
                <a:srgbClr val="007B76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60" name="ProxySQL"/>
          <p:cNvSpPr/>
          <p:nvPr/>
        </p:nvSpPr>
        <p:spPr>
          <a:xfrm>
            <a:off x="2422888" y="4612972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61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ProxySQL的部署杂谈</a:t>
            </a:r>
          </a:p>
        </p:txBody>
      </p:sp>
      <p:sp>
        <p:nvSpPr>
          <p:cNvPr id="263" name="R"/>
          <p:cNvSpPr/>
          <p:nvPr/>
        </p:nvSpPr>
        <p:spPr>
          <a:xfrm>
            <a:off x="1291524" y="4312810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/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R</a:t>
            </a:r>
          </a:p>
        </p:txBody>
      </p:sp>
      <p:sp>
        <p:nvSpPr>
          <p:cNvPr id="264" name="线条"/>
          <p:cNvSpPr/>
          <p:nvPr/>
        </p:nvSpPr>
        <p:spPr>
          <a:xfrm>
            <a:off x="6622144" y="2191118"/>
            <a:ext cx="1" cy="1881128"/>
          </a:xfrm>
          <a:prstGeom prst="line">
            <a:avLst/>
          </a:prstGeom>
          <a:ln w="762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Network"/>
          <p:cNvSpPr/>
          <p:nvPr/>
        </p:nvSpPr>
        <p:spPr>
          <a:xfrm>
            <a:off x="7887278" y="2394238"/>
            <a:ext cx="1527091" cy="469029"/>
          </a:xfrm>
          <a:prstGeom prst="rect">
            <a:avLst/>
          </a:prstGeom>
          <a:solidFill>
            <a:srgbClr val="FF26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266" name="矩形"/>
          <p:cNvSpPr/>
          <p:nvPr/>
        </p:nvSpPr>
        <p:spPr>
          <a:xfrm>
            <a:off x="4578432" y="4099226"/>
            <a:ext cx="2817370" cy="1412065"/>
          </a:xfrm>
          <a:prstGeom prst="rect">
            <a:avLst/>
          </a:prstGeom>
          <a:ln w="38100">
            <a:solidFill>
              <a:schemeClr val="accent3">
                <a:lumOff val="17647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267" name="ProxySQL"/>
          <p:cNvSpPr/>
          <p:nvPr/>
        </p:nvSpPr>
        <p:spPr>
          <a:xfrm>
            <a:off x="5970294" y="4612972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68" name="W"/>
          <p:cNvSpPr/>
          <p:nvPr/>
        </p:nvSpPr>
        <p:spPr>
          <a:xfrm>
            <a:off x="4838930" y="4312810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W</a:t>
            </a:r>
          </a:p>
        </p:txBody>
      </p:sp>
      <p:sp>
        <p:nvSpPr>
          <p:cNvPr id="269" name="矩形"/>
          <p:cNvSpPr/>
          <p:nvPr/>
        </p:nvSpPr>
        <p:spPr>
          <a:xfrm>
            <a:off x="8343604" y="4099226"/>
            <a:ext cx="2817370" cy="1412065"/>
          </a:xfrm>
          <a:prstGeom prst="rect">
            <a:avLst/>
          </a:prstGeom>
          <a:ln w="38100">
            <a:solidFill>
              <a:schemeClr val="accent3">
                <a:lumOff val="17647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270" name="ProxySQL"/>
          <p:cNvSpPr/>
          <p:nvPr/>
        </p:nvSpPr>
        <p:spPr>
          <a:xfrm>
            <a:off x="9735465" y="4612972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71" name="S"/>
          <p:cNvSpPr/>
          <p:nvPr/>
        </p:nvSpPr>
        <p:spPr>
          <a:xfrm>
            <a:off x="8604101" y="4312810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72" name="线条"/>
          <p:cNvSpPr/>
          <p:nvPr/>
        </p:nvSpPr>
        <p:spPr>
          <a:xfrm flipH="1">
            <a:off x="5348560" y="4913559"/>
            <a:ext cx="752407" cy="1"/>
          </a:xfrm>
          <a:prstGeom prst="line">
            <a:avLst/>
          </a:prstGeom>
          <a:ln w="76200">
            <a:solidFill>
              <a:schemeClr val="accent6">
                <a:satOff val="-3457"/>
                <a:lumOff val="13039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线条"/>
          <p:cNvSpPr/>
          <p:nvPr/>
        </p:nvSpPr>
        <p:spPr>
          <a:xfrm>
            <a:off x="6096000" y="2191118"/>
            <a:ext cx="1" cy="1947347"/>
          </a:xfrm>
          <a:prstGeom prst="line">
            <a:avLst/>
          </a:prstGeom>
          <a:ln w="76200">
            <a:solidFill>
              <a:schemeClr val="accent6">
                <a:satOff val="-3457"/>
                <a:lumOff val="13039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线条"/>
          <p:cNvSpPr/>
          <p:nvPr/>
        </p:nvSpPr>
        <p:spPr>
          <a:xfrm flipH="1">
            <a:off x="3632056" y="4913559"/>
            <a:ext cx="1214093" cy="1"/>
          </a:xfrm>
          <a:prstGeom prst="line">
            <a:avLst/>
          </a:prstGeom>
          <a:ln w="762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75" name="连接线"/>
          <p:cNvCxnSpPr>
            <a:stCxn id="265" idx="0"/>
            <a:endCxn id="267" idx="0"/>
          </p:cNvCxnSpPr>
          <p:nvPr/>
        </p:nvCxnSpPr>
        <p:spPr>
          <a:xfrm flipH="1">
            <a:off x="6577340" y="2628752"/>
            <a:ext cx="2073484" cy="2284808"/>
          </a:xfrm>
          <a:prstGeom prst="straightConnector1">
            <a:avLst/>
          </a:prstGeom>
          <a:ln w="38100">
            <a:solidFill>
              <a:srgbClr val="FF2600"/>
            </a:solidFill>
            <a:miter/>
            <a:tailEnd type="triangle"/>
          </a:ln>
        </p:spPr>
      </p:cxnSp>
      <p:pic>
        <p:nvPicPr>
          <p:cNvPr id="2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矩形"/>
          <p:cNvSpPr/>
          <p:nvPr/>
        </p:nvSpPr>
        <p:spPr>
          <a:xfrm>
            <a:off x="2267268" y="3873271"/>
            <a:ext cx="7643385" cy="966404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Web"/>
          <p:cNvSpPr/>
          <p:nvPr/>
        </p:nvSpPr>
        <p:spPr>
          <a:xfrm>
            <a:off x="3956922" y="1329998"/>
            <a:ext cx="4278156" cy="840490"/>
          </a:xfrm>
          <a:prstGeom prst="rect">
            <a:avLst/>
          </a:prstGeom>
          <a:solidFill>
            <a:srgbClr val="00A2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/>
          <a:lstStyle>
            <a:lvl1pPr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282" name="Application"/>
          <p:cNvSpPr/>
          <p:nvPr/>
        </p:nvSpPr>
        <p:spPr>
          <a:xfrm>
            <a:off x="4376182" y="1589869"/>
            <a:ext cx="3425557" cy="388466"/>
          </a:xfrm>
          <a:prstGeom prst="roundRect">
            <a:avLst>
              <a:gd name="adj" fmla="val 34481"/>
            </a:avLst>
          </a:prstGeom>
          <a:gradFill>
            <a:gsLst>
              <a:gs pos="0">
                <a:srgbClr val="16E7CF"/>
              </a:gs>
              <a:gs pos="100000">
                <a:srgbClr val="007B76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83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ProxySQL的部署杂谈</a:t>
            </a:r>
          </a:p>
        </p:txBody>
      </p:sp>
      <p:sp>
        <p:nvSpPr>
          <p:cNvPr id="285" name="R"/>
          <p:cNvSpPr/>
          <p:nvPr/>
        </p:nvSpPr>
        <p:spPr>
          <a:xfrm>
            <a:off x="2412126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R</a:t>
            </a:r>
          </a:p>
        </p:txBody>
      </p:sp>
      <p:sp>
        <p:nvSpPr>
          <p:cNvPr id="286" name="线条"/>
          <p:cNvSpPr/>
          <p:nvPr/>
        </p:nvSpPr>
        <p:spPr>
          <a:xfrm flipH="1">
            <a:off x="3156550" y="4686354"/>
            <a:ext cx="1040856" cy="1303553"/>
          </a:xfrm>
          <a:prstGeom prst="line">
            <a:avLst/>
          </a:prstGeom>
          <a:ln w="76200">
            <a:solidFill>
              <a:schemeClr val="accent4">
                <a:lumOff val="1250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W"/>
          <p:cNvSpPr/>
          <p:nvPr/>
        </p:nvSpPr>
        <p:spPr>
          <a:xfrm>
            <a:off x="5774840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W</a:t>
            </a:r>
          </a:p>
        </p:txBody>
      </p:sp>
      <p:sp>
        <p:nvSpPr>
          <p:cNvPr id="288" name="ProxySQL"/>
          <p:cNvSpPr/>
          <p:nvPr/>
        </p:nvSpPr>
        <p:spPr>
          <a:xfrm>
            <a:off x="3743172" y="4055886"/>
            <a:ext cx="1214093" cy="601174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89" name="S"/>
          <p:cNvSpPr/>
          <p:nvPr/>
        </p:nvSpPr>
        <p:spPr>
          <a:xfrm>
            <a:off x="8873881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90" name="线条"/>
          <p:cNvSpPr/>
          <p:nvPr/>
        </p:nvSpPr>
        <p:spPr>
          <a:xfrm>
            <a:off x="4407845" y="2199783"/>
            <a:ext cx="1" cy="1294645"/>
          </a:xfrm>
          <a:prstGeom prst="line">
            <a:avLst/>
          </a:prstGeom>
          <a:ln w="76200">
            <a:solidFill>
              <a:schemeClr val="accent1">
                <a:lumOff val="12058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ProxySQL"/>
          <p:cNvSpPr/>
          <p:nvPr/>
        </p:nvSpPr>
        <p:spPr>
          <a:xfrm>
            <a:off x="5481914" y="4055886"/>
            <a:ext cx="1214093" cy="601174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92" name="ProxySQL"/>
          <p:cNvSpPr/>
          <p:nvPr/>
        </p:nvSpPr>
        <p:spPr>
          <a:xfrm>
            <a:off x="7294064" y="4055886"/>
            <a:ext cx="1214093" cy="601174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293" name="线条"/>
          <p:cNvSpPr/>
          <p:nvPr/>
        </p:nvSpPr>
        <p:spPr>
          <a:xfrm>
            <a:off x="4710815" y="4694902"/>
            <a:ext cx="933851" cy="1168005"/>
          </a:xfrm>
          <a:prstGeom prst="line">
            <a:avLst/>
          </a:prstGeom>
          <a:ln w="76200">
            <a:solidFill>
              <a:schemeClr val="accent4">
                <a:lumOff val="1250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Load Balance"/>
          <p:cNvSpPr/>
          <p:nvPr/>
        </p:nvSpPr>
        <p:spPr>
          <a:xfrm>
            <a:off x="5215411" y="2692900"/>
            <a:ext cx="3400157" cy="455895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/>
            <a:r>
              <a:t>Load Balance</a:t>
            </a:r>
          </a:p>
        </p:txBody>
      </p:sp>
      <p:sp>
        <p:nvSpPr>
          <p:cNvPr id="295" name="线条"/>
          <p:cNvSpPr/>
          <p:nvPr/>
        </p:nvSpPr>
        <p:spPr>
          <a:xfrm>
            <a:off x="6088960" y="3188893"/>
            <a:ext cx="1" cy="601175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线条"/>
          <p:cNvSpPr/>
          <p:nvPr/>
        </p:nvSpPr>
        <p:spPr>
          <a:xfrm>
            <a:off x="7901110" y="3214511"/>
            <a:ext cx="1" cy="601175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线条"/>
          <p:cNvSpPr/>
          <p:nvPr/>
        </p:nvSpPr>
        <p:spPr>
          <a:xfrm>
            <a:off x="6957512" y="2170957"/>
            <a:ext cx="1" cy="481730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9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矩形"/>
          <p:cNvSpPr/>
          <p:nvPr/>
        </p:nvSpPr>
        <p:spPr>
          <a:xfrm>
            <a:off x="1089961" y="5241670"/>
            <a:ext cx="9997999" cy="143427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Web"/>
          <p:cNvSpPr/>
          <p:nvPr/>
        </p:nvSpPr>
        <p:spPr>
          <a:xfrm>
            <a:off x="646076" y="1408295"/>
            <a:ext cx="4129078" cy="1479277"/>
          </a:xfrm>
          <a:prstGeom prst="rect">
            <a:avLst/>
          </a:prstGeom>
          <a:solidFill>
            <a:srgbClr val="00A2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/>
          <a:lstStyle>
            <a:lvl1pPr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304" name="Application"/>
          <p:cNvSpPr/>
          <p:nvPr/>
        </p:nvSpPr>
        <p:spPr>
          <a:xfrm>
            <a:off x="1065336" y="1668166"/>
            <a:ext cx="3425557" cy="388467"/>
          </a:xfrm>
          <a:prstGeom prst="roundRect">
            <a:avLst>
              <a:gd name="adj" fmla="val 34481"/>
            </a:avLst>
          </a:prstGeom>
          <a:gradFill>
            <a:gsLst>
              <a:gs pos="0">
                <a:srgbClr val="16E7CF"/>
              </a:gs>
              <a:gs pos="100000">
                <a:srgbClr val="007B76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05" name="矩形 1"/>
          <p:cNvSpPr/>
          <p:nvPr/>
        </p:nvSpPr>
        <p:spPr>
          <a:xfrm>
            <a:off x="-9033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ProxySQL的部署杂谈</a:t>
            </a:r>
          </a:p>
        </p:txBody>
      </p:sp>
      <p:sp>
        <p:nvSpPr>
          <p:cNvPr id="307" name="R"/>
          <p:cNvSpPr/>
          <p:nvPr/>
        </p:nvSpPr>
        <p:spPr>
          <a:xfrm>
            <a:off x="2412126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R</a:t>
            </a:r>
          </a:p>
        </p:txBody>
      </p:sp>
      <p:sp>
        <p:nvSpPr>
          <p:cNvPr id="308" name="线条"/>
          <p:cNvSpPr/>
          <p:nvPr/>
        </p:nvSpPr>
        <p:spPr>
          <a:xfrm>
            <a:off x="9101394" y="3315458"/>
            <a:ext cx="1" cy="1479277"/>
          </a:xfrm>
          <a:prstGeom prst="line">
            <a:avLst/>
          </a:prstGeom>
          <a:ln w="76200">
            <a:solidFill>
              <a:schemeClr val="accent4">
                <a:lumOff val="1250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W"/>
          <p:cNvSpPr/>
          <p:nvPr/>
        </p:nvSpPr>
        <p:spPr>
          <a:xfrm>
            <a:off x="5715932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W</a:t>
            </a:r>
          </a:p>
        </p:txBody>
      </p:sp>
      <p:sp>
        <p:nvSpPr>
          <p:cNvPr id="310" name="ProxySQL"/>
          <p:cNvSpPr/>
          <p:nvPr/>
        </p:nvSpPr>
        <p:spPr>
          <a:xfrm>
            <a:off x="2171068" y="2195794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11" name="S"/>
          <p:cNvSpPr/>
          <p:nvPr/>
        </p:nvSpPr>
        <p:spPr>
          <a:xfrm>
            <a:off x="8873881" y="5466361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12" name="线条"/>
          <p:cNvSpPr/>
          <p:nvPr/>
        </p:nvSpPr>
        <p:spPr>
          <a:xfrm flipH="1">
            <a:off x="2778114" y="3270156"/>
            <a:ext cx="1" cy="1479277"/>
          </a:xfrm>
          <a:prstGeom prst="line">
            <a:avLst/>
          </a:prstGeom>
          <a:ln w="76200">
            <a:solidFill>
              <a:schemeClr val="accent4">
                <a:lumOff val="12500"/>
              </a:schemeClr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1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Web"/>
          <p:cNvSpPr/>
          <p:nvPr/>
        </p:nvSpPr>
        <p:spPr>
          <a:xfrm>
            <a:off x="7036856" y="1408295"/>
            <a:ext cx="4129077" cy="1479277"/>
          </a:xfrm>
          <a:prstGeom prst="rect">
            <a:avLst/>
          </a:prstGeom>
          <a:solidFill>
            <a:srgbClr val="00A2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/>
          <a:lstStyle>
            <a:lvl1pPr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315" name="Application"/>
          <p:cNvSpPr/>
          <p:nvPr/>
        </p:nvSpPr>
        <p:spPr>
          <a:xfrm>
            <a:off x="7456116" y="1668166"/>
            <a:ext cx="3425557" cy="388467"/>
          </a:xfrm>
          <a:prstGeom prst="roundRect">
            <a:avLst>
              <a:gd name="adj" fmla="val 34481"/>
            </a:avLst>
          </a:prstGeom>
          <a:gradFill>
            <a:gsLst>
              <a:gs pos="0">
                <a:srgbClr val="16E7CF"/>
              </a:gs>
              <a:gs pos="100000">
                <a:srgbClr val="007B76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16" name="ProxySQL"/>
          <p:cNvSpPr/>
          <p:nvPr/>
        </p:nvSpPr>
        <p:spPr>
          <a:xfrm>
            <a:off x="8561848" y="2195794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可用区2"/>
          <p:cNvSpPr/>
          <p:nvPr/>
        </p:nvSpPr>
        <p:spPr>
          <a:xfrm>
            <a:off x="5541574" y="1556822"/>
            <a:ext cx="2213569" cy="471774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可用区2</a:t>
            </a:r>
          </a:p>
        </p:txBody>
      </p:sp>
      <p:sp>
        <p:nvSpPr>
          <p:cNvPr id="321" name="可用区1"/>
          <p:cNvSpPr/>
          <p:nvPr/>
        </p:nvSpPr>
        <p:spPr>
          <a:xfrm>
            <a:off x="1300476" y="1605527"/>
            <a:ext cx="2359596" cy="462033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可用区1</a:t>
            </a:r>
          </a:p>
        </p:txBody>
      </p:sp>
      <p:sp>
        <p:nvSpPr>
          <p:cNvPr id="322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云部署</a:t>
            </a:r>
          </a:p>
        </p:txBody>
      </p:sp>
      <p:sp>
        <p:nvSpPr>
          <p:cNvPr id="324" name="W"/>
          <p:cNvSpPr/>
          <p:nvPr/>
        </p:nvSpPr>
        <p:spPr>
          <a:xfrm>
            <a:off x="2107245" y="4860942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W</a:t>
            </a:r>
          </a:p>
        </p:txBody>
      </p:sp>
      <p:sp>
        <p:nvSpPr>
          <p:cNvPr id="325" name="R"/>
          <p:cNvSpPr/>
          <p:nvPr/>
        </p:nvSpPr>
        <p:spPr>
          <a:xfrm>
            <a:off x="6275330" y="4860942"/>
            <a:ext cx="746057" cy="984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-3457"/>
              <a:lumOff val="26078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300"/>
            </a:lvl1pPr>
          </a:lstStyle>
          <a:p>
            <a:pPr/>
            <a:r>
              <a:t>R</a:t>
            </a:r>
          </a:p>
        </p:txBody>
      </p:sp>
      <p:sp>
        <p:nvSpPr>
          <p:cNvPr id="326" name="ProxySQL"/>
          <p:cNvSpPr/>
          <p:nvPr/>
        </p:nvSpPr>
        <p:spPr>
          <a:xfrm>
            <a:off x="1873227" y="3390462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27" name="APP"/>
          <p:cNvSpPr/>
          <p:nvPr/>
        </p:nvSpPr>
        <p:spPr>
          <a:xfrm>
            <a:off x="6044487" y="2143237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APP</a:t>
            </a:r>
          </a:p>
        </p:txBody>
      </p:sp>
      <p:pic>
        <p:nvPicPr>
          <p:cNvPr id="3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ProxySQL"/>
          <p:cNvSpPr/>
          <p:nvPr/>
        </p:nvSpPr>
        <p:spPr>
          <a:xfrm>
            <a:off x="6041312" y="3390462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ProxySQL</a:t>
            </a:r>
          </a:p>
        </p:txBody>
      </p:sp>
      <p:sp>
        <p:nvSpPr>
          <p:cNvPr id="330" name="APP"/>
          <p:cNvSpPr/>
          <p:nvPr/>
        </p:nvSpPr>
        <p:spPr>
          <a:xfrm>
            <a:off x="1873227" y="2143237"/>
            <a:ext cx="1214093" cy="601175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331" name="箭头"/>
          <p:cNvSpPr/>
          <p:nvPr/>
        </p:nvSpPr>
        <p:spPr>
          <a:xfrm rot="5450491">
            <a:off x="2111780" y="2750357"/>
            <a:ext cx="737396" cy="747443"/>
          </a:xfrm>
          <a:prstGeom prst="rightArrow">
            <a:avLst>
              <a:gd name="adj1" fmla="val 41560"/>
              <a:gd name="adj2" fmla="val 472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箭头"/>
          <p:cNvSpPr/>
          <p:nvPr/>
        </p:nvSpPr>
        <p:spPr>
          <a:xfrm rot="5450491">
            <a:off x="2111780" y="4051002"/>
            <a:ext cx="737396" cy="747443"/>
          </a:xfrm>
          <a:prstGeom prst="rightArrow">
            <a:avLst>
              <a:gd name="adj1" fmla="val 41560"/>
              <a:gd name="adj2" fmla="val 472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箭头"/>
          <p:cNvSpPr/>
          <p:nvPr/>
        </p:nvSpPr>
        <p:spPr>
          <a:xfrm rot="1062239">
            <a:off x="3808921" y="2696563"/>
            <a:ext cx="1557732" cy="747443"/>
          </a:xfrm>
          <a:prstGeom prst="rightArrow">
            <a:avLst>
              <a:gd name="adj1" fmla="val 41560"/>
              <a:gd name="adj2" fmla="val 46618"/>
            </a:avLst>
          </a:prstGeom>
          <a:solidFill>
            <a:schemeClr val="accent5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箭头"/>
          <p:cNvSpPr/>
          <p:nvPr/>
        </p:nvSpPr>
        <p:spPr>
          <a:xfrm rot="8421474">
            <a:off x="3845428" y="4310171"/>
            <a:ext cx="1557732" cy="747443"/>
          </a:xfrm>
          <a:prstGeom prst="rightArrow">
            <a:avLst>
              <a:gd name="adj1" fmla="val 41560"/>
              <a:gd name="adj2" fmla="val 46618"/>
            </a:avLst>
          </a:prstGeom>
          <a:solidFill>
            <a:schemeClr val="accent4">
              <a:lumOff val="1250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APP 1"/>
          <p:cNvSpPr/>
          <p:nvPr/>
        </p:nvSpPr>
        <p:spPr>
          <a:xfrm>
            <a:off x="8625776" y="2068406"/>
            <a:ext cx="887576" cy="422289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APP 1</a:t>
            </a:r>
          </a:p>
        </p:txBody>
      </p:sp>
      <p:sp>
        <p:nvSpPr>
          <p:cNvPr id="336" name="P 1"/>
          <p:cNvSpPr/>
          <p:nvPr/>
        </p:nvSpPr>
        <p:spPr>
          <a:xfrm>
            <a:off x="9835422" y="2065231"/>
            <a:ext cx="893926" cy="428639"/>
          </a:xfrm>
          <a:prstGeom prst="roundRect">
            <a:avLst>
              <a:gd name="adj" fmla="val 29177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 1</a:t>
            </a:r>
          </a:p>
        </p:txBody>
      </p:sp>
      <p:sp>
        <p:nvSpPr>
          <p:cNvPr id="337" name="DB1"/>
          <p:cNvSpPr/>
          <p:nvPr/>
        </p:nvSpPr>
        <p:spPr>
          <a:xfrm>
            <a:off x="11148138" y="1870904"/>
            <a:ext cx="497182" cy="65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200"/>
            </a:lvl1pPr>
          </a:lstStyle>
          <a:p>
            <a:pPr/>
            <a:r>
              <a:t>DB1</a:t>
            </a:r>
          </a:p>
        </p:txBody>
      </p:sp>
      <p:sp>
        <p:nvSpPr>
          <p:cNvPr id="338" name="APP 2"/>
          <p:cNvSpPr/>
          <p:nvPr/>
        </p:nvSpPr>
        <p:spPr>
          <a:xfrm>
            <a:off x="8616805" y="2993385"/>
            <a:ext cx="887576" cy="422289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APP 2</a:t>
            </a:r>
          </a:p>
        </p:txBody>
      </p:sp>
      <p:sp>
        <p:nvSpPr>
          <p:cNvPr id="339" name="P 1"/>
          <p:cNvSpPr/>
          <p:nvPr/>
        </p:nvSpPr>
        <p:spPr>
          <a:xfrm>
            <a:off x="9826452" y="2990210"/>
            <a:ext cx="893925" cy="428639"/>
          </a:xfrm>
          <a:prstGeom prst="roundRect">
            <a:avLst>
              <a:gd name="adj" fmla="val 29177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 1</a:t>
            </a:r>
          </a:p>
        </p:txBody>
      </p:sp>
      <p:sp>
        <p:nvSpPr>
          <p:cNvPr id="340" name="DB1"/>
          <p:cNvSpPr/>
          <p:nvPr/>
        </p:nvSpPr>
        <p:spPr>
          <a:xfrm>
            <a:off x="11139168" y="2795883"/>
            <a:ext cx="497182" cy="65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200"/>
            </a:lvl1pPr>
          </a:lstStyle>
          <a:p>
            <a:pPr/>
            <a:r>
              <a:t>DB1</a:t>
            </a:r>
          </a:p>
        </p:txBody>
      </p:sp>
      <p:sp>
        <p:nvSpPr>
          <p:cNvPr id="341" name="APP 1"/>
          <p:cNvSpPr/>
          <p:nvPr/>
        </p:nvSpPr>
        <p:spPr>
          <a:xfrm>
            <a:off x="8634935" y="3918365"/>
            <a:ext cx="887576" cy="422288"/>
          </a:xfrm>
          <a:prstGeom prst="roundRect">
            <a:avLst>
              <a:gd name="adj" fmla="val 2080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APP 1</a:t>
            </a:r>
          </a:p>
        </p:txBody>
      </p:sp>
      <p:sp>
        <p:nvSpPr>
          <p:cNvPr id="342" name="P 2"/>
          <p:cNvSpPr/>
          <p:nvPr/>
        </p:nvSpPr>
        <p:spPr>
          <a:xfrm>
            <a:off x="9844582" y="3915190"/>
            <a:ext cx="893925" cy="428638"/>
          </a:xfrm>
          <a:prstGeom prst="roundRect">
            <a:avLst>
              <a:gd name="adj" fmla="val 29177"/>
            </a:avLst>
          </a:prstGeom>
          <a:gradFill>
            <a:gsLst>
              <a:gs pos="0">
                <a:srgbClr val="FAE232"/>
              </a:gs>
              <a:gs pos="100000">
                <a:srgbClr val="FF9300"/>
              </a:gs>
            </a:gsLst>
            <a:lin ang="5400000"/>
          </a:gra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 2</a:t>
            </a:r>
          </a:p>
        </p:txBody>
      </p:sp>
      <p:sp>
        <p:nvSpPr>
          <p:cNvPr id="343" name="DB1"/>
          <p:cNvSpPr/>
          <p:nvPr/>
        </p:nvSpPr>
        <p:spPr>
          <a:xfrm>
            <a:off x="11148138" y="3726195"/>
            <a:ext cx="497182" cy="65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lumOff val="20196"/>
            </a:schemeClr>
          </a:soli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>
              <a:defRPr sz="1200"/>
            </a:lvl1pPr>
          </a:lstStyle>
          <a:p>
            <a:pPr/>
            <a:r>
              <a:t>DB1</a:t>
            </a:r>
          </a:p>
        </p:txBody>
      </p:sp>
      <p:sp>
        <p:nvSpPr>
          <p:cNvPr id="344" name="同可用区 ping : 0.1 - 0.3 ms"/>
          <p:cNvSpPr txBox="1"/>
          <p:nvPr/>
        </p:nvSpPr>
        <p:spPr>
          <a:xfrm>
            <a:off x="8679770" y="5302467"/>
            <a:ext cx="291174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同可用区 ping : 0.1 - 0.3 ms</a:t>
            </a:r>
          </a:p>
        </p:txBody>
      </p:sp>
      <p:sp>
        <p:nvSpPr>
          <p:cNvPr id="345" name="跨可用区 ping : 0.3 - 0.5 ms"/>
          <p:cNvSpPr txBox="1"/>
          <p:nvPr/>
        </p:nvSpPr>
        <p:spPr>
          <a:xfrm>
            <a:off x="8679770" y="5782990"/>
            <a:ext cx="291174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跨可用区 ping : 0.3 - 0.5 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矩形 1"/>
          <p:cNvSpPr/>
          <p:nvPr/>
        </p:nvSpPr>
        <p:spPr>
          <a:xfrm>
            <a:off x="-1994" y="-3375"/>
            <a:ext cx="12195987" cy="116800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文本框 13"/>
          <p:cNvSpPr txBox="1"/>
          <p:nvPr/>
        </p:nvSpPr>
        <p:spPr>
          <a:xfrm>
            <a:off x="1546616" y="259701"/>
            <a:ext cx="6738194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300">
                <a:solidFill>
                  <a:srgbClr val="FFFFFF"/>
                </a:solidFill>
                <a:latin typeface="方正黑体简体"/>
                <a:ea typeface="方正黑体简体"/>
                <a:cs typeface="方正黑体简体"/>
                <a:sym typeface="方正黑体简体"/>
              </a:defRPr>
            </a:lvl1pPr>
          </a:lstStyle>
          <a:p>
            <a:pPr/>
            <a:r>
              <a:t>ProxySQL 云部署</a:t>
            </a:r>
          </a:p>
        </p:txBody>
      </p:sp>
      <p:pic>
        <p:nvPicPr>
          <p:cNvPr id="3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" y="52827"/>
            <a:ext cx="1053397" cy="105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0" name="二维柱形图"/>
          <p:cNvGraphicFramePr/>
          <p:nvPr/>
        </p:nvGraphicFramePr>
        <p:xfrm>
          <a:off x="885737" y="1574581"/>
          <a:ext cx="10075606" cy="488207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