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59" r:id="rId6"/>
    <p:sldId id="283" r:id="rId7"/>
    <p:sldId id="284" r:id="rId8"/>
    <p:sldId id="269" r:id="rId9"/>
    <p:sldId id="261" r:id="rId10"/>
    <p:sldId id="285" r:id="rId11"/>
    <p:sldId id="271" r:id="rId12"/>
    <p:sldId id="286" r:id="rId13"/>
    <p:sldId id="279" r:id="rId14"/>
    <p:sldId id="289" r:id="rId15"/>
    <p:sldId id="290" r:id="rId16"/>
    <p:sldId id="273" r:id="rId17"/>
    <p:sldId id="274" r:id="rId18"/>
    <p:sldId id="287" r:id="rId19"/>
    <p:sldId id="280" r:id="rId20"/>
    <p:sldId id="263" r:id="rId21"/>
    <p:sldId id="282" r:id="rId22"/>
    <p:sldId id="281" r:id="rId23"/>
    <p:sldId id="275" r:id="rId24"/>
    <p:sldId id="264" r:id="rId25"/>
    <p:sldId id="288" r:id="rId26"/>
    <p:sldId id="277" r:id="rId27"/>
    <p:sldId id="276" r:id="rId28"/>
    <p:sldId id="278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78" d="100"/>
          <a:sy n="78" d="100"/>
        </p:scale>
        <p:origin x="23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026EF-D4F3-45BA-9495-50A1DA770B14}" type="datetimeFigureOut">
              <a:rPr lang="en-US" smtClean="0"/>
              <a:t>12/26/2024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F4EA11-BC20-4428-B2C7-7F34C215F1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43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7EBBD8-C897-41BC-89A4-557AAE7624C4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Slide &lt;#&gt; / &lt;total slides&gt;</a:t>
            </a:r>
          </a:p>
        </p:txBody>
      </p:sp>
    </p:spTree>
    <p:extLst>
      <p:ext uri="{BB962C8B-B14F-4D97-AF65-F5344CB8AC3E}">
        <p14:creationId xmlns:p14="http://schemas.microsoft.com/office/powerpoint/2010/main" val="3352248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15446-F0B3-4F2F-BD90-7F699EB3D693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F1DD-6A4D-4A6A-9723-33B3A792EB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841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9A29F4-67D3-4E5C-8463-EF738B1A65F8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A63DAF-319D-456B-AC92-51897CFD44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84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7E0E4-DD51-4FEF-A5AE-5C12D0766E2A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&lt;&lt;#/&gt;&gt;</a:t>
            </a:r>
          </a:p>
        </p:txBody>
      </p:sp>
    </p:spTree>
    <p:extLst>
      <p:ext uri="{BB962C8B-B14F-4D97-AF65-F5344CB8AC3E}">
        <p14:creationId xmlns:p14="http://schemas.microsoft.com/office/powerpoint/2010/main" val="72368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3105C-B6A8-449E-B35E-21B3175557C6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4A030-EF6A-4762-B30C-DE8655F57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3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65575-E0C6-48C2-AA19-840B0E6738D9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67087B-68C8-47F2-B5D0-EF32CB23F8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21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4D45B-9A73-4E69-BFA4-4DA523276D86}" type="datetime1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497330-42CC-42AC-87F9-5A3675C691E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7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AE495-4D44-4FDE-AC42-8C6B0488FF74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CAFDE-0C38-456D-B802-21864C3F83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093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ED0921-ABCF-4FE1-BA40-85470305292D}" type="datetime1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B0D651-56A8-4CE0-9D94-65BDDFDEBF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5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D3BD-7318-44FE-B9CC-25D4C56568C3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7F8457-8BC5-42F4-9665-36B7DF8528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1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2C60F-8F0C-44AC-B3B8-054AA2747CD1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70734B-61FB-498A-8F45-B91ADB2749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478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9FED818-908B-4AD7-AA33-215E5AB5527C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Slide &lt;#&gt; / &lt;total slides&gt;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l="-5000" r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NeuraWall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Supervisor: Mr. Osama Raza (Senior Lecturer)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Co-supervisor: Mr. Awais Nawaz (Teaching Fellow)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24E59-59C2-405D-ACAD-0C747E333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B091-39E2-4531-B5A7-0611F2310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077200" cy="4442149"/>
          </a:xfrm>
        </p:spPr>
        <p:txBody>
          <a:bodyPr/>
          <a:lstStyle/>
          <a:p>
            <a:pPr algn="just"/>
            <a:r>
              <a:rPr lang="en-US" sz="2400" b="1" dirty="0"/>
              <a:t>Completed Tasks:</a:t>
            </a:r>
            <a:endParaRPr lang="en-US" sz="2400" dirty="0"/>
          </a:p>
          <a:p>
            <a:pPr lvl="1" algn="just"/>
            <a:r>
              <a:rPr lang="en-US" sz="2000" dirty="0"/>
              <a:t>Data preprocessing and model training using CIC-IDS datasets.</a:t>
            </a:r>
          </a:p>
          <a:p>
            <a:pPr lvl="1" algn="just"/>
            <a:r>
              <a:rPr lang="en-US" sz="2000" dirty="0"/>
              <a:t>Two Models trained for better attack detection.</a:t>
            </a:r>
          </a:p>
          <a:p>
            <a:pPr lvl="1" algn="just"/>
            <a:r>
              <a:rPr lang="en-US" sz="2000" dirty="0"/>
              <a:t>Backend Flask API for communication with the AI model.</a:t>
            </a:r>
          </a:p>
          <a:p>
            <a:pPr lvl="1" algn="just"/>
            <a:r>
              <a:rPr lang="en-US" sz="2000" dirty="0"/>
              <a:t>Basic React frontend for visualization.</a:t>
            </a:r>
          </a:p>
          <a:p>
            <a:pPr lvl="1" algn="just"/>
            <a:r>
              <a:rPr lang="en-US" sz="2000" dirty="0"/>
              <a:t>Initial prototype with Real-time traffic handling.</a:t>
            </a:r>
          </a:p>
          <a:p>
            <a:pPr algn="just"/>
            <a:r>
              <a:rPr lang="en-US" sz="2400" b="1" dirty="0"/>
              <a:t>Upcoming Tasks:</a:t>
            </a:r>
            <a:endParaRPr lang="en-US" sz="2400" dirty="0"/>
          </a:p>
          <a:p>
            <a:pPr lvl="1" algn="just"/>
            <a:r>
              <a:rPr lang="en-US" sz="2000" dirty="0"/>
              <a:t>Wazuh and VPN integration with the current pipeline.</a:t>
            </a:r>
          </a:p>
          <a:p>
            <a:pPr lvl="1" algn="just"/>
            <a:r>
              <a:rPr lang="en-US" sz="2000" dirty="0"/>
              <a:t>Adding general quality of life changes to the GUI.</a:t>
            </a:r>
          </a:p>
          <a:p>
            <a:pPr lvl="1" algn="just"/>
            <a:r>
              <a:rPr lang="en-US" sz="2000" dirty="0"/>
              <a:t>Adding a database to the whole system.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E381-0E2B-44E9-8E07-BFBE7F3A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57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/>
              <a:t>Hardware Requirements:</a:t>
            </a:r>
            <a:endParaRPr lang="en-US" sz="2800" dirty="0"/>
          </a:p>
          <a:p>
            <a:pPr lvl="1" algn="just"/>
            <a:r>
              <a:rPr lang="en-US" sz="2400" dirty="0"/>
              <a:t>8 GB RAM, Quad-core processor, 50 GB disk space.</a:t>
            </a:r>
          </a:p>
          <a:p>
            <a:pPr algn="just"/>
            <a:r>
              <a:rPr lang="en-US" sz="2800" b="1" dirty="0"/>
              <a:t>Software Requirements:</a:t>
            </a:r>
            <a:endParaRPr lang="en-US" sz="2800" dirty="0"/>
          </a:p>
          <a:p>
            <a:pPr lvl="1" algn="just"/>
            <a:r>
              <a:rPr lang="en-US" sz="2400" dirty="0"/>
              <a:t>Python 3.9, Flask, ReactJS, CICFlowMeter, </a:t>
            </a:r>
            <a:r>
              <a:rPr lang="en-US" sz="2400" dirty="0" err="1"/>
              <a:t>Scikit</a:t>
            </a:r>
            <a:r>
              <a:rPr lang="en-US" sz="2400" dirty="0"/>
              <a:t>-learn.</a:t>
            </a:r>
          </a:p>
          <a:p>
            <a:pPr lvl="1" algn="just"/>
            <a:r>
              <a:rPr lang="en-US" sz="2400" dirty="0"/>
              <a:t>VPN and Wazuh configurations for security layers.</a:t>
            </a:r>
          </a:p>
          <a:p>
            <a:pPr algn="just"/>
            <a:r>
              <a:rPr lang="en-US" sz="2800" b="1" dirty="0"/>
              <a:t>Data Requirements:</a:t>
            </a:r>
            <a:endParaRPr lang="en-US" sz="2800" dirty="0"/>
          </a:p>
          <a:p>
            <a:pPr lvl="1" algn="just"/>
            <a:r>
              <a:rPr lang="en-US" sz="2400" dirty="0"/>
              <a:t>Preprocessed CICFlowMeter outputs (network traffic features).</a:t>
            </a:r>
          </a:p>
          <a:p>
            <a:pPr lvl="1" algn="just"/>
            <a:r>
              <a:rPr lang="en-US" sz="2400" dirty="0"/>
              <a:t>Labeled datasets for model training.</a:t>
            </a:r>
          </a:p>
          <a:p>
            <a:pPr lvl="1"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3985E-EE45-4144-BB62-0D52B26ED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4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C0C2-A2E1-464F-A110-1F21E30A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B8E8-41FE-4D58-BEAF-214EC8CCD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spcBef>
                <a:spcPct val="0"/>
              </a:spcBef>
            </a:pPr>
            <a:r>
              <a:rPr lang="en-US" altLang="en-US" sz="2200" b="1" dirty="0"/>
              <a:t>Functional Requirements:</a:t>
            </a:r>
            <a:endParaRPr lang="en-US" altLang="en-US" sz="2200" dirty="0"/>
          </a:p>
          <a:p>
            <a:pPr marL="685800" lvl="1" algn="just">
              <a:spcBef>
                <a:spcPct val="0"/>
              </a:spcBef>
            </a:pPr>
            <a:r>
              <a:rPr lang="en-US" altLang="en-US" sz="2200" dirty="0"/>
              <a:t>User-friendly GUI for logs, metrics, and malicious IP visualization.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200" dirty="0"/>
              <a:t>Real-time detection of malicious traffic using AI.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200" dirty="0"/>
              <a:t>Automatic IP blocking and logging of flagged events.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200" dirty="0"/>
              <a:t>Integration with Wazuh for alerting and detection.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200" dirty="0"/>
              <a:t>pfSense VPN for secure communication.</a:t>
            </a:r>
          </a:p>
          <a:p>
            <a:pPr marL="0" lvl="0" indent="0" algn="just">
              <a:spcBef>
                <a:spcPct val="0"/>
              </a:spcBef>
              <a:buFontTx/>
              <a:buChar char="•"/>
            </a:pPr>
            <a:endParaRPr lang="en-US" altLang="en-US" sz="2200" dirty="0"/>
          </a:p>
          <a:p>
            <a:pPr algn="just">
              <a:spcBef>
                <a:spcPct val="0"/>
              </a:spcBef>
            </a:pPr>
            <a:r>
              <a:rPr lang="en-US" altLang="en-US" sz="2200" b="1" dirty="0"/>
              <a:t>Non-Functional Requirements:</a:t>
            </a:r>
            <a:endParaRPr lang="en-US" altLang="en-US" sz="2200" dirty="0"/>
          </a:p>
          <a:p>
            <a:pPr marL="685800" lvl="1" algn="just">
              <a:spcBef>
                <a:spcPct val="0"/>
              </a:spcBef>
            </a:pPr>
            <a:r>
              <a:rPr lang="en-US" altLang="en-US" sz="2200" dirty="0"/>
              <a:t>Scalability to handle increasing traffic volumes.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200" dirty="0"/>
              <a:t>High availability and minimal downtime.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200" dirty="0"/>
              <a:t>Ensure quick response times for traffic analysis and blocking.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200" dirty="0"/>
              <a:t>Maintain data privacy and integrity.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7652D4-507F-4611-84D0-ECF1A57A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57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Implementation (current):</a:t>
            </a:r>
            <a:endParaRPr lang="en-US" sz="2400" dirty="0"/>
          </a:p>
          <a:p>
            <a:pPr lvl="1" algn="just"/>
            <a:r>
              <a:rPr lang="en-US" sz="2000" dirty="0"/>
              <a:t>Feature extraction using </a:t>
            </a:r>
            <a:r>
              <a:rPr lang="en-US" sz="2000" dirty="0" err="1"/>
              <a:t>CICFlowMeter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/>
              <a:t>Preprocessing data and passing to the AI models.</a:t>
            </a:r>
          </a:p>
          <a:p>
            <a:pPr lvl="1" algn="just"/>
            <a:r>
              <a:rPr lang="en-US" sz="2000" dirty="0"/>
              <a:t>Malicious IP identification through AI models.</a:t>
            </a:r>
          </a:p>
          <a:p>
            <a:pPr lvl="1" algn="just"/>
            <a:r>
              <a:rPr lang="en-US" sz="2000" dirty="0"/>
              <a:t>IP Blocking using Windows Firewall.</a:t>
            </a:r>
          </a:p>
          <a:p>
            <a:pPr lvl="1" algn="just"/>
            <a:r>
              <a:rPr lang="en-US" sz="2000" dirty="0"/>
              <a:t>React </a:t>
            </a:r>
            <a:r>
              <a:rPr lang="en-US" sz="2000" dirty="0" err="1"/>
              <a:t>Js</a:t>
            </a:r>
            <a:r>
              <a:rPr lang="en-US" sz="2000" dirty="0"/>
              <a:t> and flask backend for Web based dashboard.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46BDF-B668-4E13-BB06-82ADEBF2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86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454A8-D597-45E0-A3CE-C540E7D46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E0983-4500-4697-A778-AE1FF3FC5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14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7B4EC93-CABB-40E8-8D01-C4A701E15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577664"/>
            <a:ext cx="82296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Anomaly Detection with One-Class SVM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685800" lvl="1"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Identifies deviations from normal network behavior.</a:t>
            </a:r>
          </a:p>
          <a:p>
            <a:pPr marL="685800" lvl="1"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Trained on a dataset specific to the native network environment to ensure anomaly detection.</a:t>
            </a:r>
          </a:p>
          <a:p>
            <a:pPr marL="685800" lvl="1">
              <a:spcBef>
                <a:spcPct val="0"/>
              </a:spcBef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Traffic Classification with Gradient Boosting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indent="-342900"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Purpose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Classifies traffic into malicious and non-malicious categories.</a:t>
            </a:r>
          </a:p>
          <a:p>
            <a:pPr lvl="1" indent="-342900">
              <a:spcBef>
                <a:spcPct val="0"/>
              </a:spcBef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Trained on the CICIDS 2017 dataset, a comprehensive benchmark for intrusion detection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7589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BE7EB-78B4-4971-BB97-76904EC5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BC3A3-463A-4F69-81E4-4E99EB034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84B537-FAD8-4E95-9E71-B5C27656D060}" type="slidenum">
              <a:rPr lang="en-US" smtClean="0"/>
              <a:t>15</a:t>
            </a:fld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0805DC-3B26-4146-AA3E-6852628DCC4E}"/>
              </a:ext>
            </a:extLst>
          </p:cNvPr>
          <p:cNvSpPr txBox="1">
            <a:spLocks/>
          </p:cNvSpPr>
          <p:nvPr/>
        </p:nvSpPr>
        <p:spPr bwMode="auto">
          <a:xfrm>
            <a:off x="931196" y="1472585"/>
            <a:ext cx="2878804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dirty="0"/>
              <a:t>Architecture Diagram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CEDE1F1-7860-481B-8C0F-AB08462EA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" y="1959947"/>
            <a:ext cx="7391400" cy="3664494"/>
          </a:xfrm>
        </p:spPr>
      </p:pic>
    </p:spTree>
    <p:extLst>
      <p:ext uri="{BB962C8B-B14F-4D97-AF65-F5344CB8AC3E}">
        <p14:creationId xmlns:p14="http://schemas.microsoft.com/office/powerpoint/2010/main" val="262324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867AD67-ED13-45F0-BA78-68CB1A879C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819" y="2209800"/>
            <a:ext cx="7218361" cy="319011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0A9F44-0540-4C9D-9EF8-5488CF8A8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782C9C-92E1-4DD2-99C8-B16D5ACC578A}"/>
              </a:ext>
            </a:extLst>
          </p:cNvPr>
          <p:cNvSpPr txBox="1">
            <a:spLocks/>
          </p:cNvSpPr>
          <p:nvPr/>
        </p:nvSpPr>
        <p:spPr bwMode="auto">
          <a:xfrm>
            <a:off x="931196" y="1472585"/>
            <a:ext cx="2878804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en-US" sz="2400" dirty="0"/>
              <a:t>Data Flow Diagram </a:t>
            </a:r>
          </a:p>
        </p:txBody>
      </p:sp>
    </p:spTree>
    <p:extLst>
      <p:ext uri="{BB962C8B-B14F-4D97-AF65-F5344CB8AC3E}">
        <p14:creationId xmlns:p14="http://schemas.microsoft.com/office/powerpoint/2010/main" val="2923985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endParaRPr lang="en-US" sz="1100" dirty="0"/>
          </a:p>
          <a:p>
            <a:pPr algn="just"/>
            <a:r>
              <a:rPr lang="en-US" sz="2000" b="1" dirty="0"/>
              <a:t>Tools:</a:t>
            </a:r>
            <a:endParaRPr lang="en-US" sz="2000" dirty="0"/>
          </a:p>
          <a:p>
            <a:pPr lvl="1" algn="just"/>
            <a:r>
              <a:rPr lang="en-US" sz="1800" dirty="0"/>
              <a:t>CICFlowMeter for feature extraction.</a:t>
            </a:r>
          </a:p>
          <a:p>
            <a:pPr lvl="1" algn="just"/>
            <a:r>
              <a:rPr lang="en-US" sz="1800" dirty="0"/>
              <a:t>pfSense</a:t>
            </a:r>
          </a:p>
          <a:p>
            <a:pPr lvl="1" algn="just"/>
            <a:r>
              <a:rPr lang="en-US" sz="1800" dirty="0"/>
              <a:t>Wazuh.</a:t>
            </a:r>
          </a:p>
          <a:p>
            <a:pPr algn="just"/>
            <a:r>
              <a:rPr lang="en-US" sz="2000" b="1" dirty="0"/>
              <a:t>Technologies:</a:t>
            </a:r>
            <a:endParaRPr lang="en-US" sz="2000" dirty="0"/>
          </a:p>
          <a:p>
            <a:pPr lvl="1" algn="just"/>
            <a:r>
              <a:rPr lang="en-US" sz="1800" dirty="0"/>
              <a:t>Python</a:t>
            </a:r>
          </a:p>
          <a:p>
            <a:pPr lvl="1" algn="just"/>
            <a:r>
              <a:rPr lang="en-US" sz="1800" dirty="0"/>
              <a:t>Flask</a:t>
            </a:r>
          </a:p>
          <a:p>
            <a:pPr lvl="1" algn="just"/>
            <a:r>
              <a:rPr lang="en-US" sz="1800" dirty="0"/>
              <a:t>ReactJS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1800" b="1" dirty="0"/>
              <a:t>Version Control:</a:t>
            </a:r>
          </a:p>
          <a:p>
            <a:pPr lvl="1" algn="just"/>
            <a:r>
              <a:rPr lang="en-US" sz="1800" dirty="0"/>
              <a:t>Used Git for source code management.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3CE2434-9AE3-4927-B41C-3D8233516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90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B982-31B6-48B8-ABF5-079A9B7D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1C776-04FE-4C59-9165-137E7FC7A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Libraries:</a:t>
            </a:r>
            <a:endParaRPr lang="en-US" sz="2400" dirty="0"/>
          </a:p>
          <a:p>
            <a:pPr lvl="1" algn="just"/>
            <a:r>
              <a:rPr lang="en-US" sz="2000" dirty="0"/>
              <a:t>Scikit-learn, Joblib, and Pandas for AI and visualization.</a:t>
            </a:r>
          </a:p>
          <a:p>
            <a:pPr lvl="1" algn="just"/>
            <a:r>
              <a:rPr lang="en-US" sz="2000" dirty="0"/>
              <a:t>Watchdogs for CSV handling</a:t>
            </a:r>
          </a:p>
          <a:p>
            <a:pPr lvl="1" algn="just"/>
            <a:r>
              <a:rPr lang="en-US" sz="2000" dirty="0"/>
              <a:t>React-Bootstrap for GUI components.</a:t>
            </a:r>
          </a:p>
          <a:p>
            <a:pPr lvl="1" algn="just"/>
            <a:r>
              <a:rPr lang="en-US" sz="2000" dirty="0"/>
              <a:t>Flask for communicating between GUI and AI models.</a:t>
            </a:r>
          </a:p>
          <a:p>
            <a:pPr algn="just"/>
            <a:r>
              <a:rPr lang="en-US" sz="2400" b="1" dirty="0"/>
              <a:t>Web Services:</a:t>
            </a:r>
            <a:endParaRPr lang="en-US" sz="2400" dirty="0"/>
          </a:p>
          <a:p>
            <a:pPr lvl="1" algn="just"/>
            <a:r>
              <a:rPr lang="en-US" sz="2000" dirty="0"/>
              <a:t>REST APIs for backend communication.</a:t>
            </a:r>
          </a:p>
          <a:p>
            <a:pPr lvl="1" algn="just"/>
            <a:r>
              <a:rPr lang="en-US" sz="2000" dirty="0"/>
              <a:t>Wazuh for monitoring and alerts.</a:t>
            </a:r>
          </a:p>
          <a:p>
            <a:pPr lvl="1" algn="just"/>
            <a:r>
              <a:rPr lang="en-US" sz="2000" dirty="0"/>
              <a:t>pfSense for network traffic management.</a:t>
            </a:r>
          </a:p>
          <a:p>
            <a:pPr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2FCD2-9C17-45DE-ABA1-8C1F27E15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88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b="1" dirty="0"/>
              <a:t>Testing:</a:t>
            </a:r>
            <a:endParaRPr lang="en-US" sz="2800" dirty="0"/>
          </a:p>
          <a:p>
            <a:pPr lvl="1" algn="just"/>
            <a:r>
              <a:rPr lang="en-US" sz="2400" dirty="0"/>
              <a:t>Simulated attacks using tools like Nmap and Hydra.</a:t>
            </a:r>
          </a:p>
          <a:p>
            <a:pPr lvl="1" algn="just"/>
            <a:r>
              <a:rPr lang="en-US" sz="2400" dirty="0"/>
              <a:t>Evaluation metrics: 90% Attacks like Port scanning, Dos and Brute forcing successfully detected.</a:t>
            </a:r>
          </a:p>
          <a:p>
            <a:pPr algn="just"/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12732-59AA-4CC2-ACCC-0FC34154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Umar Abdullah (33073)</a:t>
            </a:r>
          </a:p>
          <a:p>
            <a:pPr eaLnBrk="1" hangingPunct="1"/>
            <a:r>
              <a:rPr lang="en-US" dirty="0"/>
              <a:t>Muhammad Ubaid Ullah (32602)</a:t>
            </a:r>
          </a:p>
          <a:p>
            <a:pPr eaLnBrk="1" hangingPunct="1"/>
            <a:r>
              <a:rPr lang="en-US" dirty="0"/>
              <a:t>Hamza Gulzar (31621)</a:t>
            </a:r>
          </a:p>
          <a:p>
            <a:pPr eaLnBrk="1" hangingPunct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E52367-C1AA-4418-AF37-17ED8122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Endeavour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697141-8C3A-4844-A96F-AFFCC357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4A030-EF6A-4762-B30C-DE8655F57C18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Endeavour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pPr algn="just"/>
            <a:r>
              <a:rPr lang="en-US" sz="2400" b="1" dirty="0"/>
              <a:t>Team Structure:</a:t>
            </a:r>
            <a:endParaRPr lang="en-US" sz="2400" dirty="0"/>
          </a:p>
          <a:p>
            <a:pPr lvl="1" algn="just"/>
            <a:r>
              <a:rPr lang="en-US" sz="2000" b="1" dirty="0"/>
              <a:t>Umar Abdullah </a:t>
            </a:r>
            <a:r>
              <a:rPr lang="en-US" sz="2000" dirty="0"/>
              <a:t>(Frontend &amp; Backend developer)</a:t>
            </a:r>
          </a:p>
          <a:p>
            <a:pPr lvl="1" algn="just"/>
            <a:r>
              <a:rPr lang="en-US" sz="2000" b="1" dirty="0"/>
              <a:t>Hamza Gulzar </a:t>
            </a:r>
            <a:r>
              <a:rPr lang="en-US" sz="2000" dirty="0"/>
              <a:t>(Frontend &amp; Backend developer)</a:t>
            </a:r>
          </a:p>
          <a:p>
            <a:pPr lvl="1" algn="just"/>
            <a:r>
              <a:rPr lang="en-US" sz="2000" b="1" dirty="0"/>
              <a:t>Muhammad Ubaid Ullah </a:t>
            </a:r>
            <a:r>
              <a:rPr lang="en-US" sz="2000" dirty="0"/>
              <a:t>(Data scientist)</a:t>
            </a:r>
          </a:p>
          <a:p>
            <a:pPr algn="just"/>
            <a:r>
              <a:rPr lang="en-US" sz="2400" b="1" dirty="0"/>
              <a:t>Work Done:</a:t>
            </a:r>
            <a:endParaRPr lang="en-US" sz="2400" dirty="0"/>
          </a:p>
          <a:p>
            <a:pPr lvl="1" algn="just"/>
            <a:r>
              <a:rPr lang="en-US" sz="2000" dirty="0"/>
              <a:t>Real-time traffic handling pipeline</a:t>
            </a:r>
          </a:p>
          <a:p>
            <a:pPr lvl="1" algn="just"/>
            <a:r>
              <a:rPr lang="en-US" sz="2000" dirty="0"/>
              <a:t> AI models training and integration into pipeline</a:t>
            </a:r>
          </a:p>
          <a:p>
            <a:pPr lvl="1" algn="just"/>
            <a:r>
              <a:rPr lang="en-US" sz="2000" dirty="0"/>
              <a:t> Frontend Dashboard and Backend API creation.</a:t>
            </a:r>
          </a:p>
          <a:p>
            <a:pPr algn="just"/>
            <a:r>
              <a:rPr lang="en-US" sz="2400" b="1" dirty="0"/>
              <a:t>Way of Working:</a:t>
            </a:r>
            <a:endParaRPr lang="en-US" sz="2400" dirty="0"/>
          </a:p>
          <a:p>
            <a:pPr lvl="1" algn="just"/>
            <a:r>
              <a:rPr lang="en-US" sz="2000" dirty="0"/>
              <a:t>Agile methodology with iterative sprints.</a:t>
            </a:r>
          </a:p>
          <a:p>
            <a:pPr lvl="1" algn="just"/>
            <a:r>
              <a:rPr lang="en-US" sz="2000" dirty="0"/>
              <a:t>Weekly team sync-ups for progress tracking.</a:t>
            </a:r>
          </a:p>
          <a:p>
            <a:pPr marL="0" indent="0" algn="just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BB6D7-39FD-423D-A653-BAAC6A008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4670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NEXT STEPS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6E116-E795-4D45-BB13-D3161A8F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4A030-EF6A-4762-B30C-DE8655F57C1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99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 Breakdown Structure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Major Deliverable 1</a:t>
            </a:r>
          </a:p>
          <a:p>
            <a:r>
              <a:rPr lang="en-US" sz="1600" strike="sngStrike" dirty="0"/>
              <a:t>Sub Deliverable 1 of 1: Initial dataset preprocessing and cleaning.</a:t>
            </a:r>
          </a:p>
          <a:p>
            <a:r>
              <a:rPr lang="en-US" sz="1600" strike="sngStrike" dirty="0"/>
              <a:t>Sub Deliverable 2 of 1: AI model selection and training.</a:t>
            </a:r>
          </a:p>
          <a:p>
            <a:r>
              <a:rPr lang="en-US" sz="1600" strike="sngStrike" dirty="0"/>
              <a:t>Sub Deliverable 3 of 1: Backend Flask API setup.</a:t>
            </a:r>
            <a:endParaRPr lang="en-US" sz="2000" strike="sngStrike" dirty="0"/>
          </a:p>
          <a:p>
            <a:pPr eaLnBrk="1" hangingPunct="1"/>
            <a:r>
              <a:rPr lang="en-US" sz="2400" dirty="0"/>
              <a:t>Major Deliverable 2</a:t>
            </a:r>
          </a:p>
          <a:p>
            <a:r>
              <a:rPr lang="en-US" sz="1600" strike="sngStrike" dirty="0"/>
              <a:t>Sub Deliverable 1 of 3: CICFlowMeter integration for feature extraction.</a:t>
            </a:r>
          </a:p>
          <a:p>
            <a:r>
              <a:rPr lang="en-US" sz="1600" strike="sngStrike" dirty="0"/>
              <a:t>Sub Deliverable 2 of 3: Basic React frontend development.</a:t>
            </a:r>
          </a:p>
          <a:p>
            <a:r>
              <a:rPr lang="en-US" sz="1600" strike="sngStrike" dirty="0"/>
              <a:t>Sub Deliverable 3 of 3: Real-time traffic analysis module.</a:t>
            </a:r>
          </a:p>
          <a:p>
            <a:endParaRPr lang="en-US" sz="1600" dirty="0"/>
          </a:p>
          <a:p>
            <a:pPr eaLnBrk="1" hangingPunct="1"/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Major Deliverable 3</a:t>
            </a:r>
          </a:p>
          <a:p>
            <a:r>
              <a:rPr lang="en-US" sz="1600" dirty="0"/>
              <a:t>Sub Deliverable 1 of 3: Enhanced GUI with interactive charts.</a:t>
            </a:r>
          </a:p>
          <a:p>
            <a:r>
              <a:rPr lang="en-US" sz="1600" dirty="0"/>
              <a:t>Sub Deliverable 2 of 3: Wazuh integration for logging and anomaly detection.</a:t>
            </a:r>
          </a:p>
          <a:p>
            <a:r>
              <a:rPr lang="en-US" sz="1600" dirty="0"/>
              <a:t>Sub Deliverable 3 of 3: pfSense setup for encrypted network traffic control.</a:t>
            </a:r>
            <a:endParaRPr lang="en-US" sz="2000" dirty="0"/>
          </a:p>
          <a:p>
            <a:pPr eaLnBrk="1" hangingPunct="1"/>
            <a:r>
              <a:rPr lang="en-US" sz="2400" dirty="0"/>
              <a:t>Major Deliverable 4</a:t>
            </a:r>
          </a:p>
          <a:p>
            <a:r>
              <a:rPr lang="en-US" sz="1600" dirty="0"/>
              <a:t>Sub Deliverable 1 of 3: Prototype testing and debugging.</a:t>
            </a:r>
          </a:p>
          <a:p>
            <a:r>
              <a:rPr lang="en-US" sz="1600" dirty="0"/>
              <a:t>Sub Deliverable 2 of 3: Final report preparation and presentation.</a:t>
            </a:r>
          </a:p>
          <a:p>
            <a:r>
              <a:rPr lang="en-US" sz="1600" dirty="0"/>
              <a:t>Sub Deliverable 3 of 3: Future recommendations and scalability plans.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6F69C-161C-450B-B846-C3CAE94B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67087B-68C8-47F2-B5D0-EF32CB23F865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1384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4ACF2-5EC4-4930-BBEE-EAB0699BDD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205300"/>
            <a:ext cx="8229600" cy="4685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1800" dirty="0"/>
              <a:t>Ensuring extracted features were relevant for anomaly detection and avoided overfitting.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Model Selection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algn="just"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Choosing a machine learning model that performs well with network traffic data.</a:t>
            </a:r>
          </a:p>
          <a:p>
            <a:pPr marL="685800" lvl="1" algn="just"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Addressing differences between the CIC IDS 2017 dataset and native traffic to ensure the model generalizes effectively.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 Time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685800" lvl="1" algn="just"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Building a pipeline to capture, preprocess, and analyze live traffic using the AI model.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1800" dirty="0"/>
              <a:t>Ensuring predictions and actions, such as blocking malicious IPs, occurred with minimal delays.</a:t>
            </a:r>
          </a:p>
          <a:p>
            <a:pPr marL="685800" lvl="1" algn="just">
              <a:spcBef>
                <a:spcPct val="0"/>
              </a:spcBef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Optimizing the pipeline to balance speed and accuracy for real-time threat detection.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F937C-9E25-404F-8F1B-AB661256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9F1A-42D9-4BA2-8F2D-2FF2633DE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9C94-70B0-4C56-89A0-9AF30ED08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just">
              <a:spcBef>
                <a:spcPct val="0"/>
              </a:spcBef>
              <a:buNone/>
            </a:pPr>
            <a:r>
              <a:rPr lang="en-US" altLang="en-US" sz="2800" b="1" dirty="0"/>
              <a:t>Consistency in Preprocessing Real-Time Traffic: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000" dirty="0"/>
              <a:t>Replicating the preprocessing steps used in the CIC IDS 2017 dataset for live traffic.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en-US" sz="2800" b="1" dirty="0"/>
              <a:t>Resource Constraints</a:t>
            </a:r>
            <a:r>
              <a:rPr lang="en-US" altLang="en-US" sz="2800" dirty="0"/>
              <a:t>: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000" dirty="0"/>
              <a:t>Addressing computational overheads of AI models to run on moderate hardware.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000" dirty="0"/>
              <a:t>Managing memory and CPU usage for real-time processing.</a:t>
            </a:r>
          </a:p>
          <a:p>
            <a:pPr marL="0" lvl="0" indent="0" algn="just">
              <a:spcBef>
                <a:spcPct val="0"/>
              </a:spcBef>
              <a:buNone/>
            </a:pPr>
            <a:r>
              <a:rPr lang="en-US" altLang="en-US" sz="2800" b="1" dirty="0"/>
              <a:t>User Interface Challenges</a:t>
            </a:r>
            <a:r>
              <a:rPr lang="en-US" altLang="en-US" sz="2800" dirty="0"/>
              <a:t>: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000" dirty="0"/>
              <a:t>Designing a user-friendly and interactive dashboard.</a:t>
            </a:r>
          </a:p>
          <a:p>
            <a:pPr marL="685800" lvl="1" algn="just">
              <a:spcBef>
                <a:spcPct val="0"/>
              </a:spcBef>
            </a:pPr>
            <a:r>
              <a:rPr lang="en-US" altLang="en-US" sz="2000" dirty="0"/>
              <a:t>Visualizing metrics and logs effectively for network administrators.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835F-A8CD-40F7-9891-752D866C0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36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Prototype &amp; Report</a:t>
            </a:r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34D9E7-D2CD-43B4-93DF-911E2D6B5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4A030-EF6A-4762-B30C-DE8655F57C1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313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Prototype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Prototype Highlights:</a:t>
            </a:r>
            <a:endParaRPr lang="en-US" sz="2400" dirty="0"/>
          </a:p>
          <a:p>
            <a:pPr lvl="1" algn="just"/>
            <a:r>
              <a:rPr lang="en-US" sz="2000" dirty="0"/>
              <a:t>Fully functional AI-driven traffic analysis module.</a:t>
            </a:r>
          </a:p>
          <a:p>
            <a:pPr lvl="1" algn="just"/>
            <a:r>
              <a:rPr lang="en-US" sz="2000" dirty="0"/>
              <a:t>GUI showcasing logs, metrics, and flagged malicious IPs.</a:t>
            </a:r>
          </a:p>
          <a:p>
            <a:pPr lvl="1" algn="just"/>
            <a:r>
              <a:rPr lang="en-US" sz="2000" dirty="0"/>
              <a:t>Real-time IP blocking mechanism integrated with the Windows Firewall.</a:t>
            </a:r>
          </a:p>
          <a:p>
            <a:pPr algn="just"/>
            <a:r>
              <a:rPr lang="en-US" sz="2400" b="1" dirty="0"/>
              <a:t>Report Overview:</a:t>
            </a:r>
            <a:endParaRPr lang="en-US" sz="2400" dirty="0"/>
          </a:p>
          <a:p>
            <a:pPr lvl="1" algn="just"/>
            <a:r>
              <a:rPr lang="en-US" sz="2000" dirty="0"/>
              <a:t>Detailed documentation of design, implementation, and testing phases.</a:t>
            </a:r>
          </a:p>
          <a:p>
            <a:pPr lvl="1" algn="just"/>
            <a:r>
              <a:rPr lang="en-US" sz="2000" dirty="0"/>
              <a:t>Insights into model performance and accuracy metrics.</a:t>
            </a:r>
          </a:p>
          <a:p>
            <a:pPr algn="just" eaLnBrk="1" hangingPunct="1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7C120D-F740-43DC-8111-C04B22B6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110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Report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1: Introduction</a:t>
            </a:r>
          </a:p>
          <a:p>
            <a:pPr eaLnBrk="1" hangingPunct="1"/>
            <a:r>
              <a:rPr lang="en-US" dirty="0"/>
              <a:t>Chapter 2: Market Survey</a:t>
            </a:r>
          </a:p>
          <a:p>
            <a:pPr eaLnBrk="1" hangingPunct="1"/>
            <a:r>
              <a:rPr lang="en-US" dirty="0"/>
              <a:t>Chapter 3: Requirements and System Design</a:t>
            </a:r>
          </a:p>
          <a:p>
            <a:pPr eaLnBrk="1" hangingPunct="1"/>
            <a:r>
              <a:rPr lang="en-US" dirty="0"/>
              <a:t>Chapter 4: Proposed Solution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E4B18-62A9-457A-BBC3-3765C4F5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1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424249" y="1399103"/>
            <a:ext cx="8229600" cy="4525963"/>
          </a:xfrm>
        </p:spPr>
        <p:txBody>
          <a:bodyPr/>
          <a:lstStyle/>
          <a:p>
            <a:pPr eaLnBrk="1" hangingPunct="1"/>
            <a:r>
              <a:rPr lang="en-US" sz="2400" dirty="0"/>
              <a:t>Opportunity &amp; Stakeholders </a:t>
            </a:r>
          </a:p>
          <a:p>
            <a:pPr eaLnBrk="1" hangingPunct="1"/>
            <a:r>
              <a:rPr lang="en-US" sz="2400" dirty="0"/>
              <a:t>Market Research</a:t>
            </a:r>
          </a:p>
          <a:p>
            <a:pPr eaLnBrk="1" hangingPunct="1"/>
            <a:r>
              <a:rPr lang="en-US" sz="2400" dirty="0"/>
              <a:t>Problem Statement</a:t>
            </a:r>
          </a:p>
          <a:p>
            <a:pPr eaLnBrk="1" hangingPunct="1"/>
            <a:r>
              <a:rPr lang="en-US" sz="2400" dirty="0"/>
              <a:t>Solution</a:t>
            </a:r>
          </a:p>
          <a:p>
            <a:pPr eaLnBrk="1" hangingPunct="1"/>
            <a:r>
              <a:rPr lang="en-US" sz="2400" dirty="0"/>
              <a:t>Progress Report Summary</a:t>
            </a:r>
          </a:p>
          <a:p>
            <a:pPr lvl="1" eaLnBrk="1" hangingPunct="1"/>
            <a:r>
              <a:rPr lang="en-US" sz="2000" dirty="0"/>
              <a:t>Requirements</a:t>
            </a:r>
          </a:p>
          <a:p>
            <a:pPr lvl="1" eaLnBrk="1" hangingPunct="1"/>
            <a:r>
              <a:rPr lang="en-US" sz="2000" dirty="0"/>
              <a:t>Software System (Design + Implementation + Testing)</a:t>
            </a:r>
          </a:p>
          <a:p>
            <a:pPr lvl="1" eaLnBrk="1" hangingPunct="1"/>
            <a:r>
              <a:rPr lang="en-US" sz="2000" dirty="0"/>
              <a:t>Endeavour (Team + Work + Way of Working)</a:t>
            </a:r>
          </a:p>
          <a:p>
            <a:pPr eaLnBrk="1" hangingPunct="1"/>
            <a:r>
              <a:rPr lang="en-US" sz="2400" dirty="0"/>
              <a:t>Next Steps</a:t>
            </a:r>
          </a:p>
          <a:p>
            <a:pPr eaLnBrk="1" hangingPunct="1"/>
            <a:r>
              <a:rPr lang="en-US" sz="2400" dirty="0"/>
              <a:t>Prototype / Report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CB00FC-2357-4DB3-A793-6144A946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1788A2-ABB7-4B81-A9E4-C9AC3F4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4A030-EF6A-4762-B30C-DE8655F57C1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Opportunity &amp; Stakeholders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Opportunity:</a:t>
            </a:r>
            <a:endParaRPr lang="en-US" sz="2400" dirty="0"/>
          </a:p>
          <a:p>
            <a:pPr lvl="1" algn="just"/>
            <a:r>
              <a:rPr lang="en-US" sz="2000" dirty="0"/>
              <a:t>There exists a gap in the market as there are no open-source AI based firewalls in the market.</a:t>
            </a:r>
          </a:p>
          <a:p>
            <a:pPr lvl="1" algn="just"/>
            <a:r>
              <a:rPr lang="en-US" sz="2000" dirty="0"/>
              <a:t>Traditional firewalls rely on static rules, failing to adapt to new threats.</a:t>
            </a:r>
          </a:p>
          <a:p>
            <a:pPr lvl="1" algn="just"/>
            <a:r>
              <a:rPr lang="en-US" sz="2000" dirty="0"/>
              <a:t>Growing demand for AI-driven, adaptable cybersecurity solutions.</a:t>
            </a:r>
          </a:p>
          <a:p>
            <a:pPr algn="just"/>
            <a:r>
              <a:rPr lang="en-US" sz="2400" b="1" dirty="0"/>
              <a:t>Stakeholders:</a:t>
            </a:r>
            <a:endParaRPr lang="en-US" sz="2400" dirty="0"/>
          </a:p>
          <a:p>
            <a:pPr lvl="1" algn="just"/>
            <a:r>
              <a:rPr lang="en-US" sz="2000" b="1" dirty="0"/>
              <a:t>Direct:</a:t>
            </a:r>
            <a:r>
              <a:rPr lang="en-US" sz="2000" dirty="0"/>
              <a:t> Network administrators, IT security teams, and organizations with sensitive data.</a:t>
            </a:r>
          </a:p>
          <a:p>
            <a:pPr lvl="1" algn="just"/>
            <a:r>
              <a:rPr lang="en-US" sz="2000" b="1" dirty="0"/>
              <a:t>Indirect:</a:t>
            </a:r>
            <a:r>
              <a:rPr lang="en-US" sz="2000" dirty="0"/>
              <a:t> End-users benefiting from secure networks, compliance and regulatory bodies.</a:t>
            </a:r>
          </a:p>
          <a:p>
            <a:pPr algn="just" eaLnBrk="1" hangingPunct="1"/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19C427-7D35-4E1C-96E8-23FD4128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Market Research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b="1" dirty="0"/>
              <a:t>Existing Solutions:</a:t>
            </a:r>
            <a:endParaRPr lang="en-US" sz="2000" dirty="0"/>
          </a:p>
          <a:p>
            <a:pPr lvl="1" algn="just"/>
            <a:r>
              <a:rPr lang="en-US" sz="1800" dirty="0"/>
              <a:t>Intrusion Detection Systems (e.g., Snort, Suricata) lack adaptability to unknown threats.</a:t>
            </a:r>
          </a:p>
          <a:p>
            <a:pPr lvl="1" algn="just"/>
            <a:r>
              <a:rPr lang="en-US" sz="1800" dirty="0"/>
              <a:t>Rule-based firewalls struggle with zero-day attacks.</a:t>
            </a:r>
          </a:p>
          <a:p>
            <a:pPr lvl="1" algn="just"/>
            <a:r>
              <a:rPr lang="en-US" sz="1800" dirty="0"/>
              <a:t>There is no open-source AI driven Firewall in the market.</a:t>
            </a:r>
          </a:p>
          <a:p>
            <a:pPr lvl="1" algn="just"/>
            <a:endParaRPr lang="en-US" sz="1800" dirty="0"/>
          </a:p>
          <a:p>
            <a:pPr algn="just"/>
            <a:r>
              <a:rPr lang="en-US" sz="2000" b="1" dirty="0"/>
              <a:t>Gaps Identified:</a:t>
            </a:r>
            <a:endParaRPr lang="en-US" sz="2000" dirty="0"/>
          </a:p>
          <a:p>
            <a:pPr lvl="1" algn="just"/>
            <a:r>
              <a:rPr lang="en-US" sz="1800" dirty="0"/>
              <a:t>Lack of integration between AI detection and real-time network control.</a:t>
            </a:r>
          </a:p>
          <a:p>
            <a:pPr lvl="1" algn="just"/>
            <a:r>
              <a:rPr lang="en-US" sz="1800" dirty="0"/>
              <a:t>Limited user-friendly interfaces for monitoring and response.</a:t>
            </a:r>
          </a:p>
          <a:p>
            <a:pPr lvl="1" algn="just"/>
            <a:r>
              <a:rPr lang="en-US" sz="1800" dirty="0"/>
              <a:t>Rule-based Firewalls lack adaptability to new threats.</a:t>
            </a:r>
          </a:p>
          <a:p>
            <a:pPr algn="just" eaLnBrk="1" hangingPunct="1"/>
            <a:endParaRPr lang="en-US" sz="2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E3AE28-30F2-4608-AB4E-C163C35B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1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Problem Statement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en-US" sz="2400" dirty="0"/>
              <a:t>Traditional firewalls struggle to detect and prevent modern, </a:t>
            </a:r>
            <a:r>
              <a:rPr lang="en-US" sz="2400" b="1" dirty="0"/>
              <a:t>dynamic cyber threats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Manual rule creation and updates are </a:t>
            </a:r>
            <a:r>
              <a:rPr lang="en-US" sz="2400" b="1" dirty="0"/>
              <a:t>time-intensive</a:t>
            </a:r>
            <a:r>
              <a:rPr lang="en-US" sz="2400" dirty="0"/>
              <a:t> and </a:t>
            </a:r>
            <a:r>
              <a:rPr lang="en-US" sz="2400" b="1" dirty="0"/>
              <a:t>error-prone</a:t>
            </a:r>
            <a:r>
              <a:rPr lang="en-US" sz="2400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Need for an intelligent, real-time solution capable of adapting to </a:t>
            </a:r>
            <a:r>
              <a:rPr lang="en-US" sz="2400" b="1" dirty="0"/>
              <a:t>evolving attack patterns</a:t>
            </a:r>
            <a:r>
              <a:rPr lang="en-US" sz="2400" dirty="0"/>
              <a:t>.</a:t>
            </a:r>
          </a:p>
          <a:p>
            <a:pPr algn="just" eaLnBrk="1" hangingPunct="1">
              <a:lnSpc>
                <a:spcPct val="150000"/>
              </a:lnSpc>
            </a:pPr>
            <a:endParaRPr lang="en-US" sz="2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318CD0-B49C-4B79-BA6C-EC141F3ED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2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b="1" dirty="0"/>
              <a:t>NeuraWall: AI-Driven Firewall</a:t>
            </a:r>
            <a:endParaRPr lang="en-US" sz="2400" dirty="0"/>
          </a:p>
          <a:p>
            <a:pPr lvl="1" algn="just"/>
            <a:r>
              <a:rPr lang="en-US" sz="2000" dirty="0"/>
              <a:t>Combines machine learning models (One-Class SVM and Gradient Boosting) for anomaly detection.</a:t>
            </a:r>
          </a:p>
          <a:p>
            <a:pPr lvl="1" algn="just"/>
            <a:r>
              <a:rPr lang="en-US" sz="2000" dirty="0"/>
              <a:t>Real-time detection and blocking of malicious IPs.</a:t>
            </a:r>
          </a:p>
          <a:p>
            <a:pPr lvl="1" algn="just"/>
            <a:r>
              <a:rPr lang="en-US" sz="2000" dirty="0"/>
              <a:t>Web-based GUI for logs, metrics, and malicious traffic visualization.</a:t>
            </a:r>
          </a:p>
          <a:p>
            <a:pPr algn="just"/>
            <a:r>
              <a:rPr lang="en-US" sz="2400" b="1" dirty="0"/>
              <a:t>Key Features:</a:t>
            </a:r>
            <a:endParaRPr lang="en-US" sz="2400" dirty="0"/>
          </a:p>
          <a:p>
            <a:pPr lvl="1" algn="just"/>
            <a:r>
              <a:rPr lang="en-US" sz="2000" dirty="0"/>
              <a:t>Handles real time traffic.</a:t>
            </a:r>
          </a:p>
          <a:p>
            <a:pPr lvl="1" algn="just"/>
            <a:r>
              <a:rPr lang="en-US" sz="2000" dirty="0"/>
              <a:t>Dynamic adaptability to network environments.</a:t>
            </a:r>
          </a:p>
          <a:p>
            <a:pPr lvl="1" algn="just"/>
            <a:r>
              <a:rPr lang="en-US" sz="2000" dirty="0"/>
              <a:t>VPN and Wazuh integration for enhanced security.</a:t>
            </a:r>
          </a:p>
          <a:p>
            <a:pPr algn="just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130F3-881E-480D-996B-42A08967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3E33BD-E18E-4BE1-9714-EE4282389175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73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PROGRESS REPORT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  <p:sp>
        <p:nvSpPr>
          <p:cNvPr id="10243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737CA9-7425-40C2-9997-F2E5107A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94A030-EF6A-4762-B30C-DE8655F57C18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</TotalTime>
  <Words>1271</Words>
  <Application>Microsoft Office PowerPoint</Application>
  <PresentationFormat>On-screen Show (4:3)</PresentationFormat>
  <Paragraphs>223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Final Year Project</vt:lpstr>
      <vt:lpstr>Project Team</vt:lpstr>
      <vt:lpstr>Table of Content</vt:lpstr>
      <vt:lpstr>Opportunity &amp; Stakeholders</vt:lpstr>
      <vt:lpstr>Opportunity &amp; Stakeholders</vt:lpstr>
      <vt:lpstr>Market Research</vt:lpstr>
      <vt:lpstr>Problem Statement</vt:lpstr>
      <vt:lpstr>Solution</vt:lpstr>
      <vt:lpstr>PROGRESS REPORT Summary</vt:lpstr>
      <vt:lpstr>Progress Report Summary</vt:lpstr>
      <vt:lpstr>Requirements</vt:lpstr>
      <vt:lpstr>Requirements</vt:lpstr>
      <vt:lpstr>Design</vt:lpstr>
      <vt:lpstr>Design</vt:lpstr>
      <vt:lpstr>Design </vt:lpstr>
      <vt:lpstr>Design</vt:lpstr>
      <vt:lpstr>Implementation</vt:lpstr>
      <vt:lpstr>Implementation</vt:lpstr>
      <vt:lpstr>Testing</vt:lpstr>
      <vt:lpstr>Endeavour</vt:lpstr>
      <vt:lpstr>Endeavour</vt:lpstr>
      <vt:lpstr>NEXT STEPS</vt:lpstr>
      <vt:lpstr>Work Breakdown Structure</vt:lpstr>
      <vt:lpstr>Challenges</vt:lpstr>
      <vt:lpstr>Challenges</vt:lpstr>
      <vt:lpstr>Prototype &amp; Report</vt:lpstr>
      <vt:lpstr>Prototype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Umar Abdullah 33073</cp:lastModifiedBy>
  <cp:revision>141</cp:revision>
  <dcterms:created xsi:type="dcterms:W3CDTF">2013-01-22T07:04:44Z</dcterms:created>
  <dcterms:modified xsi:type="dcterms:W3CDTF">2024-12-26T03:55:06Z</dcterms:modified>
</cp:coreProperties>
</file>