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77" r:id="rId2"/>
    <p:sldId id="278" r:id="rId3"/>
    <p:sldId id="258" r:id="rId4"/>
    <p:sldId id="259" r:id="rId5"/>
    <p:sldId id="260" r:id="rId6"/>
    <p:sldId id="301" r:id="rId7"/>
    <p:sldId id="279" r:id="rId8"/>
    <p:sldId id="280" r:id="rId9"/>
    <p:sldId id="261" r:id="rId10"/>
    <p:sldId id="262" r:id="rId11"/>
    <p:sldId id="281" r:id="rId12"/>
    <p:sldId id="263" r:id="rId13"/>
    <p:sldId id="264" r:id="rId14"/>
    <p:sldId id="265" r:id="rId15"/>
    <p:sldId id="296" r:id="rId16"/>
    <p:sldId id="267" r:id="rId17"/>
    <p:sldId id="268" r:id="rId18"/>
    <p:sldId id="282" r:id="rId19"/>
    <p:sldId id="284" r:id="rId20"/>
    <p:sldId id="274" r:id="rId21"/>
    <p:sldId id="285" r:id="rId22"/>
    <p:sldId id="302" r:id="rId23"/>
    <p:sldId id="303" r:id="rId24"/>
    <p:sldId id="304" r:id="rId25"/>
    <p:sldId id="269" r:id="rId26"/>
    <p:sldId id="297" r:id="rId27"/>
    <p:sldId id="298" r:id="rId28"/>
    <p:sldId id="287" r:id="rId29"/>
    <p:sldId id="305" r:id="rId30"/>
    <p:sldId id="299" r:id="rId31"/>
    <p:sldId id="300" r:id="rId32"/>
    <p:sldId id="270" r:id="rId33"/>
    <p:sldId id="289" r:id="rId34"/>
    <p:sldId id="291" r:id="rId35"/>
    <p:sldId id="292" r:id="rId36"/>
    <p:sldId id="293" r:id="rId37"/>
    <p:sldId id="272" r:id="rId38"/>
    <p:sldId id="273" r:id="rId39"/>
    <p:sldId id="294" r:id="rId40"/>
    <p:sldId id="295" r:id="rId4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4DE31C2-A709-4B72-9D61-ECF1AE43C314}">
          <p14:sldIdLst>
            <p14:sldId id="277"/>
            <p14:sldId id="278"/>
            <p14:sldId id="258"/>
            <p14:sldId id="259"/>
            <p14:sldId id="260"/>
            <p14:sldId id="301"/>
            <p14:sldId id="279"/>
            <p14:sldId id="280"/>
            <p14:sldId id="261"/>
            <p14:sldId id="262"/>
            <p14:sldId id="281"/>
            <p14:sldId id="263"/>
            <p14:sldId id="264"/>
            <p14:sldId id="265"/>
            <p14:sldId id="296"/>
            <p14:sldId id="267"/>
            <p14:sldId id="268"/>
            <p14:sldId id="282"/>
            <p14:sldId id="284"/>
            <p14:sldId id="274"/>
            <p14:sldId id="285"/>
          </p14:sldIdLst>
        </p14:section>
        <p14:section name="Untitled Section" id="{5593E49F-0EE6-4CEC-83A0-56E2F2853BF8}">
          <p14:sldIdLst>
            <p14:sldId id="302"/>
            <p14:sldId id="303"/>
            <p14:sldId id="304"/>
            <p14:sldId id="269"/>
            <p14:sldId id="297"/>
            <p14:sldId id="298"/>
            <p14:sldId id="287"/>
            <p14:sldId id="305"/>
            <p14:sldId id="299"/>
            <p14:sldId id="300"/>
            <p14:sldId id="270"/>
            <p14:sldId id="289"/>
            <p14:sldId id="291"/>
            <p14:sldId id="292"/>
            <p14:sldId id="293"/>
            <p14:sldId id="272"/>
            <p14:sldId id="27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FA8B5289-E5B9-83B2-76EA-55E3E3E2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DA78BA1F-1A07-2BBB-8646-D02D46441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8A8C6973-AB38-F52C-098B-923227770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542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0F4B5C2B-2080-D075-210E-6DA4E7B3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380EF7A8-6E33-A80B-B2DF-AB4DC20C9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72CF4F95-95D4-2EDE-C2BC-240A5892D2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523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DA74C6FA-2675-99D1-6BAA-8A23B283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0FB2C0A7-10B2-4C34-7380-10432235A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9DB2D8B6-4142-B544-A3F5-8EED025521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678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89D79731-764B-5C86-9AFB-9B54AC7D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1707F224-6B1A-F269-849A-DC6D76A0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BEFEE2BF-3BAA-87EE-4AEF-9B63C64F7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228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41A1E15D-F146-8062-E19C-59E49256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20E00D28-25C5-69DF-1F5C-EF266E5CB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CB40AC95-805F-6E5B-C126-FF14D1295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56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68AF95A0-363A-5746-6E11-72B3809E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20C842E3-C474-2E49-DD6D-82D177D3A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92DD1766-E52F-D006-1727-DB2C7503D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52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0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4ED173CE-69FA-2B6B-37F8-7969BBEF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E1859E9C-A7DF-91EB-9C17-8EFE6165D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BACA4CE7-9A4B-1727-5D81-6E4C4DF57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142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07BA387B-4D97-5390-18A5-3BB7BC42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E9539E9F-F81B-57BC-E750-DBD2667E4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A37E1D1C-FAD0-268B-3BA8-1647E73C6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75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556D0F68-03E4-18F4-DBD3-726B837B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687C451B-1C1E-59B3-4661-46D3E5772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FC3C81BF-0DEC-98D4-7354-397D00B252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696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66C08474-E16D-D45D-DCFA-94EC507A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>
            <a:extLst>
              <a:ext uri="{FF2B5EF4-FFF2-40B4-BE49-F238E27FC236}">
                <a16:creationId xmlns:a16="http://schemas.microsoft.com/office/drawing/2014/main" id="{70F0995D-8217-6B57-6B48-96BC1DF35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>
            <a:extLst>
              <a:ext uri="{FF2B5EF4-FFF2-40B4-BE49-F238E27FC236}">
                <a16:creationId xmlns:a16="http://schemas.microsoft.com/office/drawing/2014/main" id="{54C468D0-4698-ABE7-0809-CCC2B843D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543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854BD2D1-7412-25F1-5D36-E2785203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>
            <a:extLst>
              <a:ext uri="{FF2B5EF4-FFF2-40B4-BE49-F238E27FC236}">
                <a16:creationId xmlns:a16="http://schemas.microsoft.com/office/drawing/2014/main" id="{94C87FDB-6D5D-3338-DD55-2BD41006A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>
            <a:extLst>
              <a:ext uri="{FF2B5EF4-FFF2-40B4-BE49-F238E27FC236}">
                <a16:creationId xmlns:a16="http://schemas.microsoft.com/office/drawing/2014/main" id="{83B3F720-F2E9-B5BD-38C5-CBB84534F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598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2B92F936-75ED-7C85-7B0D-F84B5AF6D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>
            <a:extLst>
              <a:ext uri="{FF2B5EF4-FFF2-40B4-BE49-F238E27FC236}">
                <a16:creationId xmlns:a16="http://schemas.microsoft.com/office/drawing/2014/main" id="{1A6DE55C-059C-A14F-39A9-9C072F250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>
            <a:extLst>
              <a:ext uri="{FF2B5EF4-FFF2-40B4-BE49-F238E27FC236}">
                <a16:creationId xmlns:a16="http://schemas.microsoft.com/office/drawing/2014/main" id="{AA0BF2A2-4E20-1E97-D8CB-28A0BBCDC8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204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8E20805E-D99D-B737-F2DD-6474EDB15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>
            <a:extLst>
              <a:ext uri="{FF2B5EF4-FFF2-40B4-BE49-F238E27FC236}">
                <a16:creationId xmlns:a16="http://schemas.microsoft.com/office/drawing/2014/main" id="{877948FF-E12A-E8C7-86CA-74542F4B0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>
            <a:extLst>
              <a:ext uri="{FF2B5EF4-FFF2-40B4-BE49-F238E27FC236}">
                <a16:creationId xmlns:a16="http://schemas.microsoft.com/office/drawing/2014/main" id="{F4DF3DB5-F6D5-C4E7-5D62-68D7C3ECD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9558709-F6F6-3F4A-A8E7-94EDF067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941EF6C7-8453-26D6-97AE-C9F557D6E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D123B2F1-63BF-E3D1-6568-6DF8C95AA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40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4E29C15-5B4D-3595-98D6-D80D09C1B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FDA2E1CE-8F94-A398-0E98-B4B6FE010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3BC39932-957E-9F4A-7499-ECFBD8CA8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70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0E4D6C9-30D6-8160-E1B3-A0E3CA4F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DB49B84D-DA54-59CA-AA66-F47CC21CE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6667A0EA-9C83-57AD-322D-656F83B14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87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NeuraWall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Supervised By: Mr. Osama Raza (Senior Lecturer), 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Mr. Awais Nawaz (Teaching Fellow)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Industry Need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SMEs are vulnerable due to limited budgets and lack of AI tools.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Real-time traffic analysis tools are niche and often enterprise-only.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Rising demand for </a:t>
            </a:r>
            <a:r>
              <a:rPr lang="en-US" b="1" dirty="0"/>
              <a:t>real-time threat detection</a:t>
            </a:r>
            <a:r>
              <a:rPr lang="en-US" dirty="0"/>
              <a:t>, especially among SMEs and enterprise edge networks.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761D000-CF54-217B-4567-A57505EAF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4AC5B046-E225-FCFD-7C82-1DE9660DB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22" name="Google Shape;122;p7">
            <a:extLst>
              <a:ext uri="{FF2B5EF4-FFF2-40B4-BE49-F238E27FC236}">
                <a16:creationId xmlns:a16="http://schemas.microsoft.com/office/drawing/2014/main" id="{C205BD5D-353B-1D89-67E3-7CEAA5385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Existing Solutions &amp; Gaps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Traditional firewalls are good at handling known threats but suffer from.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High false positive rates.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Manual rule updates.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Poor scalability in dynamic environments.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8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Static detection mechanisms can’t keep up with modern threats.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Rule-based firewalls fail against evolving threats.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Manual updates increase operational complexity.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NeuraWall aims to provide a dynamic, AI-powered firewall that Detects and mitigates threats in real-time.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Requires minimal manual intervention.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sz="1900" b="1" dirty="0"/>
              <a:t>Team Structure:</a:t>
            </a:r>
            <a:endParaRPr lang="en-US" sz="1900" dirty="0"/>
          </a:p>
          <a:p>
            <a:pPr lvl="1" algn="just"/>
            <a:r>
              <a:rPr lang="en-US" sz="1900" b="1" dirty="0"/>
              <a:t>Umar Abdullah </a:t>
            </a:r>
            <a:r>
              <a:rPr lang="en-US" sz="1900" dirty="0"/>
              <a:t>(Frontend &amp; Backend developer)</a:t>
            </a:r>
          </a:p>
          <a:p>
            <a:pPr lvl="1" algn="just"/>
            <a:r>
              <a:rPr lang="en-US" sz="1900" b="1" dirty="0"/>
              <a:t>Hamza Gulzar </a:t>
            </a:r>
            <a:r>
              <a:rPr lang="en-US" sz="1900" dirty="0"/>
              <a:t>(Frontend &amp; Backend developer)</a:t>
            </a:r>
          </a:p>
          <a:p>
            <a:pPr lvl="1" algn="just"/>
            <a:r>
              <a:rPr lang="en-US" sz="1900" b="1" dirty="0"/>
              <a:t>Muhammad Ubaid Ullah </a:t>
            </a:r>
            <a:r>
              <a:rPr lang="en-US" sz="1900" dirty="0"/>
              <a:t>(Data scientist)</a:t>
            </a:r>
          </a:p>
          <a:p>
            <a:pPr algn="just"/>
            <a:r>
              <a:rPr lang="en-US" sz="1900" b="1" dirty="0"/>
              <a:t>Work Done:</a:t>
            </a:r>
            <a:endParaRPr lang="en-US" sz="1900" dirty="0"/>
          </a:p>
          <a:p>
            <a:pPr lvl="1" algn="just"/>
            <a:r>
              <a:rPr lang="en-US" sz="1900" dirty="0"/>
              <a:t> Real-time traffic handling pipeline</a:t>
            </a:r>
          </a:p>
          <a:p>
            <a:pPr lvl="1" algn="just"/>
            <a:r>
              <a:rPr lang="en-US" sz="1900" dirty="0"/>
              <a:t> AI models training and integration into pipeline</a:t>
            </a:r>
          </a:p>
          <a:p>
            <a:pPr lvl="1" algn="just"/>
            <a:r>
              <a:rPr lang="en-US" sz="1900" dirty="0"/>
              <a:t> Frontend Dashboard and Backend API creation.</a:t>
            </a:r>
          </a:p>
          <a:p>
            <a:pPr lvl="1" algn="just"/>
            <a:r>
              <a:rPr lang="en-US" sz="1900" dirty="0"/>
              <a:t> Wazuh Integration in the Dashboard.</a:t>
            </a:r>
          </a:p>
          <a:p>
            <a:pPr lvl="1" algn="just"/>
            <a:r>
              <a:rPr lang="en-US" sz="1900" dirty="0"/>
              <a:t> VPN Configured for Secure Communication.</a:t>
            </a:r>
          </a:p>
          <a:p>
            <a:pPr algn="just"/>
            <a:r>
              <a:rPr lang="en-US" sz="1900" b="1" dirty="0"/>
              <a:t>Way of Working:</a:t>
            </a:r>
            <a:endParaRPr lang="en-US" sz="1900" dirty="0"/>
          </a:p>
          <a:p>
            <a:pPr lvl="1" algn="just"/>
            <a:r>
              <a:rPr lang="en-US" sz="1900" dirty="0"/>
              <a:t>Agile methodology with iterative sprints.</a:t>
            </a:r>
          </a:p>
          <a:p>
            <a:pPr lvl="1" algn="just"/>
            <a:r>
              <a:rPr lang="en-US" sz="1900" dirty="0"/>
              <a:t>Weekly team sync-ups for progress tracking.</a:t>
            </a:r>
          </a:p>
          <a:p>
            <a:pPr marL="0" indent="0" algn="just">
              <a:buNone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B6D7-39FD-423D-A653-BAAC6A00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b="1" dirty="0"/>
              <a:t>Hybrid AI Model: </a:t>
            </a:r>
            <a:r>
              <a:rPr lang="en-US" dirty="0"/>
              <a:t>One-Class SVM + Gradient Boosting.</a:t>
            </a:r>
          </a:p>
          <a:p>
            <a:pPr algn="just"/>
            <a:r>
              <a:rPr lang="en-US" dirty="0"/>
              <a:t>Real-time traffic capture (Dumpcap), processing (CICFlowMeter).</a:t>
            </a:r>
          </a:p>
          <a:p>
            <a:pPr algn="just"/>
            <a:r>
              <a:rPr lang="en-US" dirty="0"/>
              <a:t>Blocking via Windows Firewall.</a:t>
            </a:r>
          </a:p>
          <a:p>
            <a:pPr algn="just"/>
            <a:r>
              <a:rPr lang="en-US" dirty="0"/>
              <a:t>Wazuh for Host-Based Detection.</a:t>
            </a:r>
          </a:p>
          <a:p>
            <a:pPr algn="just"/>
            <a:r>
              <a:rPr lang="en-US" dirty="0"/>
              <a:t>GUI for visualization.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48B3A8BB-8641-F7FF-528B-8BCF8BDF1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4DD3D5BB-1CE7-A584-733B-3D9AC77CE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>
            <a:extLst>
              <a:ext uri="{FF2B5EF4-FFF2-40B4-BE49-F238E27FC236}">
                <a16:creationId xmlns:a16="http://schemas.microsoft.com/office/drawing/2014/main" id="{7D2B3C01-BD85-16F4-6415-CAE1A5BA6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b="1" dirty="0"/>
              <a:t>Key Components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Based Firewall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Wazuh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VPN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5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817923CB-401E-0C3C-728C-42F243BD2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6499EDFC-1AF3-D9C2-88A1-481FB8FD6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>
            <a:extLst>
              <a:ext uri="{FF2B5EF4-FFF2-40B4-BE49-F238E27FC236}">
                <a16:creationId xmlns:a16="http://schemas.microsoft.com/office/drawing/2014/main" id="{F050EE3A-EE68-7B41-D9A0-D276C304A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Defense in Depth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Provides intelligent internal filtering.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Complements antivirus, IDS/IPS, and Wazuh.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Functions as an active detection layer in a multi-layered security system.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Umar Abdullah (33073)</a:t>
            </a:r>
          </a:p>
          <a:p>
            <a:pPr eaLnBrk="1" hangingPunct="1"/>
            <a:r>
              <a:rPr lang="en-US" dirty="0"/>
              <a:t>Muhammad Ubaid Ullah (32602)</a:t>
            </a:r>
          </a:p>
          <a:p>
            <a:pPr eaLnBrk="1" hangingPunct="1"/>
            <a:r>
              <a:rPr lang="en-US" dirty="0"/>
              <a:t>Hamza Gulzar (31621)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E52367-C1AA-4418-AF37-17ED812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2600" b="1" dirty="0"/>
              <a:t>Functional Requirements</a:t>
            </a:r>
            <a:endParaRPr lang="en-US" sz="2600" dirty="0"/>
          </a:p>
          <a:p>
            <a:pPr algn="just"/>
            <a:r>
              <a:rPr lang="en-US" sz="2600" dirty="0"/>
              <a:t>Real-time traffic capture and feature extraction.</a:t>
            </a:r>
          </a:p>
          <a:p>
            <a:pPr algn="just"/>
            <a:r>
              <a:rPr lang="en-US" altLang="en-US" sz="2600" dirty="0"/>
              <a:t>Real-time detection of malicious traffic using AI.</a:t>
            </a:r>
            <a:endParaRPr lang="en-US" sz="2600" dirty="0"/>
          </a:p>
          <a:p>
            <a:pPr algn="just"/>
            <a:r>
              <a:rPr lang="en-US" sz="2600" dirty="0"/>
              <a:t>Model inference and decision-making.</a:t>
            </a:r>
          </a:p>
          <a:p>
            <a:pPr algn="just"/>
            <a:r>
              <a:rPr lang="en-US" sz="2600" dirty="0"/>
              <a:t>Logging and alerting.</a:t>
            </a:r>
          </a:p>
          <a:p>
            <a:pPr algn="just"/>
            <a:r>
              <a:rPr lang="en-US" sz="2600" dirty="0"/>
              <a:t>Block/allow list management.</a:t>
            </a:r>
          </a:p>
          <a:p>
            <a:pPr algn="just"/>
            <a:r>
              <a:rPr lang="en-US" altLang="en-US" sz="2600" dirty="0"/>
              <a:t>Automatic IP blocking and logging of flagged events.</a:t>
            </a:r>
          </a:p>
          <a:p>
            <a:pPr algn="just"/>
            <a:r>
              <a:rPr lang="en-US" altLang="en-US" sz="2600" dirty="0"/>
              <a:t>Integration with Wazuh host-based detection.</a:t>
            </a:r>
          </a:p>
          <a:p>
            <a:pPr algn="just"/>
            <a:r>
              <a:rPr lang="en-US" altLang="en-US" sz="2600" dirty="0"/>
              <a:t>PfSense VPN for secure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6080E291-BB9E-5413-2EE4-604434712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74E5302E-04E7-1F1D-CEB0-81707B993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  <a:endParaRPr/>
          </a:p>
        </p:txBody>
      </p:sp>
      <p:sp>
        <p:nvSpPr>
          <p:cNvPr id="158" name="Google Shape;158;p13">
            <a:extLst>
              <a:ext uri="{FF2B5EF4-FFF2-40B4-BE49-F238E27FC236}">
                <a16:creationId xmlns:a16="http://schemas.microsoft.com/office/drawing/2014/main" id="{EF0CAA8B-7E3D-FCC3-2788-6B77BCAD6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Non-Functional Requirements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/>
              <a:t>Fast processing with low system overhead.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/>
              <a:t>Scalable architecture.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/>
              <a:t>Secure communication between components.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Scalability to handle increasing traffic volumes.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High availability and minimal downtime.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Ensure quick response times for traffic analysis and blocking.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Maintain data privacy and integrity.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3AA8C787-17FE-C117-B0D4-C4FBBD228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E68FFDB6-6AB8-349B-3A54-977AF8345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Summary</a:t>
            </a:r>
            <a:endParaRPr/>
          </a:p>
        </p:txBody>
      </p:sp>
      <p:sp>
        <p:nvSpPr>
          <p:cNvPr id="164" name="Google Shape;164;p14">
            <a:extLst>
              <a:ext uri="{FF2B5EF4-FFF2-40B4-BE49-F238E27FC236}">
                <a16:creationId xmlns:a16="http://schemas.microsoft.com/office/drawing/2014/main" id="{29065D3B-DEC1-6F0D-E9BA-17CABB317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b="1" dirty="0"/>
              <a:t>Firewall Component:</a:t>
            </a:r>
          </a:p>
          <a:p>
            <a:pPr algn="just"/>
            <a:r>
              <a:rPr lang="en-US" sz="2900" dirty="0"/>
              <a:t>Acts as the first line of defense for unencrypted traffic.</a:t>
            </a:r>
          </a:p>
          <a:p>
            <a:pPr algn="just"/>
            <a:r>
              <a:rPr lang="en-US" sz="2900" dirty="0"/>
              <a:t>Captures traffic via Dumpcap, extracts features using CICFlowMeter.</a:t>
            </a:r>
          </a:p>
          <a:p>
            <a:pPr algn="just"/>
            <a:r>
              <a:rPr lang="en-US" sz="2900" dirty="0"/>
              <a:t>Uses One-Class SVM and Gradient Boosting for hybrid detection.</a:t>
            </a:r>
          </a:p>
          <a:p>
            <a:pPr algn="just"/>
            <a:r>
              <a:rPr lang="en-US" sz="2900" dirty="0"/>
              <a:t>Real-time detection and blocking using Windows Firewall APIs.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8F67DE53-DC82-4D8C-DE05-43D94D36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6ACFF369-499C-B1FF-020A-CBACC9212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Summary</a:t>
            </a:r>
            <a:endParaRPr/>
          </a:p>
        </p:txBody>
      </p:sp>
      <p:sp>
        <p:nvSpPr>
          <p:cNvPr id="164" name="Google Shape;164;p14">
            <a:extLst>
              <a:ext uri="{FF2B5EF4-FFF2-40B4-BE49-F238E27FC236}">
                <a16:creationId xmlns:a16="http://schemas.microsoft.com/office/drawing/2014/main" id="{9D48E36B-9331-6AB1-6F14-F7C66DDAD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Wazuh Component:</a:t>
            </a:r>
          </a:p>
          <a:p>
            <a:pPr algn="just"/>
            <a:r>
              <a:rPr lang="en-US" dirty="0"/>
              <a:t>Provides SIEM functionality: monitors, logs, and visualizes threats.</a:t>
            </a:r>
          </a:p>
          <a:p>
            <a:pPr algn="just"/>
            <a:r>
              <a:rPr lang="en-US" dirty="0"/>
              <a:t>Parses firewall and agent logs in real-time.</a:t>
            </a:r>
          </a:p>
          <a:p>
            <a:pPr algn="just"/>
            <a:r>
              <a:rPr lang="en-US" dirty="0"/>
              <a:t>Logs on Dashboard on potential breaches.</a:t>
            </a:r>
          </a:p>
          <a:p>
            <a:pPr algn="just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3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1D579485-BBB3-B9D4-5CDD-EDE18FF93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C45B727B-A675-65D4-3D05-B989A6578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Summary</a:t>
            </a:r>
            <a:endParaRPr/>
          </a:p>
        </p:txBody>
      </p:sp>
      <p:sp>
        <p:nvSpPr>
          <p:cNvPr id="164" name="Google Shape;164;p14">
            <a:extLst>
              <a:ext uri="{FF2B5EF4-FFF2-40B4-BE49-F238E27FC236}">
                <a16:creationId xmlns:a16="http://schemas.microsoft.com/office/drawing/2014/main" id="{C83B134E-0649-9BE9-F703-1452D61B6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VPN Component:</a:t>
            </a:r>
          </a:p>
          <a:p>
            <a:pPr algn="just"/>
            <a:r>
              <a:rPr lang="en-US" dirty="0"/>
              <a:t>Provides secure encrypted channel between Devices and the network to enhance security.</a:t>
            </a:r>
          </a:p>
          <a:p>
            <a:pPr algn="just"/>
            <a:r>
              <a:rPr lang="en-US" dirty="0"/>
              <a:t>Adds an extra layer of security into the whole framework.</a:t>
            </a:r>
          </a:p>
          <a:p>
            <a:pPr algn="just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6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5B06-2D2A-D5E7-238C-5FCF0DB1A1FC}"/>
              </a:ext>
            </a:extLst>
          </p:cNvPr>
          <p:cNvSpPr txBox="1"/>
          <p:nvPr/>
        </p:nvSpPr>
        <p:spPr>
          <a:xfrm>
            <a:off x="3852153" y="5603132"/>
            <a:ext cx="229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 Diagram</a:t>
            </a: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B8ACD8A2-1758-23BA-0045-414D788C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25" y="1182614"/>
            <a:ext cx="6259749" cy="4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FBB013CD-AF54-2C3D-CE94-861055956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B2FE8870-E068-9AD6-693D-B7C81B7FC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28D3F-6965-3B0A-6DF3-786DD0541270}"/>
              </a:ext>
            </a:extLst>
          </p:cNvPr>
          <p:cNvSpPr txBox="1"/>
          <p:nvPr/>
        </p:nvSpPr>
        <p:spPr>
          <a:xfrm>
            <a:off x="3594370" y="4782401"/>
            <a:ext cx="195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Flow Diagram</a:t>
            </a:r>
          </a:p>
        </p:txBody>
      </p:sp>
      <p:pic>
        <p:nvPicPr>
          <p:cNvPr id="13" name="Picture 12" descr="A diagram of a company&#10;&#10;AI-generated content may be incorrect.">
            <a:extLst>
              <a:ext uri="{FF2B5EF4-FFF2-40B4-BE49-F238E27FC236}">
                <a16:creationId xmlns:a16="http://schemas.microsoft.com/office/drawing/2014/main" id="{E79B5955-60F6-A8D4-9692-993F530A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4951"/>
            <a:ext cx="9144000" cy="23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DF1A-18FB-7833-60D6-9B9255E8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9B313-6288-13A3-3300-693BD2C44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/>
              <a:t>Data: </a:t>
            </a:r>
            <a:r>
              <a:rPr lang="en-US" dirty="0"/>
              <a:t>Real traffic (Dumpcap) + CIC (Canadian Institute of Cyber Security) IDS Dataset.</a:t>
            </a:r>
          </a:p>
          <a:p>
            <a:pPr algn="just"/>
            <a:r>
              <a:rPr lang="en-US" b="1" dirty="0"/>
              <a:t>Preprocessing: </a:t>
            </a:r>
            <a:r>
              <a:rPr lang="en-US" dirty="0"/>
              <a:t>Filtering, Labeling, Outlier Removal.</a:t>
            </a:r>
          </a:p>
          <a:p>
            <a:pPr algn="just"/>
            <a:r>
              <a:rPr lang="en-US" b="1" dirty="0"/>
              <a:t>ML Models: </a:t>
            </a:r>
            <a:r>
              <a:rPr lang="en-US" dirty="0"/>
              <a:t>One-Class SVM &amp; Gradient Boosting.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E8AB2D27-A5C0-F0EC-97FE-0DE651A4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E107E9A0-6A33-38AE-8C0E-950DE8A75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sp>
        <p:nvSpPr>
          <p:cNvPr id="164" name="Google Shape;164;p14">
            <a:extLst>
              <a:ext uri="{FF2B5EF4-FFF2-40B4-BE49-F238E27FC236}">
                <a16:creationId xmlns:a16="http://schemas.microsoft.com/office/drawing/2014/main" id="{A0AC4887-CEC6-A2CF-AC47-08490A130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Component Responsibilities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Agent: </a:t>
            </a:r>
            <a:r>
              <a:rPr lang="en-US" dirty="0"/>
              <a:t>It captures traffic processes it and makes predictions and then pushes predictions to the 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Server: </a:t>
            </a:r>
            <a:r>
              <a:rPr lang="en-US" dirty="0"/>
              <a:t>Central logging and IP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Dashboard: </a:t>
            </a:r>
            <a:r>
              <a:rPr lang="en-US" dirty="0"/>
              <a:t>Visual representation of logs and controls.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6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C79BCC89-FB55-E81A-92FC-49BD387A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C07ACB05-C5A1-66F6-E4CD-97F6CBE9A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E5C114-5BE3-C3B0-8D53-1D3EE210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476375"/>
            <a:ext cx="5353050" cy="3905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23EC5-6838-D2D6-B1E9-7A12F57ECFDA}"/>
              </a:ext>
            </a:extLst>
          </p:cNvPr>
          <p:cNvSpPr txBox="1"/>
          <p:nvPr/>
        </p:nvSpPr>
        <p:spPr>
          <a:xfrm>
            <a:off x="3409545" y="5381625"/>
            <a:ext cx="232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Server-Agent Model</a:t>
            </a:r>
          </a:p>
        </p:txBody>
      </p:sp>
    </p:spTree>
    <p:extLst>
      <p:ext uri="{BB962C8B-B14F-4D97-AF65-F5344CB8AC3E}">
        <p14:creationId xmlns:p14="http://schemas.microsoft.com/office/powerpoint/2010/main" val="25943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Background and Introduction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Market Research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Problem Statement</a:t>
            </a:r>
            <a:endParaRPr lang="en-US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Project Scope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Proposed Solution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Design Summary</a:t>
            </a:r>
            <a:endParaRPr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dirty="0"/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Experiments and Results Summary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Testing Summary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Conclusion and Outlook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C506AE01-4EF9-3328-3806-9965177B8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>
            <a:extLst>
              <a:ext uri="{FF2B5EF4-FFF2-40B4-BE49-F238E27FC236}">
                <a16:creationId xmlns:a16="http://schemas.microsoft.com/office/drawing/2014/main" id="{87104C61-8650-53CE-2F20-6CE4A3F88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43D48-D6E0-92D1-7DB9-2DB801E6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400300"/>
            <a:ext cx="6057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4D5CB1E-7632-FD34-BF82-51ACAA447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>
            <a:extLst>
              <a:ext uri="{FF2B5EF4-FFF2-40B4-BE49-F238E27FC236}">
                <a16:creationId xmlns:a16="http://schemas.microsoft.com/office/drawing/2014/main" id="{E3BB79DA-D083-C99C-06A0-5FC4F9B39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pic>
        <p:nvPicPr>
          <p:cNvPr id="6" name="Picture 5" descr="A diagram of a firewall implementation summary&#10;&#10;AI-generated content may be incorrect.">
            <a:extLst>
              <a:ext uri="{FF2B5EF4-FFF2-40B4-BE49-F238E27FC236}">
                <a16:creationId xmlns:a16="http://schemas.microsoft.com/office/drawing/2014/main" id="{F9670F35-7F14-D9BA-CD2A-298B8ED2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309812"/>
            <a:ext cx="6810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0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Summary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b="1" dirty="0"/>
              <a:t>Backend: </a:t>
            </a:r>
            <a:r>
              <a:rPr lang="en-US" sz="2400" dirty="0"/>
              <a:t>Flask, Python, Scikit-learn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Frontend: </a:t>
            </a:r>
            <a:r>
              <a:rPr lang="en-US" sz="2400" dirty="0"/>
              <a:t>React.js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Tools: </a:t>
            </a:r>
            <a:r>
              <a:rPr lang="en-US" sz="2400" dirty="0"/>
              <a:t>Dumpcap, CICFlowMeter, Windows Firewall API.</a:t>
            </a:r>
          </a:p>
          <a:p>
            <a:pPr algn="just"/>
            <a:r>
              <a:rPr lang="en-US" sz="2400" b="1" dirty="0"/>
              <a:t>CICFlowMeter Enhancements: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Upgraded to latest Java version.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Removed GUI dependencies to enable headless CLI-based operation.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Modified internal classes to streamline batch feature extraction and automation.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14300" indent="0" algn="just">
              <a:buNone/>
            </a:pPr>
            <a:endParaRPr lang="en-US" sz="2400" dirty="0"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A4DDE41C-F791-2979-B115-FC9B9B42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>
            <a:extLst>
              <a:ext uri="{FF2B5EF4-FFF2-40B4-BE49-F238E27FC236}">
                <a16:creationId xmlns:a16="http://schemas.microsoft.com/office/drawing/2014/main" id="{C7ACEF19-554C-67C6-7F0C-DB9ED0E27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Summary</a:t>
            </a:r>
            <a:endParaRPr/>
          </a:p>
        </p:txBody>
      </p:sp>
      <p:sp>
        <p:nvSpPr>
          <p:cNvPr id="170" name="Google Shape;170;p15">
            <a:extLst>
              <a:ext uri="{FF2B5EF4-FFF2-40B4-BE49-F238E27FC236}">
                <a16:creationId xmlns:a16="http://schemas.microsoft.com/office/drawing/2014/main" id="{ACE793A4-9554-A93E-A96A-44C2C0557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Dashboard Features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Pages: </a:t>
            </a:r>
            <a:r>
              <a:rPr lang="en-US" dirty="0"/>
              <a:t>Login, Live Logs, Blocked IPs, Whitelist Manager.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Built with React and connected via RESTful APIs.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Simple, clean design with filtering and searching options.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6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A753-F24F-270C-9A0F-9BCC5979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79A9-32F9-A8D5-61DC-CF34D0B7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2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490-54BF-070B-E9A9-B87DC21C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06F-0ED6-FDB6-0B25-C6FB639B3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900" b="1" dirty="0"/>
              <a:t>Testing Types</a:t>
            </a:r>
            <a:endParaRPr lang="en-US" sz="29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Unit tests on data parsing, firewall commands.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Integration tests for agent-server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UI tests for dashboard responsiveness and log display.</a:t>
            </a:r>
          </a:p>
          <a:p>
            <a:pPr algn="just"/>
            <a:r>
              <a:rPr lang="en-US" sz="2900" dirty="0"/>
              <a:t>Unit + Integration Tests: Agent, Server, Wazuh, VPN.</a:t>
            </a:r>
          </a:p>
          <a:p>
            <a:pPr algn="just"/>
            <a:r>
              <a:rPr lang="en-US" sz="2900" dirty="0"/>
              <a:t>Simulated attacks tested: DDoS, Port scan, Brute force.</a:t>
            </a:r>
          </a:p>
        </p:txBody>
      </p:sp>
    </p:spTree>
    <p:extLst>
      <p:ext uri="{BB962C8B-B14F-4D97-AF65-F5344CB8AC3E}">
        <p14:creationId xmlns:p14="http://schemas.microsoft.com/office/powerpoint/2010/main" val="19532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83D3-16C6-FEB6-9F71-D822F124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446-C445-3733-8A2C-E154E416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C260-1ED7-402B-B932-DE74EF4D3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Real-World Scenario Testing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Used simulated malicious traffic in lab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Validated detection rates and block actions.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Confirmed log syncing and dashboard updates.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2400" b="1" dirty="0"/>
              <a:t>Summary: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Built an end-to-end AI firewall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Adds a predictive filtering layer to </a:t>
            </a:r>
            <a:r>
              <a:rPr lang="en-US" sz="2600" b="1" dirty="0"/>
              <a:t>Defense in Depth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Real-time AI detection, GUI, Server-Agent model.</a:t>
            </a:r>
          </a:p>
          <a:p>
            <a:pPr algn="just"/>
            <a:r>
              <a:rPr lang="en-US" sz="2600" dirty="0"/>
              <a:t>Wazuh integration for host-based detection.</a:t>
            </a:r>
          </a:p>
          <a:p>
            <a:pPr algn="just"/>
            <a:r>
              <a:rPr lang="en-US" sz="2600" dirty="0"/>
              <a:t>This project demonstrates a functional proof of concept.</a:t>
            </a:r>
          </a:p>
          <a:p>
            <a:pPr algn="just"/>
            <a:r>
              <a:rPr lang="en-US" sz="2600" dirty="0"/>
              <a:t>Successfully detected threats using hybrid AI models.</a:t>
            </a:r>
          </a:p>
          <a:p>
            <a:pPr algn="just"/>
            <a:r>
              <a:rPr lang="en-US" sz="2600" dirty="0"/>
              <a:t>Achieved integration across firewall, VPN, and Wazuh.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9E421BD4-8CCB-224B-6145-CF20AC60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>
            <a:extLst>
              <a:ext uri="{FF2B5EF4-FFF2-40B4-BE49-F238E27FC236}">
                <a16:creationId xmlns:a16="http://schemas.microsoft.com/office/drawing/2014/main" id="{CA73D6E7-48A7-1687-C186-76C38109D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>
            <a:extLst>
              <a:ext uri="{FF2B5EF4-FFF2-40B4-BE49-F238E27FC236}">
                <a16:creationId xmlns:a16="http://schemas.microsoft.com/office/drawing/2014/main" id="{BEBAE429-0D05-CB86-880E-30D47DA86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800" b="1" dirty="0"/>
              <a:t>Future Directions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Model retraining via user feedback.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Expand agent deployment to cloud and IoT systems.</a:t>
            </a:r>
          </a:p>
          <a:p>
            <a:pPr algn="just"/>
            <a:r>
              <a:rPr lang="en-US" sz="1800" dirty="0"/>
              <a:t>Live retraining, threat intelligence feeds.</a:t>
            </a:r>
          </a:p>
          <a:p>
            <a:pPr algn="just"/>
            <a:r>
              <a:rPr lang="en-US" sz="1800" dirty="0"/>
              <a:t>With future upgrades, it can evolve into a production-grade NDR (Network Detection &amp; Response) system.</a:t>
            </a:r>
          </a:p>
          <a:p>
            <a:pPr algn="just"/>
            <a:r>
              <a:rPr lang="en-US" sz="1800" dirty="0"/>
              <a:t>Use more diverse and real-world datasets.</a:t>
            </a:r>
          </a:p>
          <a:p>
            <a:pPr algn="just"/>
            <a:r>
              <a:rPr lang="en-US" sz="1800" dirty="0"/>
              <a:t>Upgrade Wazuh to handle multi-source correlation and incident response.</a:t>
            </a:r>
          </a:p>
          <a:p>
            <a:pPr algn="just"/>
            <a:r>
              <a:rPr lang="en-US" sz="1800" dirty="0"/>
              <a:t>Expand VPN to full enterprise-grade secure communications.</a:t>
            </a:r>
          </a:p>
          <a:p>
            <a:pPr algn="just"/>
            <a:r>
              <a:rPr lang="en-US" sz="1800" dirty="0"/>
              <a:t>Potential future expansion: full traffic tunneling, geo-routing, kill-switch logic.</a:t>
            </a:r>
          </a:p>
          <a:p>
            <a:pPr algn="just"/>
            <a:r>
              <a:rPr lang="en-US" sz="1800" dirty="0"/>
              <a:t>Extendable with deeper analytics, correlation rules, and threat intelligence feeds.</a:t>
            </a:r>
          </a:p>
          <a:p>
            <a:pPr algn="just"/>
            <a:r>
              <a:rPr lang="en-US" sz="1800" dirty="0"/>
              <a:t>Can be improved with online learning and deep learning models.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100" dirty="0"/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409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3FA3-812D-B749-95ED-0ECE0A904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1314-3BF7-1CBA-8E15-0317651CB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Introduction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Cybersecurity threats have grown in complexity, outpacing traditional firewall capabilities.</a:t>
            </a:r>
          </a:p>
          <a:p>
            <a:pPr algn="just"/>
            <a:r>
              <a:rPr lang="en-US" dirty="0"/>
              <a:t>Traditional firewalls are rule-based, making them static and ineffective against unknown threats.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2388-EB5F-C4DA-DB7F-8826813B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44CF4-90F9-A9DC-8541-D75745DA6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/>
              <a:t>NeuraWall </a:t>
            </a:r>
            <a:r>
              <a:rPr lang="en-US" dirty="0"/>
              <a:t>is a multi-layered security framework.</a:t>
            </a:r>
          </a:p>
          <a:p>
            <a:pPr algn="just"/>
            <a:r>
              <a:rPr lang="en-US" dirty="0"/>
              <a:t>AI-driven firewall.</a:t>
            </a:r>
          </a:p>
          <a:p>
            <a:pPr algn="just"/>
            <a:r>
              <a:rPr lang="en-US" dirty="0"/>
              <a:t>Wazuh-based logging and SIEM.</a:t>
            </a:r>
          </a:p>
          <a:p>
            <a:pPr algn="just"/>
            <a:r>
              <a:rPr lang="en-US" dirty="0"/>
              <a:t>VPN tunnel for encrypted communication.</a:t>
            </a:r>
          </a:p>
          <a:p>
            <a:pPr algn="just"/>
            <a:r>
              <a:rPr lang="en-US" dirty="0"/>
              <a:t>This layered design enhances security at different stages, minimizing single points of failure.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21DBFE85-613E-F3CA-3F05-93780FE3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E4A94313-F246-5BFC-EA98-9B2883E91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Introduction</a:t>
            </a:r>
            <a:endParaRPr dirty="0"/>
          </a:p>
        </p:txBody>
      </p:sp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7DF8B922-B6B2-07AC-AB89-1285CE41F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Limitations of Traditional Firewalls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Rely on static, manually configured rules.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Any new or evolving threat requires updating rules, which is time-consuming and requires expert supervision.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Managing frequent rule changes can be tedious and increases the  administrative burden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218DC03-FC3D-41AB-EA77-92DAB497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04D695FE-FB98-0E94-2A7D-026053887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/>
          </a:p>
        </p:txBody>
      </p:sp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F5E9EA0F-0A36-8FF4-19C7-4772D232D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Evolution to Smart Defense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Shift towards intelligent, adaptive systems using AI.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Our solution adds a predictive layer to firewall functionality.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Integrates into a broader "Defense in Depth" strategy, creating multiple barriers against threats.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1170</Words>
  <Application>Microsoft Office PowerPoint</Application>
  <PresentationFormat>On-screen Show (4:3)</PresentationFormat>
  <Paragraphs>200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Final Year Project</vt:lpstr>
      <vt:lpstr>Project Team</vt:lpstr>
      <vt:lpstr>Table of Content</vt:lpstr>
      <vt:lpstr>BACKGROUND AND INTRODUCTION</vt:lpstr>
      <vt:lpstr>Background and Introduction</vt:lpstr>
      <vt:lpstr>Background and Introduction</vt:lpstr>
      <vt:lpstr>Background and Introduction</vt:lpstr>
      <vt:lpstr>Background and Introduction</vt:lpstr>
      <vt:lpstr>Market Research</vt:lpstr>
      <vt:lpstr>Market Research</vt:lpstr>
      <vt:lpstr>Market Research</vt:lpstr>
      <vt:lpstr>PROBLEM STATEMENT</vt:lpstr>
      <vt:lpstr>Problem Statement</vt:lpstr>
      <vt:lpstr>ENDEAVOUR</vt:lpstr>
      <vt:lpstr>Endeavour</vt:lpstr>
      <vt:lpstr>PROPOSED SOLUTION</vt:lpstr>
      <vt:lpstr>Proposed Solution</vt:lpstr>
      <vt:lpstr>Proposed Solution</vt:lpstr>
      <vt:lpstr>Proposed Solution</vt:lpstr>
      <vt:lpstr>Requirements Summary</vt:lpstr>
      <vt:lpstr>Requirements Summary</vt:lpstr>
      <vt:lpstr>Design Summary</vt:lpstr>
      <vt:lpstr>Design Summary</vt:lpstr>
      <vt:lpstr>Design Summary</vt:lpstr>
      <vt:lpstr>Design Summary</vt:lpstr>
      <vt:lpstr>Design Summary</vt:lpstr>
      <vt:lpstr>Methodology</vt:lpstr>
      <vt:lpstr>Implementation Summary</vt:lpstr>
      <vt:lpstr>Implementation Summary</vt:lpstr>
      <vt:lpstr>Implementation Summary</vt:lpstr>
      <vt:lpstr>Implementation Summary</vt:lpstr>
      <vt:lpstr>Implementation Summary</vt:lpstr>
      <vt:lpstr>Implementation Summary</vt:lpstr>
      <vt:lpstr>Testing Summary</vt:lpstr>
      <vt:lpstr>Testing Summary</vt:lpstr>
      <vt:lpstr>Testing Summary</vt:lpstr>
      <vt:lpstr>CONCLUSION AND OUTLOOK</vt:lpstr>
      <vt:lpstr>Conclusion &amp; Outlook</vt:lpstr>
      <vt:lpstr>Conclusion &amp; 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Hamza Ali</cp:lastModifiedBy>
  <cp:revision>95</cp:revision>
  <dcterms:created xsi:type="dcterms:W3CDTF">2013-01-22T07:04:44Z</dcterms:created>
  <dcterms:modified xsi:type="dcterms:W3CDTF">2025-05-13T18:07:22Z</dcterms:modified>
</cp:coreProperties>
</file>