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29"/>
  </p:notesMasterIdLst>
  <p:sldIdLst>
    <p:sldId id="256" r:id="rId2"/>
    <p:sldId id="257" r:id="rId3"/>
    <p:sldId id="258" r:id="rId4"/>
    <p:sldId id="286" r:id="rId5"/>
    <p:sldId id="278" r:id="rId6"/>
    <p:sldId id="287" r:id="rId7"/>
    <p:sldId id="260" r:id="rId8"/>
    <p:sldId id="259" r:id="rId9"/>
    <p:sldId id="288" r:id="rId10"/>
    <p:sldId id="276" r:id="rId11"/>
    <p:sldId id="277" r:id="rId12"/>
    <p:sldId id="289" r:id="rId13"/>
    <p:sldId id="283" r:id="rId14"/>
    <p:sldId id="290" r:id="rId15"/>
    <p:sldId id="279" r:id="rId16"/>
    <p:sldId id="291" r:id="rId17"/>
    <p:sldId id="267" r:id="rId18"/>
    <p:sldId id="293" r:id="rId19"/>
    <p:sldId id="294" r:id="rId20"/>
    <p:sldId id="284" r:id="rId21"/>
    <p:sldId id="296" r:id="rId22"/>
    <p:sldId id="295" r:id="rId23"/>
    <p:sldId id="292" r:id="rId24"/>
    <p:sldId id="265" r:id="rId25"/>
    <p:sldId id="297" r:id="rId26"/>
    <p:sldId id="298" r:id="rId27"/>
    <p:sldId id="285" r:id="rId2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BCFE93D4-81E6-4150-A8F1-0C9E966984D7}">
          <p14:sldIdLst>
            <p14:sldId id="256"/>
            <p14:sldId id="257"/>
            <p14:sldId id="258"/>
            <p14:sldId id="286"/>
            <p14:sldId id="278"/>
            <p14:sldId id="287"/>
            <p14:sldId id="260"/>
            <p14:sldId id="259"/>
            <p14:sldId id="288"/>
            <p14:sldId id="276"/>
            <p14:sldId id="277"/>
            <p14:sldId id="289"/>
            <p14:sldId id="283"/>
            <p14:sldId id="290"/>
            <p14:sldId id="279"/>
            <p14:sldId id="291"/>
            <p14:sldId id="267"/>
            <p14:sldId id="293"/>
            <p14:sldId id="294"/>
            <p14:sldId id="284"/>
            <p14:sldId id="296"/>
            <p14:sldId id="295"/>
            <p14:sldId id="292"/>
            <p14:sldId id="265"/>
            <p14:sldId id="297"/>
            <p14:sldId id="298"/>
          </p14:sldIdLst>
        </p14:section>
        <p14:section name="Untitled Section" id="{ABAA7BF8-BB2C-49DE-84D4-CE85851B9FE8}">
          <p14:sldIdLst>
            <p14:sldId id="28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42"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477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5461355D-DBED-48D3-8BEE-6DCAC7658FA0}" type="datetimeFigureOut">
              <a:rPr lang="en-US" smtClean="0"/>
              <a:t>9/12/2024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67254A7E-7BC1-4D14-85F6-856455E0CD87}" type="slidenum">
              <a:rPr lang="en-US" smtClean="0"/>
              <a:t>‹#›</a:t>
            </a:fld>
            <a:endParaRPr lang="en-US"/>
          </a:p>
        </p:txBody>
      </p:sp>
    </p:spTree>
    <p:extLst>
      <p:ext uri="{BB962C8B-B14F-4D97-AF65-F5344CB8AC3E}">
        <p14:creationId xmlns:p14="http://schemas.microsoft.com/office/powerpoint/2010/main" val="3528980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254A7E-7BC1-4D14-85F6-856455E0CD87}" type="slidenum">
              <a:rPr lang="en-US" smtClean="0"/>
              <a:t>7</a:t>
            </a:fld>
            <a:endParaRPr lang="en-US"/>
          </a:p>
        </p:txBody>
      </p:sp>
    </p:spTree>
    <p:extLst>
      <p:ext uri="{BB962C8B-B14F-4D97-AF65-F5344CB8AC3E}">
        <p14:creationId xmlns:p14="http://schemas.microsoft.com/office/powerpoint/2010/main" val="457053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254A7E-7BC1-4D14-85F6-856455E0CD87}" type="slidenum">
              <a:rPr lang="en-US" smtClean="0"/>
              <a:t>10</a:t>
            </a:fld>
            <a:endParaRPr lang="en-US"/>
          </a:p>
        </p:txBody>
      </p:sp>
    </p:spTree>
    <p:extLst>
      <p:ext uri="{BB962C8B-B14F-4D97-AF65-F5344CB8AC3E}">
        <p14:creationId xmlns:p14="http://schemas.microsoft.com/office/powerpoint/2010/main" val="8160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254A7E-7BC1-4D14-85F6-856455E0CD87}" type="slidenum">
              <a:rPr lang="en-US" smtClean="0"/>
              <a:t>22</a:t>
            </a:fld>
            <a:endParaRPr lang="en-US"/>
          </a:p>
        </p:txBody>
      </p:sp>
    </p:spTree>
    <p:extLst>
      <p:ext uri="{BB962C8B-B14F-4D97-AF65-F5344CB8AC3E}">
        <p14:creationId xmlns:p14="http://schemas.microsoft.com/office/powerpoint/2010/main" val="10893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EB62FDA-C3A1-4485-94ED-8D5328978C71}" type="datetimeFigureOut">
              <a:rPr lang="en-US"/>
              <a:pPr>
                <a:defRPr/>
              </a:pPr>
              <a:t>9/12/2024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8A8F7E-26DE-43B8-861F-88D6AF6B6EA6}" type="slidenum">
              <a:rPr lang="en-US"/>
              <a:pPr>
                <a:defRPr/>
              </a:pPr>
              <a:t>‹#›</a:t>
            </a:fld>
            <a:endParaRPr lang="en-US"/>
          </a:p>
        </p:txBody>
      </p:sp>
    </p:spTree>
    <p:extLst>
      <p:ext uri="{BB962C8B-B14F-4D97-AF65-F5344CB8AC3E}">
        <p14:creationId xmlns:p14="http://schemas.microsoft.com/office/powerpoint/2010/main" val="654513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DF9D5E0-4F80-4C37-BE2D-2254170079DA}" type="datetimeFigureOut">
              <a:rPr lang="en-US"/>
              <a:pPr>
                <a:defRPr/>
              </a:pPr>
              <a:t>9/12/2024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EC21C67-2251-4F43-AF36-005A94535C90}" type="slidenum">
              <a:rPr lang="en-US"/>
              <a:pPr>
                <a:defRPr/>
              </a:pPr>
              <a:t>‹#›</a:t>
            </a:fld>
            <a:endParaRPr lang="en-US"/>
          </a:p>
        </p:txBody>
      </p:sp>
    </p:spTree>
    <p:extLst>
      <p:ext uri="{BB962C8B-B14F-4D97-AF65-F5344CB8AC3E}">
        <p14:creationId xmlns:p14="http://schemas.microsoft.com/office/powerpoint/2010/main" val="51302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1E8BB8-8D90-489A-8AF2-46E7BE23BAFA}" type="datetimeFigureOut">
              <a:rPr lang="en-US"/>
              <a:pPr>
                <a:defRPr/>
              </a:pPr>
              <a:t>9/12/2024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494F58-CD59-4AA2-8C1F-6EBD5A9D75BF}" type="slidenum">
              <a:rPr lang="en-US"/>
              <a:pPr>
                <a:defRPr/>
              </a:pPr>
              <a:t>‹#›</a:t>
            </a:fld>
            <a:endParaRPr lang="en-US"/>
          </a:p>
        </p:txBody>
      </p:sp>
    </p:spTree>
    <p:extLst>
      <p:ext uri="{BB962C8B-B14F-4D97-AF65-F5344CB8AC3E}">
        <p14:creationId xmlns:p14="http://schemas.microsoft.com/office/powerpoint/2010/main" val="3453407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8807AF-0B8F-471E-BA59-6B19150596A0}" type="datetimeFigureOut">
              <a:rPr lang="en-US"/>
              <a:pPr>
                <a:defRPr/>
              </a:pPr>
              <a:t>9/12/2024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6360B40-061E-4F84-BA61-C2718CEB928D}" type="slidenum">
              <a:rPr lang="en-US"/>
              <a:pPr>
                <a:defRPr/>
              </a:pPr>
              <a:t>‹#›</a:t>
            </a:fld>
            <a:endParaRPr lang="en-US"/>
          </a:p>
        </p:txBody>
      </p:sp>
    </p:spTree>
    <p:extLst>
      <p:ext uri="{BB962C8B-B14F-4D97-AF65-F5344CB8AC3E}">
        <p14:creationId xmlns:p14="http://schemas.microsoft.com/office/powerpoint/2010/main" val="45173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03F4994-0678-42BF-89BB-2A2111B35EC2}" type="datetimeFigureOut">
              <a:rPr lang="en-US"/>
              <a:pPr>
                <a:defRPr/>
              </a:pPr>
              <a:t>9/12/2024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2806023-F377-4656-8959-B78E94F885EE}" type="slidenum">
              <a:rPr lang="en-US"/>
              <a:pPr>
                <a:defRPr/>
              </a:pPr>
              <a:t>‹#›</a:t>
            </a:fld>
            <a:endParaRPr lang="en-US"/>
          </a:p>
        </p:txBody>
      </p:sp>
    </p:spTree>
    <p:extLst>
      <p:ext uri="{BB962C8B-B14F-4D97-AF65-F5344CB8AC3E}">
        <p14:creationId xmlns:p14="http://schemas.microsoft.com/office/powerpoint/2010/main" val="842740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179BFE4-6C92-46A8-952F-57A802E8789E}" type="datetimeFigureOut">
              <a:rPr lang="en-US"/>
              <a:pPr>
                <a:defRPr/>
              </a:pPr>
              <a:t>9/12/2024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C023BD5-857C-4627-8055-65D381668FE6}" type="slidenum">
              <a:rPr lang="en-US"/>
              <a:pPr>
                <a:defRPr/>
              </a:pPr>
              <a:t>‹#›</a:t>
            </a:fld>
            <a:endParaRPr lang="en-US"/>
          </a:p>
        </p:txBody>
      </p:sp>
    </p:spTree>
    <p:extLst>
      <p:ext uri="{BB962C8B-B14F-4D97-AF65-F5344CB8AC3E}">
        <p14:creationId xmlns:p14="http://schemas.microsoft.com/office/powerpoint/2010/main" val="689393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10472BC-7C78-4A03-9929-F499D30448A0}" type="datetimeFigureOut">
              <a:rPr lang="en-US"/>
              <a:pPr>
                <a:defRPr/>
              </a:pPr>
              <a:t>9/12/2024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0CBC86D-773F-43FE-8E4D-65D76D8E08D9}" type="slidenum">
              <a:rPr lang="en-US"/>
              <a:pPr>
                <a:defRPr/>
              </a:pPr>
              <a:t>‹#›</a:t>
            </a:fld>
            <a:endParaRPr lang="en-US"/>
          </a:p>
        </p:txBody>
      </p:sp>
    </p:spTree>
    <p:extLst>
      <p:ext uri="{BB962C8B-B14F-4D97-AF65-F5344CB8AC3E}">
        <p14:creationId xmlns:p14="http://schemas.microsoft.com/office/powerpoint/2010/main" val="99586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C4A73C6-0042-455E-8B2F-75B2189B5283}" type="datetimeFigureOut">
              <a:rPr lang="en-US"/>
              <a:pPr>
                <a:defRPr/>
              </a:pPr>
              <a:t>9/12/2024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285154C-27AA-41D7-A83F-562448F81A60}" type="slidenum">
              <a:rPr lang="en-US"/>
              <a:pPr>
                <a:defRPr/>
              </a:pPr>
              <a:t>‹#›</a:t>
            </a:fld>
            <a:endParaRPr lang="en-US"/>
          </a:p>
        </p:txBody>
      </p:sp>
    </p:spTree>
    <p:extLst>
      <p:ext uri="{BB962C8B-B14F-4D97-AF65-F5344CB8AC3E}">
        <p14:creationId xmlns:p14="http://schemas.microsoft.com/office/powerpoint/2010/main" val="3296792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5F7CCB-C2F4-44F8-A1ED-76504DF8BDBC}" type="datetimeFigureOut">
              <a:rPr lang="en-US"/>
              <a:pPr>
                <a:defRPr/>
              </a:pPr>
              <a:t>9/12/2024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9D0B81-D738-47BD-B272-501509EDC67B}" type="slidenum">
              <a:rPr lang="en-US"/>
              <a:pPr>
                <a:defRPr/>
              </a:pPr>
              <a:t>‹#›</a:t>
            </a:fld>
            <a:endParaRPr lang="en-US"/>
          </a:p>
        </p:txBody>
      </p:sp>
    </p:spTree>
    <p:extLst>
      <p:ext uri="{BB962C8B-B14F-4D97-AF65-F5344CB8AC3E}">
        <p14:creationId xmlns:p14="http://schemas.microsoft.com/office/powerpoint/2010/main" val="2814504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05D84C3-2DCE-4BE0-9311-8CB1C190C7E8}" type="datetimeFigureOut">
              <a:rPr lang="en-US"/>
              <a:pPr>
                <a:defRPr/>
              </a:pPr>
              <a:t>9/12/2024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A14EB9-794F-4DAA-84E7-248B4BED029C}" type="slidenum">
              <a:rPr lang="en-US"/>
              <a:pPr>
                <a:defRPr/>
              </a:pPr>
              <a:t>‹#›</a:t>
            </a:fld>
            <a:endParaRPr lang="en-US"/>
          </a:p>
        </p:txBody>
      </p:sp>
    </p:spTree>
    <p:extLst>
      <p:ext uri="{BB962C8B-B14F-4D97-AF65-F5344CB8AC3E}">
        <p14:creationId xmlns:p14="http://schemas.microsoft.com/office/powerpoint/2010/main" val="49276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3D5DE9F-D025-4A96-9436-A9B54598C24A}" type="datetimeFigureOut">
              <a:rPr lang="en-US"/>
              <a:pPr>
                <a:defRPr/>
              </a:pPr>
              <a:t>9/12/2024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8E42D6-2A26-479A-9B16-2F701678AE2C}" type="slidenum">
              <a:rPr lang="en-US"/>
              <a:pPr>
                <a:defRPr/>
              </a:pPr>
              <a:t>‹#›</a:t>
            </a:fld>
            <a:endParaRPr lang="en-US"/>
          </a:p>
        </p:txBody>
      </p:sp>
    </p:spTree>
    <p:extLst>
      <p:ext uri="{BB962C8B-B14F-4D97-AF65-F5344CB8AC3E}">
        <p14:creationId xmlns:p14="http://schemas.microsoft.com/office/powerpoint/2010/main" val="306160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A63F3F4-13F2-4143-9618-08A48950E4B2}" type="datetimeFigureOut">
              <a:rPr lang="en-US"/>
              <a:pPr>
                <a:defRPr/>
              </a:pPr>
              <a:t>9/12/2024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59A044B-FC12-4343-995C-1E329064C6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 Proposal</a:t>
            </a:r>
          </a:p>
        </p:txBody>
      </p:sp>
      <p:sp>
        <p:nvSpPr>
          <p:cNvPr id="5123" name="Subtitle 2"/>
          <p:cNvSpPr>
            <a:spLocks noGrp="1"/>
          </p:cNvSpPr>
          <p:nvPr>
            <p:ph type="subTitle" idx="1"/>
          </p:nvPr>
        </p:nvSpPr>
        <p:spPr/>
        <p:txBody>
          <a:bodyPr rtlCol="0">
            <a:normAutofit/>
          </a:bodyPr>
          <a:lstStyle/>
          <a:p>
            <a:pPr marL="0" marR="0" algn="ctr">
              <a:spcBef>
                <a:spcPts val="0"/>
              </a:spcBef>
              <a:spcAft>
                <a:spcPts val="0"/>
              </a:spcAft>
            </a:pPr>
            <a:r>
              <a:rPr lang="en-US" sz="1800" b="1" dirty="0">
                <a:solidFill>
                  <a:schemeClr val="tx1"/>
                </a:solidFill>
                <a:effectLst/>
                <a:latin typeface="Times New Roman" panose="02020603050405020304" pitchFamily="18" charset="0"/>
                <a:ea typeface="Times New Roman" panose="02020603050405020304" pitchFamily="18" charset="0"/>
              </a:rPr>
              <a:t>AI-Enhanced VPN Framework with pfSense and Wazuh.</a:t>
            </a:r>
            <a:endParaRPr lang="en-US" sz="1800" dirty="0">
              <a:solidFill>
                <a:schemeClr val="tx1"/>
              </a:solidFill>
              <a:effectLst/>
              <a:latin typeface="Times New Roman" panose="02020603050405020304" pitchFamily="18" charset="0"/>
              <a:ea typeface="Times New Roman" panose="02020603050405020304" pitchFamily="18" charset="0"/>
            </a:endParaRPr>
          </a:p>
          <a:p>
            <a:pPr marL="63500" eaLnBrk="1" fontAlgn="auto" hangingPunct="1">
              <a:spcAft>
                <a:spcPts val="0"/>
              </a:spcAft>
              <a:buFont typeface="Arial" pitchFamily="34" charset="0"/>
              <a:buNone/>
              <a:defRPr/>
            </a:pPr>
            <a:r>
              <a:rPr lang="en-US" sz="1400" dirty="0">
                <a:solidFill>
                  <a:schemeClr val="tx1"/>
                </a:solidFill>
              </a:rPr>
              <a:t>Supervised By: Mr. Osama Raza (Senior Lecturer)</a:t>
            </a:r>
          </a:p>
          <a:p>
            <a:pPr marL="63500" eaLnBrk="1" fontAlgn="auto" hangingPunct="1">
              <a:spcAft>
                <a:spcPts val="0"/>
              </a:spcAft>
              <a:defRPr/>
            </a:pPr>
            <a:r>
              <a:rPr lang="en-US" sz="1400" dirty="0">
                <a:solidFill>
                  <a:schemeClr val="tx1"/>
                </a:solidFill>
              </a:rPr>
              <a:t>Co-Supervised By: Mr. Awais Nawaz (Teaching Fellow)</a:t>
            </a:r>
          </a:p>
          <a:p>
            <a:pPr marL="63500" eaLnBrk="1" fontAlgn="auto" hangingPunct="1">
              <a:spcAft>
                <a:spcPts val="0"/>
              </a:spcAft>
              <a:buFont typeface="Arial" pitchFamily="34" charset="0"/>
              <a:buNone/>
              <a:defRPr/>
            </a:pPr>
            <a:endParaRPr lang="en-US" sz="1400" dirty="0"/>
          </a:p>
        </p:txBody>
      </p:sp>
      <p:pic>
        <p:nvPicPr>
          <p:cNvPr id="2052" name="Picture 3" descr="Riphah.jpg"/>
          <p:cNvPicPr>
            <a:picLocks noChangeAspect="1"/>
          </p:cNvPicPr>
          <p:nvPr/>
        </p:nvPicPr>
        <p:blipFill>
          <a:blip r:embed="rId3" cstate="screen">
            <a:extLst>
              <a:ext uri="{28A0092B-C50C-407E-A947-70E740481C1C}">
                <a14:useLocalDpi xmlns:a14="http://schemas.microsoft.com/office/drawing/2010/main"/>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7791-C346-418C-CE63-1566A1675AB6}"/>
              </a:ext>
            </a:extLst>
          </p:cNvPr>
          <p:cNvSpPr>
            <a:spLocks noGrp="1"/>
          </p:cNvSpPr>
          <p:nvPr>
            <p:ph type="title"/>
          </p:nvPr>
        </p:nvSpPr>
        <p:spPr>
          <a:xfrm>
            <a:off x="457200" y="0"/>
            <a:ext cx="8229600" cy="1143000"/>
          </a:xfrm>
        </p:spPr>
        <p:txBody>
          <a:bodyPr/>
          <a:lstStyle/>
          <a:p>
            <a:r>
              <a:rPr lang="en-US" b="1" dirty="0"/>
              <a:t>LITERATURE REVIEW</a:t>
            </a:r>
          </a:p>
        </p:txBody>
      </p:sp>
      <p:graphicFrame>
        <p:nvGraphicFramePr>
          <p:cNvPr id="4" name="Table 3">
            <a:extLst>
              <a:ext uri="{FF2B5EF4-FFF2-40B4-BE49-F238E27FC236}">
                <a16:creationId xmlns:a16="http://schemas.microsoft.com/office/drawing/2014/main" id="{E6EADCD7-44BD-A7FF-9F77-B40A546B1294}"/>
              </a:ext>
            </a:extLst>
          </p:cNvPr>
          <p:cNvGraphicFramePr>
            <a:graphicFrameLocks noGrp="1"/>
          </p:cNvGraphicFramePr>
          <p:nvPr>
            <p:extLst>
              <p:ext uri="{D42A27DB-BD31-4B8C-83A1-F6EECF244321}">
                <p14:modId xmlns:p14="http://schemas.microsoft.com/office/powerpoint/2010/main" val="2910678412"/>
              </p:ext>
            </p:extLst>
          </p:nvPr>
        </p:nvGraphicFramePr>
        <p:xfrm>
          <a:off x="457200" y="987189"/>
          <a:ext cx="8382000" cy="4550717"/>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1373848737"/>
                    </a:ext>
                  </a:extLst>
                </a:gridCol>
                <a:gridCol w="2057400">
                  <a:extLst>
                    <a:ext uri="{9D8B030D-6E8A-4147-A177-3AD203B41FA5}">
                      <a16:colId xmlns:a16="http://schemas.microsoft.com/office/drawing/2014/main" val="119419894"/>
                    </a:ext>
                  </a:extLst>
                </a:gridCol>
                <a:gridCol w="3200400">
                  <a:extLst>
                    <a:ext uri="{9D8B030D-6E8A-4147-A177-3AD203B41FA5}">
                      <a16:colId xmlns:a16="http://schemas.microsoft.com/office/drawing/2014/main" val="3728786002"/>
                    </a:ext>
                  </a:extLst>
                </a:gridCol>
              </a:tblGrid>
              <a:tr h="350123">
                <a:tc>
                  <a:txBody>
                    <a:bodyPr/>
                    <a:lstStyle/>
                    <a:p>
                      <a:pPr algn="ctr"/>
                      <a:r>
                        <a:rPr lang="en-US" b="1" dirty="0"/>
                        <a:t>Paper Title</a:t>
                      </a:r>
                    </a:p>
                  </a:txBody>
                  <a:tcPr anchor="ctr"/>
                </a:tc>
                <a:tc>
                  <a:txBody>
                    <a:bodyPr/>
                    <a:lstStyle/>
                    <a:p>
                      <a:pPr algn="ctr"/>
                      <a:r>
                        <a:rPr lang="en-US" b="1"/>
                        <a:t>Authors</a:t>
                      </a:r>
                    </a:p>
                  </a:txBody>
                  <a:tcPr anchor="ctr"/>
                </a:tc>
                <a:tc>
                  <a:txBody>
                    <a:bodyPr/>
                    <a:lstStyle/>
                    <a:p>
                      <a:pPr algn="ctr"/>
                      <a:r>
                        <a:rPr lang="en-US" b="1" dirty="0"/>
                        <a:t>Key Information</a:t>
                      </a:r>
                    </a:p>
                  </a:txBody>
                  <a:tcPr anchor="ctr"/>
                </a:tc>
                <a:extLst>
                  <a:ext uri="{0D108BD9-81ED-4DB2-BD59-A6C34878D82A}">
                    <a16:rowId xmlns:a16="http://schemas.microsoft.com/office/drawing/2014/main" val="1663437752"/>
                  </a:ext>
                </a:extLst>
              </a:tr>
              <a:tr h="1254606">
                <a:tc>
                  <a:txBody>
                    <a:bodyPr/>
                    <a:lstStyle/>
                    <a:p>
                      <a:pPr algn="ctr"/>
                      <a:r>
                        <a:rPr lang="en-US" sz="1600" b="1" dirty="0"/>
                        <a:t>AI-Enhanced VPN Security Framework: Integrating Open-Source Threat Intelligence and ML[1]</a:t>
                      </a:r>
                    </a:p>
                  </a:txBody>
                  <a:tcPr/>
                </a:tc>
                <a:tc>
                  <a:txBody>
                    <a:bodyPr/>
                    <a:lstStyle/>
                    <a:p>
                      <a:pPr algn="ctr"/>
                      <a:r>
                        <a:rPr lang="en-US" sz="1600" dirty="0"/>
                        <a:t>Mohamad Hasan, Dr. Tania Malik</a:t>
                      </a:r>
                    </a:p>
                  </a:txBody>
                  <a:tcPr/>
                </a:tc>
                <a:tc>
                  <a:txBody>
                    <a:bodyPr/>
                    <a:lstStyle/>
                    <a:p>
                      <a:pPr algn="ctr"/>
                      <a:r>
                        <a:rPr lang="en-US" sz="1600" dirty="0"/>
                        <a:t>Proposes a VPN security framework integrating </a:t>
                      </a:r>
                      <a:r>
                        <a:rPr lang="en-US" sz="1600" dirty="0" err="1"/>
                        <a:t>Wazuh</a:t>
                      </a:r>
                      <a:r>
                        <a:rPr lang="en-US" sz="1600" dirty="0"/>
                        <a:t>, </a:t>
                      </a:r>
                      <a:r>
                        <a:rPr lang="en-US" sz="1600" dirty="0" err="1"/>
                        <a:t>pfSense</a:t>
                      </a:r>
                      <a:r>
                        <a:rPr lang="en-US" sz="1600" dirty="0"/>
                        <a:t>, and ML algorithms to enhance threat detection with minimal impact on latency and throughput.</a:t>
                      </a:r>
                    </a:p>
                  </a:txBody>
                  <a:tcPr/>
                </a:tc>
                <a:extLst>
                  <a:ext uri="{0D108BD9-81ED-4DB2-BD59-A6C34878D82A}">
                    <a16:rowId xmlns:a16="http://schemas.microsoft.com/office/drawing/2014/main" val="2212504020"/>
                  </a:ext>
                </a:extLst>
              </a:tr>
              <a:tr h="1254606">
                <a:tc>
                  <a:txBody>
                    <a:bodyPr/>
                    <a:lstStyle/>
                    <a:p>
                      <a:pPr algn="ctr"/>
                      <a:r>
                        <a:rPr lang="en-US" sz="1600" b="1" dirty="0"/>
                        <a:t>Classification of Firewall Log Files with Different Algorithms and Performance Analysis[2]</a:t>
                      </a:r>
                    </a:p>
                  </a:txBody>
                  <a:tcPr/>
                </a:tc>
                <a:tc>
                  <a:txBody>
                    <a:bodyPr/>
                    <a:lstStyle/>
                    <a:p>
                      <a:pPr algn="ctr"/>
                      <a:r>
                        <a:rPr lang="en-US" sz="1600" dirty="0"/>
                        <a:t>Ebru Efeoglu, Gurkan Tuna</a:t>
                      </a:r>
                    </a:p>
                  </a:txBody>
                  <a:tcPr/>
                </a:tc>
                <a:tc>
                  <a:txBody>
                    <a:bodyPr/>
                    <a:lstStyle/>
                    <a:p>
                      <a:pPr algn="ctr"/>
                      <a:r>
                        <a:rPr lang="en-US" sz="1600" dirty="0"/>
                        <a:t>Analyzes different algorithms for classifying firewall logs to detect malicious activity, providing insights on accuracy and performance across various ML methods.</a:t>
                      </a:r>
                    </a:p>
                  </a:txBody>
                  <a:tcPr/>
                </a:tc>
                <a:extLst>
                  <a:ext uri="{0D108BD9-81ED-4DB2-BD59-A6C34878D82A}">
                    <a16:rowId xmlns:a16="http://schemas.microsoft.com/office/drawing/2014/main" val="2668079594"/>
                  </a:ext>
                </a:extLst>
              </a:tr>
              <a:tr h="1563677">
                <a:tc>
                  <a:txBody>
                    <a:bodyPr/>
                    <a:lstStyle/>
                    <a:p>
                      <a:pPr algn="ctr"/>
                      <a:r>
                        <a:rPr lang="en-US" sz="1600" b="1" dirty="0"/>
                        <a:t>Design and Implementation of an Automated Dynamic Rule System for Distributed Firewalls[3]</a:t>
                      </a:r>
                    </a:p>
                  </a:txBody>
                  <a:tcPr/>
                </a:tc>
                <a:tc>
                  <a:txBody>
                    <a:bodyPr/>
                    <a:lstStyle/>
                    <a:p>
                      <a:pPr algn="ctr"/>
                      <a:r>
                        <a:rPr lang="en-US" sz="1600" dirty="0"/>
                        <a:t>Andrei-Daniel TUDOSI, Adrian GRAUR, Doru Gabriel BALAN, Alin Dan POTORAC, Radu-Cezar TARABUTA </a:t>
                      </a:r>
                    </a:p>
                  </a:txBody>
                  <a:tcPr/>
                </a:tc>
                <a:tc>
                  <a:txBody>
                    <a:bodyPr/>
                    <a:lstStyle/>
                    <a:p>
                      <a:pPr algn="ctr"/>
                      <a:r>
                        <a:rPr lang="en-US" sz="1600" dirty="0"/>
                        <a:t>Introduces an automated system for dynamic firewall rule generation using APIs and Python scripts to address vulnerabilities, enhancing security in real-time emergency cases.</a:t>
                      </a:r>
                    </a:p>
                  </a:txBody>
                  <a:tcPr/>
                </a:tc>
                <a:extLst>
                  <a:ext uri="{0D108BD9-81ED-4DB2-BD59-A6C34878D82A}">
                    <a16:rowId xmlns:a16="http://schemas.microsoft.com/office/drawing/2014/main" val="208145391"/>
                  </a:ext>
                </a:extLst>
              </a:tr>
            </a:tbl>
          </a:graphicData>
        </a:graphic>
      </p:graphicFrame>
    </p:spTree>
    <p:extLst>
      <p:ext uri="{BB962C8B-B14F-4D97-AF65-F5344CB8AC3E}">
        <p14:creationId xmlns:p14="http://schemas.microsoft.com/office/powerpoint/2010/main" val="2308619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LITERATURE REVIEW</a:t>
            </a:r>
            <a:endParaRPr b="1" dirty="0"/>
          </a:p>
        </p:txBody>
      </p:sp>
      <p:graphicFrame>
        <p:nvGraphicFramePr>
          <p:cNvPr id="3" name="Table 2">
            <a:extLst>
              <a:ext uri="{FF2B5EF4-FFF2-40B4-BE49-F238E27FC236}">
                <a16:creationId xmlns:a16="http://schemas.microsoft.com/office/drawing/2014/main" id="{49A20F47-1486-26D5-2A22-8533BBC5D683}"/>
              </a:ext>
            </a:extLst>
          </p:cNvPr>
          <p:cNvGraphicFramePr>
            <a:graphicFrameLocks noGrp="1"/>
          </p:cNvGraphicFramePr>
          <p:nvPr>
            <p:extLst>
              <p:ext uri="{D42A27DB-BD31-4B8C-83A1-F6EECF244321}">
                <p14:modId xmlns:p14="http://schemas.microsoft.com/office/powerpoint/2010/main" val="654291285"/>
              </p:ext>
            </p:extLst>
          </p:nvPr>
        </p:nvGraphicFramePr>
        <p:xfrm>
          <a:off x="457200" y="1244007"/>
          <a:ext cx="8229600" cy="4369986"/>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298740702"/>
                    </a:ext>
                  </a:extLst>
                </a:gridCol>
                <a:gridCol w="1143000">
                  <a:extLst>
                    <a:ext uri="{9D8B030D-6E8A-4147-A177-3AD203B41FA5}">
                      <a16:colId xmlns:a16="http://schemas.microsoft.com/office/drawing/2014/main" val="4217244656"/>
                    </a:ext>
                  </a:extLst>
                </a:gridCol>
                <a:gridCol w="4876800">
                  <a:extLst>
                    <a:ext uri="{9D8B030D-6E8A-4147-A177-3AD203B41FA5}">
                      <a16:colId xmlns:a16="http://schemas.microsoft.com/office/drawing/2014/main" val="1104401020"/>
                    </a:ext>
                  </a:extLst>
                </a:gridCol>
              </a:tblGrid>
              <a:tr h="421179">
                <a:tc>
                  <a:txBody>
                    <a:bodyPr/>
                    <a:lstStyle/>
                    <a:p>
                      <a:pPr algn="ctr"/>
                      <a:r>
                        <a:rPr lang="en-US" sz="2000" dirty="0"/>
                        <a:t>Topic</a:t>
                      </a:r>
                    </a:p>
                  </a:txBody>
                  <a:tcPr/>
                </a:tc>
                <a:tc>
                  <a:txBody>
                    <a:bodyPr/>
                    <a:lstStyle/>
                    <a:p>
                      <a:pPr algn="ctr"/>
                      <a:r>
                        <a:rPr lang="en-US" sz="2000" dirty="0"/>
                        <a:t>Tool</a:t>
                      </a:r>
                    </a:p>
                  </a:txBody>
                  <a:tcPr/>
                </a:tc>
                <a:tc>
                  <a:txBody>
                    <a:bodyPr/>
                    <a:lstStyle/>
                    <a:p>
                      <a:pPr algn="ctr"/>
                      <a:r>
                        <a:rPr lang="en-US" sz="2000" b="1" dirty="0"/>
                        <a:t>Key Points</a:t>
                      </a:r>
                      <a:endParaRPr lang="en-US" sz="2000" dirty="0"/>
                    </a:p>
                  </a:txBody>
                  <a:tcPr anchor="ctr"/>
                </a:tc>
                <a:extLst>
                  <a:ext uri="{0D108BD9-81ED-4DB2-BD59-A6C34878D82A}">
                    <a16:rowId xmlns:a16="http://schemas.microsoft.com/office/drawing/2014/main" val="3730659730"/>
                  </a:ext>
                </a:extLst>
              </a:tr>
              <a:tr h="1133945">
                <a:tc>
                  <a:txBody>
                    <a:bodyPr/>
                    <a:lstStyle/>
                    <a:p>
                      <a:pPr algn="ctr"/>
                      <a:r>
                        <a:rPr lang="en-US" sz="1600" b="1" dirty="0"/>
                        <a:t>SIEM Tools and AI for Threat Detection</a:t>
                      </a:r>
                      <a:endParaRPr lang="en-US" sz="1600" dirty="0"/>
                    </a:p>
                  </a:txBody>
                  <a:tcPr anchor="ctr"/>
                </a:tc>
                <a:tc>
                  <a:txBody>
                    <a:bodyPr/>
                    <a:lstStyle/>
                    <a:p>
                      <a:pPr algn="ctr"/>
                      <a:r>
                        <a:rPr lang="en-US" sz="1600" dirty="0"/>
                        <a:t>Wazuh</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Integrates ML-based detection systems focused on log analysis and alert generation, not real-time firewall rule updates.</a:t>
                      </a:r>
                    </a:p>
                    <a:p>
                      <a:pPr algn="ctr"/>
                      <a:endParaRPr lang="en-US" sz="1600" dirty="0"/>
                    </a:p>
                  </a:txBody>
                  <a:tcPr/>
                </a:tc>
                <a:extLst>
                  <a:ext uri="{0D108BD9-81ED-4DB2-BD59-A6C34878D82A}">
                    <a16:rowId xmlns:a16="http://schemas.microsoft.com/office/drawing/2014/main" val="3191175007"/>
                  </a:ext>
                </a:extLst>
              </a:tr>
              <a:tr h="883094">
                <a:tc>
                  <a:txBody>
                    <a:bodyPr/>
                    <a:lstStyle/>
                    <a:p>
                      <a:pPr algn="ctr"/>
                      <a:endParaRPr lang="en-US" sz="1600"/>
                    </a:p>
                  </a:txBody>
                  <a:tcPr/>
                </a:tc>
                <a:tc>
                  <a:txBody>
                    <a:bodyPr/>
                    <a:lstStyle/>
                    <a:p>
                      <a:pPr algn="ctr"/>
                      <a:r>
                        <a:rPr lang="en-US" sz="1600" dirty="0"/>
                        <a:t>Splunk</a:t>
                      </a:r>
                    </a:p>
                  </a:txBody>
                  <a:tcPr/>
                </a:tc>
                <a:tc>
                  <a:txBody>
                    <a:bodyPr/>
                    <a:lstStyle/>
                    <a:p>
                      <a:pPr algn="ctr"/>
                      <a:r>
                        <a:rPr lang="en-US" sz="1600" dirty="0"/>
                        <a:t>Like Wazuh, focuses on ML-based log analysis and alert generation rather than real-time firewall rule updates.</a:t>
                      </a:r>
                    </a:p>
                  </a:txBody>
                  <a:tcPr anchor="ctr"/>
                </a:tc>
                <a:extLst>
                  <a:ext uri="{0D108BD9-81ED-4DB2-BD59-A6C34878D82A}">
                    <a16:rowId xmlns:a16="http://schemas.microsoft.com/office/drawing/2014/main" val="138764839"/>
                  </a:ext>
                </a:extLst>
              </a:tr>
              <a:tr h="1048674">
                <a:tc>
                  <a:txBody>
                    <a:bodyPr/>
                    <a:lstStyle/>
                    <a:p>
                      <a:pPr algn="ctr"/>
                      <a:r>
                        <a:rPr lang="en-US" sz="1600" b="1" dirty="0"/>
                        <a:t>Darktrace vs. Vectra AI</a:t>
                      </a:r>
                      <a:endParaRPr lang="en-US" sz="1600" dirty="0"/>
                    </a:p>
                  </a:txBody>
                  <a:tcPr anchor="ctr"/>
                </a:tc>
                <a:tc>
                  <a:txBody>
                    <a:bodyPr/>
                    <a:lstStyle/>
                    <a:p>
                      <a:pPr algn="ctr"/>
                      <a:r>
                        <a:rPr lang="en-US" sz="1600" dirty="0"/>
                        <a:t>Darktrace</a:t>
                      </a:r>
                    </a:p>
                  </a:txBody>
                  <a:tcPr/>
                </a:tc>
                <a:tc>
                  <a:txBody>
                    <a:bodyPr/>
                    <a:lstStyle/>
                    <a:p>
                      <a:pPr algn="ctr"/>
                      <a:r>
                        <a:rPr lang="en-US" sz="1600" dirty="0"/>
                        <a:t>Utilizes proprietary ML models for threat detection, requiring human approval for actions; not focused on autonomous firewall adjustments.</a:t>
                      </a:r>
                    </a:p>
                  </a:txBody>
                  <a:tcPr anchor="ctr"/>
                </a:tc>
                <a:extLst>
                  <a:ext uri="{0D108BD9-81ED-4DB2-BD59-A6C34878D82A}">
                    <a16:rowId xmlns:a16="http://schemas.microsoft.com/office/drawing/2014/main" val="2563604784"/>
                  </a:ext>
                </a:extLst>
              </a:tr>
              <a:tr h="883094">
                <a:tc>
                  <a:txBody>
                    <a:bodyPr/>
                    <a:lstStyle/>
                    <a:p>
                      <a:pPr algn="ctr"/>
                      <a:endParaRPr lang="en-US" sz="1600"/>
                    </a:p>
                  </a:txBody>
                  <a:tcPr/>
                </a:tc>
                <a:tc>
                  <a:txBody>
                    <a:bodyPr/>
                    <a:lstStyle/>
                    <a:p>
                      <a:pPr algn="ctr"/>
                      <a:r>
                        <a:rPr lang="en-US" sz="1600" b="0" dirty="0"/>
                        <a:t>Vectra AI</a:t>
                      </a:r>
                    </a:p>
                  </a:txBody>
                  <a:tcPr anchor="ctr"/>
                </a:tc>
                <a:tc>
                  <a:txBody>
                    <a:bodyPr/>
                    <a:lstStyle/>
                    <a:p>
                      <a:pPr algn="ctr"/>
                      <a:r>
                        <a:rPr lang="en-US" sz="1600" dirty="0"/>
                        <a:t>Uses behavioral analytics for threat detection, with limitations in autonomous firewall adjustments similar to Darktrace.</a:t>
                      </a:r>
                    </a:p>
                  </a:txBody>
                  <a:tcPr anchor="ctr"/>
                </a:tc>
                <a:extLst>
                  <a:ext uri="{0D108BD9-81ED-4DB2-BD59-A6C34878D82A}">
                    <a16:rowId xmlns:a16="http://schemas.microsoft.com/office/drawing/2014/main" val="2463576255"/>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pPr algn="just"/>
            <a:r>
              <a:rPr lang="en-US" sz="4000" b="1" dirty="0"/>
              <a:t>EXISTING SYSTEMS </a:t>
            </a:r>
            <a:endParaRPr lang="en-US" dirty="0"/>
          </a:p>
        </p:txBody>
      </p:sp>
    </p:spTree>
    <p:extLst>
      <p:ext uri="{BB962C8B-B14F-4D97-AF65-F5344CB8AC3E}">
        <p14:creationId xmlns:p14="http://schemas.microsoft.com/office/powerpoint/2010/main" val="912456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16D05-1BCA-F799-DE1D-ECF7A3C5B7C5}"/>
              </a:ext>
            </a:extLst>
          </p:cNvPr>
          <p:cNvSpPr>
            <a:spLocks noGrp="1"/>
          </p:cNvSpPr>
          <p:nvPr>
            <p:ph type="title"/>
          </p:nvPr>
        </p:nvSpPr>
        <p:spPr>
          <a:xfrm>
            <a:off x="457200" y="150623"/>
            <a:ext cx="8229600" cy="1143000"/>
          </a:xfrm>
        </p:spPr>
        <p:txBody>
          <a:bodyPr/>
          <a:lstStyle/>
          <a:p>
            <a:r>
              <a:rPr lang="en-US" sz="4000" b="1" dirty="0"/>
              <a:t>EXISTING SYSTEMS </a:t>
            </a:r>
            <a:endParaRPr lang="en-US" sz="4000" dirty="0"/>
          </a:p>
        </p:txBody>
      </p:sp>
      <p:sp>
        <p:nvSpPr>
          <p:cNvPr id="3" name="Text Placeholder 2">
            <a:extLst>
              <a:ext uri="{FF2B5EF4-FFF2-40B4-BE49-F238E27FC236}">
                <a16:creationId xmlns:a16="http://schemas.microsoft.com/office/drawing/2014/main" id="{A63D8C3C-F420-B722-3B80-D9BB77293CA8}"/>
              </a:ext>
            </a:extLst>
          </p:cNvPr>
          <p:cNvSpPr>
            <a:spLocks noGrp="1"/>
          </p:cNvSpPr>
          <p:nvPr>
            <p:ph type="body" idx="1"/>
          </p:nvPr>
        </p:nvSpPr>
        <p:spPr>
          <a:xfrm>
            <a:off x="451607" y="5605440"/>
            <a:ext cx="8229599" cy="261960"/>
          </a:xfrm>
        </p:spPr>
        <p:txBody>
          <a:bodyPr/>
          <a:lstStyle/>
          <a:p>
            <a:pPr marL="114300" indent="0" algn="ctr">
              <a:buNone/>
            </a:pPr>
            <a:r>
              <a:rPr lang="en-US" sz="1400" dirty="0"/>
              <a:t>Confident   </a:t>
            </a:r>
            <a:r>
              <a:rPr lang="en-US" sz="14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US" sz="1400" dirty="0"/>
              <a:t>     Not included  </a:t>
            </a:r>
            <a:r>
              <a:rPr lang="en-US" sz="1400" kern="100" dirty="0">
                <a:effectLst/>
                <a:latin typeface="Segoe UI Emoji" panose="020B0502040204020203" pitchFamily="34" charset="0"/>
                <a:ea typeface="Calibri" panose="020F0502020204030204" pitchFamily="34" charset="0"/>
                <a:cs typeface="Segoe UI Emoji" panose="020B0502040204020203" pitchFamily="34" charset="0"/>
              </a:rPr>
              <a:t>❌</a:t>
            </a:r>
            <a:r>
              <a:rPr lang="en-US" sz="1400" dirty="0"/>
              <a:t>    Limited </a:t>
            </a:r>
            <a:r>
              <a:rPr lang="en-US" sz="14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p>
            <a:pPr marL="114300" indent="0" algn="ctr">
              <a:buNone/>
            </a:pPr>
            <a:endParaRPr lang="en-US" sz="1600" dirty="0"/>
          </a:p>
        </p:txBody>
      </p:sp>
      <p:graphicFrame>
        <p:nvGraphicFramePr>
          <p:cNvPr id="4" name="Table 3">
            <a:extLst>
              <a:ext uri="{FF2B5EF4-FFF2-40B4-BE49-F238E27FC236}">
                <a16:creationId xmlns:a16="http://schemas.microsoft.com/office/drawing/2014/main" id="{BFBABD1F-F43D-B2A6-E75F-FC841F3FE455}"/>
              </a:ext>
            </a:extLst>
          </p:cNvPr>
          <p:cNvGraphicFramePr>
            <a:graphicFrameLocks noGrp="1"/>
          </p:cNvGraphicFramePr>
          <p:nvPr>
            <p:extLst>
              <p:ext uri="{D42A27DB-BD31-4B8C-83A1-F6EECF244321}">
                <p14:modId xmlns:p14="http://schemas.microsoft.com/office/powerpoint/2010/main" val="2291145224"/>
              </p:ext>
            </p:extLst>
          </p:nvPr>
        </p:nvGraphicFramePr>
        <p:xfrm>
          <a:off x="457201" y="1252560"/>
          <a:ext cx="8229599" cy="4352880"/>
        </p:xfrm>
        <a:graphic>
          <a:graphicData uri="http://schemas.openxmlformats.org/drawingml/2006/table">
            <a:tbl>
              <a:tblPr firstRow="1" bandRow="1">
                <a:tableStyleId>{5C22544A-7EE6-4342-B048-85BDC9FD1C3A}</a:tableStyleId>
              </a:tblPr>
              <a:tblGrid>
                <a:gridCol w="1438835">
                  <a:extLst>
                    <a:ext uri="{9D8B030D-6E8A-4147-A177-3AD203B41FA5}">
                      <a16:colId xmlns:a16="http://schemas.microsoft.com/office/drawing/2014/main" val="823386079"/>
                    </a:ext>
                  </a:extLst>
                </a:gridCol>
                <a:gridCol w="1102659">
                  <a:extLst>
                    <a:ext uri="{9D8B030D-6E8A-4147-A177-3AD203B41FA5}">
                      <a16:colId xmlns:a16="http://schemas.microsoft.com/office/drawing/2014/main" val="1800369728"/>
                    </a:ext>
                  </a:extLst>
                </a:gridCol>
                <a:gridCol w="1169894">
                  <a:extLst>
                    <a:ext uri="{9D8B030D-6E8A-4147-A177-3AD203B41FA5}">
                      <a16:colId xmlns:a16="http://schemas.microsoft.com/office/drawing/2014/main" val="3434214446"/>
                    </a:ext>
                  </a:extLst>
                </a:gridCol>
                <a:gridCol w="991240">
                  <a:extLst>
                    <a:ext uri="{9D8B030D-6E8A-4147-A177-3AD203B41FA5}">
                      <a16:colId xmlns:a16="http://schemas.microsoft.com/office/drawing/2014/main" val="3523065805"/>
                    </a:ext>
                  </a:extLst>
                </a:gridCol>
                <a:gridCol w="1175657">
                  <a:extLst>
                    <a:ext uri="{9D8B030D-6E8A-4147-A177-3AD203B41FA5}">
                      <a16:colId xmlns:a16="http://schemas.microsoft.com/office/drawing/2014/main" val="1689525193"/>
                    </a:ext>
                  </a:extLst>
                </a:gridCol>
                <a:gridCol w="1175657">
                  <a:extLst>
                    <a:ext uri="{9D8B030D-6E8A-4147-A177-3AD203B41FA5}">
                      <a16:colId xmlns:a16="http://schemas.microsoft.com/office/drawing/2014/main" val="1905567842"/>
                    </a:ext>
                  </a:extLst>
                </a:gridCol>
                <a:gridCol w="1175657">
                  <a:extLst>
                    <a:ext uri="{9D8B030D-6E8A-4147-A177-3AD203B41FA5}">
                      <a16:colId xmlns:a16="http://schemas.microsoft.com/office/drawing/2014/main" val="3345631743"/>
                    </a:ext>
                  </a:extLst>
                </a:gridCol>
              </a:tblGrid>
              <a:tr h="492727">
                <a:tc>
                  <a:txBody>
                    <a:bodyPr/>
                    <a:lstStyle/>
                    <a:p>
                      <a:pPr marL="0" marR="0" algn="ctr">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Feature/Capability</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400" b="1" i="0" kern="100" dirty="0">
                          <a:solidFill>
                            <a:srgbClr val="FFC000"/>
                          </a:solidFill>
                          <a:effectLst/>
                          <a:latin typeface="Calibri" panose="020F0502020204030204" pitchFamily="34" charset="0"/>
                          <a:ea typeface="Calibri" panose="020F0502020204030204" pitchFamily="34" charset="0"/>
                          <a:cs typeface="Arial" panose="020B0604020202020204" pitchFamily="34" charset="0"/>
                        </a:rPr>
                        <a:t>AI-Enhanced VPN Security</a:t>
                      </a:r>
                      <a:endParaRPr lang="en-US" sz="1400" i="0" kern="100" dirty="0">
                        <a:solidFill>
                          <a:srgbClr val="FFC000"/>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Darktrace</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400" b="1" kern="100">
                          <a:effectLst/>
                          <a:latin typeface="Calibri" panose="020F0502020204030204" pitchFamily="34" charset="0"/>
                          <a:ea typeface="Calibri" panose="020F0502020204030204" pitchFamily="34" charset="0"/>
                          <a:cs typeface="Arial" panose="020B0604020202020204" pitchFamily="34" charset="0"/>
                        </a:rPr>
                        <a:t>Vectra AI</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400" b="1" kern="100">
                          <a:effectLst/>
                          <a:latin typeface="Calibri" panose="020F0502020204030204" pitchFamily="34" charset="0"/>
                          <a:ea typeface="Calibri" panose="020F0502020204030204" pitchFamily="34" charset="0"/>
                          <a:cs typeface="Arial" panose="020B0604020202020204" pitchFamily="34" charset="0"/>
                        </a:rPr>
                        <a:t>Cisco Umbrella</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400" b="1" kern="100">
                          <a:effectLst/>
                          <a:latin typeface="Calibri" panose="020F0502020204030204" pitchFamily="34" charset="0"/>
                          <a:ea typeface="Calibri" panose="020F0502020204030204" pitchFamily="34" charset="0"/>
                          <a:cs typeface="Arial" panose="020B0604020202020204" pitchFamily="34" charset="0"/>
                        </a:rPr>
                        <a:t>Palo Alto Networks</a:t>
                      </a:r>
                      <a:endParaRPr lang="en-US" sz="14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400" b="1" kern="100" dirty="0">
                          <a:effectLst/>
                          <a:latin typeface="Calibri" panose="020F0502020204030204" pitchFamily="34" charset="0"/>
                          <a:ea typeface="Calibri" panose="020F0502020204030204" pitchFamily="34" charset="0"/>
                          <a:cs typeface="Arial" panose="020B0604020202020204" pitchFamily="34" charset="0"/>
                        </a:rPr>
                        <a:t>Zscaler</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803886560"/>
                  </a:ext>
                </a:extLst>
              </a:tr>
              <a:tr h="492727">
                <a:tc>
                  <a:txBody>
                    <a:bodyPr/>
                    <a:lstStyle/>
                    <a:p>
                      <a:pPr marL="0" marR="0" algn="ctr">
                        <a:lnSpc>
                          <a:spcPct val="107000"/>
                        </a:lnSpc>
                        <a:spcBef>
                          <a:spcPts val="0"/>
                        </a:spcBef>
                        <a:spcAft>
                          <a:spcPts val="800"/>
                        </a:spcAft>
                      </a:pPr>
                      <a:r>
                        <a:rPr lang="en-US" sz="1200" b="1" kern="100">
                          <a:effectLst/>
                          <a:latin typeface="Calibri" panose="020F0502020204030204" pitchFamily="34" charset="0"/>
                          <a:ea typeface="Calibri" panose="020F0502020204030204" pitchFamily="34" charset="0"/>
                          <a:cs typeface="Arial" panose="020B0604020202020204" pitchFamily="34" charset="0"/>
                        </a:rPr>
                        <a:t>Focus on VPN Security</a:t>
                      </a: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331156845"/>
                  </a:ext>
                </a:extLst>
              </a:tr>
              <a:tr h="729809">
                <a:tc>
                  <a:txBody>
                    <a:bodyPr/>
                    <a:lstStyle/>
                    <a:p>
                      <a:pPr marL="0" marR="0" algn="ctr">
                        <a:lnSpc>
                          <a:spcPct val="107000"/>
                        </a:lnSpc>
                        <a:spcBef>
                          <a:spcPts val="0"/>
                        </a:spcBef>
                        <a:spcAft>
                          <a:spcPts val="800"/>
                        </a:spcAft>
                      </a:pPr>
                      <a:r>
                        <a:rPr lang="en-US" sz="1200" b="1" kern="100">
                          <a:effectLst/>
                          <a:latin typeface="Calibri" panose="020F0502020204030204" pitchFamily="34" charset="0"/>
                          <a:ea typeface="Calibri" panose="020F0502020204030204" pitchFamily="34" charset="0"/>
                          <a:cs typeface="Arial" panose="020B0604020202020204" pitchFamily="34" charset="0"/>
                        </a:rPr>
                        <a:t>Integration with Open-Source Tools (Wazuh, pfSense)</a:t>
                      </a: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151581120"/>
                  </a:ext>
                </a:extLst>
              </a:tr>
              <a:tr h="968158">
                <a:tc>
                  <a:txBody>
                    <a:bodyPr/>
                    <a:lstStyle/>
                    <a:p>
                      <a:pPr marL="0" marR="0" algn="ctr">
                        <a:lnSpc>
                          <a:spcPct val="107000"/>
                        </a:lnSpc>
                        <a:spcBef>
                          <a:spcPts val="0"/>
                        </a:spcBef>
                        <a:spcAft>
                          <a:spcPts val="800"/>
                        </a:spcAft>
                      </a:pPr>
                      <a:r>
                        <a:rPr lang="en-US" sz="1200" b="1" kern="100">
                          <a:effectLst/>
                          <a:latin typeface="Calibri" panose="020F0502020204030204" pitchFamily="34" charset="0"/>
                          <a:ea typeface="Calibri" panose="020F0502020204030204" pitchFamily="34" charset="0"/>
                          <a:cs typeface="Arial" panose="020B0604020202020204" pitchFamily="34" charset="0"/>
                        </a:rPr>
                        <a:t>Multiple ML Algorithms for Diverse Threat Detection</a:t>
                      </a: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239187018"/>
                  </a:ext>
                </a:extLst>
              </a:tr>
              <a:tr h="492727">
                <a:tc>
                  <a:txBody>
                    <a:bodyPr/>
                    <a:lstStyle/>
                    <a:p>
                      <a:pPr marL="0" marR="0" algn="ctr">
                        <a:lnSpc>
                          <a:spcPct val="107000"/>
                        </a:lnSpc>
                        <a:spcBef>
                          <a:spcPts val="0"/>
                        </a:spcBef>
                        <a:spcAft>
                          <a:spcPts val="800"/>
                        </a:spcAft>
                      </a:pPr>
                      <a:r>
                        <a:rPr lang="en-US" sz="1200" b="1" kern="100">
                          <a:effectLst/>
                          <a:latin typeface="Calibri" panose="020F0502020204030204" pitchFamily="34" charset="0"/>
                          <a:ea typeface="Calibri" panose="020F0502020204030204" pitchFamily="34" charset="0"/>
                          <a:cs typeface="Arial" panose="020B0604020202020204" pitchFamily="34" charset="0"/>
                        </a:rPr>
                        <a:t>Customizability and Modifiability</a:t>
                      </a: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1623833742"/>
                  </a:ext>
                </a:extLst>
              </a:tr>
              <a:tr h="729809">
                <a:tc>
                  <a:txBody>
                    <a:bodyPr/>
                    <a:lstStyle/>
                    <a:p>
                      <a:pPr marL="0" marR="0" algn="ctr">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Arial" panose="020B0604020202020204" pitchFamily="34" charset="0"/>
                        </a:rPr>
                        <a:t>Dynamic Firewall Management Integration</a:t>
                      </a: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272994593"/>
                  </a:ext>
                </a:extLst>
              </a:tr>
              <a:tr h="446923">
                <a:tc>
                  <a:txBody>
                    <a:bodyPr/>
                    <a:lstStyle/>
                    <a:p>
                      <a:pPr marL="0" marR="0" algn="ctr">
                        <a:lnSpc>
                          <a:spcPct val="107000"/>
                        </a:lnSpc>
                        <a:spcBef>
                          <a:spcPts val="0"/>
                        </a:spcBef>
                        <a:spcAft>
                          <a:spcPts val="800"/>
                        </a:spcAft>
                      </a:pPr>
                      <a:r>
                        <a:rPr lang="en-US" sz="1200" b="1" kern="100" dirty="0">
                          <a:effectLst/>
                          <a:latin typeface="Calibri" panose="020F0502020204030204" pitchFamily="34" charset="0"/>
                          <a:ea typeface="Calibri" panose="020F0502020204030204" pitchFamily="34" charset="0"/>
                          <a:cs typeface="Arial" panose="020B0604020202020204" pitchFamily="34" charset="0"/>
                        </a:rPr>
                        <a:t>Real-Time SIEM Integration</a:t>
                      </a:r>
                    </a:p>
                  </a:txBody>
                  <a:tcPr marL="9525" marR="9525" marT="9525" marB="9525" anchor="ctr"/>
                </a:tc>
                <a:tc>
                  <a:txBody>
                    <a:bodyPr/>
                    <a:lstStyle/>
                    <a:p>
                      <a:pPr marL="0" marR="0" algn="ctr">
                        <a:lnSpc>
                          <a:spcPct val="107000"/>
                        </a:lnSpc>
                        <a:spcBef>
                          <a:spcPts val="0"/>
                        </a:spcBef>
                        <a:spcAft>
                          <a:spcPts val="800"/>
                        </a:spcAft>
                      </a:pPr>
                      <a:r>
                        <a:rPr lang="en-US" sz="1800" kern="10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gn="ctr">
                        <a:lnSpc>
                          <a:spcPct val="107000"/>
                        </a:lnSpc>
                        <a:spcBef>
                          <a:spcPts val="0"/>
                        </a:spcBef>
                        <a:spcAft>
                          <a:spcPts val="800"/>
                        </a:spcAft>
                      </a:pPr>
                      <a:r>
                        <a:rPr lang="en-US" sz="1800" kern="100" dirty="0">
                          <a:effectLst/>
                          <a:latin typeface="Segoe UI Emoji" panose="020B0502040204020203" pitchFamily="34" charset="0"/>
                          <a:ea typeface="Calibri" panose="020F0502020204030204" pitchFamily="34" charset="0"/>
                          <a:cs typeface="Segoe UI Emoji" panose="020B0502040204020203" pitchFamily="34" charset="0"/>
                        </a:rPr>
                        <a:t>⚠️</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extLst>
                  <a:ext uri="{0D108BD9-81ED-4DB2-BD59-A6C34878D82A}">
                    <a16:rowId xmlns:a16="http://schemas.microsoft.com/office/drawing/2014/main" val="3561435479"/>
                  </a:ext>
                </a:extLst>
              </a:tr>
            </a:tbl>
          </a:graphicData>
        </a:graphic>
      </p:graphicFrame>
    </p:spTree>
    <p:extLst>
      <p:ext uri="{BB962C8B-B14F-4D97-AF65-F5344CB8AC3E}">
        <p14:creationId xmlns:p14="http://schemas.microsoft.com/office/powerpoint/2010/main" val="94692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pPr algn="just"/>
            <a:r>
              <a:rPr lang="en-US" b="1" dirty="0"/>
              <a:t>PROBLEM STATEMENT</a:t>
            </a:r>
            <a:endParaRPr lang="en-US" dirty="0"/>
          </a:p>
        </p:txBody>
      </p:sp>
    </p:spTree>
    <p:extLst>
      <p:ext uri="{BB962C8B-B14F-4D97-AF65-F5344CB8AC3E}">
        <p14:creationId xmlns:p14="http://schemas.microsoft.com/office/powerpoint/2010/main" val="896478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DC7D-A047-416C-4E9F-BD2D6C039A0B}"/>
              </a:ext>
            </a:extLst>
          </p:cNvPr>
          <p:cNvSpPr>
            <a:spLocks noGrp="1"/>
          </p:cNvSpPr>
          <p:nvPr>
            <p:ph type="title"/>
          </p:nvPr>
        </p:nvSpPr>
        <p:spPr/>
        <p:txBody>
          <a:bodyPr/>
          <a:lstStyle/>
          <a:p>
            <a:r>
              <a:rPr lang="en-US" b="1" dirty="0"/>
              <a:t>PROBLEM STATEMENT</a:t>
            </a:r>
            <a:endParaRPr lang="en-US" dirty="0"/>
          </a:p>
        </p:txBody>
      </p:sp>
      <p:sp>
        <p:nvSpPr>
          <p:cNvPr id="3" name="Text Placeholder 2">
            <a:extLst>
              <a:ext uri="{FF2B5EF4-FFF2-40B4-BE49-F238E27FC236}">
                <a16:creationId xmlns:a16="http://schemas.microsoft.com/office/drawing/2014/main" id="{948A6F1F-C9A5-2322-80D3-93444E9B16F2}"/>
              </a:ext>
            </a:extLst>
          </p:cNvPr>
          <p:cNvSpPr>
            <a:spLocks noGrp="1"/>
          </p:cNvSpPr>
          <p:nvPr>
            <p:ph type="body" idx="1"/>
          </p:nvPr>
        </p:nvSpPr>
        <p:spPr>
          <a:xfrm>
            <a:off x="457200" y="1417638"/>
            <a:ext cx="8229600" cy="4191000"/>
          </a:xfrm>
        </p:spPr>
        <p:txBody>
          <a:bodyPr/>
          <a:lstStyle/>
          <a:p>
            <a:pPr marL="114300" indent="0" algn="just">
              <a:buNone/>
            </a:pPr>
            <a:r>
              <a:rPr lang="en-US" sz="2100" dirty="0"/>
              <a:t>While the existing framework provides robust AI-driven VPN security, it lacks automation in generating and applying firewall rules. Currently, firewall rules must be updated manually, leading to potential delays in threat response and management. The challenge is to integrate automated, AI-driven rule generation to ensure real-time responses to evolving threats, enhancing the framework's overall efficiency and security.</a:t>
            </a:r>
          </a:p>
          <a:p>
            <a:pPr marL="114300" indent="0" algn="just">
              <a:buNone/>
            </a:pPr>
            <a:r>
              <a:rPr lang="en-US" sz="2100" b="1" dirty="0"/>
              <a:t>Key Issues:</a:t>
            </a:r>
          </a:p>
          <a:p>
            <a:pPr marL="457200" algn="just"/>
            <a:r>
              <a:rPr lang="en-US" sz="2100" dirty="0"/>
              <a:t>Manual generation and application of firewall rules.</a:t>
            </a:r>
          </a:p>
          <a:p>
            <a:pPr marL="457200" algn="just"/>
            <a:r>
              <a:rPr lang="en-US" sz="2100" dirty="0"/>
              <a:t>Potential delays in threat response and resolution.</a:t>
            </a:r>
          </a:p>
          <a:p>
            <a:pPr marL="457200" algn="just"/>
            <a:r>
              <a:rPr lang="en-US" sz="2100" dirty="0"/>
              <a:t>Lack of real-time automation for managing firewall rule updates based on detected threats.</a:t>
            </a:r>
          </a:p>
        </p:txBody>
      </p:sp>
    </p:spTree>
    <p:extLst>
      <p:ext uri="{BB962C8B-B14F-4D97-AF65-F5344CB8AC3E}">
        <p14:creationId xmlns:p14="http://schemas.microsoft.com/office/powerpoint/2010/main" val="2011146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pPr algn="just"/>
            <a:r>
              <a:rPr lang="en-US" dirty="0"/>
              <a:t>Proposed Solution</a:t>
            </a:r>
          </a:p>
        </p:txBody>
      </p:sp>
    </p:spTree>
    <p:extLst>
      <p:ext uri="{BB962C8B-B14F-4D97-AF65-F5344CB8AC3E}">
        <p14:creationId xmlns:p14="http://schemas.microsoft.com/office/powerpoint/2010/main" val="729913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457200"/>
            <a:ext cx="7772400" cy="856625"/>
          </a:xfrm>
        </p:spPr>
        <p:txBody>
          <a:bodyPr rtlCol="0">
            <a:normAutofit/>
          </a:bodyPr>
          <a:lstStyle/>
          <a:p>
            <a:pPr algn="ctr" eaLnBrk="1" fontAlgn="auto" hangingPunct="1">
              <a:spcAft>
                <a:spcPts val="0"/>
              </a:spcAft>
              <a:defRPr/>
            </a:pPr>
            <a:r>
              <a:rPr lang="en-US" dirty="0"/>
              <a:t>Proposed Solution</a:t>
            </a:r>
          </a:p>
        </p:txBody>
      </p:sp>
      <p:sp>
        <p:nvSpPr>
          <p:cNvPr id="2" name="Text Placeholder 1">
            <a:extLst>
              <a:ext uri="{FF2B5EF4-FFF2-40B4-BE49-F238E27FC236}">
                <a16:creationId xmlns:a16="http://schemas.microsoft.com/office/drawing/2014/main" id="{C1733FB0-4758-3358-21E9-15C00257EB78}"/>
              </a:ext>
            </a:extLst>
          </p:cNvPr>
          <p:cNvSpPr>
            <a:spLocks noGrp="1" noChangeArrowheads="1"/>
          </p:cNvSpPr>
          <p:nvPr>
            <p:ph type="body" idx="1"/>
          </p:nvPr>
        </p:nvSpPr>
        <p:spPr bwMode="auto">
          <a:xfrm>
            <a:off x="685800" y="1313825"/>
            <a:ext cx="7772400" cy="443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19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proposed solution involves developing an AI-Enhanced VPN Security Framework that integrates machine learning and dynamic firewall management to automate the detection and response to network threats.</a:t>
            </a:r>
          </a:p>
          <a:p>
            <a:pPr marR="0" lvl="0" algn="just" defTabSz="914400" rtl="0" eaLnBrk="0" fontAlgn="base" latinLnBrk="0" hangingPunct="0">
              <a:lnSpc>
                <a:spcPct val="150000"/>
              </a:lnSpc>
              <a:spcBef>
                <a:spcPct val="0"/>
              </a:spcBef>
              <a:spcAft>
                <a:spcPct val="0"/>
              </a:spcAft>
              <a:buClrTx/>
              <a:buSzTx/>
              <a:tabLst/>
            </a:pPr>
            <a:r>
              <a:rPr kumimoji="0" lang="en-US" altLang="en-US" sz="19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AI-Driven Threat Detection: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core of the solution will be a machine learning model trained on VPN traffic data. This model will analyze incoming and outgoing traffic in real time, identifying patterns that indicate network anomalies, such as DDoS attacks, port scanning, or malware activity.</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model will rely on features derived from network traffic, such as packet size, flow duration, and protocol types, to detect anomalies.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457201"/>
            <a:ext cx="7772400" cy="990600"/>
          </a:xfrm>
        </p:spPr>
        <p:txBody>
          <a:bodyPr rtlCol="0">
            <a:normAutofit/>
          </a:bodyPr>
          <a:lstStyle/>
          <a:p>
            <a:pPr algn="ctr" eaLnBrk="1" fontAlgn="auto" hangingPunct="1">
              <a:spcAft>
                <a:spcPts val="0"/>
              </a:spcAft>
              <a:defRPr/>
            </a:pPr>
            <a:r>
              <a:rPr lang="en-US" dirty="0"/>
              <a:t>Proposed Solution</a:t>
            </a:r>
          </a:p>
        </p:txBody>
      </p:sp>
      <p:sp>
        <p:nvSpPr>
          <p:cNvPr id="2" name="Text Placeholder 1">
            <a:extLst>
              <a:ext uri="{FF2B5EF4-FFF2-40B4-BE49-F238E27FC236}">
                <a16:creationId xmlns:a16="http://schemas.microsoft.com/office/drawing/2014/main" id="{C1733FB0-4758-3358-21E9-15C00257EB78}"/>
              </a:ext>
            </a:extLst>
          </p:cNvPr>
          <p:cNvSpPr>
            <a:spLocks noGrp="1" noChangeArrowheads="1"/>
          </p:cNvSpPr>
          <p:nvPr>
            <p:ph type="body" idx="1"/>
          </p:nvPr>
        </p:nvSpPr>
        <p:spPr bwMode="auto">
          <a:xfrm>
            <a:off x="674427" y="1447800"/>
            <a:ext cx="7772400" cy="32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Dynamic Firewall Integration: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AI model will be integrated with the pfSense firewall via a RESTful API. When the model detects a threat, it will automatically generate and apply new firewall rules to mitigate the threat. For instance, blocking malicious IPs or limiting access to certain network services.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system will be capable of continuously learning from new data and refining the rules as new types of attacks are detected.</a:t>
            </a:r>
          </a:p>
        </p:txBody>
      </p:sp>
    </p:spTree>
    <p:extLst>
      <p:ext uri="{BB962C8B-B14F-4D97-AF65-F5344CB8AC3E}">
        <p14:creationId xmlns:p14="http://schemas.microsoft.com/office/powerpoint/2010/main" val="1171186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BE16-B178-BF17-6021-7E1727485F54}"/>
              </a:ext>
            </a:extLst>
          </p:cNvPr>
          <p:cNvSpPr>
            <a:spLocks noGrp="1"/>
          </p:cNvSpPr>
          <p:nvPr>
            <p:ph type="title"/>
          </p:nvPr>
        </p:nvSpPr>
        <p:spPr/>
        <p:txBody>
          <a:bodyPr/>
          <a:lstStyle/>
          <a:p>
            <a:r>
              <a:rPr kumimoji="0" lang="en-US" sz="4000" b="1" i="0" u="none" strike="noStrike" kern="1200" cap="all" spc="0" normalizeH="0" baseline="0" noProof="0" dirty="0">
                <a:ln>
                  <a:noFill/>
                </a:ln>
                <a:solidFill>
                  <a:prstClr val="black"/>
                </a:solidFill>
                <a:effectLst/>
                <a:uLnTx/>
                <a:uFillTx/>
                <a:latin typeface="Calibri"/>
                <a:ea typeface="+mj-ea"/>
                <a:cs typeface="+mj-cs"/>
              </a:rPr>
              <a:t>Proposed Solution</a:t>
            </a:r>
            <a:endParaRPr lang="en-US" b="1" dirty="0"/>
          </a:p>
        </p:txBody>
      </p:sp>
      <p:sp>
        <p:nvSpPr>
          <p:cNvPr id="3" name="Content Placeholder 2">
            <a:extLst>
              <a:ext uri="{FF2B5EF4-FFF2-40B4-BE49-F238E27FC236}">
                <a16:creationId xmlns:a16="http://schemas.microsoft.com/office/drawing/2014/main" id="{F77CC67F-2081-C70C-9A62-0529A35D51E8}"/>
              </a:ext>
            </a:extLst>
          </p:cNvPr>
          <p:cNvSpPr>
            <a:spLocks noGrp="1"/>
          </p:cNvSpPr>
          <p:nvPr>
            <p:ph idx="1"/>
          </p:nvPr>
        </p:nvSpPr>
        <p:spPr>
          <a:xfrm>
            <a:off x="457200" y="1600201"/>
            <a:ext cx="8229600" cy="3886200"/>
          </a:xfrm>
        </p:spPr>
        <p:txBody>
          <a:bodyPr/>
          <a:lstStyle/>
          <a:p>
            <a:pPr marL="0" indent="0" algn="just">
              <a:buNone/>
            </a:pPr>
            <a:r>
              <a:rPr lang="en-US" sz="2000" b="1" dirty="0"/>
              <a:t>3. Real-Time Alerting via Wazuh SIEM:</a:t>
            </a:r>
          </a:p>
          <a:p>
            <a:pPr algn="just"/>
            <a:r>
              <a:rPr lang="en-US" sz="2000" dirty="0"/>
              <a:t>Detected threats and firewall actions will be logged and monitored through Wazuh. This SIEM platform will alert network administrators in real time, providing them with the necessary information to take further actions if required.</a:t>
            </a:r>
          </a:p>
          <a:p>
            <a:pPr algn="just"/>
            <a:r>
              <a:rPr lang="en-US" sz="2000" dirty="0"/>
              <a:t>The alert system will offer insights into the nature of the attack, the origin of the threat, and the automated response that has been taken by the framework.</a:t>
            </a:r>
          </a:p>
        </p:txBody>
      </p:sp>
    </p:spTree>
    <p:extLst>
      <p:ext uri="{BB962C8B-B14F-4D97-AF65-F5344CB8AC3E}">
        <p14:creationId xmlns:p14="http://schemas.microsoft.com/office/powerpoint/2010/main" val="120238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dirty="0"/>
              <a:t>Project Team</a:t>
            </a:r>
          </a:p>
        </p:txBody>
      </p:sp>
      <p:sp>
        <p:nvSpPr>
          <p:cNvPr id="3075" name="Content Placeholder 2"/>
          <p:cNvSpPr>
            <a:spLocks noGrp="1"/>
          </p:cNvSpPr>
          <p:nvPr>
            <p:ph idx="1"/>
          </p:nvPr>
        </p:nvSpPr>
        <p:spPr/>
        <p:txBody>
          <a:bodyPr/>
          <a:lstStyle/>
          <a:p>
            <a:pPr eaLnBrk="1" hangingPunct="1"/>
            <a:r>
              <a:rPr lang="en-US" dirty="0"/>
              <a:t>Muhammad Ubaid Ullah (32602)</a:t>
            </a:r>
          </a:p>
          <a:p>
            <a:pPr eaLnBrk="1" hangingPunct="1"/>
            <a:r>
              <a:rPr lang="en-US" dirty="0"/>
              <a:t>Hamza Gulzar (31621)</a:t>
            </a:r>
          </a:p>
          <a:p>
            <a:pPr eaLnBrk="1" hangingPunct="1"/>
            <a:r>
              <a:rPr lang="en-US" dirty="0"/>
              <a:t>Umar Abdullah (33073)</a:t>
            </a:r>
          </a:p>
          <a:p>
            <a:pPr eaLnBrk="1" hangingPunct="1"/>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457200"/>
            <a:ext cx="7772400" cy="1362075"/>
          </a:xfrm>
        </p:spPr>
        <p:txBody>
          <a:bodyPr rtlCol="0">
            <a:normAutofit/>
          </a:bodyPr>
          <a:lstStyle/>
          <a:p>
            <a:pPr algn="ctr" eaLnBrk="1" fontAlgn="auto" hangingPunct="1">
              <a:spcAft>
                <a:spcPts val="0"/>
              </a:spcAft>
              <a:defRPr/>
            </a:pPr>
            <a:r>
              <a:rPr lang="en-US" dirty="0"/>
              <a:t>Proposed Solution</a:t>
            </a:r>
          </a:p>
        </p:txBody>
      </p:sp>
      <p:pic>
        <p:nvPicPr>
          <p:cNvPr id="5" name="Picture 4" descr="A diagram of a process&#10;&#10;Description automatically generated">
            <a:extLst>
              <a:ext uri="{FF2B5EF4-FFF2-40B4-BE49-F238E27FC236}">
                <a16:creationId xmlns:a16="http://schemas.microsoft.com/office/drawing/2014/main" id="{4428CA99-CBA4-6D1B-E635-F8C088D93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157" y="1995487"/>
            <a:ext cx="8010525" cy="2867025"/>
          </a:xfrm>
          <a:prstGeom prst="rect">
            <a:avLst/>
          </a:prstGeom>
        </p:spPr>
      </p:pic>
    </p:spTree>
    <p:extLst>
      <p:ext uri="{BB962C8B-B14F-4D97-AF65-F5344CB8AC3E}">
        <p14:creationId xmlns:p14="http://schemas.microsoft.com/office/powerpoint/2010/main" val="1822691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pPr algn="just"/>
            <a:r>
              <a:rPr lang="en-US" dirty="0"/>
              <a:t>datasets</a:t>
            </a:r>
          </a:p>
        </p:txBody>
      </p:sp>
    </p:spTree>
    <p:extLst>
      <p:ext uri="{BB962C8B-B14F-4D97-AF65-F5344CB8AC3E}">
        <p14:creationId xmlns:p14="http://schemas.microsoft.com/office/powerpoint/2010/main" val="3816926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BE16-B178-BF17-6021-7E1727485F54}"/>
              </a:ext>
            </a:extLst>
          </p:cNvPr>
          <p:cNvSpPr>
            <a:spLocks noGrp="1"/>
          </p:cNvSpPr>
          <p:nvPr>
            <p:ph type="title"/>
          </p:nvPr>
        </p:nvSpPr>
        <p:spPr/>
        <p:txBody>
          <a:bodyPr/>
          <a:lstStyle/>
          <a:p>
            <a:r>
              <a:rPr kumimoji="0" lang="en-US" sz="4000" b="1" i="0" u="none" strike="noStrike" kern="1200" cap="all" spc="0" normalizeH="0" baseline="0" noProof="0" dirty="0">
                <a:ln>
                  <a:noFill/>
                </a:ln>
                <a:solidFill>
                  <a:prstClr val="black"/>
                </a:solidFill>
                <a:effectLst/>
                <a:uLnTx/>
                <a:uFillTx/>
                <a:latin typeface="Calibri"/>
                <a:ea typeface="+mj-ea"/>
                <a:cs typeface="+mj-cs"/>
              </a:rPr>
              <a:t>Datasets</a:t>
            </a:r>
            <a:endParaRPr lang="en-US" b="1" dirty="0"/>
          </a:p>
        </p:txBody>
      </p:sp>
      <p:graphicFrame>
        <p:nvGraphicFramePr>
          <p:cNvPr id="4" name="Content Placeholder 3">
            <a:extLst>
              <a:ext uri="{FF2B5EF4-FFF2-40B4-BE49-F238E27FC236}">
                <a16:creationId xmlns:a16="http://schemas.microsoft.com/office/drawing/2014/main" id="{FF43DEF9-2965-C28F-19C1-8C26D824CDFE}"/>
              </a:ext>
            </a:extLst>
          </p:cNvPr>
          <p:cNvGraphicFramePr>
            <a:graphicFrameLocks noGrp="1"/>
          </p:cNvGraphicFramePr>
          <p:nvPr>
            <p:ph idx="1"/>
            <p:extLst>
              <p:ext uri="{D42A27DB-BD31-4B8C-83A1-F6EECF244321}">
                <p14:modId xmlns:p14="http://schemas.microsoft.com/office/powerpoint/2010/main" val="2399069334"/>
              </p:ext>
            </p:extLst>
          </p:nvPr>
        </p:nvGraphicFramePr>
        <p:xfrm>
          <a:off x="485955" y="1396072"/>
          <a:ext cx="8229600" cy="43484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3649761495"/>
                    </a:ext>
                  </a:extLst>
                </a:gridCol>
                <a:gridCol w="1752600">
                  <a:extLst>
                    <a:ext uri="{9D8B030D-6E8A-4147-A177-3AD203B41FA5}">
                      <a16:colId xmlns:a16="http://schemas.microsoft.com/office/drawing/2014/main" val="1251113251"/>
                    </a:ext>
                  </a:extLst>
                </a:gridCol>
                <a:gridCol w="2057400">
                  <a:extLst>
                    <a:ext uri="{9D8B030D-6E8A-4147-A177-3AD203B41FA5}">
                      <a16:colId xmlns:a16="http://schemas.microsoft.com/office/drawing/2014/main" val="718155958"/>
                    </a:ext>
                  </a:extLst>
                </a:gridCol>
                <a:gridCol w="2057400">
                  <a:extLst>
                    <a:ext uri="{9D8B030D-6E8A-4147-A177-3AD203B41FA5}">
                      <a16:colId xmlns:a16="http://schemas.microsoft.com/office/drawing/2014/main" val="892501175"/>
                    </a:ext>
                  </a:extLst>
                </a:gridCol>
              </a:tblGrid>
              <a:tr h="370840">
                <a:tc>
                  <a:txBody>
                    <a:bodyPr/>
                    <a:lstStyle/>
                    <a:p>
                      <a:pPr algn="ctr"/>
                      <a:r>
                        <a:rPr lang="en-US" b="1" dirty="0"/>
                        <a:t>Attacks</a:t>
                      </a:r>
                    </a:p>
                  </a:txBody>
                  <a:tcPr/>
                </a:tc>
                <a:tc>
                  <a:txBody>
                    <a:bodyPr/>
                    <a:lstStyle/>
                    <a:p>
                      <a:pPr algn="ctr"/>
                      <a:r>
                        <a:rPr lang="en-US" b="1" dirty="0"/>
                        <a:t>UNSW-NB15</a:t>
                      </a:r>
                    </a:p>
                  </a:txBody>
                  <a:tcPr/>
                </a:tc>
                <a:tc>
                  <a:txBody>
                    <a:bodyPr/>
                    <a:lstStyle/>
                    <a:p>
                      <a:pPr algn="ctr"/>
                      <a:r>
                        <a:rPr lang="en-US" b="1" dirty="0"/>
                        <a:t>CICIDS 2017</a:t>
                      </a:r>
                    </a:p>
                  </a:txBody>
                  <a:tcPr/>
                </a:tc>
                <a:tc>
                  <a:txBody>
                    <a:bodyPr/>
                    <a:lstStyle/>
                    <a:p>
                      <a:pPr algn="ctr"/>
                      <a:r>
                        <a:rPr lang="en-US" b="1" dirty="0"/>
                        <a:t>ISCX</a:t>
                      </a:r>
                    </a:p>
                  </a:txBody>
                  <a:tcPr/>
                </a:tc>
                <a:extLst>
                  <a:ext uri="{0D108BD9-81ED-4DB2-BD59-A6C34878D82A}">
                    <a16:rowId xmlns:a16="http://schemas.microsoft.com/office/drawing/2014/main" val="3095637410"/>
                  </a:ext>
                </a:extLst>
              </a:tr>
              <a:tr h="370840">
                <a:tc>
                  <a:txBody>
                    <a:bodyPr/>
                    <a:lstStyle/>
                    <a:p>
                      <a:pPr algn="ctr"/>
                      <a:r>
                        <a:rPr lang="en-US" b="1" dirty="0"/>
                        <a:t>Network Scan </a:t>
                      </a:r>
                    </a:p>
                  </a:txBody>
                  <a:tcPr/>
                </a:tc>
                <a:tc>
                  <a:txBody>
                    <a:bodyPr/>
                    <a:lstStyle/>
                    <a:p>
                      <a:pPr algn="ctr"/>
                      <a:r>
                        <a:rPr kumimoji="0" lang="en-US" sz="1800" b="1" i="0" u="none" strike="noStrike" kern="100" cap="none" spc="0" normalizeH="0" baseline="0" noProof="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a:p>
                  </a:txBody>
                  <a:tcPr/>
                </a:tc>
                <a:tc>
                  <a:txBody>
                    <a:bodyPr/>
                    <a:lstStyle/>
                    <a:p>
                      <a:pPr algn="ctr"/>
                      <a:r>
                        <a:rPr kumimoji="0" lang="en-US" sz="1800" b="1" i="0" u="none" strike="noStrike" kern="100" cap="none" spc="0" normalizeH="0" baseline="0" noProof="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a:p>
                  </a:txBody>
                  <a:tcPr/>
                </a:tc>
                <a:extLst>
                  <a:ext uri="{0D108BD9-81ED-4DB2-BD59-A6C34878D82A}">
                    <a16:rowId xmlns:a16="http://schemas.microsoft.com/office/drawing/2014/main" val="3149513213"/>
                  </a:ext>
                </a:extLst>
              </a:tr>
              <a:tr h="370840">
                <a:tc>
                  <a:txBody>
                    <a:bodyPr/>
                    <a:lstStyle/>
                    <a:p>
                      <a:pPr algn="ctr"/>
                      <a:r>
                        <a:rPr lang="en-US" b="1" dirty="0"/>
                        <a:t>Web Vulnerability</a:t>
                      </a:r>
                    </a:p>
                  </a:txBody>
                  <a:tcPr/>
                </a:tc>
                <a:tc>
                  <a:txBody>
                    <a:bodyPr/>
                    <a:lstStyle/>
                    <a:p>
                      <a:pPr algn="ctr"/>
                      <a:r>
                        <a:rPr kumimoji="0" lang="en-US" sz="1800" b="1" i="0" u="none" strike="noStrike" kern="100" cap="none" spc="0" normalizeH="0" baseline="0" noProof="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a:p>
                  </a:txBody>
                  <a:tcPr/>
                </a:tc>
                <a:tc>
                  <a:txBody>
                    <a:bodyPr/>
                    <a:lstStyle/>
                    <a:p>
                      <a:pPr algn="ctr"/>
                      <a:r>
                        <a:rPr kumimoji="0" lang="en-US" sz="1800" b="1" i="0" u="none" strike="noStrike" kern="100" cap="none" spc="0" normalizeH="0" baseline="0" noProof="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a:p>
                  </a:txBody>
                  <a:tcPr/>
                </a:tc>
                <a:tc>
                  <a:txBody>
                    <a:bodyPr/>
                    <a:lstStyle/>
                    <a:p>
                      <a:pPr algn="ctr"/>
                      <a:endParaRPr lang="en-US" b="1" dirty="0"/>
                    </a:p>
                  </a:txBody>
                  <a:tcPr/>
                </a:tc>
                <a:extLst>
                  <a:ext uri="{0D108BD9-81ED-4DB2-BD59-A6C34878D82A}">
                    <a16:rowId xmlns:a16="http://schemas.microsoft.com/office/drawing/2014/main" val="2927256509"/>
                  </a:ext>
                </a:extLst>
              </a:tr>
              <a:tr h="370840">
                <a:tc>
                  <a:txBody>
                    <a:bodyPr/>
                    <a:lstStyle/>
                    <a:p>
                      <a:pPr algn="ctr"/>
                      <a:r>
                        <a:rPr lang="en-US" b="1" dirty="0"/>
                        <a:t>Account Brute Force</a:t>
                      </a:r>
                    </a:p>
                  </a:txBody>
                  <a:tcPr/>
                </a:tc>
                <a:tc>
                  <a:txBody>
                    <a:bodyPr/>
                    <a:lstStyle/>
                    <a:p>
                      <a:pPr algn="ct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extLst>
                  <a:ext uri="{0D108BD9-81ED-4DB2-BD59-A6C34878D82A}">
                    <a16:rowId xmlns:a16="http://schemas.microsoft.com/office/drawing/2014/main" val="1451752741"/>
                  </a:ext>
                </a:extLst>
              </a:tr>
              <a:tr h="370840">
                <a:tc>
                  <a:txBody>
                    <a:bodyPr/>
                    <a:lstStyle/>
                    <a:p>
                      <a:pPr algn="ctr"/>
                      <a:r>
                        <a:rPr lang="en-US" b="1" dirty="0"/>
                        <a:t>SQL Injection</a:t>
                      </a:r>
                    </a:p>
                  </a:txBody>
                  <a:tcPr/>
                </a:tc>
                <a:tc>
                  <a:txBody>
                    <a:bodyPr/>
                    <a:lstStyle/>
                    <a:p>
                      <a:pPr algn="ct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extLst>
                  <a:ext uri="{0D108BD9-81ED-4DB2-BD59-A6C34878D82A}">
                    <a16:rowId xmlns:a16="http://schemas.microsoft.com/office/drawing/2014/main" val="1298336054"/>
                  </a:ext>
                </a:extLst>
              </a:tr>
              <a:tr h="370840">
                <a:tc>
                  <a:txBody>
                    <a:bodyPr/>
                    <a:lstStyle/>
                    <a:p>
                      <a:pPr algn="ctr"/>
                      <a:r>
                        <a:rPr lang="en-US" b="1" dirty="0"/>
                        <a:t>Malware Download</a:t>
                      </a:r>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endParaRPr lang="en-US" b="1" dirty="0"/>
                    </a:p>
                  </a:txBody>
                  <a:tcPr/>
                </a:tc>
                <a:tc>
                  <a:txBody>
                    <a:bodyPr/>
                    <a:lstStyle/>
                    <a:p>
                      <a:pPr algn="ctr"/>
                      <a:endParaRPr lang="en-US" b="1" dirty="0"/>
                    </a:p>
                  </a:txBody>
                  <a:tcPr/>
                </a:tc>
                <a:extLst>
                  <a:ext uri="{0D108BD9-81ED-4DB2-BD59-A6C34878D82A}">
                    <a16:rowId xmlns:a16="http://schemas.microsoft.com/office/drawing/2014/main" val="1502611467"/>
                  </a:ext>
                </a:extLst>
              </a:tr>
              <a:tr h="370840">
                <a:tc>
                  <a:txBody>
                    <a:bodyPr/>
                    <a:lstStyle/>
                    <a:p>
                      <a:pPr algn="ctr"/>
                      <a:r>
                        <a:rPr lang="en-US" b="1" dirty="0"/>
                        <a:t>Backdoor</a:t>
                      </a:r>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extLst>
                  <a:ext uri="{0D108BD9-81ED-4DB2-BD59-A6C34878D82A}">
                    <a16:rowId xmlns:a16="http://schemas.microsoft.com/office/drawing/2014/main" val="2221553107"/>
                  </a:ext>
                </a:extLst>
              </a:tr>
              <a:tr h="370840">
                <a:tc>
                  <a:txBody>
                    <a:bodyPr/>
                    <a:lstStyle/>
                    <a:p>
                      <a:pPr algn="ctr"/>
                      <a:r>
                        <a:rPr lang="en-US" b="1" dirty="0"/>
                        <a:t>Command Injection</a:t>
                      </a:r>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endParaRPr lang="en-US" b="1" dirty="0"/>
                    </a:p>
                  </a:txBody>
                  <a:tcPr/>
                </a:tc>
                <a:extLst>
                  <a:ext uri="{0D108BD9-81ED-4DB2-BD59-A6C34878D82A}">
                    <a16:rowId xmlns:a16="http://schemas.microsoft.com/office/drawing/2014/main" val="1487096135"/>
                  </a:ext>
                </a:extLst>
              </a:tr>
              <a:tr h="370840">
                <a:tc>
                  <a:txBody>
                    <a:bodyPr/>
                    <a:lstStyle/>
                    <a:p>
                      <a:pPr algn="ctr"/>
                      <a:r>
                        <a:rPr lang="en-US" b="1" dirty="0"/>
                        <a:t>DOS</a:t>
                      </a:r>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extLst>
                  <a:ext uri="{0D108BD9-81ED-4DB2-BD59-A6C34878D82A}">
                    <a16:rowId xmlns:a16="http://schemas.microsoft.com/office/drawing/2014/main" val="2155883091"/>
                  </a:ext>
                </a:extLst>
              </a:tr>
              <a:tr h="370840">
                <a:tc>
                  <a:txBody>
                    <a:bodyPr/>
                    <a:lstStyle/>
                    <a:p>
                      <a:pPr algn="ctr"/>
                      <a:r>
                        <a:rPr lang="en-US" b="1" dirty="0"/>
                        <a:t>Cross Site Request Forgery (CSRF)</a:t>
                      </a:r>
                    </a:p>
                  </a:txBody>
                  <a:tcPr/>
                </a:tc>
                <a:tc>
                  <a:txBody>
                    <a:bodyPr/>
                    <a:lstStyle/>
                    <a:p>
                      <a:pPr algn="ct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extLst>
                  <a:ext uri="{0D108BD9-81ED-4DB2-BD59-A6C34878D82A}">
                    <a16:rowId xmlns:a16="http://schemas.microsoft.com/office/drawing/2014/main" val="1072343348"/>
                  </a:ext>
                </a:extLst>
              </a:tr>
              <a:tr h="370840">
                <a:tc>
                  <a:txBody>
                    <a:bodyPr/>
                    <a:lstStyle/>
                    <a:p>
                      <a:pPr algn="ctr"/>
                      <a:r>
                        <a:rPr lang="en-US" b="1" dirty="0"/>
                        <a:t>Privilege Escalation</a:t>
                      </a:r>
                    </a:p>
                  </a:txBody>
                  <a:tcPr/>
                </a:tc>
                <a:tc>
                  <a:txBody>
                    <a:bodyPr/>
                    <a:lstStyle/>
                    <a:p>
                      <a:pPr algn="ctr"/>
                      <a:endParaRPr lang="en-US" b="1" dirty="0"/>
                    </a:p>
                  </a:txBody>
                  <a:tcPr/>
                </a:tc>
                <a:tc>
                  <a:txBody>
                    <a:bodyPr/>
                    <a:lstStyle/>
                    <a:p>
                      <a:pPr algn="ctr"/>
                      <a:endParaRPr lang="en-US" b="1" dirty="0"/>
                    </a:p>
                  </a:txBody>
                  <a:tcPr/>
                </a:tc>
                <a:tc>
                  <a:txBody>
                    <a:bodyPr/>
                    <a:lstStyle/>
                    <a:p>
                      <a:pPr algn="ctr"/>
                      <a:r>
                        <a:rPr kumimoji="0" lang="en-US" sz="1800" b="1" i="0" u="none" strike="noStrike" kern="100" cap="none" spc="0" normalizeH="0" baseline="0" noProof="0" dirty="0">
                          <a:ln>
                            <a:noFill/>
                          </a:ln>
                          <a:solidFill>
                            <a:prstClr val="black"/>
                          </a:solidFill>
                          <a:effectLst/>
                          <a:uLnTx/>
                          <a:uFillTx/>
                          <a:latin typeface="Segoe UI Emoji" panose="020B0502040204020203" pitchFamily="34" charset="0"/>
                          <a:ea typeface="Calibri" panose="020F0502020204030204" pitchFamily="34" charset="0"/>
                          <a:cs typeface="Segoe UI Emoji" panose="020B0502040204020203" pitchFamily="34" charset="0"/>
                        </a:rPr>
                        <a:t>✅</a:t>
                      </a:r>
                      <a:endParaRPr lang="en-US" b="1" dirty="0"/>
                    </a:p>
                  </a:txBody>
                  <a:tcPr/>
                </a:tc>
                <a:extLst>
                  <a:ext uri="{0D108BD9-81ED-4DB2-BD59-A6C34878D82A}">
                    <a16:rowId xmlns:a16="http://schemas.microsoft.com/office/drawing/2014/main" val="4348983"/>
                  </a:ext>
                </a:extLst>
              </a:tr>
            </a:tbl>
          </a:graphicData>
        </a:graphic>
      </p:graphicFrame>
    </p:spTree>
    <p:extLst>
      <p:ext uri="{BB962C8B-B14F-4D97-AF65-F5344CB8AC3E}">
        <p14:creationId xmlns:p14="http://schemas.microsoft.com/office/powerpoint/2010/main" val="291647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pPr algn="just"/>
            <a:r>
              <a:rPr lang="en-US" dirty="0"/>
              <a:t>Project Scope</a:t>
            </a:r>
          </a:p>
        </p:txBody>
      </p:sp>
    </p:spTree>
    <p:extLst>
      <p:ext uri="{BB962C8B-B14F-4D97-AF65-F5344CB8AC3E}">
        <p14:creationId xmlns:p14="http://schemas.microsoft.com/office/powerpoint/2010/main" val="3254058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609600"/>
            <a:ext cx="7772400" cy="1143000"/>
          </a:xfrm>
        </p:spPr>
        <p:txBody>
          <a:bodyPr rtlCol="0">
            <a:normAutofit/>
          </a:bodyPr>
          <a:lstStyle/>
          <a:p>
            <a:pPr algn="ctr" eaLnBrk="1" fontAlgn="auto" hangingPunct="1">
              <a:spcAft>
                <a:spcPts val="0"/>
              </a:spcAft>
              <a:defRPr/>
            </a:pPr>
            <a:r>
              <a:rPr lang="en-US" dirty="0"/>
              <a:t>Project Scope</a:t>
            </a:r>
          </a:p>
        </p:txBody>
      </p:sp>
      <p:sp>
        <p:nvSpPr>
          <p:cNvPr id="14339" name="Text Placeholder 4"/>
          <p:cNvSpPr>
            <a:spLocks noGrp="1"/>
          </p:cNvSpPr>
          <p:nvPr>
            <p:ph type="body" idx="1"/>
          </p:nvPr>
        </p:nvSpPr>
        <p:spPr>
          <a:xfrm>
            <a:off x="685800" y="1524000"/>
            <a:ext cx="7772400" cy="4038600"/>
          </a:xfrm>
        </p:spPr>
        <p:txBody>
          <a:bodyPr rtlCol="0">
            <a:noAutofit/>
          </a:bodyPr>
          <a:lstStyle/>
          <a:p>
            <a:pPr marL="342900" indent="-342900" algn="just">
              <a:buFont typeface="+mj-lt"/>
              <a:buAutoNum type="arabicPeriod"/>
            </a:pPr>
            <a:r>
              <a:rPr lang="en-US" sz="1750" b="1" dirty="0">
                <a:solidFill>
                  <a:schemeClr val="tx1"/>
                </a:solidFill>
              </a:rPr>
              <a:t>VPN Gateway Integration: </a:t>
            </a:r>
            <a:r>
              <a:rPr lang="en-US" sz="1750" dirty="0">
                <a:solidFill>
                  <a:schemeClr val="tx1"/>
                </a:solidFill>
              </a:rPr>
              <a:t>Secure VPN connections managed via pfSense.</a:t>
            </a:r>
          </a:p>
          <a:p>
            <a:pPr marL="342900" indent="-342900" algn="just">
              <a:buFont typeface="+mj-lt"/>
              <a:buAutoNum type="arabicPeriod"/>
            </a:pPr>
            <a:r>
              <a:rPr lang="en-US" sz="1750" b="1" dirty="0">
                <a:solidFill>
                  <a:schemeClr val="tx1"/>
                </a:solidFill>
              </a:rPr>
              <a:t>SIEM Integration: </a:t>
            </a:r>
            <a:r>
              <a:rPr lang="en-US" sz="1750" dirty="0">
                <a:solidFill>
                  <a:schemeClr val="tx1"/>
                </a:solidFill>
              </a:rPr>
              <a:t>Real-time monitoring and alerting using Wazuh SIEM.</a:t>
            </a:r>
          </a:p>
          <a:p>
            <a:pPr marL="342900" indent="-342900" algn="just">
              <a:buFont typeface="+mj-lt"/>
              <a:buAutoNum type="arabicPeriod"/>
            </a:pPr>
            <a:r>
              <a:rPr lang="en-US" sz="1750" b="1" dirty="0">
                <a:solidFill>
                  <a:schemeClr val="tx1"/>
                </a:solidFill>
              </a:rPr>
              <a:t>Threat Intelligence: </a:t>
            </a:r>
            <a:r>
              <a:rPr lang="en-US" sz="1750" dirty="0">
                <a:solidFill>
                  <a:schemeClr val="tx1"/>
                </a:solidFill>
              </a:rPr>
              <a:t>Incorporates open-source feeds for up-to-date threat data.</a:t>
            </a:r>
          </a:p>
          <a:p>
            <a:pPr marL="342900" indent="-342900" algn="just">
              <a:buFont typeface="+mj-lt"/>
              <a:buAutoNum type="arabicPeriod"/>
            </a:pPr>
            <a:r>
              <a:rPr lang="en-US" sz="1750" b="1" dirty="0">
                <a:solidFill>
                  <a:schemeClr val="tx1"/>
                </a:solidFill>
              </a:rPr>
              <a:t>Machine Learning Detection: </a:t>
            </a:r>
            <a:r>
              <a:rPr lang="en-US" sz="1750" dirty="0">
                <a:solidFill>
                  <a:schemeClr val="tx1"/>
                </a:solidFill>
              </a:rPr>
              <a:t>Uses multiple ML algorithms for Threat detection.</a:t>
            </a:r>
          </a:p>
          <a:p>
            <a:pPr marL="342900" indent="-342900" algn="just">
              <a:buFont typeface="+mj-lt"/>
              <a:buAutoNum type="arabicPeriod"/>
            </a:pPr>
            <a:r>
              <a:rPr lang="en-US" sz="1750" b="1" dirty="0">
                <a:solidFill>
                  <a:schemeClr val="tx1"/>
                </a:solidFill>
              </a:rPr>
              <a:t>Real-time Traffic Analysis: </a:t>
            </a:r>
            <a:r>
              <a:rPr lang="en-US" sz="1750" dirty="0">
                <a:solidFill>
                  <a:schemeClr val="tx1"/>
                </a:solidFill>
              </a:rPr>
              <a:t>Continuous monitoring to classify and detect threats.</a:t>
            </a:r>
          </a:p>
          <a:p>
            <a:pPr marL="342900" indent="-342900" algn="just">
              <a:buFont typeface="+mj-lt"/>
              <a:buAutoNum type="arabicPeriod"/>
            </a:pPr>
            <a:r>
              <a:rPr lang="en-US" sz="1750" b="1" dirty="0">
                <a:solidFill>
                  <a:schemeClr val="tx1"/>
                </a:solidFill>
              </a:rPr>
              <a:t>Automated Firewall Management: </a:t>
            </a:r>
            <a:r>
              <a:rPr lang="en-US" sz="1750" dirty="0">
                <a:solidFill>
                  <a:schemeClr val="tx1"/>
                </a:solidFill>
              </a:rPr>
              <a:t>Dynamic adjustment of firewall rules via pfSense API.</a:t>
            </a:r>
          </a:p>
          <a:p>
            <a:pPr marL="342900" indent="-342900" algn="just">
              <a:buFont typeface="+mj-lt"/>
              <a:buAutoNum type="arabicPeriod"/>
            </a:pPr>
            <a:r>
              <a:rPr lang="en-US" sz="1750" b="1" dirty="0">
                <a:solidFill>
                  <a:schemeClr val="tx1"/>
                </a:solidFill>
              </a:rPr>
              <a:t>Log Management: </a:t>
            </a:r>
            <a:r>
              <a:rPr lang="en-US" sz="1750" dirty="0">
                <a:solidFill>
                  <a:schemeClr val="tx1"/>
                </a:solidFill>
              </a:rPr>
              <a:t>Centralized log collection for comprehensive data analysis.</a:t>
            </a:r>
          </a:p>
          <a:p>
            <a:pPr marL="342900" indent="-342900" algn="just">
              <a:buFont typeface="+mj-lt"/>
              <a:buAutoNum type="arabicPeriod"/>
            </a:pPr>
            <a:r>
              <a:rPr lang="en-US" sz="1750" b="1" dirty="0">
                <a:solidFill>
                  <a:schemeClr val="tx1"/>
                </a:solidFill>
              </a:rPr>
              <a:t>Scalability: </a:t>
            </a:r>
            <a:r>
              <a:rPr lang="en-US" sz="1750" dirty="0">
                <a:solidFill>
                  <a:schemeClr val="tx1"/>
                </a:solidFill>
              </a:rPr>
              <a:t>Scalable design to handle increasing traffic and threats.</a:t>
            </a:r>
          </a:p>
          <a:p>
            <a:pPr marL="342900" indent="-342900" algn="just">
              <a:buFont typeface="+mj-lt"/>
              <a:buAutoNum type="arabicPeriod"/>
            </a:pPr>
            <a:r>
              <a:rPr lang="en-US" sz="1750" b="1" dirty="0">
                <a:solidFill>
                  <a:schemeClr val="tx1"/>
                </a:solidFill>
              </a:rPr>
              <a:t>Dashboard and Reporting: </a:t>
            </a:r>
            <a:r>
              <a:rPr lang="en-US" sz="1750" dirty="0">
                <a:solidFill>
                  <a:schemeClr val="tx1"/>
                </a:solidFill>
              </a:rPr>
              <a:t>Centralized interface for monitoring and security reporting.</a:t>
            </a:r>
          </a:p>
          <a:p>
            <a:pPr marL="342900" indent="-342900" algn="just">
              <a:buFont typeface="+mj-lt"/>
              <a:buAutoNum type="arabicPeriod"/>
            </a:pPr>
            <a:r>
              <a:rPr lang="en-US" sz="1750" b="1" dirty="0">
                <a:solidFill>
                  <a:schemeClr val="tx1"/>
                </a:solidFill>
              </a:rPr>
              <a:t>Continuous Learning: </a:t>
            </a:r>
            <a:r>
              <a:rPr lang="en-US" sz="1750" dirty="0">
                <a:solidFill>
                  <a:schemeClr val="tx1"/>
                </a:solidFill>
              </a:rPr>
              <a:t>Regular model updates to adapt to emerging threats.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pPr algn="just"/>
            <a:r>
              <a:rPr lang="en-US" dirty="0"/>
              <a:t>REFERENCES</a:t>
            </a:r>
          </a:p>
        </p:txBody>
      </p:sp>
    </p:spTree>
    <p:extLst>
      <p:ext uri="{BB962C8B-B14F-4D97-AF65-F5344CB8AC3E}">
        <p14:creationId xmlns:p14="http://schemas.microsoft.com/office/powerpoint/2010/main" val="2163117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609600"/>
            <a:ext cx="7772400" cy="1143000"/>
          </a:xfrm>
        </p:spPr>
        <p:txBody>
          <a:bodyPr rtlCol="0">
            <a:normAutofit/>
          </a:bodyPr>
          <a:lstStyle/>
          <a:p>
            <a:pPr algn="ctr" eaLnBrk="1" fontAlgn="auto" hangingPunct="1">
              <a:spcAft>
                <a:spcPts val="0"/>
              </a:spcAft>
              <a:defRPr/>
            </a:pPr>
            <a:r>
              <a:rPr lang="en-US" dirty="0"/>
              <a:t>REFERENCES</a:t>
            </a:r>
          </a:p>
        </p:txBody>
      </p:sp>
      <p:sp>
        <p:nvSpPr>
          <p:cNvPr id="14339" name="Text Placeholder 4"/>
          <p:cNvSpPr>
            <a:spLocks noGrp="1"/>
          </p:cNvSpPr>
          <p:nvPr>
            <p:ph type="body" idx="1"/>
          </p:nvPr>
        </p:nvSpPr>
        <p:spPr>
          <a:xfrm>
            <a:off x="685800" y="1734403"/>
            <a:ext cx="7772400" cy="3276600"/>
          </a:xfrm>
        </p:spPr>
        <p:txBody>
          <a:bodyPr rtlCol="0">
            <a:noAutofit/>
          </a:bodyPr>
          <a:lstStyle/>
          <a:p>
            <a:pPr marL="342900" indent="-342900" algn="just">
              <a:buFont typeface="+mj-lt"/>
              <a:buAutoNum type="arabicPeriod"/>
            </a:pPr>
            <a:r>
              <a:rPr lang="en-US" dirty="0">
                <a:solidFill>
                  <a:schemeClr val="tx1"/>
                </a:solidFill>
              </a:rPr>
              <a:t>Hasan, Mohamad, and Tania Malik. "AI-Enhanced VPN Security Framework: Integrating Open-Source Threat Intelligence and Machine Learning to Secure Digital Networks." European Conference on Cyber Warfare and Security. Vol. 23. No. 1. 2024.</a:t>
            </a:r>
          </a:p>
          <a:p>
            <a:pPr marL="342900" indent="-342900" algn="just">
              <a:buFont typeface="+mj-lt"/>
              <a:buAutoNum type="arabicPeriod"/>
            </a:pPr>
            <a:r>
              <a:rPr lang="en-US" dirty="0" err="1">
                <a:solidFill>
                  <a:schemeClr val="tx1"/>
                </a:solidFill>
              </a:rPr>
              <a:t>Efeoğlu</a:t>
            </a:r>
            <a:r>
              <a:rPr lang="en-US" dirty="0">
                <a:solidFill>
                  <a:schemeClr val="tx1"/>
                </a:solidFill>
              </a:rPr>
              <a:t>, Ebru, and Gurkan Tuna. "Classification of Firewall Log Files with Different Algorithms and Performance Analysis of These Algorithms." Journal of Web Engineering 23.4 (2024).</a:t>
            </a:r>
          </a:p>
          <a:p>
            <a:pPr marL="342900" indent="-342900" algn="just">
              <a:buFont typeface="+mj-lt"/>
              <a:buAutoNum type="arabicPeriod"/>
            </a:pPr>
            <a:r>
              <a:rPr lang="en-US" dirty="0" err="1">
                <a:solidFill>
                  <a:schemeClr val="tx1"/>
                </a:solidFill>
              </a:rPr>
              <a:t>Tudosi</a:t>
            </a:r>
            <a:r>
              <a:rPr lang="en-US" dirty="0">
                <a:solidFill>
                  <a:schemeClr val="tx1"/>
                </a:solidFill>
              </a:rPr>
              <a:t>, Andrei-Daniel, et al. "Design and Implementation of an Automated Dynamic Rule System for Distributed Firewalls." Advances in Electrical &amp; Computer Engineering 23.3 (2023).</a:t>
            </a:r>
          </a:p>
        </p:txBody>
      </p:sp>
    </p:spTree>
    <p:extLst>
      <p:ext uri="{BB962C8B-B14F-4D97-AF65-F5344CB8AC3E}">
        <p14:creationId xmlns:p14="http://schemas.microsoft.com/office/powerpoint/2010/main" val="1783878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a:extLst>
              <a:ext uri="{FF2B5EF4-FFF2-40B4-BE49-F238E27FC236}">
                <a16:creationId xmlns:a16="http://schemas.microsoft.com/office/drawing/2014/main" id="{83654F4D-394B-A02E-8E26-13C033826F99}"/>
              </a:ext>
            </a:extLst>
          </p:cNvPr>
          <p:cNvSpPr>
            <a:spLocks noGrp="1"/>
          </p:cNvSpPr>
          <p:nvPr>
            <p:ph type="subTitle" idx="1"/>
          </p:nvPr>
        </p:nvSpPr>
        <p:spPr>
          <a:xfrm>
            <a:off x="1371600" y="2895600"/>
            <a:ext cx="6400800" cy="1752600"/>
          </a:xfrm>
        </p:spPr>
        <p:txBody>
          <a:bodyPr/>
          <a:lstStyle/>
          <a:p>
            <a:r>
              <a:rPr lang="en-US" sz="4000" b="1" u="sng" dirty="0">
                <a:solidFill>
                  <a:schemeClr val="tx1"/>
                </a:solidFill>
              </a:rPr>
              <a:t>Thank you!</a:t>
            </a:r>
          </a:p>
        </p:txBody>
      </p:sp>
    </p:spTree>
    <p:extLst>
      <p:ext uri="{BB962C8B-B14F-4D97-AF65-F5344CB8AC3E}">
        <p14:creationId xmlns:p14="http://schemas.microsoft.com/office/powerpoint/2010/main" val="1529541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dirty="0"/>
              <a:t>Introduction</a:t>
            </a:r>
          </a:p>
          <a:p>
            <a:pPr eaLnBrk="1" hangingPunct="1"/>
            <a:r>
              <a:rPr lang="en-US" dirty="0"/>
              <a:t>Opportunity &amp; Stakeholders</a:t>
            </a:r>
          </a:p>
          <a:p>
            <a:pPr eaLnBrk="1" hangingPunct="1"/>
            <a:r>
              <a:rPr lang="en-US" dirty="0"/>
              <a:t>Literature Review</a:t>
            </a:r>
          </a:p>
          <a:p>
            <a:pPr eaLnBrk="1" hangingPunct="1"/>
            <a:r>
              <a:rPr lang="en-US" dirty="0"/>
              <a:t>Existing Systems</a:t>
            </a:r>
          </a:p>
          <a:p>
            <a:pPr eaLnBrk="1" hangingPunct="1"/>
            <a:r>
              <a:rPr lang="en-US" dirty="0"/>
              <a:t>Problem Statement</a:t>
            </a:r>
          </a:p>
          <a:p>
            <a:pPr eaLnBrk="1" hangingPunct="1"/>
            <a:r>
              <a:rPr lang="en-US" dirty="0"/>
              <a:t>Proposed Solution</a:t>
            </a:r>
          </a:p>
          <a:p>
            <a:pPr eaLnBrk="1" hangingPunct="1"/>
            <a:r>
              <a:rPr lang="en-US" dirty="0"/>
              <a:t>Project Scope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r>
              <a:rPr lang="en-US" b="1" dirty="0"/>
              <a:t>INTRODUCTION</a:t>
            </a:r>
            <a:endParaRPr lang="en-US" dirty="0"/>
          </a:p>
        </p:txBody>
      </p:sp>
    </p:spTree>
    <p:extLst>
      <p:ext uri="{BB962C8B-B14F-4D97-AF65-F5344CB8AC3E}">
        <p14:creationId xmlns:p14="http://schemas.microsoft.com/office/powerpoint/2010/main" val="29953247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INTRODUCTION</a:t>
            </a:r>
            <a:endParaRPr b="1"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lgn="just">
              <a:spcBef>
                <a:spcPts val="0"/>
              </a:spcBef>
              <a:buSzPts val="3200"/>
            </a:pPr>
            <a:r>
              <a:rPr lang="en-US" sz="2000" dirty="0"/>
              <a:t>With the increasing complexity of cyber threats, traditional firewalls often require manual updates, which can be time-consuming and prone to human error. Automation in rule generation for Intrusion Detection and Prevention Systems (IDS/IPS) and firewalls is becoming essential to address this issue.</a:t>
            </a:r>
          </a:p>
          <a:p>
            <a:pPr marL="203200" indent="0" algn="just">
              <a:spcBef>
                <a:spcPts val="0"/>
              </a:spcBef>
              <a:buSzPts val="3200"/>
              <a:buNone/>
            </a:pPr>
            <a:endParaRPr lang="en-US" sz="2000" dirty="0"/>
          </a:p>
          <a:p>
            <a:pPr marL="660400" indent="-457200" algn="just">
              <a:spcBef>
                <a:spcPts val="0"/>
              </a:spcBef>
              <a:buSzPts val="3200"/>
            </a:pPr>
            <a:r>
              <a:rPr lang="en-US" sz="2000" dirty="0"/>
              <a:t>This project focuses on integrating an AI model to automate rule generation and threat detection for a firewall setup using pfSense, leveraging its RESTful API to update firewall rules in real time.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r>
              <a:rPr lang="en-US" dirty="0"/>
              <a:t>Opportunity &amp; Stakeholders</a:t>
            </a:r>
          </a:p>
        </p:txBody>
      </p:sp>
    </p:spTree>
    <p:extLst>
      <p:ext uri="{BB962C8B-B14F-4D97-AF65-F5344CB8AC3E}">
        <p14:creationId xmlns:p14="http://schemas.microsoft.com/office/powerpoint/2010/main" val="2663447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0436" y="381000"/>
            <a:ext cx="7772400" cy="914400"/>
          </a:xfrm>
        </p:spPr>
        <p:txBody>
          <a:bodyPr rtlCol="0">
            <a:normAutofit/>
          </a:bodyPr>
          <a:lstStyle/>
          <a:p>
            <a:pPr algn="ctr" eaLnBrk="1" fontAlgn="auto" hangingPunct="1">
              <a:spcAft>
                <a:spcPts val="0"/>
              </a:spcAft>
              <a:defRPr/>
            </a:pPr>
            <a:r>
              <a:rPr lang="en-US" dirty="0"/>
              <a:t>Opportunity</a:t>
            </a:r>
          </a:p>
        </p:txBody>
      </p:sp>
      <p:sp>
        <p:nvSpPr>
          <p:cNvPr id="8195" name="Text Placeholder 4"/>
          <p:cNvSpPr>
            <a:spLocks noGrp="1"/>
          </p:cNvSpPr>
          <p:nvPr>
            <p:ph type="body" idx="1"/>
          </p:nvPr>
        </p:nvSpPr>
        <p:spPr>
          <a:xfrm>
            <a:off x="651164" y="1104900"/>
            <a:ext cx="7772400" cy="4648200"/>
          </a:xfrm>
        </p:spPr>
        <p:txBody>
          <a:bodyPr rtlCol="0">
            <a:normAutofit fontScale="92500" lnSpcReduction="10000"/>
          </a:bodyPr>
          <a:lstStyle/>
          <a:p>
            <a:pPr marL="387350" indent="-342900" algn="just" eaLnBrk="1" fontAlgn="auto" hangingPunct="1">
              <a:lnSpc>
                <a:spcPct val="120000"/>
              </a:lnSpc>
              <a:spcAft>
                <a:spcPts val="0"/>
              </a:spcAft>
              <a:buFont typeface="Arial" panose="020B0604020202020204" pitchFamily="34" charset="0"/>
              <a:buChar char="•"/>
              <a:defRPr/>
            </a:pPr>
            <a:r>
              <a:rPr lang="en-US" sz="2400" b="1" dirty="0">
                <a:solidFill>
                  <a:schemeClr val="tx1"/>
                </a:solidFill>
              </a:rPr>
              <a:t>Growing Cyber Threats</a:t>
            </a:r>
            <a:r>
              <a:rPr lang="en-US" sz="2400" dirty="0">
                <a:solidFill>
                  <a:schemeClr val="tx1"/>
                </a:solidFill>
              </a:rPr>
              <a:t>: As cyber threats become increasingly sophisticated, there is a need for advanced security solutions to protect network traffic.</a:t>
            </a:r>
          </a:p>
          <a:p>
            <a:pPr marL="387350" indent="-342900" algn="just" eaLnBrk="1" fontAlgn="auto" hangingPunct="1">
              <a:lnSpc>
                <a:spcPct val="120000"/>
              </a:lnSpc>
              <a:spcAft>
                <a:spcPts val="0"/>
              </a:spcAft>
              <a:buFont typeface="Arial" panose="020B0604020202020204" pitchFamily="34" charset="0"/>
              <a:buChar char="•"/>
              <a:defRPr/>
            </a:pPr>
            <a:endParaRPr lang="en-US" sz="2400" dirty="0">
              <a:solidFill>
                <a:schemeClr val="tx1"/>
              </a:solidFill>
            </a:endParaRPr>
          </a:p>
          <a:p>
            <a:pPr marL="387350" indent="-342900" algn="just" eaLnBrk="1" fontAlgn="auto" hangingPunct="1">
              <a:lnSpc>
                <a:spcPct val="120000"/>
              </a:lnSpc>
              <a:spcAft>
                <a:spcPts val="0"/>
              </a:spcAft>
              <a:buFont typeface="Arial" panose="020B0604020202020204" pitchFamily="34" charset="0"/>
              <a:buChar char="•"/>
              <a:defRPr/>
            </a:pPr>
            <a:r>
              <a:rPr lang="en-US" sz="2400" b="1" dirty="0">
                <a:solidFill>
                  <a:schemeClr val="tx1"/>
                </a:solidFill>
              </a:rPr>
              <a:t>Evolving Security Landscape</a:t>
            </a:r>
            <a:r>
              <a:rPr lang="en-US" sz="2400" dirty="0">
                <a:solidFill>
                  <a:schemeClr val="tx1"/>
                </a:solidFill>
              </a:rPr>
              <a:t>: Traditional security measures are often reactive; an AI-driven approach can enhance detection capabilities.</a:t>
            </a:r>
          </a:p>
          <a:p>
            <a:pPr marL="44450" algn="just" eaLnBrk="1" fontAlgn="auto" hangingPunct="1">
              <a:lnSpc>
                <a:spcPct val="120000"/>
              </a:lnSpc>
              <a:spcAft>
                <a:spcPts val="0"/>
              </a:spcAft>
              <a:defRPr/>
            </a:pPr>
            <a:endParaRPr lang="en-US" sz="2400" dirty="0">
              <a:solidFill>
                <a:schemeClr val="tx1"/>
              </a:solidFill>
            </a:endParaRPr>
          </a:p>
          <a:p>
            <a:pPr marL="387350" indent="-342900" algn="just" eaLnBrk="1" fontAlgn="auto" hangingPunct="1">
              <a:lnSpc>
                <a:spcPct val="120000"/>
              </a:lnSpc>
              <a:spcAft>
                <a:spcPts val="0"/>
              </a:spcAft>
              <a:buFont typeface="Arial" panose="020B0604020202020204" pitchFamily="34" charset="0"/>
              <a:buChar char="•"/>
              <a:defRPr/>
            </a:pPr>
            <a:r>
              <a:rPr lang="en-US" sz="2400" b="1" dirty="0">
                <a:solidFill>
                  <a:schemeClr val="tx1"/>
                </a:solidFill>
              </a:rPr>
              <a:t>Integration with Existing Solutions</a:t>
            </a:r>
            <a:r>
              <a:rPr lang="en-US" sz="2400" dirty="0">
                <a:solidFill>
                  <a:schemeClr val="tx1"/>
                </a:solidFill>
              </a:rPr>
              <a:t>: Combining AI with established systems like pfSense and Wazuh combines their capabilities.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76200"/>
            <a:ext cx="8229600" cy="1189038"/>
          </a:xfrm>
        </p:spPr>
        <p:txBody>
          <a:bodyPr/>
          <a:lstStyle/>
          <a:p>
            <a:pPr eaLnBrk="1" hangingPunct="1"/>
            <a:r>
              <a:rPr lang="en-US" sz="4000" b="1" dirty="0"/>
              <a:t>STAKEHOLDERS</a:t>
            </a:r>
          </a:p>
        </p:txBody>
      </p:sp>
      <p:sp>
        <p:nvSpPr>
          <p:cNvPr id="2" name="Text Placeholder 4">
            <a:extLst>
              <a:ext uri="{FF2B5EF4-FFF2-40B4-BE49-F238E27FC236}">
                <a16:creationId xmlns:a16="http://schemas.microsoft.com/office/drawing/2014/main" id="{005EDFCF-0406-EC42-DD27-5BB9B518366F}"/>
              </a:ext>
            </a:extLst>
          </p:cNvPr>
          <p:cNvSpPr>
            <a:spLocks noGrp="1"/>
          </p:cNvSpPr>
          <p:nvPr>
            <p:ph idx="1"/>
          </p:nvPr>
        </p:nvSpPr>
        <p:spPr>
          <a:xfrm>
            <a:off x="457200" y="1166018"/>
            <a:ext cx="8229600" cy="4525963"/>
          </a:xfrm>
        </p:spPr>
        <p:txBody>
          <a:bodyPr rtlCol="0">
            <a:normAutofit lnSpcReduction="10000"/>
          </a:bodyPr>
          <a:lstStyle/>
          <a:p>
            <a:pPr marL="0" indent="0" eaLnBrk="1" fontAlgn="auto" hangingPunct="1">
              <a:lnSpc>
                <a:spcPct val="120000"/>
              </a:lnSpc>
              <a:spcAft>
                <a:spcPts val="0"/>
              </a:spcAft>
              <a:buNone/>
              <a:defRPr/>
            </a:pPr>
            <a:r>
              <a:rPr lang="en-US" sz="2400" b="1" dirty="0">
                <a:solidFill>
                  <a:schemeClr val="tx1"/>
                </a:solidFill>
              </a:rPr>
              <a:t>Internal Stakeholders:</a:t>
            </a:r>
          </a:p>
          <a:p>
            <a:pPr eaLnBrk="1" fontAlgn="auto" hangingPunct="1">
              <a:lnSpc>
                <a:spcPct val="120000"/>
              </a:lnSpc>
              <a:spcAft>
                <a:spcPts val="0"/>
              </a:spcAft>
              <a:defRPr/>
            </a:pPr>
            <a:r>
              <a:rPr lang="en-US" sz="2400" b="1" dirty="0">
                <a:solidFill>
                  <a:schemeClr val="tx1"/>
                </a:solidFill>
              </a:rPr>
              <a:t>IT Security Team: </a:t>
            </a:r>
            <a:r>
              <a:rPr lang="en-US" sz="2400" dirty="0">
                <a:solidFill>
                  <a:schemeClr val="tx1"/>
                </a:solidFill>
              </a:rPr>
              <a:t>Responsible for implementing and maintaining the security framework.</a:t>
            </a:r>
          </a:p>
          <a:p>
            <a:pPr eaLnBrk="1" fontAlgn="auto" hangingPunct="1">
              <a:lnSpc>
                <a:spcPct val="120000"/>
              </a:lnSpc>
              <a:spcAft>
                <a:spcPts val="0"/>
              </a:spcAft>
              <a:defRPr/>
            </a:pPr>
            <a:r>
              <a:rPr lang="en-US" sz="2400" b="1" dirty="0">
                <a:solidFill>
                  <a:schemeClr val="tx1"/>
                </a:solidFill>
              </a:rPr>
              <a:t>Development Team: </a:t>
            </a:r>
            <a:r>
              <a:rPr lang="en-US" sz="2400" dirty="0">
                <a:solidFill>
                  <a:schemeClr val="tx1"/>
                </a:solidFill>
              </a:rPr>
              <a:t>Works on integrating AI with pfSense and Wazuh.</a:t>
            </a:r>
          </a:p>
          <a:p>
            <a:pPr marL="0" indent="0" eaLnBrk="1" fontAlgn="auto" hangingPunct="1">
              <a:lnSpc>
                <a:spcPct val="120000"/>
              </a:lnSpc>
              <a:spcAft>
                <a:spcPts val="0"/>
              </a:spcAft>
              <a:buNone/>
              <a:defRPr/>
            </a:pPr>
            <a:r>
              <a:rPr lang="en-US" sz="2400" b="1" dirty="0"/>
              <a:t>Ex</a:t>
            </a:r>
            <a:r>
              <a:rPr lang="en-US" sz="2400" b="1" dirty="0">
                <a:solidFill>
                  <a:schemeClr val="tx1"/>
                </a:solidFill>
              </a:rPr>
              <a:t>ternal Stakeholders:</a:t>
            </a:r>
          </a:p>
          <a:p>
            <a:pPr eaLnBrk="1" fontAlgn="auto" hangingPunct="1">
              <a:lnSpc>
                <a:spcPct val="120000"/>
              </a:lnSpc>
              <a:spcAft>
                <a:spcPts val="0"/>
              </a:spcAft>
              <a:defRPr/>
            </a:pPr>
            <a:r>
              <a:rPr lang="en-US" sz="2400" b="1" dirty="0">
                <a:solidFill>
                  <a:schemeClr val="tx1"/>
                </a:solidFill>
              </a:rPr>
              <a:t>End Users: </a:t>
            </a:r>
            <a:r>
              <a:rPr lang="en-US" sz="2400" dirty="0">
                <a:solidFill>
                  <a:schemeClr val="tx1"/>
                </a:solidFill>
              </a:rPr>
              <a:t>Network users who will benefit from enhanced security.</a:t>
            </a:r>
          </a:p>
          <a:p>
            <a:pPr eaLnBrk="1" fontAlgn="auto" hangingPunct="1">
              <a:lnSpc>
                <a:spcPct val="120000"/>
              </a:lnSpc>
              <a:spcAft>
                <a:spcPts val="0"/>
              </a:spcAft>
              <a:defRPr/>
            </a:pPr>
            <a:r>
              <a:rPr lang="en-US" sz="2400" b="1" dirty="0">
                <a:solidFill>
                  <a:schemeClr val="tx1"/>
                </a:solidFill>
              </a:rPr>
              <a:t>Regulatory Bodies: </a:t>
            </a:r>
            <a:r>
              <a:rPr lang="en-US" sz="2400" dirty="0">
                <a:solidFill>
                  <a:schemeClr val="tx1"/>
                </a:solidFill>
              </a:rPr>
              <a:t>May require compliance with security standards and data protection regulations.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EF5BA-2D2C-8EAA-050B-76302DCA09AB}"/>
              </a:ext>
            </a:extLst>
          </p:cNvPr>
          <p:cNvSpPr>
            <a:spLocks noGrp="1"/>
          </p:cNvSpPr>
          <p:nvPr>
            <p:ph type="title"/>
          </p:nvPr>
        </p:nvSpPr>
        <p:spPr/>
        <p:txBody>
          <a:bodyPr/>
          <a:lstStyle/>
          <a:p>
            <a:pPr algn="just"/>
            <a:r>
              <a:rPr lang="en-US" b="1" dirty="0"/>
              <a:t>LITERATURE REVIEW</a:t>
            </a:r>
            <a:endParaRPr lang="en-US" dirty="0"/>
          </a:p>
        </p:txBody>
      </p:sp>
    </p:spTree>
    <p:extLst>
      <p:ext uri="{BB962C8B-B14F-4D97-AF65-F5344CB8AC3E}">
        <p14:creationId xmlns:p14="http://schemas.microsoft.com/office/powerpoint/2010/main" val="4089799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1448</TotalTime>
  <Words>1283</Words>
  <Application>Microsoft Office PowerPoint</Application>
  <PresentationFormat>On-screen Show (4:3)</PresentationFormat>
  <Paragraphs>195</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Segoe UI Emoji</vt:lpstr>
      <vt:lpstr>Times New Roman</vt:lpstr>
      <vt:lpstr>Office Theme</vt:lpstr>
      <vt:lpstr>Final Year Project Proposal</vt:lpstr>
      <vt:lpstr>Project Team</vt:lpstr>
      <vt:lpstr>Table of Content</vt:lpstr>
      <vt:lpstr>INTRODUCTION</vt:lpstr>
      <vt:lpstr>INTRODUCTION</vt:lpstr>
      <vt:lpstr>Opportunity &amp; Stakeholders</vt:lpstr>
      <vt:lpstr>Opportunity</vt:lpstr>
      <vt:lpstr>STAKEHOLDERS</vt:lpstr>
      <vt:lpstr>LITERATURE REVIEW</vt:lpstr>
      <vt:lpstr>LITERATURE REVIEW</vt:lpstr>
      <vt:lpstr>LITERATURE REVIEW</vt:lpstr>
      <vt:lpstr>EXISTING SYSTEMS </vt:lpstr>
      <vt:lpstr>EXISTING SYSTEMS </vt:lpstr>
      <vt:lpstr>PROBLEM STATEMENT</vt:lpstr>
      <vt:lpstr>PROBLEM STATEMENT</vt:lpstr>
      <vt:lpstr>Proposed Solution</vt:lpstr>
      <vt:lpstr>Proposed Solution</vt:lpstr>
      <vt:lpstr>Proposed Solution</vt:lpstr>
      <vt:lpstr>Proposed Solution</vt:lpstr>
      <vt:lpstr>Proposed Solution</vt:lpstr>
      <vt:lpstr>datasets</vt:lpstr>
      <vt:lpstr>Datasets</vt:lpstr>
      <vt:lpstr>Project Scope</vt:lpstr>
      <vt:lpstr>Project Scope</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MuhammadUbaid Ullah 32602</cp:lastModifiedBy>
  <cp:revision>54</cp:revision>
  <dcterms:created xsi:type="dcterms:W3CDTF">2013-01-22T07:04:44Z</dcterms:created>
  <dcterms:modified xsi:type="dcterms:W3CDTF">2024-09-12T06:15:44Z</dcterms:modified>
</cp:coreProperties>
</file>