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2021-1-3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2021-1-3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2021-1-3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9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2021-1-3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4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2021-1-3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0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2021-1-3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6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2021-1-3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14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2021-1-3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2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2021-1-3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6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2021-1-3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0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F5E6-5859-4E1D-B412-191965F86894}" type="datetimeFigureOut">
              <a:rPr lang="zh-CN" altLang="en-US" smtClean="0"/>
              <a:t>2021-1-3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9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F5E6-5859-4E1D-B412-191965F86894}" type="datetimeFigureOut">
              <a:rPr lang="zh-CN" altLang="en-US" smtClean="0"/>
              <a:t>2021-1-3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1E53-2D4A-45F8-A76E-4A79796AC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8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1" y="1122363"/>
            <a:ext cx="11032434" cy="2387600"/>
          </a:xfrm>
        </p:spPr>
        <p:txBody>
          <a:bodyPr/>
          <a:lstStyle/>
          <a:p>
            <a:r>
              <a:rPr lang="zh-CN" altLang="en-US" dirty="0" smtClean="0"/>
              <a:t>计科</a:t>
            </a:r>
            <a:r>
              <a:rPr lang="en-US" altLang="zh-CN" dirty="0" smtClean="0"/>
              <a:t>-</a:t>
            </a:r>
            <a:r>
              <a:rPr lang="zh-CN" altLang="en-US" dirty="0" smtClean="0"/>
              <a:t>软件</a:t>
            </a:r>
            <a:r>
              <a:rPr lang="zh-CN" altLang="en-US" dirty="0"/>
              <a:t>方向综合课程设计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49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题目：简化的专业课数据库设计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138" y="1825625"/>
            <a:ext cx="11979965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分组设计，按照软件工程思路设计简化的专业课数据库</a:t>
            </a:r>
            <a:r>
              <a:rPr lang="zh-CN" altLang="zh-CN" dirty="0" smtClean="0"/>
              <a:t>，尽量模拟现有专业课程</a:t>
            </a:r>
            <a:r>
              <a:rPr lang="zh-CN" altLang="en-US" dirty="0" smtClean="0"/>
              <a:t>一个学期的</a:t>
            </a:r>
            <a:r>
              <a:rPr lang="zh-CN" altLang="zh-CN" dirty="0" smtClean="0"/>
              <a:t>选课</a:t>
            </a:r>
            <a:r>
              <a:rPr lang="zh-CN" altLang="en-US" dirty="0" smtClean="0"/>
              <a:t>排课</a:t>
            </a:r>
            <a:r>
              <a:rPr lang="zh-CN" altLang="zh-CN" dirty="0" smtClean="0"/>
              <a:t>原型实际情况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具体细节将下页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</a:t>
            </a:r>
            <a:r>
              <a:rPr lang="zh-CN" altLang="en-US" dirty="0" smtClean="0"/>
              <a:t>人组队必须在报告里标明每人所做内容和贡献度比例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提交内容：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数据（具体数据库设计、表、视图、班级、教师课表等）、具体设计文档（报告）、代码等，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有实际创新加分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有具体实现加分（智能排课算法设计、查询界面、排课界面、选课界面等）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44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828800" y="30164"/>
            <a:ext cx="6440488" cy="744537"/>
          </a:xfrm>
        </p:spPr>
        <p:txBody>
          <a:bodyPr/>
          <a:lstStyle/>
          <a:p>
            <a:r>
              <a:rPr lang="zh-CN" altLang="en-US" sz="3000" dirty="0"/>
              <a:t>简化</a:t>
            </a:r>
            <a:r>
              <a:rPr lang="zh-CN" altLang="en-US" sz="3000" dirty="0" smtClean="0"/>
              <a:t>的专业课程数据库系统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65" y="685800"/>
            <a:ext cx="11880574" cy="61722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模拟计科</a:t>
            </a:r>
            <a:r>
              <a:rPr lang="en-US" altLang="zh-CN" dirty="0" smtClean="0"/>
              <a:t>18</a:t>
            </a:r>
            <a:r>
              <a:rPr lang="zh-CN" altLang="en-US" dirty="0" smtClean="0"/>
              <a:t>级一个学期情况</a:t>
            </a:r>
            <a:endParaRPr lang="en-US" altLang="zh-CN" dirty="0" smtClean="0"/>
          </a:p>
          <a:p>
            <a:pPr>
              <a:defRPr/>
            </a:pPr>
            <a:r>
              <a:rPr lang="zh-CN" altLang="en-US" sz="2625" dirty="0" smtClean="0"/>
              <a:t>基本</a:t>
            </a:r>
            <a:r>
              <a:rPr lang="zh-CN" altLang="en-US" sz="2625" dirty="0"/>
              <a:t>事实：</a:t>
            </a:r>
            <a:endParaRPr lang="en-US" altLang="zh-CN" sz="2625" dirty="0"/>
          </a:p>
          <a:p>
            <a:pPr lvl="1">
              <a:defRPr/>
            </a:pPr>
            <a:r>
              <a:rPr lang="zh-CN" altLang="en-US" sz="2250" dirty="0"/>
              <a:t>学生只属于一个班级（</a:t>
            </a:r>
            <a:r>
              <a:rPr lang="zh-CN" altLang="en-US" sz="2250" dirty="0" smtClean="0"/>
              <a:t>如计科</a:t>
            </a:r>
            <a:r>
              <a:rPr lang="en-US" altLang="zh-CN" sz="2250" dirty="0" smtClean="0"/>
              <a:t>181</a:t>
            </a:r>
            <a:r>
              <a:rPr lang="zh-CN" altLang="en-US" sz="2250" dirty="0" smtClean="0"/>
              <a:t>）</a:t>
            </a:r>
            <a:endParaRPr lang="en-US" altLang="zh-CN" sz="2250" dirty="0"/>
          </a:p>
          <a:p>
            <a:pPr lvl="1">
              <a:defRPr/>
            </a:pPr>
            <a:r>
              <a:rPr lang="zh-CN" altLang="en-US" sz="2250" dirty="0" smtClean="0"/>
              <a:t>计科</a:t>
            </a:r>
            <a:r>
              <a:rPr lang="en-US" altLang="zh-CN" sz="2250" dirty="0" smtClean="0"/>
              <a:t>18</a:t>
            </a:r>
            <a:r>
              <a:rPr lang="zh-CN" altLang="en-US" sz="2250" dirty="0" smtClean="0"/>
              <a:t>级有</a:t>
            </a:r>
            <a:r>
              <a:rPr lang="en-US" altLang="zh-CN" sz="2250" dirty="0" smtClean="0"/>
              <a:t>6</a:t>
            </a:r>
            <a:r>
              <a:rPr lang="zh-CN" altLang="en-US" sz="2250" dirty="0" smtClean="0"/>
              <a:t>个</a:t>
            </a:r>
            <a:r>
              <a:rPr lang="zh-CN" altLang="en-US" sz="2250" dirty="0"/>
              <a:t>班级，一个班有一个班主任，一个老师可能当多个班班主任</a:t>
            </a:r>
            <a:endParaRPr lang="en-US" altLang="zh-CN" sz="2250" dirty="0"/>
          </a:p>
          <a:p>
            <a:pPr lvl="1">
              <a:defRPr/>
            </a:pPr>
            <a:r>
              <a:rPr lang="zh-CN" altLang="en-US" sz="2250" dirty="0"/>
              <a:t>学生上专业课有专业必修课，专业选修课两种（选修课不是所有人都选的</a:t>
            </a:r>
            <a:r>
              <a:rPr lang="zh-CN" altLang="en-US" sz="2250" dirty="0" smtClean="0"/>
              <a:t>，为简化同</a:t>
            </a:r>
            <a:r>
              <a:rPr lang="zh-CN" altLang="en-US" sz="2250" dirty="0"/>
              <a:t>个班</a:t>
            </a:r>
            <a:r>
              <a:rPr lang="zh-CN" altLang="en-US" sz="2250" dirty="0" smtClean="0"/>
              <a:t>选修须</a:t>
            </a:r>
            <a:r>
              <a:rPr lang="zh-CN" altLang="en-US" sz="2250" dirty="0"/>
              <a:t>一起上）</a:t>
            </a:r>
            <a:endParaRPr lang="en-US" altLang="zh-CN" sz="2250" dirty="0"/>
          </a:p>
          <a:p>
            <a:pPr lvl="1">
              <a:defRPr/>
            </a:pPr>
            <a:r>
              <a:rPr lang="zh-CN" altLang="en-US" sz="2250" dirty="0"/>
              <a:t>不同班可能一起上课（如</a:t>
            </a:r>
            <a:r>
              <a:rPr lang="en-US" altLang="zh-CN" sz="2250" dirty="0" smtClean="0"/>
              <a:t>181</a:t>
            </a:r>
            <a:r>
              <a:rPr lang="zh-CN" altLang="en-US" sz="2250" dirty="0"/>
              <a:t>，</a:t>
            </a:r>
            <a:r>
              <a:rPr lang="en-US" altLang="zh-CN" sz="2250" dirty="0" smtClean="0"/>
              <a:t>182</a:t>
            </a:r>
            <a:r>
              <a:rPr lang="zh-CN" altLang="en-US" sz="2250" dirty="0" smtClean="0"/>
              <a:t>合</a:t>
            </a:r>
            <a:r>
              <a:rPr lang="zh-CN" altLang="en-US" sz="2250" dirty="0"/>
              <a:t>班上数据库）</a:t>
            </a:r>
            <a:endParaRPr lang="en-US" altLang="zh-CN" sz="2250" dirty="0"/>
          </a:p>
          <a:p>
            <a:pPr lvl="1">
              <a:defRPr/>
            </a:pPr>
            <a:r>
              <a:rPr lang="zh-CN" altLang="en-US" sz="2250" dirty="0"/>
              <a:t>一个老师可以属于多个课程组，一个课程组包括多个老师，其中一个是课程负责人</a:t>
            </a:r>
            <a:endParaRPr lang="en-US" altLang="zh-CN" sz="2250" dirty="0"/>
          </a:p>
          <a:p>
            <a:pPr lvl="1">
              <a:defRPr/>
            </a:pPr>
            <a:r>
              <a:rPr lang="zh-CN" altLang="en-US" sz="2250" dirty="0"/>
              <a:t>一个老师可以教多门课，一门课可能多个老师</a:t>
            </a:r>
            <a:r>
              <a:rPr lang="zh-CN" altLang="en-US" sz="2250" dirty="0" smtClean="0"/>
              <a:t>教（例如计算机导论是多个老师上）</a:t>
            </a:r>
            <a:endParaRPr lang="en-US" altLang="zh-CN" sz="2250" dirty="0"/>
          </a:p>
          <a:p>
            <a:pPr lvl="1">
              <a:defRPr/>
            </a:pPr>
            <a:r>
              <a:rPr lang="zh-CN" altLang="en-US" sz="2250" dirty="0"/>
              <a:t>同一个班同一门课可能有多个老师教（如导论）</a:t>
            </a:r>
            <a:endParaRPr lang="en-US" altLang="zh-CN" sz="2250" dirty="0"/>
          </a:p>
          <a:p>
            <a:pPr lvl="1">
              <a:defRPr/>
            </a:pPr>
            <a:r>
              <a:rPr lang="zh-CN" altLang="en-US" sz="2250" dirty="0"/>
              <a:t>一个老师可能教同一个</a:t>
            </a:r>
            <a:r>
              <a:rPr lang="zh-CN" altLang="en-US" sz="2250" dirty="0" smtClean="0"/>
              <a:t>班多</a:t>
            </a:r>
            <a:r>
              <a:rPr lang="zh-CN" altLang="en-US" sz="2250" dirty="0"/>
              <a:t>门课 </a:t>
            </a:r>
            <a:endParaRPr lang="en-US" altLang="zh-CN" sz="2250" dirty="0" smtClean="0"/>
          </a:p>
          <a:p>
            <a:pPr lvl="1">
              <a:defRPr/>
            </a:pPr>
            <a:r>
              <a:rPr lang="zh-CN" altLang="en-US" sz="2250" dirty="0" smtClean="0"/>
              <a:t>必修课必开；选修课不够人数就不开</a:t>
            </a:r>
            <a:endParaRPr lang="en-US" altLang="zh-CN" sz="2250" dirty="0"/>
          </a:p>
          <a:p>
            <a:pPr lvl="1">
              <a:defRPr/>
            </a:pPr>
            <a:r>
              <a:rPr lang="zh-CN" altLang="en-US" sz="2250" dirty="0"/>
              <a:t>时间：</a:t>
            </a:r>
            <a:endParaRPr lang="en-US" altLang="zh-CN" sz="2250" dirty="0"/>
          </a:p>
          <a:p>
            <a:pPr lvl="2">
              <a:defRPr/>
            </a:pPr>
            <a:r>
              <a:rPr lang="en-US" altLang="zh-CN" sz="2100" dirty="0"/>
              <a:t>1-16</a:t>
            </a:r>
            <a:r>
              <a:rPr lang="zh-CN" altLang="en-US" sz="2100" dirty="0"/>
              <a:t>周，周一到周五，</a:t>
            </a:r>
            <a:r>
              <a:rPr lang="en-US" altLang="zh-CN" sz="2100" dirty="0"/>
              <a:t>1-9</a:t>
            </a:r>
            <a:r>
              <a:rPr lang="zh-CN" altLang="en-US" sz="2100" dirty="0"/>
              <a:t>节； 课程安排的时间长度必须和课程学分一致</a:t>
            </a:r>
            <a:endParaRPr lang="en-US" altLang="zh-CN" sz="2100" dirty="0"/>
          </a:p>
          <a:p>
            <a:pPr lvl="2">
              <a:defRPr/>
            </a:pPr>
            <a:r>
              <a:rPr lang="zh-CN" altLang="en-US" sz="2100" dirty="0"/>
              <a:t>同个班同个小节不能上多门课，不同班同门课可能一起上</a:t>
            </a:r>
            <a:endParaRPr lang="en-US" altLang="zh-CN" sz="2100" dirty="0"/>
          </a:p>
          <a:p>
            <a:pPr lvl="1">
              <a:defRPr/>
            </a:pPr>
            <a:r>
              <a:rPr lang="zh-CN" altLang="en-US" sz="2250" dirty="0" smtClean="0"/>
              <a:t>（同学继续补充细节）</a:t>
            </a:r>
            <a:endParaRPr lang="en-US" altLang="zh-CN" sz="225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sz="2250" dirty="0">
                <a:solidFill>
                  <a:srgbClr val="FF0000"/>
                </a:solidFill>
              </a:rPr>
              <a:t>为减少工作量，不考虑教室安排，同时也不考虑上课人数限制</a:t>
            </a:r>
            <a:endParaRPr lang="en-US" altLang="zh-CN" sz="225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sz="2250" dirty="0">
                <a:solidFill>
                  <a:srgbClr val="FF0000"/>
                </a:solidFill>
              </a:rPr>
              <a:t>为减少工作量，只考虑一个学期课程</a:t>
            </a:r>
            <a:endParaRPr lang="en-US" altLang="zh-CN" sz="225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sz="2250" dirty="0">
                <a:solidFill>
                  <a:srgbClr val="FF0000"/>
                </a:solidFill>
              </a:rPr>
              <a:t>为减少工作量，不考虑</a:t>
            </a:r>
            <a:r>
              <a:rPr lang="zh-CN" altLang="en-US" dirty="0">
                <a:solidFill>
                  <a:srgbClr val="FF0000"/>
                </a:solidFill>
              </a:rPr>
              <a:t>全校必修课，全校</a:t>
            </a:r>
            <a:r>
              <a:rPr lang="zh-CN" altLang="en-US" dirty="0" smtClean="0">
                <a:solidFill>
                  <a:srgbClr val="FF0000"/>
                </a:solidFill>
              </a:rPr>
              <a:t>选修课；只考虑本学院学生，只考虑本学院老师开课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625" dirty="0"/>
              <a:t>用户：</a:t>
            </a:r>
            <a:endParaRPr lang="en-US" altLang="zh-CN" sz="2625" dirty="0"/>
          </a:p>
          <a:p>
            <a:pPr lvl="1">
              <a:defRPr/>
            </a:pPr>
            <a:r>
              <a:rPr lang="zh-CN" altLang="en-US" sz="2250" dirty="0"/>
              <a:t>学生：自己个人选选修课，查自己个人课表，查自己个人分数，查自己绩点；</a:t>
            </a:r>
            <a:endParaRPr lang="en-US" altLang="zh-CN" sz="2250" dirty="0"/>
          </a:p>
          <a:p>
            <a:pPr lvl="1">
              <a:defRPr/>
            </a:pPr>
            <a:r>
              <a:rPr lang="zh-CN" altLang="en-US" sz="2250" dirty="0"/>
              <a:t>任课教师（属于老师，只可以给任教的课程分数查询和修改）</a:t>
            </a:r>
            <a:endParaRPr lang="en-US" altLang="zh-CN" sz="2250" dirty="0"/>
          </a:p>
          <a:p>
            <a:pPr lvl="1">
              <a:defRPr/>
            </a:pPr>
            <a:r>
              <a:rPr lang="zh-CN" altLang="en-US" sz="2250" dirty="0" smtClean="0"/>
              <a:t>系主任（</a:t>
            </a:r>
            <a:r>
              <a:rPr lang="zh-CN" altLang="en-US" sz="2250" dirty="0"/>
              <a:t>也是老师之一），可以查看所有学生、课程、老师，但是只能修改自己任教课程的分数</a:t>
            </a:r>
            <a:endParaRPr lang="en-US" altLang="zh-CN" sz="2250" dirty="0"/>
          </a:p>
          <a:p>
            <a:pPr marL="257175" lvl="1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86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02704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2331" y="758687"/>
            <a:ext cx="10793895" cy="60993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Power Designer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Oracle11g </a:t>
            </a:r>
            <a:r>
              <a:rPr lang="zh-CN" altLang="en-US" dirty="0" smtClean="0"/>
              <a:t>设计数据库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数据库设计工具首选</a:t>
            </a:r>
            <a:r>
              <a:rPr lang="en-US" altLang="zh-CN" dirty="0" smtClean="0"/>
              <a:t>Power Designer</a:t>
            </a:r>
            <a:r>
              <a:rPr lang="zh-CN" altLang="en-US" dirty="0" smtClean="0"/>
              <a:t>，可以使用其他；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数据库管理系统首选</a:t>
            </a:r>
            <a:r>
              <a:rPr lang="en-US" altLang="zh-CN" dirty="0" smtClean="0"/>
              <a:t>Oracle11g</a:t>
            </a:r>
            <a:r>
              <a:rPr lang="zh-CN" altLang="en-US" dirty="0"/>
              <a:t>，可以使用其他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需求分析设计：数据字典，数据流图（</a:t>
            </a:r>
            <a:r>
              <a:rPr lang="en-US" altLang="zh-CN" dirty="0" smtClean="0"/>
              <a:t>DFT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概念设计：实体、联系（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逻辑设计：</a:t>
            </a:r>
            <a:r>
              <a:rPr lang="zh-CN" altLang="en-US" dirty="0"/>
              <a:t>表（转化为</a:t>
            </a:r>
            <a:r>
              <a:rPr lang="en-US" altLang="zh-CN" dirty="0"/>
              <a:t>Oracle</a:t>
            </a:r>
            <a:r>
              <a:rPr lang="zh-CN" altLang="en-US" dirty="0" smtClean="0"/>
              <a:t>数据库）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合理填充数据：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各实体数据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00B0F0"/>
                </a:solidFill>
              </a:rPr>
              <a:t>基本要求：至少</a:t>
            </a:r>
            <a:r>
              <a:rPr lang="zh-CN" altLang="en-US" dirty="0">
                <a:solidFill>
                  <a:srgbClr val="00B0F0"/>
                </a:solidFill>
              </a:rPr>
              <a:t>提供</a:t>
            </a:r>
            <a:r>
              <a:rPr lang="zh-CN" altLang="en-US" dirty="0" smtClean="0">
                <a:solidFill>
                  <a:srgbClr val="00B0F0"/>
                </a:solidFill>
              </a:rPr>
              <a:t>基本业务</a:t>
            </a:r>
            <a:r>
              <a:rPr lang="en-US" altLang="zh-CN" dirty="0" smtClean="0">
                <a:solidFill>
                  <a:srgbClr val="00B0F0"/>
                </a:solidFill>
              </a:rPr>
              <a:t>SQL</a:t>
            </a:r>
            <a:r>
              <a:rPr lang="zh-CN" altLang="en-US" dirty="0">
                <a:solidFill>
                  <a:srgbClr val="00B0F0"/>
                </a:solidFill>
              </a:rPr>
              <a:t>语句和</a:t>
            </a:r>
            <a:r>
              <a:rPr lang="en-US" altLang="zh-CN" dirty="0" err="1">
                <a:solidFill>
                  <a:srgbClr val="00B0F0"/>
                </a:solidFill>
              </a:rPr>
              <a:t>Sql</a:t>
            </a:r>
            <a:r>
              <a:rPr lang="en-US" altLang="zh-CN" dirty="0">
                <a:solidFill>
                  <a:srgbClr val="00B0F0"/>
                </a:solidFill>
              </a:rPr>
              <a:t> Developer</a:t>
            </a:r>
            <a:r>
              <a:rPr lang="zh-CN" altLang="en-US" dirty="0">
                <a:solidFill>
                  <a:srgbClr val="00B0F0"/>
                </a:solidFill>
              </a:rPr>
              <a:t>查询</a:t>
            </a:r>
            <a:r>
              <a:rPr lang="zh-CN" altLang="en-US" dirty="0" smtClean="0">
                <a:solidFill>
                  <a:srgbClr val="00B0F0"/>
                </a:solidFill>
              </a:rPr>
              <a:t>结果，</a:t>
            </a:r>
            <a:r>
              <a:rPr lang="en-US" altLang="zh-CN" dirty="0" smtClean="0">
                <a:solidFill>
                  <a:srgbClr val="00B0F0"/>
                </a:solidFill>
              </a:rPr>
              <a:t>UI</a:t>
            </a:r>
            <a:r>
              <a:rPr lang="zh-CN" altLang="en-US" dirty="0" smtClean="0">
                <a:solidFill>
                  <a:srgbClr val="00B0F0"/>
                </a:solidFill>
              </a:rPr>
              <a:t>界面加分。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defRPr/>
            </a:pPr>
            <a:r>
              <a:rPr lang="zh-CN" altLang="en-US" dirty="0" smtClean="0"/>
              <a:t>业务需求考虑（</a:t>
            </a:r>
            <a:r>
              <a:rPr lang="zh-CN" altLang="en-US" dirty="0" smtClean="0">
                <a:solidFill>
                  <a:srgbClr val="C00000"/>
                </a:solidFill>
              </a:rPr>
              <a:t>报告里必须列明具体实现了什么需求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学生选专业选修课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排课需求（排课算法，手动排课，调课）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智能排课算法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学生个人课表查询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班级课表查询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教师个人课表查询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教师查询选课学生表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教师登分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学生绩点排名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… (</a:t>
            </a:r>
            <a:r>
              <a:rPr lang="zh-CN" altLang="en-US" dirty="0" smtClean="0"/>
              <a:t>学生补充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30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工具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参考软件：</a:t>
            </a:r>
            <a:endParaRPr lang="en-US" altLang="zh-CN" dirty="0" smtClean="0"/>
          </a:p>
          <a:p>
            <a:pPr lvl="1"/>
            <a:r>
              <a:rPr lang="en-US" altLang="zh-CN" dirty="0"/>
              <a:t>Oracle 11g</a:t>
            </a:r>
          </a:p>
          <a:p>
            <a:pPr lvl="1"/>
            <a:r>
              <a:rPr lang="en-US" altLang="zh-CN" dirty="0" smtClean="0"/>
              <a:t>Power Designer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参考数据：</a:t>
            </a:r>
            <a:endParaRPr lang="en-US" altLang="zh-CN" dirty="0" smtClean="0"/>
          </a:p>
          <a:p>
            <a:pPr lvl="1"/>
            <a:r>
              <a:rPr lang="en-US" altLang="zh-CN" dirty="0"/>
              <a:t>21.2018</a:t>
            </a:r>
            <a:r>
              <a:rPr lang="zh-CN" altLang="en-US" dirty="0"/>
              <a:t>年计算机科学与教育软件学院</a:t>
            </a:r>
            <a:r>
              <a:rPr lang="en-US" altLang="zh-CN" dirty="0"/>
              <a:t>(</a:t>
            </a:r>
            <a:r>
              <a:rPr lang="zh-CN" altLang="en-US" dirty="0"/>
              <a:t>合署软件研究所</a:t>
            </a:r>
            <a:r>
              <a:rPr lang="en-US" altLang="zh-CN" dirty="0"/>
              <a:t>)</a:t>
            </a:r>
            <a:r>
              <a:rPr lang="zh-CN" altLang="en-US" dirty="0"/>
              <a:t>培养计划（</a:t>
            </a:r>
            <a:r>
              <a:rPr lang="en-US" altLang="zh-CN" dirty="0"/>
              <a:t>451-471.1217</a:t>
            </a:r>
            <a:r>
              <a:rPr lang="zh-CN" altLang="en-US" dirty="0"/>
              <a:t>）</a:t>
            </a:r>
            <a:r>
              <a:rPr lang="en-US" altLang="zh-CN" dirty="0"/>
              <a:t>.pdf</a:t>
            </a:r>
          </a:p>
          <a:p>
            <a:pPr lvl="1"/>
            <a:r>
              <a:rPr lang="en-US" altLang="zh-CN" dirty="0"/>
              <a:t>20-21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）班级课表</a:t>
            </a:r>
            <a:r>
              <a:rPr lang="en-US" altLang="zh-CN" dirty="0"/>
              <a:t>(</a:t>
            </a:r>
            <a:r>
              <a:rPr lang="zh-CN" altLang="en-US" dirty="0"/>
              <a:t>正式版</a:t>
            </a:r>
            <a:r>
              <a:rPr lang="en-US" altLang="zh-CN" dirty="0"/>
              <a:t>)2020-8-27.zip</a:t>
            </a:r>
          </a:p>
          <a:p>
            <a:pPr lvl="1"/>
            <a:r>
              <a:rPr lang="en-US" altLang="zh-CN" dirty="0" smtClean="0"/>
              <a:t>20-21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）教师课表 例子</a:t>
            </a:r>
            <a:r>
              <a:rPr lang="en-US" altLang="zh-CN" dirty="0"/>
              <a:t>.zip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84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675</Words>
  <Application>Microsoft Office PowerPoint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计科-软件方向综合课程设计</vt:lpstr>
      <vt:lpstr>题目：简化的专业课数据库设计</vt:lpstr>
      <vt:lpstr>简化的专业课程数据库系统</vt:lpstr>
      <vt:lpstr>任务</vt:lpstr>
      <vt:lpstr>工具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少宏</dc:creator>
  <cp:lastModifiedBy>张 少宏</cp:lastModifiedBy>
  <cp:revision>43</cp:revision>
  <dcterms:created xsi:type="dcterms:W3CDTF">2019-12-13T06:26:23Z</dcterms:created>
  <dcterms:modified xsi:type="dcterms:W3CDTF">2021-01-03T12:30:28Z</dcterms:modified>
</cp:coreProperties>
</file>