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27" r:id="rId2"/>
    <p:sldId id="428" r:id="rId3"/>
    <p:sldId id="429" r:id="rId4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90" y="9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7855-48A4-A26D-9AC787217CAB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7855-48A4-A26D-9AC787217CAB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5-7855-48A4-A26D-9AC787217CAB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7-7855-48A4-A26D-9AC787217CAB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9-7855-48A4-A26D-9AC787217CAB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B-7855-48A4-A26D-9AC787217CAB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D-7855-48A4-A26D-9AC787217CAB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F-7855-48A4-A26D-9AC787217CAB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11-7855-48A4-A26D-9AC787217CAB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13-7855-48A4-A26D-9AC787217CAB}"/>
              </c:ext>
            </c:extLst>
          </c:dPt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2.6</c:v>
                </c:pt>
                <c:pt idx="4">
                  <c:v>4.2</c:v>
                </c:pt>
                <c:pt idx="5">
                  <c:v>1.5</c:v>
                </c:pt>
                <c:pt idx="6">
                  <c:v>2</c:v>
                </c:pt>
                <c:pt idx="7">
                  <c:v>4</c:v>
                </c:pt>
                <c:pt idx="8">
                  <c:v>1.2</c:v>
                </c:pt>
                <c:pt idx="9">
                  <c:v>4</c:v>
                </c:pt>
                <c:pt idx="10">
                  <c:v>2.2999999999999998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4-7855-48A4-A26D-9AC787217C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3</c:v>
                </c:pt>
                <c:pt idx="6">
                  <c:v>1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5-7855-48A4-A26D-9AC787217C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7</c:v>
                </c:pt>
                <c:pt idx="9">
                  <c:v>4</c:v>
                </c:pt>
                <c:pt idx="10">
                  <c:v>6</c:v>
                </c:pt>
                <c:pt idx="1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6-7855-48A4-A26D-9AC787217C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5539328"/>
        <c:axId val="769118208"/>
      </c:scatterChart>
      <c:valAx>
        <c:axId val="75553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pPr>
            <a:endParaRPr lang="zh-CN"/>
          </a:p>
        </c:txPr>
        <c:crossAx val="769118208"/>
        <c:crosses val="autoZero"/>
        <c:crossBetween val="midCat"/>
      </c:valAx>
      <c:valAx>
        <c:axId val="76911820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5539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1-CFE8-44A2-92C4-9DAC3E4D39A8}"/>
              </c:ext>
            </c:extLst>
          </c:dPt>
          <c:cat>
            <c:strRef>
              <c:f>Sheet1!$A$2:$A$26</c:f>
              <c:strCache>
                <c:ptCount val="25"/>
                <c:pt idx="0">
                  <c:v>BV</c:v>
                </c:pt>
                <c:pt idx="1">
                  <c:v>MN</c:v>
                </c:pt>
                <c:pt idx="2">
                  <c:v>HN</c:v>
                </c:pt>
                <c:pt idx="3">
                  <c:v>TG</c:v>
                </c:pt>
                <c:pt idx="4">
                  <c:v>QR</c:v>
                </c:pt>
                <c:pt idx="5">
                  <c:v>PL</c:v>
                </c:pt>
                <c:pt idx="6">
                  <c:v>UH</c:v>
                </c:pt>
                <c:pt idx="7">
                  <c:v>UT</c:v>
                </c:pt>
                <c:pt idx="8">
                  <c:v>JH</c:v>
                </c:pt>
                <c:pt idx="9">
                  <c:v>LK</c:v>
                </c:pt>
                <c:pt idx="10">
                  <c:v>PL</c:v>
                </c:pt>
                <c:pt idx="11">
                  <c:v>AS</c:v>
                </c:pt>
                <c:pt idx="12">
                  <c:v>DF</c:v>
                </c:pt>
                <c:pt idx="13">
                  <c:v>CD</c:v>
                </c:pt>
                <c:pt idx="14">
                  <c:v>XV</c:v>
                </c:pt>
                <c:pt idx="15">
                  <c:v>CN</c:v>
                </c:pt>
                <c:pt idx="16">
                  <c:v>PT</c:v>
                </c:pt>
                <c:pt idx="17">
                  <c:v>JE</c:v>
                </c:pt>
                <c:pt idx="18">
                  <c:v>AS</c:v>
                </c:pt>
                <c:pt idx="19">
                  <c:v>GD</c:v>
                </c:pt>
                <c:pt idx="20">
                  <c:v>AR</c:v>
                </c:pt>
                <c:pt idx="21">
                  <c:v>UC</c:v>
                </c:pt>
                <c:pt idx="22">
                  <c:v>BN</c:v>
                </c:pt>
                <c:pt idx="23">
                  <c:v>MX</c:v>
                </c:pt>
                <c:pt idx="24">
                  <c:v>XI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3</c:v>
                </c:pt>
                <c:pt idx="1">
                  <c:v>2</c:v>
                </c:pt>
                <c:pt idx="2">
                  <c:v>1.5</c:v>
                </c:pt>
                <c:pt idx="3">
                  <c:v>4</c:v>
                </c:pt>
                <c:pt idx="4">
                  <c:v>8</c:v>
                </c:pt>
                <c:pt idx="5">
                  <c:v>2</c:v>
                </c:pt>
                <c:pt idx="6">
                  <c:v>4</c:v>
                </c:pt>
                <c:pt idx="7">
                  <c:v>6</c:v>
                </c:pt>
                <c:pt idx="8">
                  <c:v>2.5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  <c:pt idx="12">
                  <c:v>1</c:v>
                </c:pt>
                <c:pt idx="13">
                  <c:v>2.5</c:v>
                </c:pt>
                <c:pt idx="14">
                  <c:v>6</c:v>
                </c:pt>
                <c:pt idx="15">
                  <c:v>4</c:v>
                </c:pt>
                <c:pt idx="16">
                  <c:v>5</c:v>
                </c:pt>
                <c:pt idx="17">
                  <c:v>3</c:v>
                </c:pt>
                <c:pt idx="18">
                  <c:v>1.5</c:v>
                </c:pt>
                <c:pt idx="19">
                  <c:v>3.5</c:v>
                </c:pt>
                <c:pt idx="20">
                  <c:v>3</c:v>
                </c:pt>
                <c:pt idx="21">
                  <c:v>5.5</c:v>
                </c:pt>
                <c:pt idx="22">
                  <c:v>2</c:v>
                </c:pt>
                <c:pt idx="23">
                  <c:v>3.5</c:v>
                </c:pt>
                <c:pt idx="24">
                  <c:v>1.2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CFE8-44A2-92C4-9DAC3E4D3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7410432"/>
        <c:axId val="587682560"/>
      </c:lineChart>
      <c:catAx>
        <c:axId val="587410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7682560"/>
        <c:crosses val="autoZero"/>
        <c:auto val="1"/>
        <c:lblAlgn val="ctr"/>
        <c:lblOffset val="100"/>
        <c:noMultiLvlLbl val="0"/>
      </c:catAx>
      <c:valAx>
        <c:axId val="58768256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8741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"/>
          <p:cNvGraphicFramePr/>
          <p:nvPr>
            <p:extLst>
              <p:ext uri="{D42A27DB-BD31-4B8C-83A1-F6EECF244321}">
                <p14:modId xmlns:p14="http://schemas.microsoft.com/office/powerpoint/2010/main" val="2497852743"/>
              </p:ext>
            </p:extLst>
          </p:nvPr>
        </p:nvGraphicFramePr>
        <p:xfrm>
          <a:off x="864493" y="2925361"/>
          <a:ext cx="7286122" cy="362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687758" y="3370869"/>
            <a:ext cx="2223331" cy="908151"/>
          </a:xfrm>
          <a:prstGeom prst="rect">
            <a:avLst/>
          </a:prstGeom>
          <a:solidFill>
            <a:srgbClr val="FF7D00"/>
          </a:solidFill>
        </p:spPr>
        <p:txBody>
          <a:bodyPr wrap="square" lIns="56025" tIns="28013" rIns="56025" bIns="28013" rtlCol="0">
            <a:spAutoFit/>
          </a:bodyPr>
          <a:lstStyle/>
          <a:p>
            <a:pPr marL="0" marR="0" lvl="0" indent="0" defTabSz="914302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Bebas Neue Bold" panose="020B0606020202050201" pitchFamily="34" charset="0"/>
                <a:ea typeface="+mn-ea"/>
              </a:rPr>
              <a:t>80.2 %</a:t>
            </a:r>
          </a:p>
          <a:p>
            <a:pPr marL="0" marR="0" lvl="0" indent="0" defTabSz="914302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Collaboratively re-engineer user friendly internet with empowered mindshare.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7758" y="4507673"/>
            <a:ext cx="2223331" cy="908151"/>
          </a:xfrm>
          <a:prstGeom prst="rect">
            <a:avLst/>
          </a:prstGeom>
          <a:solidFill>
            <a:srgbClr val="FF9100"/>
          </a:solidFill>
        </p:spPr>
        <p:txBody>
          <a:bodyPr wrap="square" lIns="56025" tIns="28013" rIns="56025" bIns="28013" rtlCol="0">
            <a:spAutoFit/>
          </a:bodyPr>
          <a:lstStyle/>
          <a:p>
            <a:pPr marL="0" marR="0" lvl="0" indent="0" defTabSz="914302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Bebas Neue Bold" panose="020B0606020202050201" pitchFamily="34" charset="0"/>
                <a:ea typeface="+mn-ea"/>
              </a:rPr>
              <a:t>45.5 %</a:t>
            </a:r>
          </a:p>
          <a:p>
            <a:pPr marL="0" marR="0" lvl="0" indent="0" defTabSz="914302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Collaboratively re-engineer user friendly internet with empowered mindshare.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7758" y="5644478"/>
            <a:ext cx="2223331" cy="908151"/>
          </a:xfrm>
          <a:prstGeom prst="rect">
            <a:avLst/>
          </a:prstGeom>
          <a:solidFill>
            <a:srgbClr val="8DC928"/>
          </a:solidFill>
        </p:spPr>
        <p:txBody>
          <a:bodyPr wrap="square" lIns="56025" tIns="28013" rIns="56025" bIns="28013" rtlCol="0">
            <a:spAutoFit/>
          </a:bodyPr>
          <a:lstStyle/>
          <a:p>
            <a:pPr marL="0" marR="0" lvl="0" indent="0" defTabSz="914302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Bebas Neue Bold" panose="020B0606020202050201" pitchFamily="34" charset="0"/>
                <a:ea typeface="+mn-ea"/>
              </a:rPr>
              <a:t>60.3 %</a:t>
            </a:r>
          </a:p>
          <a:p>
            <a:pPr marL="0" marR="0" lvl="0" indent="0" defTabSz="914302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Collaboratively re-engineer user friendly internet with empowered mindshare.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57534" y="1905114"/>
            <a:ext cx="2814909" cy="564404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2F6F7"/>
                </a:solidFill>
                <a:latin typeface="Bebas Neue Bold" panose="020B0606020202050201" pitchFamily="34" charset="0"/>
                <a:ea typeface="+mn-ea"/>
              </a:rPr>
              <a:t>YEAR FEATURED </a:t>
            </a:r>
            <a:r>
              <a:rPr lang="en-US" sz="2200">
                <a:solidFill>
                  <a:srgbClr val="8DC928"/>
                </a:solidFill>
                <a:latin typeface="Bebas Neue Bold" panose="020B0606020202050201" pitchFamily="34" charset="0"/>
                <a:ea typeface="+mn-ea"/>
              </a:rPr>
              <a:t>WORK</a:t>
            </a:r>
          </a:p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Conveniently architect value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6817" y="2533336"/>
            <a:ext cx="1049298" cy="595182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Business Chart Section</a:t>
            </a:r>
          </a:p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2500">
                <a:solidFill>
                  <a:srgbClr val="F2F6F7"/>
                </a:solidFill>
                <a:latin typeface="Bebas Neue Bold" panose="020B0606020202050201" pitchFamily="34" charset="0"/>
                <a:ea typeface="+mn-ea"/>
              </a:rPr>
              <a:t>7,450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61800" y="2533336"/>
            <a:ext cx="1049298" cy="595182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Business Chart Section</a:t>
            </a:r>
          </a:p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2500">
                <a:solidFill>
                  <a:srgbClr val="F2F6F7"/>
                </a:solidFill>
                <a:latin typeface="Bebas Neue Bold" panose="020B0606020202050201" pitchFamily="34" charset="0"/>
                <a:ea typeface="+mn-ea"/>
              </a:rPr>
              <a:t>3,110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26784" y="2533336"/>
            <a:ext cx="1049298" cy="595182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Business Chart Section</a:t>
            </a:r>
          </a:p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2500">
                <a:solidFill>
                  <a:srgbClr val="F2F6F7"/>
                </a:solidFill>
                <a:latin typeface="Bebas Neue Bold" panose="020B0606020202050201" pitchFamily="34" charset="0"/>
                <a:ea typeface="+mn-ea"/>
              </a:rPr>
              <a:t>4,230</a:t>
            </a:r>
          </a:p>
        </p:txBody>
      </p:sp>
      <p:sp>
        <p:nvSpPr>
          <p:cNvPr id="22" name="Shape 2413"/>
          <p:cNvSpPr/>
          <p:nvPr/>
        </p:nvSpPr>
        <p:spPr>
          <a:xfrm>
            <a:off x="937115" y="1995758"/>
            <a:ext cx="346843" cy="349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FF6800"/>
          </a:solidFill>
          <a:ln w="12700">
            <a:miter lim="400000"/>
          </a:ln>
        </p:spPr>
        <p:txBody>
          <a:bodyPr lIns="22410" tIns="22410" rIns="22410" bIns="22410" anchor="ctr"/>
          <a:lstStyle/>
          <a:p>
            <a:pPr marL="0" marR="0" lvl="0" indent="0" algn="ctr" defTabSz="2688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Gill Sans"/>
            </a:endParaRPr>
          </a:p>
        </p:txBody>
      </p:sp>
      <p:sp>
        <p:nvSpPr>
          <p:cNvPr id="23" name="Shape 2454"/>
          <p:cNvSpPr/>
          <p:nvPr/>
        </p:nvSpPr>
        <p:spPr>
          <a:xfrm>
            <a:off x="2616434" y="1995758"/>
            <a:ext cx="372860" cy="349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FF9100"/>
          </a:solidFill>
          <a:ln w="12700">
            <a:miter lim="400000"/>
          </a:ln>
        </p:spPr>
        <p:txBody>
          <a:bodyPr lIns="22410" tIns="22410" rIns="22410" bIns="22410" anchor="ctr"/>
          <a:lstStyle/>
          <a:p>
            <a:pPr marL="0" marR="0" lvl="0" indent="0" algn="ctr" defTabSz="2688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Gill Sans"/>
            </a:endParaRPr>
          </a:p>
        </p:txBody>
      </p:sp>
      <p:sp>
        <p:nvSpPr>
          <p:cNvPr id="24" name="Shape 2430"/>
          <p:cNvSpPr/>
          <p:nvPr/>
        </p:nvSpPr>
        <p:spPr>
          <a:xfrm>
            <a:off x="4293160" y="1995758"/>
            <a:ext cx="338964" cy="349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8DC928"/>
          </a:solidFill>
          <a:ln w="12700">
            <a:miter lim="400000"/>
          </a:ln>
        </p:spPr>
        <p:txBody>
          <a:bodyPr lIns="22410" tIns="22410" rIns="22410" bIns="22410" anchor="ctr"/>
          <a:lstStyle/>
          <a:p>
            <a:pPr marL="0" marR="0" lvl="0" indent="0" algn="ctr" defTabSz="2688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2"/>
          <p:cNvGraphicFramePr/>
          <p:nvPr>
            <p:extLst>
              <p:ext uri="{D42A27DB-BD31-4B8C-83A1-F6EECF244321}">
                <p14:modId xmlns:p14="http://schemas.microsoft.com/office/powerpoint/2010/main" val="3586056787"/>
              </p:ext>
            </p:extLst>
          </p:nvPr>
        </p:nvGraphicFramePr>
        <p:xfrm>
          <a:off x="947570" y="2974347"/>
          <a:ext cx="6238352" cy="3866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099670" y="1749611"/>
            <a:ext cx="913043" cy="733682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4400">
                <a:solidFill>
                  <a:srgbClr val="FF9100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45</a:t>
            </a:r>
            <a:r>
              <a:rPr lang="en-US" sz="3300">
                <a:solidFill>
                  <a:srgbClr val="FF9100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 </a:t>
            </a:r>
            <a:r>
              <a:rPr lang="en-US" sz="2000">
                <a:solidFill>
                  <a:srgbClr val="FF9100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%</a:t>
            </a:r>
          </a:p>
        </p:txBody>
      </p:sp>
      <p:sp>
        <p:nvSpPr>
          <p:cNvPr id="16" name="Rectangle 45"/>
          <p:cNvSpPr/>
          <p:nvPr/>
        </p:nvSpPr>
        <p:spPr>
          <a:xfrm>
            <a:off x="8943439" y="1922774"/>
            <a:ext cx="2142997" cy="404050"/>
          </a:xfrm>
          <a:prstGeom prst="rect">
            <a:avLst/>
          </a:prstGeom>
        </p:spPr>
        <p:txBody>
          <a:bodyPr wrap="square" lIns="56025" tIns="28013" rIns="56025" bIns="28013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Conveniently architect value-added core competencies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670" y="3082174"/>
            <a:ext cx="913043" cy="733682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4400">
                <a:solidFill>
                  <a:srgbClr val="F2F6F7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60</a:t>
            </a:r>
            <a:r>
              <a:rPr lang="en-US" sz="3300">
                <a:solidFill>
                  <a:srgbClr val="F2F6F7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 </a:t>
            </a:r>
            <a:r>
              <a:rPr lang="en-US" sz="2000">
                <a:solidFill>
                  <a:srgbClr val="F2F6F7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%</a:t>
            </a:r>
          </a:p>
        </p:txBody>
      </p:sp>
      <p:sp>
        <p:nvSpPr>
          <p:cNvPr id="18" name="Rectangle 47"/>
          <p:cNvSpPr/>
          <p:nvPr/>
        </p:nvSpPr>
        <p:spPr>
          <a:xfrm>
            <a:off x="8943439" y="3255338"/>
            <a:ext cx="2142997" cy="404050"/>
          </a:xfrm>
          <a:prstGeom prst="rect">
            <a:avLst/>
          </a:prstGeom>
        </p:spPr>
        <p:txBody>
          <a:bodyPr wrap="square" lIns="56025" tIns="28013" rIns="56025" bIns="28013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Conveniently architect value-added core competencies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99670" y="5747302"/>
            <a:ext cx="913043" cy="733682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4400">
                <a:solidFill>
                  <a:srgbClr val="F2F6F7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90</a:t>
            </a:r>
            <a:r>
              <a:rPr lang="en-US" sz="3300">
                <a:solidFill>
                  <a:srgbClr val="F2F6F7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 </a:t>
            </a:r>
            <a:r>
              <a:rPr lang="en-US" sz="2000">
                <a:solidFill>
                  <a:srgbClr val="F2F6F7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%</a:t>
            </a:r>
          </a:p>
        </p:txBody>
      </p:sp>
      <p:sp>
        <p:nvSpPr>
          <p:cNvPr id="20" name="Rectangle 49"/>
          <p:cNvSpPr/>
          <p:nvPr/>
        </p:nvSpPr>
        <p:spPr>
          <a:xfrm>
            <a:off x="8943439" y="5920465"/>
            <a:ext cx="2142997" cy="404050"/>
          </a:xfrm>
          <a:prstGeom prst="rect">
            <a:avLst/>
          </a:prstGeom>
        </p:spPr>
        <p:txBody>
          <a:bodyPr wrap="square" lIns="56025" tIns="28013" rIns="56025" bIns="28013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Conveniently architect value-added core competencies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99670" y="4414737"/>
            <a:ext cx="913043" cy="733682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4400">
                <a:solidFill>
                  <a:srgbClr val="FF9100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56</a:t>
            </a:r>
            <a:r>
              <a:rPr lang="en-US" sz="3300">
                <a:solidFill>
                  <a:srgbClr val="FF9100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 </a:t>
            </a:r>
            <a:r>
              <a:rPr lang="en-US" sz="2000">
                <a:solidFill>
                  <a:srgbClr val="FF9100"/>
                </a:solidFill>
                <a:latin typeface="Bebas Neue Bold" panose="020B0606020202050201" pitchFamily="34" charset="0"/>
                <a:ea typeface="Roboto" panose="02000000000000000000" pitchFamily="2" charset="0"/>
              </a:rPr>
              <a:t>%</a:t>
            </a:r>
          </a:p>
        </p:txBody>
      </p:sp>
      <p:sp>
        <p:nvSpPr>
          <p:cNvPr id="22" name="Rectangle 51"/>
          <p:cNvSpPr/>
          <p:nvPr/>
        </p:nvSpPr>
        <p:spPr>
          <a:xfrm>
            <a:off x="8943439" y="4587901"/>
            <a:ext cx="2142997" cy="404050"/>
          </a:xfrm>
          <a:prstGeom prst="rect">
            <a:avLst/>
          </a:prstGeom>
        </p:spPr>
        <p:txBody>
          <a:bodyPr wrap="square" lIns="56025" tIns="28013" rIns="56025" bIns="28013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Conveniently architect value-added core competencies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4785" y="1759648"/>
            <a:ext cx="3594867" cy="672126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FF9100"/>
                </a:solidFill>
                <a:latin typeface="Bebas Neue Bold" panose="020B0606020202050201" pitchFamily="34" charset="0"/>
                <a:ea typeface="+mn-ea"/>
              </a:rPr>
              <a:t>Line chart </a:t>
            </a:r>
            <a:r>
              <a:rPr lang="en-US" sz="4000">
                <a:solidFill>
                  <a:srgbClr val="F2F6F7"/>
                </a:solidFill>
                <a:latin typeface="Bebas Neue Bold" panose="020B0606020202050201" pitchFamily="34" charset="0"/>
                <a:ea typeface="+mn-ea"/>
              </a:rPr>
              <a:t>analysis</a:t>
            </a:r>
          </a:p>
        </p:txBody>
      </p:sp>
      <p:sp>
        <p:nvSpPr>
          <p:cNvPr id="24" name="Rectangle 14"/>
          <p:cNvSpPr/>
          <p:nvPr/>
        </p:nvSpPr>
        <p:spPr>
          <a:xfrm>
            <a:off x="864493" y="2389259"/>
            <a:ext cx="3427885" cy="230886"/>
          </a:xfrm>
          <a:prstGeom prst="rect">
            <a:avLst/>
          </a:prstGeom>
        </p:spPr>
        <p:txBody>
          <a:bodyPr wrap="square" lIns="56025" tIns="28013" rIns="56025" bIns="28013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Compellingly actualize long-term high-impact intellectual.</a:t>
            </a:r>
          </a:p>
        </p:txBody>
      </p:sp>
    </p:spTree>
    <p:extLst>
      <p:ext uri="{BB962C8B-B14F-4D97-AF65-F5344CB8AC3E}">
        <p14:creationId xmlns:p14="http://schemas.microsoft.com/office/powerpoint/2010/main" val="1278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52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 p14:presetBounceEnd="52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52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52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4" grpId="0">
            <p:bldAsOne/>
          </p:bldGraphic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4" grpId="0">
            <p:bldAsOne/>
          </p:bldGraphic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58"/>
          <p:cNvSpPr/>
          <p:nvPr/>
        </p:nvSpPr>
        <p:spPr bwMode="auto">
          <a:xfrm>
            <a:off x="-215627" y="3567446"/>
            <a:ext cx="12190413" cy="2826982"/>
          </a:xfrm>
          <a:custGeom>
            <a:avLst/>
            <a:gdLst>
              <a:gd name="T0" fmla="*/ 1341 w 1341"/>
              <a:gd name="T1" fmla="*/ 483 h 483"/>
              <a:gd name="T2" fmla="*/ 912 w 1341"/>
              <a:gd name="T3" fmla="*/ 0 h 483"/>
              <a:gd name="T4" fmla="*/ 483 w 1341"/>
              <a:gd name="T5" fmla="*/ 322 h 483"/>
              <a:gd name="T6" fmla="*/ 242 w 1341"/>
              <a:gd name="T7" fmla="*/ 242 h 483"/>
              <a:gd name="T8" fmla="*/ 0 w 1341"/>
              <a:gd name="T9" fmla="*/ 483 h 483"/>
              <a:gd name="T10" fmla="*/ 1341 w 1341"/>
              <a:gd name="T11" fmla="*/ 48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83">
                <a:moveTo>
                  <a:pt x="1341" y="483"/>
                </a:moveTo>
                <a:cubicBezTo>
                  <a:pt x="1153" y="483"/>
                  <a:pt x="1126" y="0"/>
                  <a:pt x="912" y="0"/>
                </a:cubicBezTo>
                <a:cubicBezTo>
                  <a:pt x="724" y="0"/>
                  <a:pt x="644" y="322"/>
                  <a:pt x="483" y="322"/>
                </a:cubicBezTo>
                <a:cubicBezTo>
                  <a:pt x="376" y="322"/>
                  <a:pt x="349" y="242"/>
                  <a:pt x="242" y="242"/>
                </a:cubicBezTo>
                <a:cubicBezTo>
                  <a:pt x="134" y="242"/>
                  <a:pt x="108" y="483"/>
                  <a:pt x="0" y="483"/>
                </a:cubicBezTo>
                <a:cubicBezTo>
                  <a:pt x="1341" y="483"/>
                  <a:pt x="1341" y="483"/>
                  <a:pt x="1341" y="483"/>
                </a:cubicBezTo>
              </a:path>
            </a:pathLst>
          </a:custGeom>
          <a:solidFill>
            <a:srgbClr val="FF6800"/>
          </a:solidFill>
          <a:ln>
            <a:noFill/>
          </a:ln>
        </p:spPr>
        <p:txBody>
          <a:bodyPr vert="horz" wrap="square" lIns="56025" tIns="28013" rIns="56025" bIns="28013" numCol="1" anchor="t" anchorCtr="0" compatLnSpc="1"/>
          <a:lstStyle/>
          <a:p>
            <a:pPr marL="0" marR="0" lvl="0" indent="0" defTabSz="9143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28" name="Freeform 360"/>
          <p:cNvSpPr/>
          <p:nvPr/>
        </p:nvSpPr>
        <p:spPr bwMode="auto">
          <a:xfrm>
            <a:off x="-215627" y="4199244"/>
            <a:ext cx="12190411" cy="2195184"/>
          </a:xfrm>
          <a:custGeom>
            <a:avLst/>
            <a:gdLst>
              <a:gd name="T0" fmla="*/ 1341 w 1341"/>
              <a:gd name="T1" fmla="*/ 375 h 375"/>
              <a:gd name="T2" fmla="*/ 912 w 1341"/>
              <a:gd name="T3" fmla="*/ 0 h 375"/>
              <a:gd name="T4" fmla="*/ 483 w 1341"/>
              <a:gd name="T5" fmla="*/ 241 h 375"/>
              <a:gd name="T6" fmla="*/ 242 w 1341"/>
              <a:gd name="T7" fmla="*/ 134 h 375"/>
              <a:gd name="T8" fmla="*/ 0 w 1341"/>
              <a:gd name="T9" fmla="*/ 375 h 375"/>
              <a:gd name="T10" fmla="*/ 1341 w 1341"/>
              <a:gd name="T11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375">
                <a:moveTo>
                  <a:pt x="1341" y="375"/>
                </a:moveTo>
                <a:cubicBezTo>
                  <a:pt x="1153" y="375"/>
                  <a:pt x="1126" y="0"/>
                  <a:pt x="912" y="0"/>
                </a:cubicBezTo>
                <a:cubicBezTo>
                  <a:pt x="724" y="0"/>
                  <a:pt x="644" y="241"/>
                  <a:pt x="483" y="241"/>
                </a:cubicBezTo>
                <a:cubicBezTo>
                  <a:pt x="376" y="241"/>
                  <a:pt x="349" y="134"/>
                  <a:pt x="242" y="134"/>
                </a:cubicBezTo>
                <a:cubicBezTo>
                  <a:pt x="134" y="134"/>
                  <a:pt x="108" y="375"/>
                  <a:pt x="0" y="375"/>
                </a:cubicBezTo>
                <a:cubicBezTo>
                  <a:pt x="1341" y="375"/>
                  <a:pt x="1341" y="375"/>
                  <a:pt x="1341" y="375"/>
                </a:cubicBezTo>
              </a:path>
            </a:pathLst>
          </a:custGeom>
          <a:solidFill>
            <a:srgbClr val="FF7D00"/>
          </a:solidFill>
          <a:ln>
            <a:noFill/>
          </a:ln>
        </p:spPr>
        <p:txBody>
          <a:bodyPr vert="horz" wrap="square" lIns="56025" tIns="28013" rIns="56025" bIns="28013" numCol="1" anchor="t" anchorCtr="0" compatLnSpc="1"/>
          <a:lstStyle/>
          <a:p>
            <a:pPr marL="0" marR="0" lvl="0" indent="0" defTabSz="9143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29" name="Freeform 364"/>
          <p:cNvSpPr/>
          <p:nvPr/>
        </p:nvSpPr>
        <p:spPr bwMode="auto">
          <a:xfrm>
            <a:off x="-215627" y="5135789"/>
            <a:ext cx="12190413" cy="1258638"/>
          </a:xfrm>
          <a:custGeom>
            <a:avLst/>
            <a:gdLst>
              <a:gd name="T0" fmla="*/ 1341 w 1341"/>
              <a:gd name="T1" fmla="*/ 215 h 215"/>
              <a:gd name="T2" fmla="*/ 912 w 1341"/>
              <a:gd name="T3" fmla="*/ 27 h 215"/>
              <a:gd name="T4" fmla="*/ 483 w 1341"/>
              <a:gd name="T5" fmla="*/ 135 h 215"/>
              <a:gd name="T6" fmla="*/ 242 w 1341"/>
              <a:gd name="T7" fmla="*/ 0 h 215"/>
              <a:gd name="T8" fmla="*/ 0 w 1341"/>
              <a:gd name="T9" fmla="*/ 215 h 215"/>
              <a:gd name="T10" fmla="*/ 1341 w 1341"/>
              <a:gd name="T11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215">
                <a:moveTo>
                  <a:pt x="1341" y="215"/>
                </a:moveTo>
                <a:cubicBezTo>
                  <a:pt x="1153" y="215"/>
                  <a:pt x="1100" y="27"/>
                  <a:pt x="912" y="27"/>
                </a:cubicBezTo>
                <a:cubicBezTo>
                  <a:pt x="724" y="27"/>
                  <a:pt x="644" y="135"/>
                  <a:pt x="483" y="135"/>
                </a:cubicBezTo>
                <a:cubicBezTo>
                  <a:pt x="376" y="135"/>
                  <a:pt x="322" y="0"/>
                  <a:pt x="242" y="0"/>
                </a:cubicBezTo>
                <a:cubicBezTo>
                  <a:pt x="134" y="0"/>
                  <a:pt x="108" y="215"/>
                  <a:pt x="0" y="215"/>
                </a:cubicBezTo>
                <a:cubicBezTo>
                  <a:pt x="1341" y="215"/>
                  <a:pt x="1341" y="215"/>
                  <a:pt x="1341" y="215"/>
                </a:cubicBezTo>
              </a:path>
            </a:pathLst>
          </a:custGeom>
          <a:solidFill>
            <a:srgbClr val="FF9100"/>
          </a:solidFill>
          <a:ln w="9525">
            <a:noFill/>
            <a:round/>
          </a:ln>
        </p:spPr>
        <p:txBody>
          <a:bodyPr vert="horz" wrap="square" lIns="56025" tIns="28013" rIns="56025" bIns="28013" numCol="1" anchor="t" anchorCtr="0" compatLnSpc="1"/>
          <a:lstStyle/>
          <a:p>
            <a:pPr marL="0" marR="0" lvl="0" indent="0" defTabSz="9143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30" name="Freeform 370"/>
          <p:cNvSpPr/>
          <p:nvPr/>
        </p:nvSpPr>
        <p:spPr bwMode="auto">
          <a:xfrm>
            <a:off x="-215627" y="5450448"/>
            <a:ext cx="12190413" cy="943980"/>
          </a:xfrm>
          <a:custGeom>
            <a:avLst/>
            <a:gdLst>
              <a:gd name="T0" fmla="*/ 1341 w 1341"/>
              <a:gd name="T1" fmla="*/ 161 h 161"/>
              <a:gd name="T2" fmla="*/ 912 w 1341"/>
              <a:gd name="T3" fmla="*/ 0 h 161"/>
              <a:gd name="T4" fmla="*/ 483 w 1341"/>
              <a:gd name="T5" fmla="*/ 134 h 161"/>
              <a:gd name="T6" fmla="*/ 242 w 1341"/>
              <a:gd name="T7" fmla="*/ 54 h 161"/>
              <a:gd name="T8" fmla="*/ 0 w 1341"/>
              <a:gd name="T9" fmla="*/ 161 h 161"/>
              <a:gd name="T10" fmla="*/ 1341 w 1341"/>
              <a:gd name="T11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161">
                <a:moveTo>
                  <a:pt x="1341" y="161"/>
                </a:moveTo>
                <a:cubicBezTo>
                  <a:pt x="1153" y="161"/>
                  <a:pt x="1100" y="0"/>
                  <a:pt x="912" y="0"/>
                </a:cubicBezTo>
                <a:cubicBezTo>
                  <a:pt x="724" y="0"/>
                  <a:pt x="644" y="134"/>
                  <a:pt x="483" y="134"/>
                </a:cubicBezTo>
                <a:cubicBezTo>
                  <a:pt x="376" y="134"/>
                  <a:pt x="349" y="54"/>
                  <a:pt x="242" y="54"/>
                </a:cubicBezTo>
                <a:cubicBezTo>
                  <a:pt x="134" y="54"/>
                  <a:pt x="108" y="161"/>
                  <a:pt x="0" y="161"/>
                </a:cubicBezTo>
                <a:cubicBezTo>
                  <a:pt x="1341" y="161"/>
                  <a:pt x="1341" y="161"/>
                  <a:pt x="1341" y="161"/>
                </a:cubicBezTo>
              </a:path>
            </a:pathLst>
          </a:custGeom>
          <a:solidFill>
            <a:srgbClr val="8DC928"/>
          </a:solidFill>
          <a:ln>
            <a:noFill/>
          </a:ln>
        </p:spPr>
        <p:txBody>
          <a:bodyPr vert="horz" wrap="square" lIns="56025" tIns="28013" rIns="56025" bIns="28013" numCol="1" anchor="t" anchorCtr="0" compatLnSpc="1"/>
          <a:lstStyle/>
          <a:p>
            <a:pPr marL="0" marR="0" lvl="0" indent="0" defTabSz="9143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31" name="Oval 69"/>
          <p:cNvSpPr/>
          <p:nvPr/>
        </p:nvSpPr>
        <p:spPr>
          <a:xfrm>
            <a:off x="892592" y="2201017"/>
            <a:ext cx="554110" cy="571632"/>
          </a:xfrm>
          <a:prstGeom prst="ellipse">
            <a:avLst/>
          </a:prstGeom>
          <a:solidFill>
            <a:srgbClr val="FF91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6025" tIns="28013" rIns="56025" bIns="28013" rtlCol="0" anchor="ctr"/>
          <a:lstStyle/>
          <a:p>
            <a:pPr marL="0" marR="0" lvl="0" indent="0" algn="ctr" defTabSz="9143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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F2F6F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9741" y="2140504"/>
            <a:ext cx="1103800" cy="672126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2900">
                <a:solidFill>
                  <a:srgbClr val="F2F6F7"/>
                </a:solidFill>
                <a:latin typeface="Bebas Neue Bold" panose="020B0606020202050201" pitchFamily="34" charset="0"/>
                <a:ea typeface="+mn-ea"/>
              </a:rPr>
              <a:t>35%</a:t>
            </a:r>
          </a:p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Total Cost: $1,850,000</a:t>
            </a:r>
          </a:p>
        </p:txBody>
      </p:sp>
      <p:sp>
        <p:nvSpPr>
          <p:cNvPr id="33" name="Oval 73"/>
          <p:cNvSpPr/>
          <p:nvPr/>
        </p:nvSpPr>
        <p:spPr>
          <a:xfrm>
            <a:off x="3532762" y="2201017"/>
            <a:ext cx="554110" cy="571632"/>
          </a:xfrm>
          <a:prstGeom prst="ellipse">
            <a:avLst/>
          </a:prstGeom>
          <a:solidFill>
            <a:srgbClr val="8DC9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6025" tIns="28013" rIns="56025" bIns="28013" rtlCol="0" anchor="ctr"/>
          <a:lstStyle/>
          <a:p>
            <a:pPr marL="0" marR="0" lvl="0" indent="0" algn="ctr" defTabSz="9143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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F2F6F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99911" y="2140504"/>
            <a:ext cx="1103800" cy="672126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2900">
                <a:solidFill>
                  <a:srgbClr val="F2F6F7"/>
                </a:solidFill>
                <a:latin typeface="Bebas Neue Bold" panose="020B0606020202050201" pitchFamily="34" charset="0"/>
                <a:ea typeface="+mn-ea"/>
              </a:rPr>
              <a:t>60%</a:t>
            </a:r>
          </a:p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Total Cost: $1,850,000</a:t>
            </a:r>
          </a:p>
        </p:txBody>
      </p:sp>
      <p:sp>
        <p:nvSpPr>
          <p:cNvPr id="35" name="Oval 76"/>
          <p:cNvSpPr/>
          <p:nvPr/>
        </p:nvSpPr>
        <p:spPr>
          <a:xfrm>
            <a:off x="8813102" y="2201017"/>
            <a:ext cx="554110" cy="571632"/>
          </a:xfrm>
          <a:prstGeom prst="ellipse">
            <a:avLst/>
          </a:prstGeom>
          <a:solidFill>
            <a:srgbClr val="FF6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6025" tIns="28013" rIns="56025" bIns="28013" rtlCol="0" anchor="ctr"/>
          <a:lstStyle/>
          <a:p>
            <a:pPr marL="0" marR="0" lvl="0" indent="0" algn="ctr" defTabSz="9143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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F2F6F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80251" y="2140504"/>
            <a:ext cx="1103800" cy="672126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2900">
                <a:solidFill>
                  <a:srgbClr val="F2F6F7"/>
                </a:solidFill>
                <a:latin typeface="Bebas Neue Bold" panose="020B0606020202050201" pitchFamily="34" charset="0"/>
                <a:ea typeface="+mn-ea"/>
              </a:rPr>
              <a:t>90%</a:t>
            </a:r>
          </a:p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Total Cost: $1,850,000</a:t>
            </a:r>
          </a:p>
        </p:txBody>
      </p:sp>
      <p:sp>
        <p:nvSpPr>
          <p:cNvPr id="37" name="Oval 79"/>
          <p:cNvSpPr/>
          <p:nvPr/>
        </p:nvSpPr>
        <p:spPr>
          <a:xfrm>
            <a:off x="6172933" y="2201017"/>
            <a:ext cx="554110" cy="571632"/>
          </a:xfrm>
          <a:prstGeom prst="ellipse">
            <a:avLst/>
          </a:prstGeom>
          <a:solidFill>
            <a:srgbClr val="FF7D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6025" tIns="28013" rIns="56025" bIns="28013" rtlCol="0" anchor="ctr"/>
          <a:lstStyle/>
          <a:p>
            <a:pPr marL="0" marR="0" lvl="0" indent="0" algn="ctr" defTabSz="9143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F2F6F7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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F2F6F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0082" y="2140504"/>
            <a:ext cx="1103800" cy="672126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2900">
                <a:solidFill>
                  <a:srgbClr val="F2F6F7"/>
                </a:solidFill>
                <a:latin typeface="Bebas Neue Bold" panose="020B0606020202050201" pitchFamily="34" charset="0"/>
                <a:ea typeface="+mn-ea"/>
              </a:rPr>
              <a:t>85%</a:t>
            </a:r>
          </a:p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Total Cost: $1,850,000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220" y="3381870"/>
            <a:ext cx="1514169" cy="241239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BUSINESS SECTION ANALYSIS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2295" y="3600818"/>
            <a:ext cx="4032487" cy="441294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2500">
                <a:solidFill>
                  <a:srgbClr val="FF7D00"/>
                </a:solidFill>
                <a:latin typeface="Bebas Neue Bold" panose="020B0606020202050201" pitchFamily="34" charset="0"/>
                <a:ea typeface="Roboto Condensed Light" panose="02000000000000000000" pitchFamily="2" charset="0"/>
              </a:rPr>
              <a:t>AREA </a:t>
            </a:r>
            <a:r>
              <a:rPr lang="en-US" sz="2500">
                <a:solidFill>
                  <a:srgbClr val="F2F6F7"/>
                </a:solidFill>
                <a:latin typeface="Bebas Neue Bold" panose="020B0606020202050201" pitchFamily="34" charset="0"/>
                <a:ea typeface="Roboto Condensed Light" panose="02000000000000000000" pitchFamily="2" charset="0"/>
              </a:rPr>
              <a:t>INFOGRAPHIC 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2880" y="6609775"/>
            <a:ext cx="297489" cy="225850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algn="ctr"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10%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86268" y="6609775"/>
            <a:ext cx="323137" cy="225850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algn="ctr"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20%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45901" y="6609775"/>
            <a:ext cx="336296" cy="230886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algn="ctr"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30%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18692" y="6609775"/>
            <a:ext cx="323137" cy="225850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algn="ctr"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40%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8325" y="6609775"/>
            <a:ext cx="336296" cy="230886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algn="ctr"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50%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44537" y="6609775"/>
            <a:ext cx="336296" cy="230886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algn="ctr"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60%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18931" y="6609775"/>
            <a:ext cx="319932" cy="225850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algn="ctr"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70%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76961" y="6609775"/>
            <a:ext cx="336296" cy="230886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algn="ctr"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80%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43174" y="6609775"/>
            <a:ext cx="336296" cy="230886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algn="ctr"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90%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98332" y="6609775"/>
            <a:ext cx="358403" cy="225850"/>
          </a:xfrm>
          <a:prstGeom prst="rect">
            <a:avLst/>
          </a:prstGeom>
          <a:noFill/>
        </p:spPr>
        <p:txBody>
          <a:bodyPr wrap="none" lIns="56025" tIns="28013" rIns="56025" bIns="28013" rtlCol="0">
            <a:spAutoFit/>
          </a:bodyPr>
          <a:lstStyle/>
          <a:p>
            <a:pPr algn="ctr" defTabSz="914302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2F6F7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289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 p14:presetBounceEnd="57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14" dur="1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15" dur="1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57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18" dur="9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19" dur="9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57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22" dur="1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23" dur="1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57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26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2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49" presetClass="entr" presetSubtype="0" decel="100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9" presetClass="entr" presetSubtype="0" decel="100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9" presetClass="entr" presetSubtype="0" decel="10000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49" presetClass="entr" presetSubtype="0" decel="10000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P spid="39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9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49" presetClass="entr" presetSubtype="0" decel="100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9" presetClass="entr" presetSubtype="0" decel="100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9" presetClass="entr" presetSubtype="0" decel="10000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49" presetClass="entr" presetSubtype="0" decel="10000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P spid="39" grpId="0"/>
          <p:bldP spid="40" grpId="0"/>
        </p:bldLst>
      </p:timing>
    </mc:Fallback>
  </mc:AlternateContent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nix Single Orange">
    <a:dk1>
      <a:sysClr val="windowText" lastClr="000000"/>
    </a:dk1>
    <a:lt1>
      <a:sysClr val="window" lastClr="FFFFFF"/>
    </a:lt1>
    <a:dk2>
      <a:srgbClr val="2B2E36"/>
    </a:dk2>
    <a:lt2>
      <a:srgbClr val="F2F6F7"/>
    </a:lt2>
    <a:accent1>
      <a:srgbClr val="FF6800"/>
    </a:accent1>
    <a:accent2>
      <a:srgbClr val="FF7D00"/>
    </a:accent2>
    <a:accent3>
      <a:srgbClr val="FF9100"/>
    </a:accent3>
    <a:accent4>
      <a:srgbClr val="FFA900"/>
    </a:accent4>
    <a:accent5>
      <a:srgbClr val="8DC928"/>
    </a:accent5>
    <a:accent6>
      <a:srgbClr val="60C067"/>
    </a:accent6>
    <a:hlink>
      <a:srgbClr val="E33D49"/>
    </a:hlink>
    <a:folHlink>
      <a:srgbClr val="6899D1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Ronix Single Orange">
    <a:dk1>
      <a:sysClr val="windowText" lastClr="000000"/>
    </a:dk1>
    <a:lt1>
      <a:sysClr val="window" lastClr="FFFFFF"/>
    </a:lt1>
    <a:dk2>
      <a:srgbClr val="2B2E36"/>
    </a:dk2>
    <a:lt2>
      <a:srgbClr val="F2F6F7"/>
    </a:lt2>
    <a:accent1>
      <a:srgbClr val="FF6800"/>
    </a:accent1>
    <a:accent2>
      <a:srgbClr val="FF7D00"/>
    </a:accent2>
    <a:accent3>
      <a:srgbClr val="FF9100"/>
    </a:accent3>
    <a:accent4>
      <a:srgbClr val="FFA900"/>
    </a:accent4>
    <a:accent5>
      <a:srgbClr val="8DC928"/>
    </a:accent5>
    <a:accent6>
      <a:srgbClr val="60C067"/>
    </a:accent6>
    <a:hlink>
      <a:srgbClr val="E33D49"/>
    </a:hlink>
    <a:folHlink>
      <a:srgbClr val="6899D1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23106</TotalTime>
  <Words>146</Words>
  <Application>Microsoft Office PowerPoint</Application>
  <PresentationFormat>自定义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Bebas Neue Bold</vt:lpstr>
      <vt:lpstr>Roboto Condensed Light</vt:lpstr>
      <vt:lpstr>微软雅黑</vt:lpstr>
      <vt:lpstr>Arial</vt:lpstr>
      <vt:lpstr>Calibri</vt:lpstr>
      <vt:lpstr>FontAwesome</vt:lpstr>
      <vt:lpstr>第一PPT模板网：www.1ppt.com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1370</cp:revision>
  <dcterms:created xsi:type="dcterms:W3CDTF">2009-02-11T05:37:22Z</dcterms:created>
  <dcterms:modified xsi:type="dcterms:W3CDTF">2020-07-14T07:01:16Z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