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58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FF33"/>
    <a:srgbClr val="99FF66"/>
    <a:srgbClr val="990099"/>
    <a:srgbClr val="FFCC66"/>
    <a:srgbClr val="FF9900"/>
    <a:srgbClr val="FFFFFF"/>
    <a:srgbClr val="FFCC00"/>
    <a:srgbClr val="00206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0" autoAdjust="0"/>
    <p:restoredTop sz="94660"/>
  </p:normalViewPr>
  <p:slideViewPr>
    <p:cSldViewPr>
      <p:cViewPr varScale="1">
        <p:scale>
          <a:sx n="104" d="100"/>
          <a:sy n="104" d="100"/>
        </p:scale>
        <p:origin x="205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2021/6/15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2021/6/15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DEE79-D6A9-404B-B2E7-14B1D354893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801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0" y="-14288"/>
            <a:ext cx="9144000" cy="87153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7938" y="6042025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1875" y="792942"/>
            <a:ext cx="9192388" cy="537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3314578" y="6345218"/>
            <a:ext cx="582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2654"/>
            <a:ext cx="785794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716016" y="332656"/>
            <a:ext cx="4420121" cy="36933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en-US" altLang="zh-CN" sz="1800" spc="3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</a:t>
            </a:r>
            <a:r>
              <a:rPr lang="en-US" altLang="zh-CN" sz="1800" spc="300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1800" spc="30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1800" spc="30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WWW.1PPT.COM</a:t>
            </a:r>
            <a:endParaRPr lang="zh-CN" altLang="en-US" sz="18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3347864" y="6347069"/>
            <a:ext cx="5356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spc="3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</a:t>
            </a:r>
            <a:r>
              <a:rPr lang="en-US" altLang="zh-CN" sz="14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HTTP://WWW.1PPT.COM</a:t>
            </a:r>
            <a:endParaRPr lang="zh-CN" altLang="en-US" sz="14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2786050" y="6273138"/>
            <a:ext cx="403225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9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2021/6/15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AutoShape 3"/>
          <p:cNvSpPr>
            <a:spLocks noChangeArrowheads="1"/>
          </p:cNvSpPr>
          <p:nvPr/>
        </p:nvSpPr>
        <p:spPr bwMode="gray">
          <a:xfrm>
            <a:off x="624532" y="5110956"/>
            <a:ext cx="2143125" cy="103505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2" name="AutoShape 4"/>
          <p:cNvSpPr>
            <a:spLocks noChangeArrowheads="1"/>
          </p:cNvSpPr>
          <p:nvPr/>
        </p:nvSpPr>
        <p:spPr bwMode="gray">
          <a:xfrm>
            <a:off x="6317307" y="5066506"/>
            <a:ext cx="2143125" cy="99377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3" name="AutoShape 5"/>
          <p:cNvSpPr>
            <a:spLocks noChangeArrowheads="1"/>
          </p:cNvSpPr>
          <p:nvPr/>
        </p:nvSpPr>
        <p:spPr bwMode="gray">
          <a:xfrm>
            <a:off x="6312545" y="4020344"/>
            <a:ext cx="2143125" cy="9652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gray">
          <a:xfrm>
            <a:off x="653107" y="4039394"/>
            <a:ext cx="2143125" cy="98742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5" name="AutoShape 7"/>
          <p:cNvSpPr>
            <a:spLocks noChangeArrowheads="1"/>
          </p:cNvSpPr>
          <p:nvPr/>
        </p:nvSpPr>
        <p:spPr bwMode="gray">
          <a:xfrm>
            <a:off x="2608907" y="4294981"/>
            <a:ext cx="1022350" cy="4889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algn="ctr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6" name="Arc 8"/>
          <p:cNvSpPr>
            <a:spLocks/>
          </p:cNvSpPr>
          <p:nvPr/>
        </p:nvSpPr>
        <p:spPr bwMode="gray">
          <a:xfrm rot="5400000" flipH="1" flipV="1">
            <a:off x="3159770" y="4426744"/>
            <a:ext cx="419100" cy="215900"/>
          </a:xfrm>
          <a:custGeom>
            <a:avLst/>
            <a:gdLst>
              <a:gd name="T0" fmla="*/ 78 w 43200"/>
              <a:gd name="T1" fmla="*/ 215900 h 22192"/>
              <a:gd name="T2" fmla="*/ 419090 w 43200"/>
              <a:gd name="T3" fmla="*/ 212096 h 22192"/>
              <a:gd name="T4" fmla="*/ 209550 w 43200"/>
              <a:gd name="T5" fmla="*/ 210141 h 22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2192" fill="none" extrusionOk="0">
                <a:moveTo>
                  <a:pt x="8" y="22191"/>
                </a:moveTo>
                <a:cubicBezTo>
                  <a:pt x="2" y="21994"/>
                  <a:pt x="0" y="2179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667"/>
                  <a:pt x="43199" y="21734"/>
                  <a:pt x="43199" y="21801"/>
                </a:cubicBezTo>
              </a:path>
              <a:path w="43200" h="22192" stroke="0" extrusionOk="0">
                <a:moveTo>
                  <a:pt x="8" y="22191"/>
                </a:moveTo>
                <a:cubicBezTo>
                  <a:pt x="2" y="21994"/>
                  <a:pt x="0" y="2179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667"/>
                  <a:pt x="43199" y="21734"/>
                  <a:pt x="43199" y="21801"/>
                </a:cubicBezTo>
                <a:lnTo>
                  <a:pt x="21600" y="21600"/>
                </a:lnTo>
                <a:lnTo>
                  <a:pt x="8" y="22191"/>
                </a:lnTo>
                <a:close/>
              </a:path>
            </a:pathLst>
          </a:custGeom>
          <a:solidFill>
            <a:srgbClr val="FF9600"/>
          </a:solidFill>
          <a:ln>
            <a:noFill/>
          </a:ln>
          <a:effectLst>
            <a:outerShdw dist="56796" dir="3806097" algn="ctr" rotWithShape="0">
              <a:srgbClr val="C0C0C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7" name="AutoShape 9"/>
          <p:cNvSpPr>
            <a:spLocks noChangeArrowheads="1"/>
          </p:cNvSpPr>
          <p:nvPr/>
        </p:nvSpPr>
        <p:spPr bwMode="gray">
          <a:xfrm>
            <a:off x="2600970" y="5396706"/>
            <a:ext cx="995362" cy="4556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algn="ctr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8" name="Arc 10"/>
          <p:cNvSpPr>
            <a:spLocks/>
          </p:cNvSpPr>
          <p:nvPr/>
        </p:nvSpPr>
        <p:spPr bwMode="gray">
          <a:xfrm rot="9670427">
            <a:off x="3251845" y="5423694"/>
            <a:ext cx="206375" cy="355600"/>
          </a:xfrm>
          <a:custGeom>
            <a:avLst/>
            <a:gdLst>
              <a:gd name="T0" fmla="*/ 0 w 11660"/>
              <a:gd name="T1" fmla="*/ 11985 h 21600"/>
              <a:gd name="T2" fmla="*/ 206375 w 11660"/>
              <a:gd name="T3" fmla="*/ 14471 h 21600"/>
              <a:gd name="T4" fmla="*/ 98409 w 11660"/>
              <a:gd name="T5" fmla="*/ 355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660" h="21600" fill="none" extrusionOk="0">
                <a:moveTo>
                  <a:pt x="-1" y="727"/>
                </a:moveTo>
                <a:cubicBezTo>
                  <a:pt x="1813" y="244"/>
                  <a:pt x="3682" y="-1"/>
                  <a:pt x="5560" y="0"/>
                </a:cubicBezTo>
                <a:cubicBezTo>
                  <a:pt x="7624" y="0"/>
                  <a:pt x="9679" y="296"/>
                  <a:pt x="11659" y="879"/>
                </a:cubicBezTo>
              </a:path>
              <a:path w="11660" h="21600" stroke="0" extrusionOk="0">
                <a:moveTo>
                  <a:pt x="-1" y="727"/>
                </a:moveTo>
                <a:cubicBezTo>
                  <a:pt x="1813" y="244"/>
                  <a:pt x="3682" y="-1"/>
                  <a:pt x="5560" y="0"/>
                </a:cubicBezTo>
                <a:cubicBezTo>
                  <a:pt x="7624" y="0"/>
                  <a:pt x="9679" y="296"/>
                  <a:pt x="11659" y="879"/>
                </a:cubicBezTo>
                <a:lnTo>
                  <a:pt x="5560" y="21600"/>
                </a:lnTo>
                <a:lnTo>
                  <a:pt x="-1" y="727"/>
                </a:lnTo>
                <a:close/>
              </a:path>
            </a:pathLst>
          </a:custGeom>
          <a:solidFill>
            <a:srgbClr val="04884E"/>
          </a:solidFill>
          <a:ln w="9525">
            <a:solidFill>
              <a:srgbClr val="C0C0C0"/>
            </a:solidFill>
            <a:round/>
            <a:headEnd/>
            <a:tailEnd/>
          </a:ln>
          <a:effectLst>
            <a:outerShdw dist="52363" dir="842175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9" name="AutoShape 11"/>
          <p:cNvSpPr>
            <a:spLocks noChangeArrowheads="1"/>
          </p:cNvSpPr>
          <p:nvPr/>
        </p:nvSpPr>
        <p:spPr bwMode="gray">
          <a:xfrm>
            <a:off x="5594995" y="5366544"/>
            <a:ext cx="960437" cy="454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algn="ctr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0" name="AutoShape 12"/>
          <p:cNvSpPr>
            <a:spLocks noChangeArrowheads="1"/>
          </p:cNvSpPr>
          <p:nvPr/>
        </p:nvSpPr>
        <p:spPr bwMode="gray">
          <a:xfrm>
            <a:off x="5591820" y="4285456"/>
            <a:ext cx="958850" cy="454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algn="ctr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1" name="Arc 13"/>
          <p:cNvSpPr>
            <a:spLocks/>
          </p:cNvSpPr>
          <p:nvPr/>
        </p:nvSpPr>
        <p:spPr bwMode="gray">
          <a:xfrm rot="5400000">
            <a:off x="6133157" y="5450682"/>
            <a:ext cx="365125" cy="254000"/>
          </a:xfrm>
          <a:custGeom>
            <a:avLst/>
            <a:gdLst>
              <a:gd name="T0" fmla="*/ 0 w 31154"/>
              <a:gd name="T1" fmla="*/ 52470 h 21600"/>
              <a:gd name="T2" fmla="*/ 365125 w 31154"/>
              <a:gd name="T3" fmla="*/ 113712 h 21600"/>
              <a:gd name="T4" fmla="*/ 154095 w 31154"/>
              <a:gd name="T5" fmla="*/ 2540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154" h="21600" fill="none" extrusionOk="0">
                <a:moveTo>
                  <a:pt x="0" y="4462"/>
                </a:moveTo>
                <a:cubicBezTo>
                  <a:pt x="3772" y="1568"/>
                  <a:pt x="8393" y="-1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</a:path>
              <a:path w="31154" h="21600" stroke="0" extrusionOk="0">
                <a:moveTo>
                  <a:pt x="0" y="4462"/>
                </a:moveTo>
                <a:cubicBezTo>
                  <a:pt x="3772" y="1568"/>
                  <a:pt x="8393" y="-1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  <a:lnTo>
                  <a:pt x="13148" y="21600"/>
                </a:lnTo>
                <a:lnTo>
                  <a:pt x="0" y="4462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ffectLst>
            <a:outerShdw dist="56796" dir="1593903" algn="ctr" rotWithShape="0">
              <a:srgbClr val="C0C0C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Arc 14"/>
          <p:cNvSpPr>
            <a:spLocks/>
          </p:cNvSpPr>
          <p:nvPr/>
        </p:nvSpPr>
        <p:spPr bwMode="gray">
          <a:xfrm>
            <a:off x="6218882" y="4325144"/>
            <a:ext cx="273050" cy="347662"/>
          </a:xfrm>
          <a:custGeom>
            <a:avLst/>
            <a:gdLst>
              <a:gd name="T0" fmla="*/ 0 w 17047"/>
              <a:gd name="T1" fmla="*/ 0 h 21600"/>
              <a:gd name="T2" fmla="*/ 273050 w 17047"/>
              <a:gd name="T3" fmla="*/ 134156 h 21600"/>
              <a:gd name="T4" fmla="*/ 0 w 17047"/>
              <a:gd name="T5" fmla="*/ 34766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047" h="21600" fill="none" extrusionOk="0">
                <a:moveTo>
                  <a:pt x="-1" y="0"/>
                </a:moveTo>
                <a:cubicBezTo>
                  <a:pt x="6663" y="0"/>
                  <a:pt x="12954" y="3075"/>
                  <a:pt x="17046" y="8335"/>
                </a:cubicBezTo>
              </a:path>
              <a:path w="17047" h="21600" stroke="0" extrusionOk="0">
                <a:moveTo>
                  <a:pt x="-1" y="0"/>
                </a:moveTo>
                <a:cubicBezTo>
                  <a:pt x="6663" y="0"/>
                  <a:pt x="12954" y="3075"/>
                  <a:pt x="17046" y="833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solidFill>
            <a:srgbClr val="66B13D"/>
          </a:solidFill>
          <a:ln w="9525">
            <a:solidFill>
              <a:srgbClr val="66B13D"/>
            </a:solidFill>
            <a:round/>
            <a:headEnd/>
            <a:tailEnd/>
          </a:ln>
          <a:effectLst>
            <a:outerShdw dist="81320" dir="2319588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Text Box 15"/>
          <p:cNvSpPr txBox="1">
            <a:spLocks noChangeArrowheads="1"/>
          </p:cNvSpPr>
          <p:nvPr/>
        </p:nvSpPr>
        <p:spPr bwMode="gray">
          <a:xfrm>
            <a:off x="2539057" y="4331494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8EC57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ea typeface="宋体" pitchFamily="2" charset="-122"/>
              </a:rPr>
              <a:t>50%</a:t>
            </a:r>
          </a:p>
        </p:txBody>
      </p:sp>
      <p:sp>
        <p:nvSpPr>
          <p:cNvPr id="84" name="Text Box 16"/>
          <p:cNvSpPr txBox="1">
            <a:spLocks noChangeArrowheads="1"/>
          </p:cNvSpPr>
          <p:nvPr/>
        </p:nvSpPr>
        <p:spPr bwMode="gray">
          <a:xfrm>
            <a:off x="5504507" y="5406231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8EC57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ea typeface="宋体" pitchFamily="2" charset="-122"/>
              </a:rPr>
              <a:t>24%</a:t>
            </a:r>
          </a:p>
        </p:txBody>
      </p:sp>
      <p:sp>
        <p:nvSpPr>
          <p:cNvPr id="85" name="Text Box 17"/>
          <p:cNvSpPr txBox="1">
            <a:spLocks noChangeArrowheads="1"/>
          </p:cNvSpPr>
          <p:nvPr/>
        </p:nvSpPr>
        <p:spPr bwMode="gray">
          <a:xfrm>
            <a:off x="2520007" y="5442744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8EC57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ea typeface="宋体" pitchFamily="2" charset="-122"/>
              </a:rPr>
              <a:t>10%</a:t>
            </a:r>
          </a:p>
        </p:txBody>
      </p:sp>
      <p:sp>
        <p:nvSpPr>
          <p:cNvPr id="119" name="Text Box 18"/>
          <p:cNvSpPr txBox="1">
            <a:spLocks noChangeArrowheads="1"/>
          </p:cNvSpPr>
          <p:nvPr/>
        </p:nvSpPr>
        <p:spPr bwMode="gray">
          <a:xfrm>
            <a:off x="5493395" y="4329906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8EC57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ea typeface="宋体" pitchFamily="2" charset="-122"/>
              </a:rPr>
              <a:t>16%</a:t>
            </a:r>
          </a:p>
        </p:txBody>
      </p:sp>
      <p:sp>
        <p:nvSpPr>
          <p:cNvPr id="120" name="Oval 19"/>
          <p:cNvSpPr>
            <a:spLocks noChangeArrowheads="1"/>
          </p:cNvSpPr>
          <p:nvPr/>
        </p:nvSpPr>
        <p:spPr bwMode="gray">
          <a:xfrm>
            <a:off x="2915295" y="1129506"/>
            <a:ext cx="3302000" cy="3281363"/>
          </a:xfrm>
          <a:prstGeom prst="ellipse">
            <a:avLst/>
          </a:prstGeom>
          <a:gradFill rotWithShape="1">
            <a:gsLst>
              <a:gs pos="0">
                <a:srgbClr val="FFFFFF">
                  <a:gamma/>
                  <a:shade val="0"/>
                  <a:invGamma/>
                  <a:alpha val="2700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gamma/>
                  <a:shade val="0"/>
                  <a:invGamma/>
                  <a:alpha val="27000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pic>
        <p:nvPicPr>
          <p:cNvPr id="121" name="Picture 20" descr="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915295" y="1124744"/>
            <a:ext cx="3313112" cy="330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Arc 21"/>
          <p:cNvSpPr>
            <a:spLocks/>
          </p:cNvSpPr>
          <p:nvPr/>
        </p:nvSpPr>
        <p:spPr bwMode="ltGray">
          <a:xfrm>
            <a:off x="4539307" y="1124744"/>
            <a:ext cx="1325563" cy="1651000"/>
          </a:xfrm>
          <a:custGeom>
            <a:avLst/>
            <a:gdLst>
              <a:gd name="T0" fmla="*/ 0 w 17369"/>
              <a:gd name="T1" fmla="*/ 153 h 21600"/>
              <a:gd name="T2" fmla="*/ 1325563 w 17369"/>
              <a:gd name="T3" fmla="*/ 637087 h 21600"/>
              <a:gd name="T4" fmla="*/ 24574 w 17369"/>
              <a:gd name="T5" fmla="*/ 16510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369" h="21600" fill="none" extrusionOk="0">
                <a:moveTo>
                  <a:pt x="0" y="2"/>
                </a:moveTo>
                <a:cubicBezTo>
                  <a:pt x="107" y="0"/>
                  <a:pt x="214" y="-1"/>
                  <a:pt x="322" y="0"/>
                </a:cubicBezTo>
                <a:cubicBezTo>
                  <a:pt x="6985" y="0"/>
                  <a:pt x="13276" y="3075"/>
                  <a:pt x="17368" y="8335"/>
                </a:cubicBezTo>
              </a:path>
              <a:path w="17369" h="21600" stroke="0" extrusionOk="0">
                <a:moveTo>
                  <a:pt x="0" y="2"/>
                </a:moveTo>
                <a:cubicBezTo>
                  <a:pt x="107" y="0"/>
                  <a:pt x="214" y="-1"/>
                  <a:pt x="322" y="0"/>
                </a:cubicBezTo>
                <a:cubicBezTo>
                  <a:pt x="6985" y="0"/>
                  <a:pt x="13276" y="3075"/>
                  <a:pt x="17368" y="8335"/>
                </a:cubicBezTo>
                <a:lnTo>
                  <a:pt x="322" y="21600"/>
                </a:lnTo>
                <a:lnTo>
                  <a:pt x="0" y="2"/>
                </a:lnTo>
                <a:close/>
              </a:path>
            </a:pathLst>
          </a:custGeom>
          <a:solidFill>
            <a:srgbClr val="66B13D">
              <a:alpha val="50195"/>
            </a:srgbClr>
          </a:solidFill>
          <a:ln w="9525">
            <a:solidFill>
              <a:srgbClr val="66B13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3" name="Arc 22"/>
          <p:cNvSpPr>
            <a:spLocks/>
          </p:cNvSpPr>
          <p:nvPr/>
        </p:nvSpPr>
        <p:spPr bwMode="gray">
          <a:xfrm rot="5400000">
            <a:off x="4193233" y="2121693"/>
            <a:ext cx="2411412" cy="1649413"/>
          </a:xfrm>
          <a:custGeom>
            <a:avLst/>
            <a:gdLst>
              <a:gd name="T0" fmla="*/ 0 w 31543"/>
              <a:gd name="T1" fmla="*/ 364093 h 21600"/>
              <a:gd name="T2" fmla="*/ 2411412 w 31543"/>
              <a:gd name="T3" fmla="*/ 738418 h 21600"/>
              <a:gd name="T4" fmla="*/ 1034882 w 31543"/>
              <a:gd name="T5" fmla="*/ 164941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543" h="21600" fill="none" extrusionOk="0">
                <a:moveTo>
                  <a:pt x="0" y="4768"/>
                </a:moveTo>
                <a:cubicBezTo>
                  <a:pt x="3837" y="1682"/>
                  <a:pt x="8613" y="-1"/>
                  <a:pt x="13537" y="0"/>
                </a:cubicBezTo>
                <a:cubicBezTo>
                  <a:pt x="20780" y="0"/>
                  <a:pt x="27542" y="3631"/>
                  <a:pt x="31543" y="9669"/>
                </a:cubicBezTo>
              </a:path>
              <a:path w="31543" h="21600" stroke="0" extrusionOk="0">
                <a:moveTo>
                  <a:pt x="0" y="4768"/>
                </a:moveTo>
                <a:cubicBezTo>
                  <a:pt x="3837" y="1682"/>
                  <a:pt x="8613" y="-1"/>
                  <a:pt x="13537" y="0"/>
                </a:cubicBezTo>
                <a:cubicBezTo>
                  <a:pt x="20780" y="0"/>
                  <a:pt x="27542" y="3631"/>
                  <a:pt x="31543" y="9669"/>
                </a:cubicBezTo>
                <a:lnTo>
                  <a:pt x="13537" y="21600"/>
                </a:lnTo>
                <a:lnTo>
                  <a:pt x="0" y="4768"/>
                </a:lnTo>
                <a:close/>
              </a:path>
            </a:pathLst>
          </a:custGeom>
          <a:solidFill>
            <a:srgbClr val="FF66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4" name="Arc 23"/>
          <p:cNvSpPr>
            <a:spLocks/>
          </p:cNvSpPr>
          <p:nvPr/>
        </p:nvSpPr>
        <p:spPr bwMode="black">
          <a:xfrm rot="5400000" flipH="1" flipV="1">
            <a:off x="2140595" y="1921669"/>
            <a:ext cx="3284537" cy="1716087"/>
          </a:xfrm>
          <a:custGeom>
            <a:avLst/>
            <a:gdLst>
              <a:gd name="T0" fmla="*/ 1369 w 43197"/>
              <a:gd name="T1" fmla="*/ 1716087 h 22479"/>
              <a:gd name="T2" fmla="*/ 3284537 w 43197"/>
              <a:gd name="T3" fmla="*/ 1619286 h 22479"/>
              <a:gd name="T4" fmla="*/ 1642383 w 43197"/>
              <a:gd name="T5" fmla="*/ 1648983 h 224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97" h="22479" fill="none" extrusionOk="0">
                <a:moveTo>
                  <a:pt x="17" y="22479"/>
                </a:moveTo>
                <a:cubicBezTo>
                  <a:pt x="5" y="22186"/>
                  <a:pt x="0" y="2189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377" y="-1"/>
                  <a:pt x="42984" y="9435"/>
                  <a:pt x="43196" y="21211"/>
                </a:cubicBezTo>
              </a:path>
              <a:path w="43197" h="22479" stroke="0" extrusionOk="0">
                <a:moveTo>
                  <a:pt x="17" y="22479"/>
                </a:moveTo>
                <a:cubicBezTo>
                  <a:pt x="5" y="22186"/>
                  <a:pt x="0" y="2189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377" y="-1"/>
                  <a:pt x="42984" y="9435"/>
                  <a:pt x="43196" y="21211"/>
                </a:cubicBezTo>
                <a:lnTo>
                  <a:pt x="21600" y="21600"/>
                </a:lnTo>
                <a:lnTo>
                  <a:pt x="17" y="22479"/>
                </a:lnTo>
                <a:close/>
              </a:path>
            </a:pathLst>
          </a:custGeom>
          <a:solidFill>
            <a:srgbClr val="FF96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25" name="Group 24"/>
          <p:cNvGrpSpPr>
            <a:grpSpLocks/>
          </p:cNvGrpSpPr>
          <p:nvPr/>
        </p:nvGrpSpPr>
        <p:grpSpPr bwMode="auto">
          <a:xfrm rot="3173304" flipV="1">
            <a:off x="2582714" y="3589337"/>
            <a:ext cx="2278062" cy="454025"/>
            <a:chOff x="1565" y="2568"/>
            <a:chExt cx="1118" cy="279"/>
          </a:xfrm>
        </p:grpSpPr>
        <p:sp>
          <p:nvSpPr>
            <p:cNvPr id="126" name="AutoShape 25"/>
            <p:cNvSpPr>
              <a:spLocks noChangeArrowheads="1"/>
            </p:cNvSpPr>
            <p:nvPr/>
          </p:nvSpPr>
          <p:spPr bwMode="white">
            <a:xfrm rot="5263130">
              <a:off x="1859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5882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7" name="AutoShape 26"/>
            <p:cNvSpPr>
              <a:spLocks noChangeArrowheads="1"/>
            </p:cNvSpPr>
            <p:nvPr/>
          </p:nvSpPr>
          <p:spPr bwMode="white">
            <a:xfrm rot="6078281">
              <a:off x="1995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5882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8" name="AutoShape 27"/>
            <p:cNvSpPr>
              <a:spLocks noChangeArrowheads="1"/>
            </p:cNvSpPr>
            <p:nvPr/>
          </p:nvSpPr>
          <p:spPr bwMode="white">
            <a:xfrm rot="6373927">
              <a:off x="2071" y="229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5882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9" name="AutoShape 28"/>
            <p:cNvSpPr>
              <a:spLocks noChangeArrowheads="1"/>
            </p:cNvSpPr>
            <p:nvPr/>
          </p:nvSpPr>
          <p:spPr bwMode="white">
            <a:xfrm rot="6906312">
              <a:off x="2161" y="232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5882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30" name="Arc 29"/>
          <p:cNvSpPr>
            <a:spLocks/>
          </p:cNvSpPr>
          <p:nvPr/>
        </p:nvSpPr>
        <p:spPr bwMode="ltGray">
          <a:xfrm rot="9670427">
            <a:off x="4372620" y="2734469"/>
            <a:ext cx="890587" cy="1651000"/>
          </a:xfrm>
          <a:custGeom>
            <a:avLst/>
            <a:gdLst>
              <a:gd name="T0" fmla="*/ 0 w 11660"/>
              <a:gd name="T1" fmla="*/ 55645 h 21600"/>
              <a:gd name="T2" fmla="*/ 890587 w 11660"/>
              <a:gd name="T3" fmla="*/ 67187 h 21600"/>
              <a:gd name="T4" fmla="*/ 424671 w 11660"/>
              <a:gd name="T5" fmla="*/ 16510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660" h="21600" fill="none" extrusionOk="0">
                <a:moveTo>
                  <a:pt x="-1" y="727"/>
                </a:moveTo>
                <a:cubicBezTo>
                  <a:pt x="1813" y="244"/>
                  <a:pt x="3682" y="-1"/>
                  <a:pt x="5560" y="0"/>
                </a:cubicBezTo>
                <a:cubicBezTo>
                  <a:pt x="7624" y="0"/>
                  <a:pt x="9679" y="296"/>
                  <a:pt x="11659" y="879"/>
                </a:cubicBezTo>
              </a:path>
              <a:path w="11660" h="21600" stroke="0" extrusionOk="0">
                <a:moveTo>
                  <a:pt x="-1" y="727"/>
                </a:moveTo>
                <a:cubicBezTo>
                  <a:pt x="1813" y="244"/>
                  <a:pt x="3682" y="-1"/>
                  <a:pt x="5560" y="0"/>
                </a:cubicBezTo>
                <a:cubicBezTo>
                  <a:pt x="7624" y="0"/>
                  <a:pt x="9679" y="296"/>
                  <a:pt x="11659" y="879"/>
                </a:cubicBezTo>
                <a:lnTo>
                  <a:pt x="5560" y="21600"/>
                </a:lnTo>
                <a:lnTo>
                  <a:pt x="-1" y="727"/>
                </a:lnTo>
                <a:close/>
              </a:path>
            </a:pathLst>
          </a:custGeom>
          <a:solidFill>
            <a:srgbClr val="04884E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1" name="Oval 30"/>
          <p:cNvSpPr>
            <a:spLocks noChangeArrowheads="1"/>
          </p:cNvSpPr>
          <p:nvPr/>
        </p:nvSpPr>
        <p:spPr bwMode="white">
          <a:xfrm>
            <a:off x="4004320" y="2224881"/>
            <a:ext cx="1123950" cy="11239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32" name="Text Box 31"/>
          <p:cNvSpPr txBox="1">
            <a:spLocks noChangeArrowheads="1"/>
          </p:cNvSpPr>
          <p:nvPr/>
        </p:nvSpPr>
        <p:spPr bwMode="white">
          <a:xfrm>
            <a:off x="2953395" y="2524919"/>
            <a:ext cx="973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8EC57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pitchFamily="2" charset="-122"/>
              </a:rPr>
              <a:t>50%</a:t>
            </a:r>
          </a:p>
        </p:txBody>
      </p:sp>
      <p:sp>
        <p:nvSpPr>
          <p:cNvPr id="133" name="Text Box 32"/>
          <p:cNvSpPr txBox="1">
            <a:spLocks noChangeArrowheads="1"/>
          </p:cNvSpPr>
          <p:nvPr/>
        </p:nvSpPr>
        <p:spPr bwMode="auto">
          <a:xfrm>
            <a:off x="5334645" y="2720181"/>
            <a:ext cx="755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8EC57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ea typeface="宋体" pitchFamily="2" charset="-122"/>
              </a:rPr>
              <a:t>24%</a:t>
            </a:r>
          </a:p>
        </p:txBody>
      </p:sp>
      <p:sp>
        <p:nvSpPr>
          <p:cNvPr id="134" name="Text Box 33"/>
          <p:cNvSpPr txBox="1">
            <a:spLocks noChangeArrowheads="1"/>
          </p:cNvSpPr>
          <p:nvPr/>
        </p:nvSpPr>
        <p:spPr bwMode="auto">
          <a:xfrm>
            <a:off x="4601220" y="1572419"/>
            <a:ext cx="758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8EC57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ea typeface="宋体" pitchFamily="2" charset="-122"/>
              </a:rPr>
              <a:t>16%</a:t>
            </a:r>
          </a:p>
        </p:txBody>
      </p:sp>
      <p:sp>
        <p:nvSpPr>
          <p:cNvPr id="135" name="Text Box 34"/>
          <p:cNvSpPr txBox="1">
            <a:spLocks noChangeArrowheads="1"/>
          </p:cNvSpPr>
          <p:nvPr/>
        </p:nvSpPr>
        <p:spPr bwMode="black">
          <a:xfrm>
            <a:off x="4601220" y="3704431"/>
            <a:ext cx="758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8EC57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ea typeface="宋体" pitchFamily="2" charset="-122"/>
              </a:rPr>
              <a:t>10%</a:t>
            </a:r>
          </a:p>
        </p:txBody>
      </p:sp>
      <p:sp>
        <p:nvSpPr>
          <p:cNvPr id="136" name="Rectangle 35"/>
          <p:cNvSpPr>
            <a:spLocks noChangeArrowheads="1"/>
          </p:cNvSpPr>
          <p:nvPr/>
        </p:nvSpPr>
        <p:spPr bwMode="black">
          <a:xfrm>
            <a:off x="721370" y="4085431"/>
            <a:ext cx="174625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8EC57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FF9600"/>
                </a:solidFill>
                <a:effectLst/>
                <a:uLnTx/>
                <a:uFillTx/>
                <a:ea typeface="宋体" pitchFamily="2" charset="-122"/>
              </a:rPr>
              <a:t>Products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1" i="0" u="none" strike="noStrike" kern="0" cap="none" spc="0" normalizeH="0" baseline="0" noProof="0">
              <a:ln>
                <a:noFill/>
              </a:ln>
              <a:solidFill>
                <a:srgbClr val="193583"/>
              </a:solidFill>
              <a:effectLst/>
              <a:uLnTx/>
              <a:uFillTx/>
              <a:ea typeface="宋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Description of the company’s products</a:t>
            </a:r>
          </a:p>
        </p:txBody>
      </p:sp>
      <p:sp>
        <p:nvSpPr>
          <p:cNvPr id="137" name="Rectangle 36"/>
          <p:cNvSpPr>
            <a:spLocks noChangeArrowheads="1"/>
          </p:cNvSpPr>
          <p:nvPr/>
        </p:nvSpPr>
        <p:spPr bwMode="black">
          <a:xfrm>
            <a:off x="6764982" y="5103019"/>
            <a:ext cx="1616075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8EC57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b="1">
                <a:solidFill>
                  <a:srgbClr val="FF6600"/>
                </a:solidFill>
                <a:ea typeface="宋体" pitchFamily="2" charset="-122"/>
              </a:rPr>
              <a:t>Service</a:t>
            </a:r>
          </a:p>
          <a:p>
            <a:pPr algn="r"/>
            <a:endParaRPr lang="en-US" altLang="zh-CN" sz="1000" b="1">
              <a:solidFill>
                <a:srgbClr val="FF6600"/>
              </a:solidFill>
              <a:ea typeface="宋体" pitchFamily="2" charset="-122"/>
            </a:endParaRPr>
          </a:p>
          <a:p>
            <a:pPr algn="r"/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Description of the company’s service</a:t>
            </a:r>
          </a:p>
        </p:txBody>
      </p:sp>
      <p:sp>
        <p:nvSpPr>
          <p:cNvPr id="138" name="Rectangle 37"/>
          <p:cNvSpPr>
            <a:spLocks noChangeArrowheads="1"/>
          </p:cNvSpPr>
          <p:nvPr/>
        </p:nvSpPr>
        <p:spPr bwMode="black">
          <a:xfrm>
            <a:off x="684857" y="5183981"/>
            <a:ext cx="1925638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8EC57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4884E"/>
                </a:solidFill>
                <a:effectLst/>
                <a:uLnTx/>
                <a:uFillTx/>
                <a:ea typeface="宋体" pitchFamily="2" charset="-122"/>
              </a:rPr>
              <a:t>Technology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Description of the company’s technology</a:t>
            </a:r>
          </a:p>
        </p:txBody>
      </p:sp>
      <p:sp>
        <p:nvSpPr>
          <p:cNvPr id="139" name="Rectangle 38"/>
          <p:cNvSpPr>
            <a:spLocks noChangeArrowheads="1"/>
          </p:cNvSpPr>
          <p:nvPr/>
        </p:nvSpPr>
        <p:spPr bwMode="black">
          <a:xfrm>
            <a:off x="6777682" y="4042569"/>
            <a:ext cx="1598613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8EC57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66B13D"/>
                </a:solidFill>
                <a:effectLst/>
                <a:uLnTx/>
                <a:uFillTx/>
                <a:ea typeface="宋体" pitchFamily="2" charset="-122"/>
              </a:rPr>
              <a:t>Market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Description of the company’s market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19431</TotalTime>
  <Words>41</Words>
  <Application>Microsoft Office PowerPoint</Application>
  <PresentationFormat>全屏显示(4:3)</PresentationFormat>
  <Paragraphs>21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 Unicode MS</vt:lpstr>
      <vt:lpstr>微软雅黑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http://www.1ppt.com</dc:description>
  <cp:lastModifiedBy>Qingri-7</cp:lastModifiedBy>
  <cp:revision>918</cp:revision>
  <dcterms:created xsi:type="dcterms:W3CDTF">2009-02-11T05:37:22Z</dcterms:created>
  <dcterms:modified xsi:type="dcterms:W3CDTF">2021-06-15T07:15:34Z</dcterms:modified>
  <cp:category>http://www.1ppt.com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