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 ren" initials="rr" lastIdx="2" clrIdx="0"/>
  <p:cmAuthor id="2" name="作者" initials="A" lastIdx="0" clrIdx="1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68625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defTabSz="457200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>
              <a:alpha val="100000"/>
            </a:srgbClr>
          </a:solidFill>
          <a:ln>
            <a:miter lim="800000"/>
          </a:ln>
        </p:spPr>
      </p:sp>
      <p:sp>
        <p:nvSpPr>
          <p:cNvPr id="23556" name="Text Box 2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lvl="0"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</p:spPr>
      </p:sp>
      <p:sp>
        <p:nvSpPr>
          <p:cNvPr id="5" name="文本占位符 4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171075"/>
            <a:ext cx="12355813" cy="6990622"/>
          </a:xfrm>
          <a:prstGeom prst="rect">
            <a:avLst/>
          </a:prstGeom>
          <a:noFill/>
          <a:ln w="9525">
            <a:noFill/>
          </a:ln>
          <a:scene3d>
            <a:camera prst="perspectiveFront"/>
            <a:lightRig rig="threePt" dir="t"/>
          </a:scene3d>
        </p:spPr>
      </p:pic>
      <p:sp>
        <p:nvSpPr>
          <p:cNvPr id="44" name="任意多边形 43"/>
          <p:cNvSpPr/>
          <p:nvPr>
            <p:custDataLst>
              <p:tags r:id="rId3"/>
            </p:custDataLst>
          </p:nvPr>
        </p:nvSpPr>
        <p:spPr>
          <a:xfrm>
            <a:off x="100003" y="2277866"/>
            <a:ext cx="9021140" cy="119177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208" h="1877">
                <a:moveTo>
                  <a:pt x="0" y="0"/>
                </a:moveTo>
                <a:lnTo>
                  <a:pt x="9514" y="0"/>
                </a:lnTo>
                <a:lnTo>
                  <a:pt x="9789" y="0"/>
                </a:lnTo>
                <a:lnTo>
                  <a:pt x="12264" y="0"/>
                </a:lnTo>
                <a:lnTo>
                  <a:pt x="12995" y="0"/>
                </a:lnTo>
                <a:lnTo>
                  <a:pt x="13270" y="0"/>
                </a:lnTo>
                <a:cubicBezTo>
                  <a:pt x="13788" y="0"/>
                  <a:pt x="14208" y="420"/>
                  <a:pt x="14208" y="939"/>
                </a:cubicBezTo>
                <a:cubicBezTo>
                  <a:pt x="14208" y="1457"/>
                  <a:pt x="13788" y="1877"/>
                  <a:pt x="13270" y="1877"/>
                </a:cubicBezTo>
                <a:lnTo>
                  <a:pt x="12995" y="1877"/>
                </a:lnTo>
                <a:lnTo>
                  <a:pt x="12264" y="1877"/>
                </a:lnTo>
                <a:lnTo>
                  <a:pt x="11925" y="1877"/>
                </a:lnTo>
                <a:lnTo>
                  <a:pt x="11650" y="1877"/>
                </a:lnTo>
                <a:lnTo>
                  <a:pt x="11650" y="1874"/>
                </a:lnTo>
                <a:lnTo>
                  <a:pt x="10672" y="1874"/>
                </a:lnTo>
                <a:lnTo>
                  <a:pt x="9568" y="1874"/>
                </a:lnTo>
                <a:lnTo>
                  <a:pt x="9568" y="1550"/>
                </a:lnTo>
                <a:lnTo>
                  <a:pt x="10672" y="1550"/>
                </a:lnTo>
                <a:lnTo>
                  <a:pt x="11677" y="1550"/>
                </a:lnTo>
                <a:lnTo>
                  <a:pt x="11781" y="1550"/>
                </a:lnTo>
                <a:lnTo>
                  <a:pt x="11781" y="1553"/>
                </a:lnTo>
                <a:lnTo>
                  <a:pt x="11925" y="1553"/>
                </a:lnTo>
                <a:lnTo>
                  <a:pt x="12264" y="1553"/>
                </a:lnTo>
                <a:lnTo>
                  <a:pt x="12973" y="1553"/>
                </a:lnTo>
                <a:cubicBezTo>
                  <a:pt x="12989" y="1553"/>
                  <a:pt x="13005" y="1552"/>
                  <a:pt x="13020" y="1551"/>
                </a:cubicBezTo>
                <a:lnTo>
                  <a:pt x="13027" y="1551"/>
                </a:lnTo>
                <a:lnTo>
                  <a:pt x="13027" y="1553"/>
                </a:lnTo>
                <a:lnTo>
                  <a:pt x="13248" y="1553"/>
                </a:lnTo>
                <a:cubicBezTo>
                  <a:pt x="13588" y="1553"/>
                  <a:pt x="13863" y="1278"/>
                  <a:pt x="13863" y="939"/>
                </a:cubicBezTo>
                <a:cubicBezTo>
                  <a:pt x="13863" y="599"/>
                  <a:pt x="13588" y="324"/>
                  <a:pt x="13248" y="324"/>
                </a:cubicBezTo>
                <a:lnTo>
                  <a:pt x="13027" y="324"/>
                </a:lnTo>
                <a:lnTo>
                  <a:pt x="13027" y="326"/>
                </a:lnTo>
                <a:lnTo>
                  <a:pt x="13020" y="326"/>
                </a:lnTo>
                <a:cubicBezTo>
                  <a:pt x="13005" y="325"/>
                  <a:pt x="12989" y="324"/>
                  <a:pt x="12973" y="324"/>
                </a:cubicBezTo>
                <a:lnTo>
                  <a:pt x="12264" y="324"/>
                </a:lnTo>
                <a:lnTo>
                  <a:pt x="9789" y="324"/>
                </a:lnTo>
                <a:lnTo>
                  <a:pt x="9514" y="324"/>
                </a:lnTo>
                <a:lnTo>
                  <a:pt x="0" y="324"/>
                </a:lnTo>
                <a:lnTo>
                  <a:pt x="0" y="0"/>
                </a:lnTo>
                <a:close/>
              </a:path>
            </a:pathLst>
          </a:custGeom>
          <a:solidFill>
            <a:srgbClr val="376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任意多边形: 形状 35"/>
          <p:cNvSpPr/>
          <p:nvPr>
            <p:custDataLst>
              <p:tags r:id="rId4"/>
            </p:custDataLst>
          </p:nvPr>
        </p:nvSpPr>
        <p:spPr>
          <a:xfrm>
            <a:off x="7594127" y="4175683"/>
            <a:ext cx="4407227" cy="346040"/>
          </a:xfrm>
          <a:custGeom>
            <a:avLst/>
            <a:gdLst>
              <a:gd name="connsiteX0" fmla="*/ 222587 w 228229"/>
              <a:gd name="connsiteY0" fmla="*/ 120936 h 260315"/>
              <a:gd name="connsiteX1" fmla="*/ 14943 w 228229"/>
              <a:gd name="connsiteY1" fmla="*/ 1017 h 260315"/>
              <a:gd name="connsiteX2" fmla="*/ 893 w 228229"/>
              <a:gd name="connsiteY2" fmla="*/ 4779 h 260315"/>
              <a:gd name="connsiteX3" fmla="*/ -488 w 228229"/>
              <a:gd name="connsiteY3" fmla="*/ 9875 h 260315"/>
              <a:gd name="connsiteX4" fmla="*/ -488 w 228229"/>
              <a:gd name="connsiteY4" fmla="*/ 249714 h 260315"/>
              <a:gd name="connsiteX5" fmla="*/ 9847 w 228229"/>
              <a:gd name="connsiteY5" fmla="*/ 259954 h 260315"/>
              <a:gd name="connsiteX6" fmla="*/ 14943 w 228229"/>
              <a:gd name="connsiteY6" fmla="*/ 258572 h 260315"/>
              <a:gd name="connsiteX7" fmla="*/ 222587 w 228229"/>
              <a:gd name="connsiteY7" fmla="*/ 138653 h 260315"/>
              <a:gd name="connsiteX8" fmla="*/ 226407 w 228229"/>
              <a:gd name="connsiteY8" fmla="*/ 124756 h 260315"/>
              <a:gd name="connsiteX9" fmla="*/ 222587 w 228229"/>
              <a:gd name="connsiteY9" fmla="*/ 120936 h 26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1" h="545">
                <a:moveTo>
                  <a:pt x="6599" y="0"/>
                </a:moveTo>
                <a:cubicBezTo>
                  <a:pt x="6602" y="0"/>
                  <a:pt x="6605" y="1"/>
                  <a:pt x="6608" y="3"/>
                </a:cubicBezTo>
                <a:lnTo>
                  <a:pt x="6933" y="254"/>
                </a:lnTo>
                <a:cubicBezTo>
                  <a:pt x="6936" y="256"/>
                  <a:pt x="6938" y="259"/>
                  <a:pt x="6939" y="262"/>
                </a:cubicBezTo>
                <a:cubicBezTo>
                  <a:pt x="6944" y="272"/>
                  <a:pt x="6941" y="285"/>
                  <a:pt x="6933" y="291"/>
                </a:cubicBezTo>
                <a:lnTo>
                  <a:pt x="6608" y="542"/>
                </a:lnTo>
                <a:cubicBezTo>
                  <a:pt x="6606" y="544"/>
                  <a:pt x="6603" y="545"/>
                  <a:pt x="6600" y="545"/>
                </a:cubicBezTo>
                <a:cubicBezTo>
                  <a:pt x="6592" y="545"/>
                  <a:pt x="6584" y="535"/>
                  <a:pt x="6584" y="524"/>
                </a:cubicBezTo>
                <a:lnTo>
                  <a:pt x="6584" y="435"/>
                </a:lnTo>
                <a:lnTo>
                  <a:pt x="0" y="435"/>
                </a:lnTo>
                <a:lnTo>
                  <a:pt x="0" y="111"/>
                </a:lnTo>
                <a:lnTo>
                  <a:pt x="6584" y="111"/>
                </a:lnTo>
                <a:lnTo>
                  <a:pt x="6584" y="21"/>
                </a:lnTo>
                <a:cubicBezTo>
                  <a:pt x="6584" y="18"/>
                  <a:pt x="6585" y="14"/>
                  <a:pt x="6586" y="11"/>
                </a:cubicBezTo>
                <a:cubicBezTo>
                  <a:pt x="6589" y="4"/>
                  <a:pt x="6594" y="1"/>
                  <a:pt x="6599" y="0"/>
                </a:cubicBezTo>
                <a:close/>
              </a:path>
            </a:pathLst>
          </a:custGeom>
          <a:solidFill>
            <a:srgbClr val="FFC000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endParaRPr lang="zh-CN" altLang="en-US">
              <a:latin typeface="微软雅黑" panose="020B0503020204020204" charset="-122"/>
            </a:endParaRPr>
          </a:p>
        </p:txBody>
      </p:sp>
      <p:sp>
        <p:nvSpPr>
          <p:cNvPr id="46" name="任意多边形 45"/>
          <p:cNvSpPr/>
          <p:nvPr>
            <p:custDataLst>
              <p:tags r:id="rId5"/>
            </p:custDataLst>
          </p:nvPr>
        </p:nvSpPr>
        <p:spPr>
          <a:xfrm>
            <a:off x="3017524" y="3260744"/>
            <a:ext cx="4339773" cy="119304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5" h="1879">
                <a:moveTo>
                  <a:pt x="938" y="0"/>
                </a:moveTo>
                <a:lnTo>
                  <a:pt x="2318" y="0"/>
                </a:lnTo>
                <a:lnTo>
                  <a:pt x="2318" y="2"/>
                </a:lnTo>
                <a:lnTo>
                  <a:pt x="2462" y="2"/>
                </a:lnTo>
                <a:lnTo>
                  <a:pt x="2831" y="2"/>
                </a:lnTo>
                <a:lnTo>
                  <a:pt x="2831" y="2"/>
                </a:lnTo>
                <a:lnTo>
                  <a:pt x="2839" y="2"/>
                </a:lnTo>
                <a:lnTo>
                  <a:pt x="4461" y="2"/>
                </a:lnTo>
                <a:lnTo>
                  <a:pt x="4973" y="2"/>
                </a:lnTo>
                <a:lnTo>
                  <a:pt x="4973" y="326"/>
                </a:lnTo>
                <a:lnTo>
                  <a:pt x="4461" y="326"/>
                </a:lnTo>
                <a:lnTo>
                  <a:pt x="2839" y="326"/>
                </a:lnTo>
                <a:lnTo>
                  <a:pt x="2831" y="326"/>
                </a:lnTo>
                <a:lnTo>
                  <a:pt x="2831" y="326"/>
                </a:lnTo>
                <a:lnTo>
                  <a:pt x="2462" y="326"/>
                </a:lnTo>
                <a:lnTo>
                  <a:pt x="1702" y="326"/>
                </a:lnTo>
                <a:lnTo>
                  <a:pt x="1702" y="324"/>
                </a:lnTo>
                <a:lnTo>
                  <a:pt x="960" y="324"/>
                </a:lnTo>
                <a:cubicBezTo>
                  <a:pt x="620" y="324"/>
                  <a:pt x="345" y="599"/>
                  <a:pt x="345" y="938"/>
                </a:cubicBezTo>
                <a:cubicBezTo>
                  <a:pt x="345" y="1278"/>
                  <a:pt x="620" y="1553"/>
                  <a:pt x="960" y="1553"/>
                </a:cubicBezTo>
                <a:lnTo>
                  <a:pt x="3790" y="1553"/>
                </a:lnTo>
                <a:lnTo>
                  <a:pt x="3790" y="1552"/>
                </a:lnTo>
                <a:lnTo>
                  <a:pt x="4955" y="1552"/>
                </a:lnTo>
                <a:lnTo>
                  <a:pt x="4955" y="1553"/>
                </a:lnTo>
                <a:lnTo>
                  <a:pt x="6835" y="1553"/>
                </a:lnTo>
                <a:lnTo>
                  <a:pt x="6835" y="1877"/>
                </a:lnTo>
                <a:lnTo>
                  <a:pt x="4955" y="1877"/>
                </a:lnTo>
                <a:lnTo>
                  <a:pt x="4955" y="1879"/>
                </a:lnTo>
                <a:lnTo>
                  <a:pt x="4955" y="1879"/>
                </a:lnTo>
                <a:lnTo>
                  <a:pt x="2462" y="1879"/>
                </a:lnTo>
                <a:lnTo>
                  <a:pt x="1702" y="1879"/>
                </a:lnTo>
                <a:lnTo>
                  <a:pt x="1702" y="1877"/>
                </a:lnTo>
                <a:lnTo>
                  <a:pt x="938" y="1877"/>
                </a:lnTo>
                <a:cubicBezTo>
                  <a:pt x="420" y="1877"/>
                  <a:pt x="0" y="1457"/>
                  <a:pt x="0" y="938"/>
                </a:cubicBezTo>
                <a:cubicBezTo>
                  <a:pt x="0" y="420"/>
                  <a:pt x="420" y="0"/>
                  <a:pt x="938" y="0"/>
                </a:cubicBezTo>
                <a:close/>
              </a:path>
            </a:pathLst>
          </a:custGeom>
          <a:solidFill>
            <a:srgbClr val="FF742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序号"/>
          <p:cNvSpPr/>
          <p:nvPr>
            <p:custDataLst>
              <p:tags r:id="rId6"/>
            </p:custDataLst>
          </p:nvPr>
        </p:nvSpPr>
        <p:spPr>
          <a:xfrm>
            <a:off x="4288661" y="2127387"/>
            <a:ext cx="492709" cy="492709"/>
          </a:xfrm>
          <a:prstGeom prst="ellipse">
            <a:avLst/>
          </a:prstGeom>
          <a:solidFill>
            <a:srgbClr val="FFFFFF"/>
          </a:solidFill>
          <a:ln w="34925" cap="flat" cmpd="sng" algn="ctr">
            <a:solidFill>
              <a:srgbClr val="376FFF"/>
            </a:solidFill>
            <a:prstDash val="solid"/>
            <a:miter lim="800000"/>
          </a:ln>
          <a:effectLst/>
        </p:spPr>
        <p:txBody>
          <a:bodyPr vertOverflow="overflow" horzOverflow="overflow" vert="horz" wrap="none" lIns="91430" tIns="45715" rIns="91430" bIns="45715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rgbClr val="376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1400" b="1">
              <a:solidFill>
                <a:srgbClr val="376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8" name="序号"/>
          <p:cNvSpPr/>
          <p:nvPr>
            <p:custDataLst>
              <p:tags r:id="rId7"/>
            </p:custDataLst>
          </p:nvPr>
        </p:nvSpPr>
        <p:spPr>
          <a:xfrm>
            <a:off x="5797899" y="3129312"/>
            <a:ext cx="492709" cy="492709"/>
          </a:xfrm>
          <a:prstGeom prst="ellipse">
            <a:avLst/>
          </a:prstGeom>
          <a:solidFill>
            <a:srgbClr val="FFFFFF"/>
          </a:solidFill>
          <a:ln w="34925" cap="flat" cmpd="sng" algn="ctr">
            <a:solidFill>
              <a:srgbClr val="FF7429"/>
            </a:solidFill>
            <a:prstDash val="solid"/>
            <a:miter lim="800000"/>
          </a:ln>
          <a:effectLst/>
        </p:spPr>
        <p:txBody>
          <a:bodyPr vertOverflow="overflow" horzOverflow="overflow" vert="horz" wrap="none" lIns="91430" tIns="45715" rIns="91430" bIns="45715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rgbClr val="FF74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1400" b="1">
              <a:solidFill>
                <a:srgbClr val="FF742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9" name="序号"/>
          <p:cNvSpPr/>
          <p:nvPr>
            <p:custDataLst>
              <p:tags r:id="rId8"/>
            </p:custDataLst>
          </p:nvPr>
        </p:nvSpPr>
        <p:spPr>
          <a:xfrm>
            <a:off x="7303327" y="4112825"/>
            <a:ext cx="492709" cy="492709"/>
          </a:xfrm>
          <a:prstGeom prst="ellipse">
            <a:avLst/>
          </a:prstGeom>
          <a:solidFill>
            <a:srgbClr val="FFFFFF"/>
          </a:solidFill>
          <a:ln w="34925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vertOverflow="overflow" horzOverflow="overflow" vert="horz" wrap="none" lIns="91430" tIns="45715" rIns="91430" bIns="45715" numCol="1" spcCol="0" rtlCol="0" fromWordArt="0" anchor="ctr" anchorCtr="0" forceAA="0" compatLnSpc="1">
            <a:norm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14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0" name="矩形 49"/>
          <p:cNvSpPr/>
          <p:nvPr>
            <p:custDataLst>
              <p:tags r:id="rId9"/>
            </p:custDataLst>
          </p:nvPr>
        </p:nvSpPr>
        <p:spPr>
          <a:xfrm>
            <a:off x="5021692" y="5127448"/>
            <a:ext cx="4728987" cy="5473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Java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C/C++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python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神经网络与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机器学习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/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深度学习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、计算机视觉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硕士研究生及以上学历。顶级会议上发表过论文者优先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1" name="矩形 50"/>
          <p:cNvSpPr/>
          <p:nvPr>
            <p:custDataLst>
              <p:tags r:id="rId10"/>
            </p:custDataLst>
          </p:nvPr>
        </p:nvSpPr>
        <p:spPr>
          <a:xfrm>
            <a:off x="6198224" y="4698868"/>
            <a:ext cx="2824821" cy="33461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Ai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算法（大模型架构）研发</a:t>
            </a:r>
            <a:endParaRPr lang="zh-CN" altLang="en-US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2" name="矩形 51"/>
          <p:cNvSpPr/>
          <p:nvPr>
            <p:custDataLst>
              <p:tags r:id="rId11"/>
            </p:custDataLst>
          </p:nvPr>
        </p:nvSpPr>
        <p:spPr>
          <a:xfrm>
            <a:off x="2666087" y="1105777"/>
            <a:ext cx="4120721" cy="3777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Langchain4j/SpringAI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RAG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Function Call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，提示词工程，模型微调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3" name="矩形 52"/>
          <p:cNvSpPr/>
          <p:nvPr>
            <p:custDataLst>
              <p:tags r:id="rId12"/>
            </p:custDataLst>
          </p:nvPr>
        </p:nvSpPr>
        <p:spPr>
          <a:xfrm>
            <a:off x="3183876" y="1722934"/>
            <a:ext cx="2702913" cy="3352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b="1">
                <a:solidFill>
                  <a:srgbClr val="376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AI</a:t>
            </a:r>
            <a:r>
              <a:rPr lang="zh-CN" altLang="en-US" b="1">
                <a:solidFill>
                  <a:srgbClr val="376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应用开发工程师</a:t>
            </a:r>
            <a:r>
              <a:rPr lang="en-US" altLang="zh-CN" b="1">
                <a:solidFill>
                  <a:srgbClr val="376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en-US" altLang="zh-CN" b="1" dirty="0">
              <a:solidFill>
                <a:srgbClr val="376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4" name="矩形 53"/>
          <p:cNvSpPr/>
          <p:nvPr>
            <p:custDataLst>
              <p:tags r:id="rId13"/>
            </p:custDataLst>
          </p:nvPr>
        </p:nvSpPr>
        <p:spPr>
          <a:xfrm>
            <a:off x="4692796" y="3649322"/>
            <a:ext cx="2969586" cy="54731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python PyTorch/TensorFlow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算法</a:t>
            </a:r>
            <a:endParaRPr lang="en-US" altLang="zh-CN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模型预训练、模型微调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5" name="矩形 54"/>
          <p:cNvSpPr/>
          <p:nvPr>
            <p:custDataLst>
              <p:tags r:id="rId14"/>
            </p:custDataLst>
          </p:nvPr>
        </p:nvSpPr>
        <p:spPr>
          <a:xfrm>
            <a:off x="4692479" y="2667715"/>
            <a:ext cx="2703318" cy="33476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F742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大模型（微调）工程师</a:t>
            </a:r>
            <a:endParaRPr lang="zh-CN" altLang="en-US" b="1" dirty="0">
              <a:solidFill>
                <a:srgbClr val="FF742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520065" y="865823"/>
            <a:ext cx="3943350" cy="4648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9255" y="559339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 </a:t>
            </a:r>
            <a:r>
              <a:rPr lang="zh-CN" altLang="en-US" sz="1600"/>
              <a:t>凸显</a:t>
            </a:r>
            <a:r>
              <a:rPr lang="en-US" altLang="zh-CN" sz="1600"/>
              <a:t>java</a:t>
            </a:r>
            <a:r>
              <a:rPr lang="zh-CN" altLang="en-US" sz="1600"/>
              <a:t>行业岗位缩减巨大，</a:t>
            </a:r>
            <a:r>
              <a:rPr lang="en-US" altLang="zh-CN" sz="1600"/>
              <a:t>  java</a:t>
            </a:r>
            <a:r>
              <a:rPr lang="zh-CN" altLang="en-US" sz="1600"/>
              <a:t>程序员只能卷。</a:t>
            </a:r>
            <a:endParaRPr lang="zh-CN" altLang="en-US" sz="160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10705" y="999173"/>
            <a:ext cx="3971925" cy="4514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90995" y="559339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    AI</a:t>
            </a:r>
            <a:r>
              <a:rPr lang="zh-CN" altLang="en-US" sz="1600"/>
              <a:t>方向程上升趋势，</a:t>
            </a:r>
            <a:r>
              <a:rPr lang="en-US" altLang="zh-CN" sz="1600"/>
              <a:t> </a:t>
            </a:r>
            <a:r>
              <a:rPr lang="zh-CN" altLang="en-US" sz="1600"/>
              <a:t>能给程序员带来更多机会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icid" val="{32123feb-2752-43b9-8a6c-e589816d0a5c}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065_2*m_h_f*1_1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DIAGRAM_MAX_ITEMCNT" val="6"/>
  <p:tag name="KSO_WM_DIAGRAM_MIN_ITEMCNT" val="2"/>
  <p:tag name="KSO_WM_DIAGRAM_VIRTUALLY_FRAME" val="{&quot;height&quot;:365.275,&quot;left&quot;:7.84404296875,&quot;top&quot;:87.05,&quot;width&quot;:937.242886165108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你的智能图形项正文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5_2*m_h_a*1_1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33"/>
  <p:tag name="KSO_WM_DIAGRAM_MAX_ITEMCNT" val="6"/>
  <p:tag name="KSO_WM_DIAGRAM_MIN_ITEMCNT" val="2"/>
  <p:tag name="KSO_WM_DIAGRAM_VIRTUALLY_FRAME" val="{&quot;height&quot;:365.275,&quot;left&quot;:7.84404296875,&quot;top&quot;:87.05,&quot;width&quot;:937.242886165108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065_2*m_h_f*1_2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22"/>
  <p:tag name="KSO_WM_DIAGRAM_MAX_ITEMCNT" val="6"/>
  <p:tag name="KSO_WM_DIAGRAM_MIN_ITEMCNT" val="2"/>
  <p:tag name="KSO_WM_DIAGRAM_VIRTUALLY_FRAME" val="{&quot;height&quot;:365.275,&quot;left&quot;:7.84404296875,&quot;top&quot;:87.05,&quot;width&quot;:937.242886165108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你的智能图形项正文文本具体内容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065_2*m_h_a*1_2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14"/>
  <p:tag name="KSO_WM_DIAGRAM_MAX_ITEMCNT" val="6"/>
  <p:tag name="KSO_WM_DIAGRAM_MIN_ITEMCNT" val="2"/>
  <p:tag name="KSO_WM_DIAGRAM_VIRTUALLY_FRAME" val="{&quot;height&quot;:365.275,&quot;left&quot;:7.84404296875,&quot;top&quot;:87.05,&quot;width&quot;:937.242886165108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5_2*m_h_i*1_1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365.275,&quot;left&quot;:7.84404296875,&quot;top&quot;:87.05,&quot;width&quot;:937.242886165108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5_2*m_h_i*1_3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365.275,&quot;left&quot;:7.84404296875,&quot;top&quot;:87.05,&quot;width&quot;:937.242886165108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7"/>
  <p:tag name="KSO_WM_UNIT_FILL_FORE_SCHEMECOLOR_INDEX_BRIGHTNESS" val="0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65_2*m_h_i*1_2_2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365.275,&quot;left&quot;:7.84404296875,&quot;top&quot;:87.05,&quot;width&quot;:937.242886165108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20231065_2*m_h_i*1_1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65.275,&quot;left&quot;:7.84404296875,&quot;top&quot;:87.05,&quot;width&quot;:937.242886165108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BEAUTIFY_FLAG" val="#wm#"/>
  <p:tag name="KSO_WM_UNIT_LINE_FORE_SCHEMECOLOR_INDEX" val="5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20231065_2*m_h_i*1_2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65.275,&quot;left&quot;:7.84404296875,&quot;top&quot;:87.05,&quot;width&quot;:937.242886165108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BEAUTIFY_FLAG" val="#wm#"/>
  <p:tag name="KSO_WM_UNIT_LINE_FORE_SCHEMECOLOR_INDEX" val="6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20231065_2*m_h_i*1_3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365.275,&quot;left&quot;:7.84404296875,&quot;top&quot;:87.05,&quot;width&quot;:937.242886165108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BEAUTIFY_FLAG" val="#wm#"/>
  <p:tag name="KSO_WM_UNIT_LINE_FORE_SCHEMECOLOR_INDEX" val="7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1065_2*m_h_f*1_3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34"/>
  <p:tag name="KSO_WM_DIAGRAM_MAX_ITEMCNT" val="6"/>
  <p:tag name="KSO_WM_DIAGRAM_MIN_ITEMCNT" val="2"/>
  <p:tag name="KSO_WM_DIAGRAM_VIRTUALLY_FRAME" val="{&quot;height&quot;:365.275,&quot;left&quot;:7.84404296875,&quot;top&quot;:87.05,&quot;width&quot;:937.242886165108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你的智能图形项正文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065_2*m_h_a*1_3_1"/>
  <p:tag name="KSO_WM_TEMPLATE_CATEGORY" val="diagram"/>
  <p:tag name="KSO_WM_TEMPLATE_INDEX" val="20231065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m1-1"/>
  <p:tag name="KSO_WM_UNIT_VALUE" val="11"/>
  <p:tag name="KSO_WM_DIAGRAM_MAX_ITEMCNT" val="6"/>
  <p:tag name="KSO_WM_DIAGRAM_MIN_ITEMCNT" val="2"/>
  <p:tag name="KSO_WM_DIAGRAM_VIRTUALLY_FRAME" val="{&quot;height&quot;:365.275,&quot;left&quot;:7.84404296875,&quot;top&quot;:87.05,&quot;width&quot;:937.242886165108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演示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tuling</dc:creator>
  <cp:lastModifiedBy>xs</cp:lastModifiedBy>
  <cp:revision>3</cp:revision>
  <dcterms:created xsi:type="dcterms:W3CDTF">2023-08-09T12:44:00Z</dcterms:created>
  <dcterms:modified xsi:type="dcterms:W3CDTF">2025-06-17T06:00:17Z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C1774F47ECA84866B9F7E92DE4C16367_12</vt:lpwstr>
  </property>
</Properties>
</file>