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mooth val="0"/>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mooth val="0"/>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mooth val="0"/>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mooth val="0"/>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Slide Image Placeholder 1"/>
          <p:cNvSpPr>
            <a:spLocks noChangeAspect="1" noRot="1" noGrp="1"/>
          </p:cNvSpPr>
          <p:nvPr>
            <p:ph type="sldImg"/>
          </p:nvPr>
        </p:nvSpPr>
        <p:spPr/>
      </p:sp>
      <p:sp>
        <p:nvSpPr>
          <p:cNvPr id="1048678" name="Notes Placeholder 2"/>
          <p:cNvSpPr>
            <a:spLocks noGrp="1"/>
          </p:cNvSpPr>
          <p:nvPr>
            <p:ph type="body" idx="1"/>
          </p:nvPr>
        </p:nvSpPr>
        <p:spPr/>
        <p:txBody>
          <a:bodyPr/>
          <a:p>
            <a:endParaRPr dirty="0" lang="en-IN"/>
          </a:p>
        </p:txBody>
      </p:sp>
      <p:sp>
        <p:nvSpPr>
          <p:cNvPr id="1048679" name="Slide Number Placeholder 3"/>
          <p:cNvSpPr>
            <a:spLocks noGrp="1"/>
          </p:cNvSpPr>
          <p:nvPr>
            <p:ph type="sldNum" sz="quarter" idx="5"/>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openxmlformats.org/officeDocument/2006/relationships/image" Target="../media/image12.emf"/><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jpe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STUDENT NAME</a:t>
            </a:r>
            <a:r>
              <a:rPr dirty="0" sz="2400" lang="en-US">
                <a:latin typeface="Times New Roman" panose="02020603050405020304" pitchFamily="18" charset="0"/>
                <a:cs typeface="Times New Roman" panose="02020603050405020304" pitchFamily="18" charset="0"/>
              </a:rPr>
              <a:t>: </a:t>
            </a:r>
            <a:r>
              <a:rPr dirty="0" sz="2400" lang="en-US" err="1">
                <a:latin typeface="Times New Roman" panose="02020603050405020304" pitchFamily="18" charset="0"/>
                <a:cs typeface="Times New Roman" panose="02020603050405020304" pitchFamily="18" charset="0"/>
              </a:rPr>
              <a:t>D</a:t>
            </a:r>
            <a:r>
              <a:rPr dirty="0" sz="2400" lang="en-US" err="1">
                <a:latin typeface="Times New Roman" panose="02020603050405020304" pitchFamily="18" charset="0"/>
                <a:cs typeface="Times New Roman" panose="02020603050405020304" pitchFamily="18" charset="0"/>
              </a:rPr>
              <a:t>i</a:t>
            </a:r>
            <a:r>
              <a:rPr dirty="0" sz="2400" lang="en-US" err="1">
                <a:latin typeface="Times New Roman" panose="02020603050405020304" pitchFamily="18" charset="0"/>
                <a:cs typeface="Times New Roman" panose="02020603050405020304" pitchFamily="18" charset="0"/>
              </a:rPr>
              <a:t>v</a:t>
            </a:r>
            <a:r>
              <a:rPr dirty="0" sz="2400" lang="en-US" err="1">
                <a:latin typeface="Times New Roman" panose="02020603050405020304" pitchFamily="18" charset="0"/>
                <a:cs typeface="Times New Roman" panose="02020603050405020304" pitchFamily="18" charset="0"/>
              </a:rPr>
              <a:t>y</a:t>
            </a:r>
            <a:r>
              <a:rPr dirty="0" sz="2400" lang="en-US" err="1">
                <a:latin typeface="Times New Roman" panose="02020603050405020304" pitchFamily="18" charset="0"/>
                <a:cs typeface="Times New Roman" panose="02020603050405020304" pitchFamily="18" charset="0"/>
              </a:rPr>
              <a:t>a</a:t>
            </a:r>
            <a:r>
              <a:rPr dirty="0" sz="2400" lang="en-US" err="1">
                <a:latin typeface="Times New Roman" panose="02020603050405020304" pitchFamily="18" charset="0"/>
                <a:cs typeface="Times New Roman" panose="02020603050405020304" pitchFamily="18" charset="0"/>
              </a:rPr>
              <a:t>d</a:t>
            </a:r>
            <a:r>
              <a:rPr dirty="0" sz="2400" lang="en-US" err="1">
                <a:latin typeface="Times New Roman" panose="02020603050405020304" pitchFamily="18" charset="0"/>
                <a:cs typeface="Times New Roman" panose="02020603050405020304" pitchFamily="18" charset="0"/>
              </a:rPr>
              <a:t>h</a:t>
            </a:r>
            <a:r>
              <a:rPr dirty="0" sz="2400" lang="en-US" err="1">
                <a:latin typeface="Times New Roman" panose="02020603050405020304" pitchFamily="18" charset="0"/>
                <a:cs typeface="Times New Roman" panose="02020603050405020304" pitchFamily="18" charset="0"/>
              </a:rPr>
              <a:t>a</a:t>
            </a:r>
            <a:r>
              <a:rPr dirty="0" sz="2400" lang="en-US" err="1">
                <a:latin typeface="Times New Roman" panose="02020603050405020304" pitchFamily="18" charset="0"/>
                <a:cs typeface="Times New Roman" panose="02020603050405020304" pitchFamily="18" charset="0"/>
              </a:rPr>
              <a:t>r</a:t>
            </a:r>
            <a:r>
              <a:rPr dirty="0" sz="2400" lang="en-US" err="1">
                <a:latin typeface="Times New Roman" panose="02020603050405020304" pitchFamily="18" charset="0"/>
                <a:cs typeface="Times New Roman" panose="02020603050405020304" pitchFamily="18" charset="0"/>
              </a:rPr>
              <a:t>s</a:t>
            </a:r>
            <a:r>
              <a:rPr dirty="0" sz="2400" lang="en-US" err="1">
                <a:latin typeface="Times New Roman" panose="02020603050405020304" pitchFamily="18" charset="0"/>
                <a:cs typeface="Times New Roman" panose="02020603050405020304" pitchFamily="18" charset="0"/>
              </a:rPr>
              <a:t>h</a:t>
            </a:r>
            <a:r>
              <a:rPr dirty="0" sz="2400" lang="en-US" err="1">
                <a:latin typeface="Times New Roman" panose="02020603050405020304" pitchFamily="18" charset="0"/>
                <a:cs typeface="Times New Roman" panose="02020603050405020304" pitchFamily="18" charset="0"/>
              </a:rPr>
              <a:t>i</a:t>
            </a:r>
            <a:r>
              <a:rPr dirty="0" sz="2400" lang="en-US" err="1">
                <a:latin typeface="Times New Roman" panose="02020603050405020304" pitchFamily="18" charset="0"/>
                <a:cs typeface="Times New Roman" panose="02020603050405020304" pitchFamily="18" charset="0"/>
              </a:rPr>
              <a:t>n</a:t>
            </a:r>
            <a:r>
              <a:rPr dirty="0" sz="2400" lang="en-US" err="1">
                <a:latin typeface="Times New Roman" panose="02020603050405020304" pitchFamily="18" charset="0"/>
                <a:cs typeface="Times New Roman" panose="02020603050405020304" pitchFamily="18" charset="0"/>
              </a:rPr>
              <a:t>i</a:t>
            </a:r>
            <a:r>
              <a:rPr dirty="0" sz="2400" lang="en-US" err="1">
                <a:latin typeface="Times New Roman" panose="02020603050405020304" pitchFamily="18" charset="0"/>
                <a:cs typeface="Times New Roman" panose="02020603050405020304" pitchFamily="18" charset="0"/>
              </a:rPr>
              <a:t>.</a:t>
            </a:r>
            <a:r>
              <a:rPr dirty="0" sz="2400" lang="en-US" err="1">
                <a:latin typeface="Times New Roman" panose="02020603050405020304" pitchFamily="18" charset="0"/>
                <a:cs typeface="Times New Roman" panose="02020603050405020304" pitchFamily="18" charset="0"/>
              </a:rPr>
              <a:t>k</a:t>
            </a:r>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REGISTER NO: </a:t>
            </a:r>
            <a:r>
              <a:rPr dirty="0" sz="2400" lang="en-US">
                <a:latin typeface="Times New Roman" panose="02020603050405020304" pitchFamily="18" charset="0"/>
                <a:cs typeface="Times New Roman" panose="02020603050405020304" pitchFamily="18" charset="0"/>
              </a:rPr>
              <a:t>312208</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8</a:t>
            </a:r>
            <a:r>
              <a:rPr dirty="0" sz="2400" lang="en-US">
                <a:latin typeface="Times New Roman" panose="02020603050405020304" pitchFamily="18" charset="0"/>
                <a:cs typeface="Times New Roman" panose="02020603050405020304" pitchFamily="18" charset="0"/>
              </a:rPr>
              <a:t>0</a:t>
            </a:r>
            <a:endParaRPr altLang="en-US" lang="zh-CN"/>
          </a:p>
          <a:p>
            <a:r>
              <a:rPr b="1" dirty="0" sz="2400" lang="en-US">
                <a:latin typeface="Times New Roman" panose="02020603050405020304" pitchFamily="18" charset="0"/>
                <a:cs typeface="Times New Roman" panose="02020603050405020304" pitchFamily="18" charset="0"/>
              </a:rPr>
              <a:t>DEPARTMENT: </a:t>
            </a:r>
            <a:r>
              <a:rPr dirty="0" sz="2400" lang="en-US">
                <a:latin typeface="Times New Roman" panose="02020603050405020304" pitchFamily="18" charset="0"/>
                <a:cs typeface="Times New Roman" panose="02020603050405020304" pitchFamily="18" charset="0"/>
              </a:rPr>
              <a:t>B. com (Accounting and Finance) </a:t>
            </a:r>
          </a:p>
          <a:p>
            <a:r>
              <a:rPr b="1" dirty="0" sz="2400" lang="en-US">
                <a:latin typeface="Times New Roman" panose="02020603050405020304" pitchFamily="18" charset="0"/>
                <a:cs typeface="Times New Roman" panose="02020603050405020304" pitchFamily="18" charset="0"/>
              </a:rPr>
              <a:t>COLLEGE : </a:t>
            </a:r>
            <a:r>
              <a:rPr dirty="0" sz="2400" lang="en-US" err="1">
                <a:latin typeface="Times New Roman" panose="02020603050405020304" pitchFamily="18" charset="0"/>
                <a:cs typeface="Times New Roman" panose="02020603050405020304" pitchFamily="18" charset="0"/>
              </a:rPr>
              <a:t>Chellammal</a:t>
            </a:r>
            <a:r>
              <a:rPr dirty="0" sz="2400" lang="en-US">
                <a:latin typeface="Times New Roman" panose="02020603050405020304" pitchFamily="18" charset="0"/>
                <a:cs typeface="Times New Roman" panose="02020603050405020304" pitchFamily="18" charset="0"/>
              </a:rPr>
              <a:t> Women’s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567463"/>
          </a:xfrm>
          <a:prstGeom prst="rect"/>
        </p:spPr>
        <p:txBody>
          <a:bodyPr bIns="0" lIns="0" rIns="0" rtlCol="0" tIns="13335" vert="horz" wrap="square">
            <a:spAutoFit/>
          </a:bodyPr>
          <a:p>
            <a:pPr marL="12700">
              <a:lnSpc>
                <a:spcPct val="100000"/>
              </a:lnSpc>
              <a:spcBef>
                <a:spcPts val="105"/>
              </a:spcBef>
            </a:pPr>
            <a:r>
              <a:rPr b="1" dirty="0" sz="3600" spc="15">
                <a:latin typeface="Times New Roman" panose="02020603050405020304" pitchFamily="18" charset="0"/>
                <a:cs typeface="Times New Roman" panose="02020603050405020304" pitchFamily="18" charset="0"/>
              </a:rPr>
              <a:t>M</a:t>
            </a:r>
            <a:r>
              <a:rPr b="1" dirty="0" sz="3600">
                <a:latin typeface="Times New Roman" panose="02020603050405020304" pitchFamily="18" charset="0"/>
                <a:cs typeface="Times New Roman" panose="02020603050405020304" pitchFamily="18" charset="0"/>
              </a:rPr>
              <a:t>O</a:t>
            </a:r>
            <a:r>
              <a:rPr b="1" dirty="0" sz="3600" spc="-15">
                <a:latin typeface="Times New Roman" panose="02020603050405020304" pitchFamily="18" charset="0"/>
                <a:cs typeface="Times New Roman" panose="02020603050405020304" pitchFamily="18" charset="0"/>
              </a:rPr>
              <a:t>D</a:t>
            </a:r>
            <a:r>
              <a:rPr b="1" dirty="0" sz="3600" spc="-35">
                <a:latin typeface="Times New Roman" panose="02020603050405020304" pitchFamily="18" charset="0"/>
                <a:cs typeface="Times New Roman" panose="02020603050405020304" pitchFamily="18" charset="0"/>
              </a:rPr>
              <a:t>E</a:t>
            </a:r>
            <a:r>
              <a:rPr b="1" dirty="0" sz="3600" spc="-30">
                <a:latin typeface="Times New Roman" panose="02020603050405020304" pitchFamily="18" charset="0"/>
                <a:cs typeface="Times New Roman" panose="02020603050405020304" pitchFamily="18" charset="0"/>
              </a:rPr>
              <a:t>LL</a:t>
            </a:r>
            <a:r>
              <a:rPr b="1" dirty="0" sz="3600" spc="-5">
                <a:latin typeface="Times New Roman" panose="02020603050405020304" pitchFamily="18" charset="0"/>
                <a:cs typeface="Times New Roman" panose="02020603050405020304" pitchFamily="18" charset="0"/>
              </a:rPr>
              <a:t>I</a:t>
            </a:r>
            <a:r>
              <a:rPr b="1" dirty="0" sz="3600" spc="30">
                <a:latin typeface="Times New Roman" panose="02020603050405020304" pitchFamily="18" charset="0"/>
                <a:cs typeface="Times New Roman" panose="02020603050405020304" pitchFamily="18" charset="0"/>
              </a:rPr>
              <a:t>N</a:t>
            </a:r>
            <a:r>
              <a:rPr b="1" dirty="0" sz="3600" spc="5">
                <a:latin typeface="Times New Roman" panose="02020603050405020304" pitchFamily="18" charset="0"/>
                <a:cs typeface="Times New Roman" panose="02020603050405020304" pitchFamily="18" charset="0"/>
              </a:rPr>
              <a:t>G</a:t>
            </a:r>
            <a:endParaRPr dirty="0" sz="3600">
              <a:latin typeface="Times New Roman" panose="02020603050405020304" pitchFamily="18" charset="0"/>
              <a:cs typeface="Times New Roman" panose="02020603050405020304" pitchFamily="18" charset="0"/>
            </a:endParaRPr>
          </a:p>
        </p:txBody>
      </p:sp>
      <p:sp>
        <p:nvSpPr>
          <p:cNvPr id="1048682" name="Rectangle 1"/>
          <p:cNvSpPr/>
          <p:nvPr/>
        </p:nvSpPr>
        <p:spPr>
          <a:xfrm>
            <a:off x="457200" y="1066800"/>
            <a:ext cx="8686800" cy="5632311"/>
          </a:xfrm>
          <a:prstGeom prst="rect"/>
        </p:spPr>
        <p:txBody>
          <a:bodyPr wrap="square">
            <a:spAutoFit/>
          </a:bodyPr>
          <a:p>
            <a:r>
              <a:rPr dirty="0" lang="en-US">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indent="-285750" marL="285750">
              <a:buFont typeface="Wingdings" panose="05000000000000000000" pitchFamily="2" charset="2"/>
              <a:buChar char="v"/>
            </a:pPr>
            <a:r>
              <a:rPr b="1" dirty="0" lang="en-US">
                <a:latin typeface="Times New Roman" panose="02020603050405020304" pitchFamily="18" charset="0"/>
                <a:cs typeface="Times New Roman" panose="02020603050405020304" pitchFamily="18" charset="0"/>
              </a:rPr>
              <a:t>Data</a:t>
            </a:r>
            <a:r>
              <a:rPr dirty="0" lang="en-US">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Collection</a:t>
            </a:r>
          </a:p>
          <a:p>
            <a:r>
              <a:rPr b="1" dirty="0" lang="en-US">
                <a:latin typeface="Times New Roman" panose="02020603050405020304" pitchFamily="18" charset="0"/>
                <a:cs typeface="Times New Roman" panose="02020603050405020304" pitchFamily="18" charset="0"/>
              </a:rPr>
              <a:t>Quantitative Data</a:t>
            </a:r>
            <a:r>
              <a:rPr dirty="0" lang="en-US">
                <a:latin typeface="Times New Roman" panose="02020603050405020304" pitchFamily="18" charset="0"/>
                <a:cs typeface="Times New Roman" panose="02020603050405020304" pitchFamily="18" charset="0"/>
              </a:rPr>
              <a:t>: Performance metrics such as sales numbers, project completion rates, error rates.</a:t>
            </a:r>
          </a:p>
          <a:p>
            <a:pPr indent="-285750" marL="285750">
              <a:buFont typeface="Wingdings" panose="05000000000000000000" pitchFamily="2" charset="2"/>
              <a:buChar char="v"/>
            </a:pPr>
            <a:r>
              <a:rPr b="1" dirty="0" lang="en-US">
                <a:latin typeface="Times New Roman" panose="02020603050405020304" pitchFamily="18" charset="0"/>
                <a:cs typeface="Times New Roman" panose="02020603050405020304" pitchFamily="18" charset="0"/>
              </a:rPr>
              <a:t>Data Preparation</a:t>
            </a:r>
          </a:p>
          <a:p>
            <a:r>
              <a:rPr b="1" dirty="0" lang="en-US">
                <a:latin typeface="Times New Roman" panose="02020603050405020304" pitchFamily="18" charset="0"/>
                <a:cs typeface="Times New Roman" panose="02020603050405020304" pitchFamily="18" charset="0"/>
              </a:rPr>
              <a:t>Cleaning</a:t>
            </a:r>
            <a:r>
              <a:rPr dirty="0" lang="en-US">
                <a:latin typeface="Times New Roman" panose="02020603050405020304" pitchFamily="18" charset="0"/>
                <a:cs typeface="Times New Roman" panose="02020603050405020304" pitchFamily="18" charset="0"/>
              </a:rPr>
              <a:t> :Address missing values, outliers, and inconsistencies in the data.</a:t>
            </a:r>
          </a:p>
          <a:p>
            <a:r>
              <a:rPr b="1" dirty="0" lang="en-US">
                <a:latin typeface="Times New Roman" panose="02020603050405020304" pitchFamily="18" charset="0"/>
                <a:cs typeface="Times New Roman" panose="02020603050405020304" pitchFamily="18" charset="0"/>
              </a:rPr>
              <a:t>Integration</a:t>
            </a:r>
            <a:r>
              <a:rPr dirty="0" lang="en-US">
                <a:latin typeface="Times New Roman" panose="02020603050405020304" pitchFamily="18" charset="0"/>
                <a:cs typeface="Times New Roman" panose="02020603050405020304" pitchFamily="18" charset="0"/>
              </a:rPr>
              <a:t> : Combine data from different sources to create a comprehensive dataset.</a:t>
            </a:r>
          </a:p>
          <a:p>
            <a:pPr indent="-285750" marL="285750">
              <a:buFont typeface="Wingdings" panose="05000000000000000000" pitchFamily="2" charset="2"/>
              <a:buChar char="v"/>
            </a:pPr>
            <a:r>
              <a:rPr b="1" dirty="0" lang="en-US">
                <a:latin typeface="Times New Roman" panose="02020603050405020304" pitchFamily="18" charset="0"/>
                <a:cs typeface="Times New Roman" panose="02020603050405020304" pitchFamily="18" charset="0"/>
              </a:rPr>
              <a:t>Modeling Approaches</a:t>
            </a:r>
          </a:p>
          <a:p>
            <a:r>
              <a:rPr b="1" dirty="0" lang="en-US">
                <a:latin typeface="Times New Roman" panose="02020603050405020304" pitchFamily="18" charset="0"/>
                <a:cs typeface="Times New Roman" panose="02020603050405020304" pitchFamily="18" charset="0"/>
              </a:rPr>
              <a:t>Predictive Analytics:</a:t>
            </a:r>
          </a:p>
          <a:p>
            <a:r>
              <a:rPr b="1" dirty="0" lang="en-US">
                <a:latin typeface="Times New Roman" panose="02020603050405020304" pitchFamily="18" charset="0"/>
                <a:cs typeface="Times New Roman" panose="02020603050405020304" pitchFamily="18" charset="0"/>
              </a:rPr>
              <a:t>Classification</a:t>
            </a:r>
            <a:r>
              <a:rPr dirty="0" lang="en-US">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Models</a:t>
            </a:r>
            <a:r>
              <a:rPr dirty="0" lang="en-US">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indent="-285750" marL="285750">
              <a:buFont typeface="Wingdings" panose="05000000000000000000" pitchFamily="2" charset="2"/>
              <a:buChar char="v"/>
            </a:pPr>
            <a:r>
              <a:rPr b="1" dirty="0" lang="en-US">
                <a:latin typeface="Times New Roman" panose="02020603050405020304" pitchFamily="18" charset="0"/>
                <a:cs typeface="Times New Roman" panose="02020603050405020304" pitchFamily="18" charset="0"/>
              </a:rPr>
              <a:t>Visualization and Reporting</a:t>
            </a:r>
          </a:p>
          <a:p>
            <a:r>
              <a:rPr b="1" dirty="0" lang="en-US">
                <a:latin typeface="Times New Roman" panose="02020603050405020304" pitchFamily="18" charset="0"/>
                <a:cs typeface="Times New Roman" panose="02020603050405020304" pitchFamily="18" charset="0"/>
              </a:rPr>
              <a:t>Charts and Graphs </a:t>
            </a:r>
            <a:r>
              <a:rPr dirty="0" lang="en-US">
                <a:latin typeface="Times New Roman" panose="02020603050405020304" pitchFamily="18" charset="0"/>
                <a:cs typeface="Times New Roman" panose="02020603050405020304" pitchFamily="18" charset="0"/>
              </a:rPr>
              <a:t>:Used visualizations such as bar charts and line graphs, represent data effectively.</a:t>
            </a:r>
          </a:p>
          <a:p>
            <a:endParaRPr b="1" dirty="0" lang="en-US">
              <a:latin typeface="Times New Roman" panose="02020603050405020304" pitchFamily="18" charset="0"/>
              <a:cs typeface="Times New Roman" panose="02020603050405020304" pitchFamily="18" charset="0"/>
            </a:endParaRP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7"/>
          <p:cNvSpPr txBox="1">
            <a:spLocks noGrp="1"/>
          </p:cNvSpPr>
          <p:nvPr>
            <p:ph type="title"/>
          </p:nvPr>
        </p:nvSpPr>
        <p:spPr>
          <a:xfrm>
            <a:off x="755332" y="385444"/>
            <a:ext cx="2437130" cy="567463"/>
          </a:xfrm>
          <a:prstGeom prst="rect"/>
        </p:spPr>
        <p:txBody>
          <a:bodyPr bIns="0" lIns="0" rIns="0" rtlCol="0" tIns="13335" vert="horz" wrap="square">
            <a:spAutoFit/>
          </a:bodyPr>
          <a:p>
            <a:pPr marL="12700">
              <a:lnSpc>
                <a:spcPct val="100000"/>
              </a:lnSpc>
              <a:spcBef>
                <a:spcPts val="105"/>
              </a:spcBef>
            </a:pPr>
            <a:r>
              <a:rPr dirty="0" sz="3600">
                <a:latin typeface="Times New Roman" panose="02020603050405020304" pitchFamily="18" charset="0"/>
                <a:cs typeface="Times New Roman" panose="02020603050405020304" pitchFamily="18" charset="0"/>
              </a:rPr>
              <a:t>R</a:t>
            </a:r>
            <a:r>
              <a:rPr dirty="0" sz="3600" spc="-40">
                <a:latin typeface="Times New Roman" panose="02020603050405020304" pitchFamily="18" charset="0"/>
                <a:cs typeface="Times New Roman" panose="02020603050405020304" pitchFamily="18" charset="0"/>
              </a:rPr>
              <a:t>E</a:t>
            </a:r>
            <a:r>
              <a:rPr dirty="0" sz="3600" spc="15">
                <a:latin typeface="Times New Roman" panose="02020603050405020304" pitchFamily="18" charset="0"/>
                <a:cs typeface="Times New Roman" panose="02020603050405020304" pitchFamily="18" charset="0"/>
              </a:rPr>
              <a:t>S</a:t>
            </a:r>
            <a:r>
              <a:rPr dirty="0" sz="3600" spc="-30">
                <a:latin typeface="Times New Roman" panose="02020603050405020304" pitchFamily="18" charset="0"/>
                <a:cs typeface="Times New Roman" panose="02020603050405020304" pitchFamily="18" charset="0"/>
              </a:rPr>
              <a:t>U</a:t>
            </a:r>
            <a:r>
              <a:rPr dirty="0" sz="3600" spc="-405">
                <a:latin typeface="Times New Roman" panose="02020603050405020304" pitchFamily="18" charset="0"/>
                <a:cs typeface="Times New Roman" panose="02020603050405020304" pitchFamily="18" charset="0"/>
              </a:rPr>
              <a:t>L</a:t>
            </a:r>
            <a:r>
              <a:rPr dirty="0" sz="3600">
                <a:latin typeface="Times New Roman" panose="02020603050405020304" pitchFamily="18" charset="0"/>
                <a:cs typeface="Times New Roman" panose="02020603050405020304" pitchFamily="18" charset="0"/>
              </a:rPr>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Rectangle 1"/>
          <p:cNvSpPr/>
          <p:nvPr/>
        </p:nvSpPr>
        <p:spPr>
          <a:xfrm>
            <a:off x="685800" y="1371600"/>
            <a:ext cx="8458200" cy="1477328"/>
          </a:xfrm>
          <a:prstGeom prst="rect"/>
        </p:spPr>
        <p:txBody>
          <a:bodyPr wrap="square">
            <a:spAutoFit/>
          </a:bodyPr>
          <a:p>
            <a:r>
              <a:rPr dirty="0" lang="en-US">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dirty="0" lang="en-IN">
              <a:latin typeface="Times New Roman" panose="02020603050405020304" pitchFamily="18" charset="0"/>
              <a:cs typeface="Times New Roman" panose="02020603050405020304" pitchFamily="18" charset="0"/>
            </a:endParaRPr>
          </a:p>
        </p:txBody>
      </p:sp>
      <p:graphicFrame>
        <p:nvGraphicFramePr>
          <p:cNvPr id="4194305" name="Object 7"/>
          <p:cNvGraphicFramePr>
            <a:graphicFrameLocks noChangeAspect="1"/>
          </p:cNvGraphicFramePr>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name="Worksheet" r:id="rId1" spid="" imgH="792685" imgW="914400" showAsIcon="1" progId="Excel.Sheet.12">
                  <p:embed/>
                </p:oleObj>
              </mc:Choice>
              <mc:Fallback>
                <p:oleObj name="Worksheet" r:id="rId1" spid="" imgH="792685" imgW="914400" showAsIcon="1" progId="Excel.Sheet.12">
                  <p:embed/>
                  <p:pic>
                    <p:nvPicPr>
                      <p:cNvPr id="2097168" name=""/>
                      <p:cNvPicPr>
                        <a:picLocks/>
                      </p:cNvPicPr>
                      <p:nvPr/>
                    </p:nvPicPr>
                    <p:blipFill>
                      <a:blip xmlns:r="http://schemas.openxmlformats.org/officeDocument/2006/relationships" r:embed="rId2"/>
                      <a:stretch>
                        <a:fillRect/>
                      </a:stretch>
                    </p:blipFill>
                    <p:spPr>
                      <a:xfrm>
                        <a:off x="3733800" y="4409454"/>
                        <a:ext cx="1302068" cy="1128008"/>
                      </a:xfrm>
                      <a:prstGeom prst="rect"/>
                    </p:spPr>
                  </p:pic>
                </p:oleObj>
              </mc:Fallback>
            </mc:AlternateContent>
          </a:graphicData>
        </a:graphic>
      </p:graphicFrame>
      <p:sp>
        <p:nvSpPr>
          <p:cNvPr id="1048688" name="Rectangle 9"/>
          <p:cNvSpPr/>
          <p:nvPr/>
        </p:nvSpPr>
        <p:spPr>
          <a:xfrm rot="10800000" flipV="1">
            <a:off x="838200" y="3693825"/>
            <a:ext cx="6858000" cy="369332"/>
          </a:xfrm>
          <a:prstGeom prst="rect"/>
        </p:spPr>
        <p:txBody>
          <a:bodyPr wrap="square">
            <a:spAutoFit/>
          </a:bodyPr>
          <a:p>
            <a:pPr algn="ctr"/>
            <a:r>
              <a:rPr b="1" dirty="0" lang="en-US">
                <a:latin typeface="Times New Roman" panose="02020603050405020304" pitchFamily="18" charset="0"/>
                <a:cs typeface="Times New Roman" panose="02020603050405020304" pitchFamily="18" charset="0"/>
              </a:rPr>
              <a:t>Employee Performance Analysis – Excel </a:t>
            </a:r>
            <a:endParaRPr b="1"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533400" y="665202"/>
            <a:ext cx="10681335" cy="553998"/>
          </a:xfrm>
        </p:spPr>
        <p:txBody>
          <a:bodyPr/>
          <a:p>
            <a:r>
              <a:rPr dirty="0" sz="3600" lang="en-US">
                <a:latin typeface="Times New Roman" panose="02020603050405020304" pitchFamily="18" charset="0"/>
                <a:cs typeface="Times New Roman" panose="02020603050405020304" pitchFamily="18" charset="0"/>
              </a:rPr>
              <a:t>Conclusion</a:t>
            </a:r>
            <a:endParaRPr dirty="0" sz="360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81000" y="1219200"/>
            <a:ext cx="8991600" cy="3693319"/>
          </a:xfrm>
          <a:prstGeom prst="rect"/>
          <a:noFill/>
        </p:spPr>
        <p:txBody>
          <a:bodyPr wrap="square">
            <a:spAutoFit/>
          </a:bodyPr>
          <a:p>
            <a:endParaRPr dirty="0" lang="en-US"/>
          </a:p>
          <a:p>
            <a:r>
              <a:rPr dirty="0" lang="en-US">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b="1" dirty="0" lang="en-US">
                <a:latin typeface="Times New Roman" panose="02020603050405020304" pitchFamily="18" charset="0"/>
                <a:cs typeface="Times New Roman" panose="02020603050405020304" pitchFamily="18" charset="0"/>
              </a:rPr>
              <a:t>Performance Trends</a:t>
            </a:r>
            <a:r>
              <a:rPr dirty="0" lang="en-US">
                <a:latin typeface="Times New Roman" panose="02020603050405020304" pitchFamily="18" charset="0"/>
                <a:cs typeface="Times New Roman" panose="02020603050405020304" pitchFamily="18" charset="0"/>
              </a:rPr>
              <a:t>:</a:t>
            </a:r>
          </a:p>
          <a:p>
            <a:pPr indent="-285750" lvl="1" marL="742950">
              <a:buFont typeface="+mj-lt"/>
              <a:buAutoNum type="arabicPeriod"/>
            </a:pPr>
            <a:r>
              <a:rPr b="1" dirty="0" lang="en-US">
                <a:latin typeface="Times New Roman" panose="02020603050405020304" pitchFamily="18" charset="0"/>
                <a:cs typeface="Times New Roman" panose="02020603050405020304" pitchFamily="18" charset="0"/>
              </a:rPr>
              <a:t>Top Performers</a:t>
            </a:r>
            <a:r>
              <a:rPr dirty="0" lang="en-US">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indent="-285750" lvl="1" marL="742950">
              <a:buFont typeface="+mj-lt"/>
              <a:buAutoNum type="arabicPeriod"/>
            </a:pPr>
            <a:r>
              <a:rPr b="1" dirty="0" lang="en-US">
                <a:latin typeface="Times New Roman" panose="02020603050405020304" pitchFamily="18" charset="0"/>
                <a:cs typeface="Times New Roman" panose="02020603050405020304" pitchFamily="18" charset="0"/>
              </a:rPr>
              <a:t>Areas for Improvement</a:t>
            </a:r>
            <a:r>
              <a:rPr dirty="0" lang="en-US">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448310"/>
          </a:xfrm>
          <a:prstGeom prst="rect"/>
        </p:spPr>
        <p:txBody>
          <a:bodyPr bIns="0" lIns="0" rIns="0" rtlCol="0" tIns="16510" vert="horz" wrap="square">
            <a:spAutoFit/>
          </a:bodyPr>
          <a:p>
            <a:pPr marL="12700">
              <a:lnSpc>
                <a:spcPct val="100000"/>
              </a:lnSpc>
              <a:spcBef>
                <a:spcPts val="130"/>
              </a:spcBef>
            </a:pPr>
            <a:r>
              <a:rPr dirty="0" sz="3600" spc="5">
                <a:latin typeface="Times New Roman" panose="02020603050405020304" pitchFamily="18" charset="0"/>
                <a:cs typeface="Times New Roman" panose="02020603050405020304" pitchFamily="18" charset="0"/>
              </a:rPr>
              <a:t>PROJEC</a:t>
            </a:r>
            <a:r>
              <a:rPr dirty="0" sz="3600" lang="en-US" spc="5">
                <a:latin typeface="Times New Roman" panose="02020603050405020304" pitchFamily="18" charset="0"/>
                <a:cs typeface="Times New Roman" panose="02020603050405020304" pitchFamily="18" charset="0"/>
              </a:rPr>
              <a:t>T </a:t>
            </a:r>
            <a:r>
              <a:rPr dirty="0" sz="3600" spc="25">
                <a:latin typeface="Times New Roman" panose="02020603050405020304" pitchFamily="18" charset="0"/>
                <a:cs typeface="Times New Roman" panose="02020603050405020304" pitchFamily="18" charset="0"/>
              </a:rPr>
              <a:t>TITLE</a:t>
            </a:r>
            <a:endParaRPr dirty="0" sz="3600">
              <a:latin typeface="Times New Roman" panose="02020603050405020304" pitchFamily="18" charset="0"/>
              <a:cs typeface="Times New Roman" panose="02020603050405020304" pitchFamily="18"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445135"/>
          </a:xfrm>
          <a:prstGeom prst="rect"/>
        </p:spPr>
        <p:txBody>
          <a:bodyPr bIns="0" lIns="0" rIns="0" rtlCol="0" tIns="13335" vert="horz" wrap="square">
            <a:spAutoFit/>
          </a:bodyPr>
          <a:p>
            <a:pPr marL="12700">
              <a:lnSpc>
                <a:spcPct val="100000"/>
              </a:lnSpc>
              <a:spcBef>
                <a:spcPts val="105"/>
              </a:spcBef>
            </a:pPr>
            <a:r>
              <a:rPr dirty="0" sz="3600" spc="25">
                <a:latin typeface="Times New Roman" panose="02020603050405020304" pitchFamily="18" charset="0"/>
                <a:cs typeface="Times New Roman" panose="02020603050405020304" pitchFamily="18" charset="0"/>
              </a:rPr>
              <a:t>A</a:t>
            </a:r>
            <a:r>
              <a:rPr dirty="0" sz="3600" spc="-5">
                <a:latin typeface="Times New Roman" panose="02020603050405020304" pitchFamily="18" charset="0"/>
                <a:cs typeface="Times New Roman" panose="02020603050405020304" pitchFamily="18" charset="0"/>
              </a:rPr>
              <a:t>G</a:t>
            </a:r>
            <a:r>
              <a:rPr dirty="0" sz="3600" spc="-35">
                <a:latin typeface="Times New Roman" panose="02020603050405020304" pitchFamily="18" charset="0"/>
                <a:cs typeface="Times New Roman" panose="02020603050405020304" pitchFamily="18" charset="0"/>
              </a:rPr>
              <a:t>E</a:t>
            </a:r>
            <a:r>
              <a:rPr dirty="0" sz="3600" spc="15">
                <a:latin typeface="Times New Roman" panose="02020603050405020304" pitchFamily="18" charset="0"/>
                <a:cs typeface="Times New Roman" panose="02020603050405020304" pitchFamily="18" charset="0"/>
              </a:rPr>
              <a:t>N</a:t>
            </a:r>
            <a:r>
              <a:rPr dirty="0" sz="3600">
                <a:latin typeface="Times New Roman" panose="02020603050405020304" pitchFamily="18" charset="0"/>
                <a:cs typeface="Times New Roman" panose="02020603050405020304" pitchFamily="18" charset="0"/>
              </a:rPr>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448311"/>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a:t>
            </a:r>
            <a:r>
              <a:rPr dirty="0" sz="360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endParaRPr dirty="0" sz="360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5"/>
          <p:cNvSpPr/>
          <p:nvPr/>
        </p:nvSpPr>
        <p:spPr>
          <a:xfrm>
            <a:off x="762000" y="1524001"/>
            <a:ext cx="8382000" cy="1920241"/>
          </a:xfrm>
          <a:prstGeom prst="rect"/>
        </p:spPr>
        <p:txBody>
          <a:bodyPr wrap="square">
            <a:spAutoFit/>
          </a:bodyPr>
          <a:p>
            <a:r>
              <a:rPr dirty="0" lang="en-US">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Problem Description</a:t>
            </a:r>
            <a:r>
              <a:rPr dirty="0" lang="en-IN">
                <a:latin typeface="Times New Roman" panose="02020603050405020304" pitchFamily="18" charset="0"/>
                <a:cs typeface="Times New Roman" panose="02020603050405020304" pitchFamily="18" charset="0"/>
              </a:rPr>
              <a:t>:</a:t>
            </a:r>
          </a:p>
          <a:p>
            <a:endParaRPr dirty="0" lang="en-US">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448310"/>
          </a:xfrm>
          <a:prstGeom prst="rect"/>
        </p:spPr>
        <p:txBody>
          <a:bodyPr bIns="0" lIns="0" rIns="0" rtlCol="0" tIns="16510" vert="horz" wrap="square">
            <a:spAutoFit/>
          </a:bodyPr>
          <a:p>
            <a:pPr marL="12700">
              <a:lnSpc>
                <a:spcPct val="100000"/>
              </a:lnSpc>
              <a:spcBef>
                <a:spcPts val="130"/>
              </a:spcBef>
              <a:tabLst>
                <a:tab algn="l" pos="2642870"/>
              </a:tabLst>
            </a:pPr>
            <a:r>
              <a:rPr dirty="0" sz="3600" spc="5">
                <a:latin typeface="Times New Roman" panose="02020603050405020304" pitchFamily="18" charset="0"/>
                <a:cs typeface="Times New Roman" panose="02020603050405020304" pitchFamily="18" charset="0"/>
              </a:rPr>
              <a:t>PROJECT</a:t>
            </a:r>
            <a:r>
              <a:rPr dirty="0" sz="3600" lang="en-US" spc="5">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OVERVIEW</a:t>
            </a:r>
            <a:endParaRPr dirty="0" sz="3600">
              <a:latin typeface="Times New Roman" panose="02020603050405020304" pitchFamily="18" charset="0"/>
              <a:cs typeface="Times New Roman" panose="020206030504050203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533401" y="1828800"/>
            <a:ext cx="8610600" cy="2148840"/>
          </a:xfrm>
          <a:prstGeom prst="rect"/>
          <a:noFill/>
        </p:spPr>
        <p:txBody>
          <a:bodyPr wrap="square">
            <a:spAutoFit/>
          </a:bodyPr>
          <a:p>
            <a:pPr algn="l" indent="-285750" marL="285750">
              <a:buFont typeface="Wingdings" panose="05000000000000000000" pitchFamily="2" charset="2"/>
              <a:buChar char="v"/>
            </a:pPr>
            <a:r>
              <a:rPr b="0" dirty="0" i="0" lang="en-US">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algn="l" indent="-285750" marL="285750">
              <a:buFont typeface="Wingdings" panose="05000000000000000000" pitchFamily="2" charset="2"/>
              <a:buChar char="v"/>
            </a:pPr>
            <a:r>
              <a:rPr b="0" dirty="0" i="0" lang="en-US">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algn="l" indent="-285750" marL="285750">
              <a:buFont typeface="Wingdings" panose="05000000000000000000" pitchFamily="2" charset="2"/>
              <a:buChar char="v"/>
            </a:pPr>
            <a:r>
              <a:rPr b="0" dirty="0" i="0" lang="en-US">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algn="l" indent="-285750" marL="285750">
              <a:buFont typeface="Wingdings" panose="05000000000000000000" pitchFamily="2" charset="2"/>
              <a:buChar char="v"/>
            </a:pPr>
            <a:r>
              <a:rPr b="0" dirty="0" i="0" lang="en-US">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b="1" dirty="0" i="0" lang="en-US">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b="0" dirty="0" i="0" lang="en-US">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08610"/>
          </a:xfrm>
          <a:prstGeom prst="rect"/>
        </p:spPr>
        <p:txBody>
          <a:bodyPr bIns="0" lIns="0" rIns="0" rtlCol="0" tIns="16510" vert="horz" wrap="square">
            <a:spAutoFit/>
          </a:bodyPr>
          <a:p>
            <a:pPr marL="12700">
              <a:lnSpc>
                <a:spcPct val="100000"/>
              </a:lnSpc>
              <a:spcBef>
                <a:spcPts val="130"/>
              </a:spcBef>
            </a:pPr>
            <a:r>
              <a:rPr dirty="0" sz="2400" spc="25">
                <a:latin typeface="Times New Roman" panose="02020603050405020304" pitchFamily="18" charset="0"/>
                <a:cs typeface="Times New Roman" panose="02020603050405020304" pitchFamily="18" charset="0"/>
              </a:rPr>
              <a:t>W</a:t>
            </a:r>
            <a:r>
              <a:rPr dirty="0" sz="2400" spc="-20">
                <a:latin typeface="Times New Roman" panose="02020603050405020304" pitchFamily="18" charset="0"/>
                <a:cs typeface="Times New Roman" panose="02020603050405020304" pitchFamily="18" charset="0"/>
              </a:rPr>
              <a:t>H</a:t>
            </a:r>
            <a:r>
              <a:rPr dirty="0" sz="2400" spc="20">
                <a:latin typeface="Times New Roman" panose="02020603050405020304" pitchFamily="18" charset="0"/>
                <a:cs typeface="Times New Roman" panose="02020603050405020304" pitchFamily="18" charset="0"/>
              </a:rPr>
              <a:t>O</a:t>
            </a:r>
            <a:r>
              <a:rPr dirty="0" sz="2400" spc="-235">
                <a:latin typeface="Times New Roman" panose="02020603050405020304" pitchFamily="18" charset="0"/>
                <a:cs typeface="Times New Roman" panose="02020603050405020304" pitchFamily="18" charset="0"/>
              </a:rPr>
              <a:t> </a:t>
            </a:r>
            <a:r>
              <a:rPr dirty="0" sz="2400" spc="-10">
                <a:latin typeface="Times New Roman" panose="02020603050405020304" pitchFamily="18" charset="0"/>
                <a:cs typeface="Times New Roman" panose="02020603050405020304" pitchFamily="18" charset="0"/>
              </a:rPr>
              <a:t>AR</a:t>
            </a:r>
            <a:r>
              <a:rPr dirty="0" sz="2400" spc="15">
                <a:latin typeface="Times New Roman" panose="02020603050405020304" pitchFamily="18" charset="0"/>
                <a:cs typeface="Times New Roman" panose="02020603050405020304" pitchFamily="18" charset="0"/>
              </a:rPr>
              <a:t>E</a:t>
            </a:r>
            <a:r>
              <a:rPr dirty="0" sz="2400" spc="-35">
                <a:latin typeface="Times New Roman" panose="02020603050405020304" pitchFamily="18" charset="0"/>
                <a:cs typeface="Times New Roman" panose="02020603050405020304" pitchFamily="18" charset="0"/>
              </a:rPr>
              <a:t> </a:t>
            </a:r>
            <a:r>
              <a:rPr dirty="0" sz="2400" spc="-10">
                <a:latin typeface="Times New Roman" panose="02020603050405020304" pitchFamily="18" charset="0"/>
                <a:cs typeface="Times New Roman" panose="02020603050405020304" pitchFamily="18" charset="0"/>
              </a:rPr>
              <a:t>T</a:t>
            </a:r>
            <a:r>
              <a:rPr dirty="0" sz="2400" spc="-15">
                <a:latin typeface="Times New Roman" panose="02020603050405020304" pitchFamily="18" charset="0"/>
                <a:cs typeface="Times New Roman" panose="02020603050405020304" pitchFamily="18" charset="0"/>
              </a:rPr>
              <a:t>H</a:t>
            </a:r>
            <a:r>
              <a:rPr dirty="0" sz="2400" spc="15">
                <a:latin typeface="Times New Roman" panose="02020603050405020304" pitchFamily="18" charset="0"/>
                <a:cs typeface="Times New Roman" panose="02020603050405020304" pitchFamily="18" charset="0"/>
              </a:rPr>
              <a:t>E</a:t>
            </a:r>
            <a:r>
              <a:rPr dirty="0" sz="2400" spc="-35">
                <a:latin typeface="Times New Roman" panose="02020603050405020304" pitchFamily="18" charset="0"/>
                <a:cs typeface="Times New Roman" panose="02020603050405020304" pitchFamily="18" charset="0"/>
              </a:rPr>
              <a:t> </a:t>
            </a:r>
            <a:r>
              <a:rPr dirty="0" sz="2400" spc="-20">
                <a:latin typeface="Times New Roman" panose="02020603050405020304" pitchFamily="18" charset="0"/>
                <a:cs typeface="Times New Roman" panose="02020603050405020304" pitchFamily="18" charset="0"/>
              </a:rPr>
              <a:t>E</a:t>
            </a:r>
            <a:r>
              <a:rPr dirty="0" sz="2400" spc="30">
                <a:latin typeface="Times New Roman" panose="02020603050405020304" pitchFamily="18" charset="0"/>
                <a:cs typeface="Times New Roman" panose="02020603050405020304" pitchFamily="18" charset="0"/>
              </a:rPr>
              <a:t>N</a:t>
            </a:r>
            <a:r>
              <a:rPr dirty="0" sz="2400" spc="15">
                <a:latin typeface="Times New Roman" panose="02020603050405020304" pitchFamily="18" charset="0"/>
                <a:cs typeface="Times New Roman" panose="02020603050405020304" pitchFamily="18" charset="0"/>
              </a:rPr>
              <a:t>D</a:t>
            </a:r>
            <a:r>
              <a:rPr dirty="0" sz="2400" spc="-45">
                <a:latin typeface="Times New Roman" panose="02020603050405020304" pitchFamily="18" charset="0"/>
                <a:cs typeface="Times New Roman" panose="02020603050405020304" pitchFamily="18" charset="0"/>
              </a:rPr>
              <a:t> </a:t>
            </a:r>
            <a:r>
              <a:rPr dirty="0" sz="2400">
                <a:latin typeface="Times New Roman" panose="02020603050405020304" pitchFamily="18" charset="0"/>
                <a:cs typeface="Times New Roman" panose="02020603050405020304" pitchFamily="18" charset="0"/>
              </a:rPr>
              <a:t>U</a:t>
            </a:r>
            <a:r>
              <a:rPr dirty="0" sz="2400" spc="10">
                <a:latin typeface="Times New Roman" panose="02020603050405020304" pitchFamily="18" charset="0"/>
                <a:cs typeface="Times New Roman" panose="02020603050405020304" pitchFamily="18" charset="0"/>
              </a:rPr>
              <a:t>S</a:t>
            </a:r>
            <a:r>
              <a:rPr dirty="0" sz="2400" spc="-25">
                <a:latin typeface="Times New Roman" panose="02020603050405020304" pitchFamily="18" charset="0"/>
                <a:cs typeface="Times New Roman" panose="02020603050405020304" pitchFamily="18" charset="0"/>
              </a:rPr>
              <a:t>E</a:t>
            </a:r>
            <a:r>
              <a:rPr dirty="0" sz="2400" spc="-10">
                <a:latin typeface="Times New Roman" panose="02020603050405020304" pitchFamily="18" charset="0"/>
                <a:cs typeface="Times New Roman" panose="02020603050405020304" pitchFamily="18" charset="0"/>
              </a:rPr>
              <a:t>R</a:t>
            </a:r>
            <a:r>
              <a:rPr dirty="0" sz="2400" spc="5">
                <a:latin typeface="Times New Roman" panose="02020603050405020304" pitchFamily="18" charset="0"/>
                <a:cs typeface="Times New Roman" panose="02020603050405020304" pitchFamily="18" charset="0"/>
              </a:rPr>
              <a:t>S?</a:t>
            </a:r>
            <a:endParaRPr dirty="0" sz="2400">
              <a:latin typeface="Times New Roman" panose="02020603050405020304" pitchFamily="18" charset="0"/>
              <a:cs typeface="Times New Roman" panose="02020603050405020304"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457200" y="1524000"/>
            <a:ext cx="8691513" cy="1234441"/>
          </a:xfrm>
          <a:prstGeom prst="rect"/>
          <a:noFill/>
        </p:spPr>
        <p:txBody>
          <a:bodyPr wrap="square">
            <a:spAutoFit/>
          </a:bodyPr>
          <a:p>
            <a:pPr algn="l" indent="-285750" marL="285750">
              <a:buFont typeface="Wingdings" panose="05000000000000000000" pitchFamily="2" charset="2"/>
              <a:buChar char="v"/>
            </a:pPr>
            <a:r>
              <a:rPr b="0" dirty="0" i="0" lang="en-IN">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b="0" dirty="0" i="0" lang="en-IN">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b="0" dirty="0" i="0" lang="en-IN">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b="0" dirty="0" i="0" lang="en-IN">
                <a:solidFill>
                  <a:srgbClr val="1F1F1F"/>
                </a:solidFill>
                <a:effectLst/>
                <a:highlight>
                  <a:srgbClr val="FFFFFF"/>
                </a:highlight>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pic>
        <p:nvPicPr>
          <p:cNvPr id="2097163" name="Picture 9"/>
          <p:cNvPicPr>
            <a:picLocks noChangeAspect="1"/>
          </p:cNvPicPr>
          <p:nvPr/>
        </p:nvPicPr>
        <p:blipFill>
          <a:blip xmlns:r="http://schemas.openxmlformats.org/officeDocument/2006/relationships" r:embed="rId2"/>
          <a:stretch>
            <a:fillRect/>
          </a:stretch>
        </p:blipFill>
        <p:spPr>
          <a:xfrm>
            <a:off x="2514600" y="2437403"/>
            <a:ext cx="4953000" cy="2583200"/>
          </a:xfrm>
          <a:prstGeom prst="rect"/>
        </p:spPr>
      </p:pic>
      <p:sp>
        <p:nvSpPr>
          <p:cNvPr id="1048659" name="TextBox 11"/>
          <p:cNvSpPr txBox="1"/>
          <p:nvPr/>
        </p:nvSpPr>
        <p:spPr>
          <a:xfrm>
            <a:off x="457200" y="5020602"/>
            <a:ext cx="8382000" cy="548640"/>
          </a:xfrm>
          <a:prstGeom prst="rect"/>
          <a:noFill/>
        </p:spPr>
        <p:txBody>
          <a:bodyPr wrap="square">
            <a:spAutoFit/>
          </a:bodyPr>
          <a:p>
            <a:pPr indent="-285750" marL="285750">
              <a:buFont typeface="Wingdings" panose="05000000000000000000" pitchFamily="2" charset="2"/>
              <a:buChar char="v"/>
            </a:pPr>
            <a:r>
              <a:rPr b="0" dirty="0" i="0" lang="en-US">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b="0" dirty="0" i="0" lang="en-US">
                <a:solidFill>
                  <a:srgbClr val="000000"/>
                </a:solidFill>
                <a:effectLst/>
                <a:highlight>
                  <a:srgbClr val="FFFFFF"/>
                </a:highlight>
                <a:latin typeface="Segoe UI" panose="020B0502040204020203" pitchFamily="34" charset="0"/>
              </a:rPr>
              <a:t>. </a:t>
            </a:r>
            <a:r>
              <a:rPr dirty="0" lang="en-US">
                <a:solidFill>
                  <a:srgbClr val="000000"/>
                </a:solidFill>
                <a:highlight>
                  <a:srgbClr val="FFFFFF"/>
                </a:highlight>
                <a:latin typeface="Segoe UI" panose="020B0502040204020203" pitchFamily="34" charset="0"/>
              </a:rPr>
              <a:t> </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590800" cy="27146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444352"/>
          </a:xfrm>
          <a:prstGeom prst="rect"/>
        </p:spPr>
        <p:txBody>
          <a:bodyPr bIns="0" lIns="0" rIns="0" rtlCol="0" tIns="13335" vert="horz" wrap="square">
            <a:spAutoFit/>
          </a:bodyPr>
          <a:p>
            <a:pPr marL="12700">
              <a:lnSpc>
                <a:spcPct val="100000"/>
              </a:lnSpc>
              <a:spcBef>
                <a:spcPts val="105"/>
              </a:spcBef>
            </a:pPr>
            <a:r>
              <a:rPr dirty="0" sz="2800" spc="10">
                <a:latin typeface="Times New Roman" panose="02020603050405020304" pitchFamily="18" charset="0"/>
                <a:cs typeface="Times New Roman" panose="02020603050405020304" pitchFamily="18" charset="0"/>
              </a:rPr>
              <a:t>O</a:t>
            </a:r>
            <a:r>
              <a:rPr dirty="0" sz="2800" spc="25">
                <a:latin typeface="Times New Roman" panose="02020603050405020304" pitchFamily="18" charset="0"/>
                <a:cs typeface="Times New Roman" panose="02020603050405020304" pitchFamily="18" charset="0"/>
              </a:rPr>
              <a:t>U</a:t>
            </a:r>
            <a:r>
              <a:rPr dirty="0" sz="2800">
                <a:latin typeface="Times New Roman" panose="02020603050405020304" pitchFamily="18" charset="0"/>
                <a:cs typeface="Times New Roman" panose="02020603050405020304" pitchFamily="18" charset="0"/>
              </a:rPr>
              <a:t>R</a:t>
            </a:r>
            <a:r>
              <a:rPr dirty="0" sz="2800" spc="5">
                <a:latin typeface="Times New Roman" panose="02020603050405020304" pitchFamily="18" charset="0"/>
                <a:cs typeface="Times New Roman" panose="02020603050405020304" pitchFamily="18" charset="0"/>
              </a:rPr>
              <a:t> </a:t>
            </a:r>
            <a:r>
              <a:rPr dirty="0" sz="2800" spc="25">
                <a:latin typeface="Times New Roman" panose="02020603050405020304" pitchFamily="18" charset="0"/>
                <a:cs typeface="Times New Roman" panose="02020603050405020304" pitchFamily="18" charset="0"/>
              </a:rPr>
              <a:t>S</a:t>
            </a:r>
            <a:r>
              <a:rPr dirty="0" sz="2800" spc="10">
                <a:latin typeface="Times New Roman" panose="02020603050405020304" pitchFamily="18" charset="0"/>
                <a:cs typeface="Times New Roman" panose="02020603050405020304" pitchFamily="18" charset="0"/>
              </a:rPr>
              <a:t>O</a:t>
            </a:r>
            <a:r>
              <a:rPr dirty="0" sz="2800" spc="25">
                <a:latin typeface="Times New Roman" panose="02020603050405020304" pitchFamily="18" charset="0"/>
                <a:cs typeface="Times New Roman" panose="02020603050405020304" pitchFamily="18" charset="0"/>
              </a:rPr>
              <a:t>LU</a:t>
            </a:r>
            <a:r>
              <a:rPr dirty="0" sz="2800" spc="-35">
                <a:latin typeface="Times New Roman" panose="02020603050405020304" pitchFamily="18" charset="0"/>
                <a:cs typeface="Times New Roman" panose="02020603050405020304" pitchFamily="18" charset="0"/>
              </a:rPr>
              <a:t>T</a:t>
            </a:r>
            <a:r>
              <a:rPr dirty="0" sz="2800" spc="-30">
                <a:latin typeface="Times New Roman" panose="02020603050405020304" pitchFamily="18" charset="0"/>
                <a:cs typeface="Times New Roman" panose="02020603050405020304" pitchFamily="18" charset="0"/>
              </a:rPr>
              <a:t>I</a:t>
            </a:r>
            <a:r>
              <a:rPr dirty="0" sz="2800" spc="10">
                <a:latin typeface="Times New Roman" panose="02020603050405020304" pitchFamily="18" charset="0"/>
                <a:cs typeface="Times New Roman" panose="02020603050405020304" pitchFamily="18" charset="0"/>
              </a:rPr>
              <a:t>O</a:t>
            </a:r>
            <a:r>
              <a:rPr dirty="0" sz="2800">
                <a:latin typeface="Times New Roman" panose="02020603050405020304" pitchFamily="18" charset="0"/>
                <a:cs typeface="Times New Roman" panose="02020603050405020304" pitchFamily="18" charset="0"/>
              </a:rPr>
              <a:t>N</a:t>
            </a:r>
            <a:r>
              <a:rPr dirty="0" sz="2800" spc="-345">
                <a:latin typeface="Times New Roman" panose="02020603050405020304" pitchFamily="18" charset="0"/>
                <a:cs typeface="Times New Roman" panose="02020603050405020304" pitchFamily="18" charset="0"/>
              </a:rPr>
              <a:t> </a:t>
            </a:r>
            <a:r>
              <a:rPr dirty="0" sz="2800" spc="-35">
                <a:latin typeface="Times New Roman" panose="02020603050405020304" pitchFamily="18" charset="0"/>
                <a:cs typeface="Times New Roman" panose="02020603050405020304" pitchFamily="18" charset="0"/>
              </a:rPr>
              <a:t>A</a:t>
            </a:r>
            <a:r>
              <a:rPr dirty="0" sz="2800" spc="-5">
                <a:latin typeface="Times New Roman" panose="02020603050405020304" pitchFamily="18" charset="0"/>
                <a:cs typeface="Times New Roman" panose="02020603050405020304" pitchFamily="18" charset="0"/>
              </a:rPr>
              <a:t>N</a:t>
            </a:r>
            <a:r>
              <a:rPr dirty="0" sz="2800">
                <a:latin typeface="Times New Roman" panose="02020603050405020304" pitchFamily="18" charset="0"/>
                <a:cs typeface="Times New Roman" panose="02020603050405020304" pitchFamily="18" charset="0"/>
              </a:rPr>
              <a:t>D</a:t>
            </a:r>
            <a:r>
              <a:rPr dirty="0" sz="2800" spc="35">
                <a:latin typeface="Times New Roman" panose="02020603050405020304" pitchFamily="18" charset="0"/>
                <a:cs typeface="Times New Roman" panose="02020603050405020304" pitchFamily="18" charset="0"/>
              </a:rPr>
              <a:t> </a:t>
            </a:r>
            <a:r>
              <a:rPr dirty="0" sz="2800" spc="-30">
                <a:latin typeface="Times New Roman" panose="02020603050405020304" pitchFamily="18" charset="0"/>
                <a:cs typeface="Times New Roman" panose="02020603050405020304" pitchFamily="18" charset="0"/>
              </a:rPr>
              <a:t>I</a:t>
            </a:r>
            <a:r>
              <a:rPr dirty="0" sz="2800" spc="-35">
                <a:latin typeface="Times New Roman" panose="02020603050405020304" pitchFamily="18" charset="0"/>
                <a:cs typeface="Times New Roman" panose="02020603050405020304" pitchFamily="18" charset="0"/>
              </a:rPr>
              <a:t>T</a:t>
            </a:r>
            <a:r>
              <a:rPr dirty="0" sz="2800">
                <a:latin typeface="Times New Roman" panose="02020603050405020304" pitchFamily="18" charset="0"/>
                <a:cs typeface="Times New Roman" panose="02020603050405020304" pitchFamily="18" charset="0"/>
              </a:rPr>
              <a:t>S</a:t>
            </a:r>
            <a:r>
              <a:rPr dirty="0" sz="2800" spc="60">
                <a:latin typeface="Times New Roman" panose="02020603050405020304" pitchFamily="18" charset="0"/>
                <a:cs typeface="Times New Roman" panose="02020603050405020304" pitchFamily="18" charset="0"/>
              </a:rPr>
              <a:t> </a:t>
            </a:r>
            <a:r>
              <a:rPr dirty="0" sz="2800" spc="-295">
                <a:latin typeface="Times New Roman" panose="02020603050405020304" pitchFamily="18" charset="0"/>
                <a:cs typeface="Times New Roman" panose="02020603050405020304" pitchFamily="18" charset="0"/>
              </a:rPr>
              <a:t>V</a:t>
            </a:r>
            <a:r>
              <a:rPr dirty="0" sz="2800" spc="-35">
                <a:latin typeface="Times New Roman" panose="02020603050405020304" pitchFamily="18" charset="0"/>
                <a:cs typeface="Times New Roman" panose="02020603050405020304" pitchFamily="18" charset="0"/>
              </a:rPr>
              <a:t>A</a:t>
            </a:r>
            <a:r>
              <a:rPr dirty="0" sz="2800" spc="25">
                <a:latin typeface="Times New Roman" panose="02020603050405020304" pitchFamily="18" charset="0"/>
                <a:cs typeface="Times New Roman" panose="02020603050405020304" pitchFamily="18" charset="0"/>
              </a:rPr>
              <a:t>LU</a:t>
            </a:r>
            <a:r>
              <a:rPr dirty="0" sz="2800">
                <a:latin typeface="Times New Roman" panose="02020603050405020304" pitchFamily="18" charset="0"/>
                <a:cs typeface="Times New Roman" panose="02020603050405020304" pitchFamily="18" charset="0"/>
              </a:rPr>
              <a:t>E</a:t>
            </a:r>
            <a:r>
              <a:rPr dirty="0" sz="2800" spc="-65">
                <a:latin typeface="Times New Roman" panose="02020603050405020304" pitchFamily="18" charset="0"/>
                <a:cs typeface="Times New Roman" panose="02020603050405020304" pitchFamily="18" charset="0"/>
              </a:rPr>
              <a:t> </a:t>
            </a:r>
            <a:r>
              <a:rPr dirty="0" sz="2800" spc="-15">
                <a:latin typeface="Times New Roman" panose="02020603050405020304" pitchFamily="18" charset="0"/>
                <a:cs typeface="Times New Roman" panose="02020603050405020304" pitchFamily="18" charset="0"/>
              </a:rPr>
              <a:t>P</a:t>
            </a:r>
            <a:r>
              <a:rPr dirty="0" sz="2800" spc="-30">
                <a:latin typeface="Times New Roman" panose="02020603050405020304" pitchFamily="18" charset="0"/>
                <a:cs typeface="Times New Roman" panose="02020603050405020304" pitchFamily="18" charset="0"/>
              </a:rPr>
              <a:t>R</a:t>
            </a:r>
            <a:r>
              <a:rPr dirty="0" sz="2800" spc="10">
                <a:latin typeface="Times New Roman" panose="02020603050405020304" pitchFamily="18" charset="0"/>
                <a:cs typeface="Times New Roman" panose="02020603050405020304" pitchFamily="18" charset="0"/>
              </a:rPr>
              <a:t>O</a:t>
            </a:r>
            <a:r>
              <a:rPr dirty="0" sz="2800" spc="-15">
                <a:latin typeface="Times New Roman" panose="02020603050405020304" pitchFamily="18" charset="0"/>
                <a:cs typeface="Times New Roman" panose="02020603050405020304" pitchFamily="18" charset="0"/>
              </a:rPr>
              <a:t>P</a:t>
            </a:r>
            <a:r>
              <a:rPr dirty="0" sz="2800" spc="10">
                <a:latin typeface="Times New Roman" panose="02020603050405020304" pitchFamily="18" charset="0"/>
                <a:cs typeface="Times New Roman" panose="02020603050405020304" pitchFamily="18" charset="0"/>
              </a:rPr>
              <a:t>O</a:t>
            </a:r>
            <a:r>
              <a:rPr dirty="0" sz="2800" spc="25">
                <a:latin typeface="Times New Roman" panose="02020603050405020304" pitchFamily="18" charset="0"/>
                <a:cs typeface="Times New Roman" panose="02020603050405020304" pitchFamily="18" charset="0"/>
              </a:rPr>
              <a:t>S</a:t>
            </a:r>
            <a:r>
              <a:rPr dirty="0" sz="2800" spc="-30">
                <a:latin typeface="Times New Roman" panose="02020603050405020304" pitchFamily="18" charset="0"/>
                <a:cs typeface="Times New Roman" panose="02020603050405020304" pitchFamily="18" charset="0"/>
              </a:rPr>
              <a:t>I</a:t>
            </a:r>
            <a:r>
              <a:rPr dirty="0" sz="2800" spc="-35">
                <a:latin typeface="Times New Roman" panose="02020603050405020304" pitchFamily="18" charset="0"/>
                <a:cs typeface="Times New Roman" panose="02020603050405020304" pitchFamily="18" charset="0"/>
              </a:rPr>
              <a:t>T</a:t>
            </a:r>
            <a:r>
              <a:rPr dirty="0" sz="2800" spc="-30">
                <a:latin typeface="Times New Roman" panose="02020603050405020304" pitchFamily="18" charset="0"/>
                <a:cs typeface="Times New Roman" panose="02020603050405020304" pitchFamily="18" charset="0"/>
              </a:rPr>
              <a:t>I</a:t>
            </a:r>
            <a:r>
              <a:rPr dirty="0" sz="2800" spc="10">
                <a:latin typeface="Times New Roman" panose="02020603050405020304" pitchFamily="18" charset="0"/>
                <a:cs typeface="Times New Roman" panose="02020603050405020304" pitchFamily="18" charset="0"/>
              </a:rPr>
              <a:t>O</a:t>
            </a:r>
            <a:r>
              <a:rPr dirty="0" sz="2800">
                <a:latin typeface="Times New Roman" panose="02020603050405020304" pitchFamily="18" charset="0"/>
                <a:cs typeface="Times New Roman" panose="02020603050405020304" pitchFamily="18" charset="0"/>
              </a:rPr>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10"/>
          <p:cNvSpPr txBox="1"/>
          <p:nvPr/>
        </p:nvSpPr>
        <p:spPr>
          <a:xfrm>
            <a:off x="3124200" y="1752601"/>
            <a:ext cx="6096000" cy="369332"/>
          </a:xfrm>
          <a:prstGeom prst="rect"/>
          <a:noFill/>
        </p:spPr>
        <p:txBody>
          <a:bodyPr wrap="square">
            <a:spAutoFit/>
          </a:bodyPr>
          <a:p>
            <a:pPr algn="l" fontAlgn="base"/>
            <a:endParaRPr dirty="0" lang="en-IN"/>
          </a:p>
        </p:txBody>
      </p:sp>
      <p:sp>
        <p:nvSpPr>
          <p:cNvPr id="1048665" name="TextBox 12"/>
          <p:cNvSpPr txBox="1"/>
          <p:nvPr/>
        </p:nvSpPr>
        <p:spPr>
          <a:xfrm>
            <a:off x="2819400" y="1752601"/>
            <a:ext cx="6553200" cy="3877985"/>
          </a:xfrm>
          <a:prstGeom prst="rect"/>
          <a:noFill/>
        </p:spPr>
        <p:txBody>
          <a:bodyPr wrap="square">
            <a:spAutoFit/>
          </a:bodyPr>
          <a:p>
            <a:pPr fontAlgn="base"/>
            <a:r>
              <a:rPr dirty="0" lang="en-US">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dirty="0" lang="en-US">
              <a:latin typeface="Times New Roman" panose="02020603050405020304" pitchFamily="18" charset="0"/>
              <a:cs typeface="Times New Roman" panose="02020603050405020304" pitchFamily="18" charset="0"/>
            </a:endParaRPr>
          </a:p>
          <a:p>
            <a:pPr fontAlgn="base"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Conditional Formatting</a:t>
            </a:r>
          </a:p>
          <a:p>
            <a:pPr fontAlgn="base"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fontAlgn="base"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Formula- </a:t>
            </a:r>
            <a:r>
              <a:rPr dirty="0" sz="1600" lang="en-US">
                <a:latin typeface="Times New Roman" panose="02020603050405020304" pitchFamily="18" charset="0"/>
                <a:cs typeface="Times New Roman" panose="02020603050405020304" pitchFamily="18" charset="0"/>
              </a:rPr>
              <a:t>[=IFS(Z8&gt;=5,"VERY HIGH",Z8&gt;=4,"HIGH",Z8&gt;=3,"MED",TRUE,"LOW")]</a:t>
            </a:r>
          </a:p>
          <a:p>
            <a:pPr fontAlgn="base"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Pivot- </a:t>
            </a:r>
            <a:r>
              <a:rPr dirty="0" sz="1600" lang="en-US">
                <a:latin typeface="Times New Roman" panose="02020603050405020304" pitchFamily="18" charset="0"/>
                <a:cs typeface="Times New Roman" panose="02020603050405020304" pitchFamily="18" charset="0"/>
              </a:rPr>
              <a:t>[Filters – </a:t>
            </a:r>
            <a:r>
              <a:rPr dirty="0" sz="1600" lang="en-US" err="1">
                <a:latin typeface="Times New Roman" panose="02020603050405020304" pitchFamily="18" charset="0"/>
                <a:cs typeface="Times New Roman" panose="02020603050405020304" pitchFamily="18" charset="0"/>
              </a:rPr>
              <a:t>GenderCode</a:t>
            </a:r>
            <a:r>
              <a:rPr dirty="0" sz="1600" lang="en-US">
                <a:latin typeface="Times New Roman" panose="02020603050405020304" pitchFamily="18" charset="0"/>
                <a:cs typeface="Times New Roman" panose="02020603050405020304" pitchFamily="18" charset="0"/>
              </a:rPr>
              <a:t>, Column – Performance Category, ROW – </a:t>
            </a:r>
            <a:r>
              <a:rPr dirty="0" sz="1600" lang="en-US" err="1">
                <a:latin typeface="Times New Roman" panose="02020603050405020304" pitchFamily="18" charset="0"/>
                <a:cs typeface="Times New Roman" panose="02020603050405020304" pitchFamily="18" charset="0"/>
              </a:rPr>
              <a:t>BusinessUnit</a:t>
            </a:r>
            <a:r>
              <a:rPr dirty="0" sz="1600" lang="en-US">
                <a:latin typeface="Times New Roman" panose="02020603050405020304" pitchFamily="18" charset="0"/>
                <a:cs typeface="Times New Roman" panose="02020603050405020304" pitchFamily="18" charset="0"/>
              </a:rPr>
              <a:t>, Values – Count Of </a:t>
            </a:r>
            <a:r>
              <a:rPr dirty="0" sz="1600" lang="en-US" err="1">
                <a:latin typeface="Times New Roman" panose="02020603050405020304" pitchFamily="18" charset="0"/>
                <a:cs typeface="Times New Roman" panose="02020603050405020304" pitchFamily="18" charset="0"/>
              </a:rPr>
              <a:t>EmpID</a:t>
            </a:r>
            <a:r>
              <a:rPr dirty="0" sz="1600" lang="en-US">
                <a:latin typeface="Times New Roman" panose="02020603050405020304" pitchFamily="18" charset="0"/>
                <a:cs typeface="Times New Roman" panose="02020603050405020304" pitchFamily="18" charset="0"/>
              </a:rPr>
              <a:t>]</a:t>
            </a:r>
          </a:p>
          <a:p>
            <a:pPr fontAlgn="base" indent="-285750" marL="285750">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Graph-Data Visualization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553998"/>
          </a:xfrm>
        </p:spPr>
        <p:txBody>
          <a:bodyPr/>
          <a:p>
            <a:r>
              <a:rPr dirty="0" sz="3600" lang="en-IN">
                <a:latin typeface="Times New Roman" panose="02020603050405020304" pitchFamily="18" charset="0"/>
                <a:cs typeface="Times New Roman" panose="02020603050405020304" pitchFamily="18" charset="0"/>
              </a:rPr>
              <a:t>Dataset Description</a:t>
            </a:r>
          </a:p>
        </p:txBody>
      </p:sp>
      <p:sp>
        <p:nvSpPr>
          <p:cNvPr id="1048667" name="TextBox 3"/>
          <p:cNvSpPr txBox="1"/>
          <p:nvPr/>
        </p:nvSpPr>
        <p:spPr>
          <a:xfrm>
            <a:off x="533400" y="1295400"/>
            <a:ext cx="8083867" cy="4247317"/>
          </a:xfrm>
          <a:prstGeom prst="rect"/>
          <a:noFill/>
        </p:spPr>
        <p:txBody>
          <a:bodyPr wrap="square">
            <a:spAutoFit/>
          </a:bodyPr>
          <a:p>
            <a:pPr algn="l"/>
            <a:r>
              <a:rPr dirty="0" lang="en-US">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Employee Information</a:t>
            </a:r>
            <a:r>
              <a:rPr dirty="0" lang="en-US">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b="1" dirty="0" lang="en-US">
                <a:latin typeface="Times New Roman" panose="02020603050405020304" pitchFamily="18" charset="0"/>
                <a:cs typeface="Times New Roman" panose="02020603050405020304" pitchFamily="18" charset="0"/>
              </a:rPr>
              <a:t>Employee ID</a:t>
            </a:r>
            <a:r>
              <a:rPr dirty="0" lang="en-US">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b="1" dirty="0" lang="en-US">
                <a:latin typeface="Times New Roman" panose="02020603050405020304" pitchFamily="18" charset="0"/>
                <a:cs typeface="Times New Roman" panose="02020603050405020304" pitchFamily="18" charset="0"/>
              </a:rPr>
              <a:t>Name</a:t>
            </a:r>
            <a:r>
              <a:rPr dirty="0" lang="en-US">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b="1" dirty="0" lang="en-US">
                <a:latin typeface="Times New Roman" panose="02020603050405020304" pitchFamily="18" charset="0"/>
                <a:cs typeface="Times New Roman" panose="02020603050405020304" pitchFamily="18" charset="0"/>
              </a:rPr>
              <a:t>Department</a:t>
            </a:r>
            <a:r>
              <a:rPr dirty="0" lang="en-US">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b="1" dirty="0" lang="en-US">
                <a:latin typeface="Times New Roman" panose="02020603050405020304" pitchFamily="18" charset="0"/>
                <a:cs typeface="Times New Roman" panose="02020603050405020304" pitchFamily="18" charset="0"/>
              </a:rPr>
              <a:t>Position</a:t>
            </a:r>
            <a:r>
              <a:rPr dirty="0" lang="en-US">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Performance Metrics</a:t>
            </a:r>
            <a:r>
              <a:rPr dirty="0" lang="en-US">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b="1" dirty="0" lang="en-US">
                <a:latin typeface="Times New Roman" panose="02020603050405020304" pitchFamily="18" charset="0"/>
                <a:cs typeface="Times New Roman" panose="02020603050405020304" pitchFamily="18" charset="0"/>
              </a:rPr>
              <a:t>Performance Ratings</a:t>
            </a:r>
            <a:r>
              <a:rPr dirty="0" lang="en-US">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dirty="0" lang="en-US">
              <a:latin typeface="Times New Roman" panose="02020603050405020304" pitchFamily="18" charset="0"/>
              <a:cs typeface="Times New Roman" panose="02020603050405020304" pitchFamily="18" charset="0"/>
            </a:endParaRPr>
          </a:p>
          <a:p>
            <a:pPr algn="l"/>
            <a:endParaRPr dirty="0" lang="en-IN">
              <a:latin typeface="Times New Roman" panose="02020603050405020304" pitchFamily="18" charset="0"/>
              <a:cs typeface="Times New Roman" panose="02020603050405020304" pitchFamily="18" charset="0"/>
            </a:endParaRPr>
          </a:p>
        </p:txBody>
      </p:sp>
      <p:sp>
        <p:nvSpPr>
          <p:cNvPr id="1048668" name="TextBox 5"/>
          <p:cNvSpPr txBox="1"/>
          <p:nvPr/>
        </p:nvSpPr>
        <p:spPr>
          <a:xfrm>
            <a:off x="755332" y="2438400"/>
            <a:ext cx="8160068" cy="646331"/>
          </a:xfrm>
          <a:prstGeom prst="rect"/>
          <a:noFill/>
        </p:spPr>
        <p:txBody>
          <a:bodyPr wrap="square">
            <a:spAutoFit/>
          </a:bodyPr>
          <a:p>
            <a:br>
              <a:rPr b="0" dirty="0" i="0" lang="en-US">
                <a:solidFill>
                  <a:srgbClr val="1F1F1F"/>
                </a:solidFill>
                <a:effectLst/>
                <a:highlight>
                  <a:srgbClr val="FFFFFF"/>
                </a:highlight>
                <a:latin typeface="Arial" panose="020B0604020202020204" pitchFamily="34" charset="0"/>
              </a:rPr>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Rectangle 3"/>
          <p:cNvSpPr/>
          <p:nvPr/>
        </p:nvSpPr>
        <p:spPr>
          <a:xfrm>
            <a:off x="609600" y="1447800"/>
            <a:ext cx="8534400" cy="1754326"/>
          </a:xfrm>
          <a:prstGeom prst="rect"/>
        </p:spPr>
        <p:txBody>
          <a:bodyPr wrap="square">
            <a:spAutoFit/>
          </a:bodyPr>
          <a:p>
            <a:r>
              <a:rPr b="1" dirty="0" lang="en-US">
                <a:latin typeface="Times New Roman" panose="02020603050405020304" pitchFamily="18" charset="0"/>
                <a:cs typeface="Times New Roman" panose="02020603050405020304" pitchFamily="18" charset="0"/>
              </a:rPr>
              <a:t>Data collection </a:t>
            </a:r>
            <a:r>
              <a:rPr dirty="0" lang="en-US">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b="1" dirty="0" lang="en-US">
                <a:latin typeface="Times New Roman" panose="02020603050405020304" pitchFamily="18" charset="0"/>
                <a:cs typeface="Times New Roman" panose="02020603050405020304" pitchFamily="18" charset="0"/>
              </a:rPr>
              <a:t>Dynamic Visualizations</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Engaging Charts</a:t>
            </a:r>
            <a:r>
              <a:rPr dirty="0" lang="en-US">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dirty="0" lang="en-US">
              <a:latin typeface="Times New Roman" panose="02020603050405020304" pitchFamily="18" charset="0"/>
              <a:cs typeface="Times New Roman" panose="02020603050405020304" pitchFamily="18" charset="0"/>
            </a:endParaRPr>
          </a:p>
        </p:txBody>
      </p:sp>
      <p:sp>
        <p:nvSpPr>
          <p:cNvPr id="1048676" name="Rectangle 9"/>
          <p:cNvSpPr/>
          <p:nvPr/>
        </p:nvSpPr>
        <p:spPr>
          <a:xfrm>
            <a:off x="3048000" y="3105835"/>
            <a:ext cx="5791200" cy="3139321"/>
          </a:xfrm>
          <a:prstGeom prst="rect"/>
        </p:spPr>
        <p:txBody>
          <a:bodyPr wrap="square">
            <a:spAutoFit/>
          </a:bodyPr>
          <a:p>
            <a:endParaRPr b="1" dirty="0" lang="en-US"/>
          </a:p>
          <a:p>
            <a:endParaRPr b="1" dirty="0" lang="en-US"/>
          </a:p>
          <a:p>
            <a:endParaRPr b="1" dirty="0" lang="en-US"/>
          </a:p>
          <a:p>
            <a:endParaRPr b="1" dirty="0" lang="en-US"/>
          </a:p>
          <a:p>
            <a:endParaRPr b="1" dirty="0" lang="en-US"/>
          </a:p>
          <a:p>
            <a:endParaRPr b="1" dirty="0" lang="en-US"/>
          </a:p>
          <a:p>
            <a:endParaRPr b="1" dirty="0" lang="en-US"/>
          </a:p>
          <a:p>
            <a:endParaRPr b="1" dirty="0" lang="en-US"/>
          </a:p>
          <a:p>
            <a:endParaRPr b="1"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Evaluate Results</a:t>
            </a:r>
            <a:r>
              <a:rPr dirty="0" lang="en-US">
                <a:latin typeface="Times New Roman" panose="02020603050405020304" pitchFamily="18" charset="0"/>
                <a:cs typeface="Times New Roman" panose="02020603050405020304" pitchFamily="18" charset="0"/>
              </a:rPr>
              <a:t>: Assess the outcomes of the implemented changes and their impact on performance.</a:t>
            </a:r>
            <a:endParaRPr dirty="0" lang="en-IN">
              <a:latin typeface="Times New Roman" panose="02020603050405020304" pitchFamily="18" charset="0"/>
              <a:cs typeface="Times New Roman" panose="02020603050405020304" pitchFamily="18" charset="0"/>
            </a:endParaRPr>
          </a:p>
        </p:txBody>
      </p:sp>
      <p:graphicFrame>
        <p:nvGraphicFramePr>
          <p:cNvPr id="4194304" name="Chart 11"/>
          <p:cNvGraphicFramePr>
            <a:graphicFrameLocks/>
          </p:cNvGraphicFramePr>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kaviya kalaiselvan</cp:lastModifiedBy>
  <dcterms:created xsi:type="dcterms:W3CDTF">2024-03-29T04:07:22Z</dcterms:created>
  <dcterms:modified xsi:type="dcterms:W3CDTF">2024-09-02T12:24:07Z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2fd65d4089684915b92d2f4447a9da4a</vt:lpwstr>
  </property>
</Properties>
</file>