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0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11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出自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出自</a:t>
            </a:r>
          </a:p>
        </p:txBody>
      </p:sp>
      <p:sp>
        <p:nvSpPr>
          <p:cNvPr id="13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湛蓝天空下覆盖着铝盘的现代建筑正面的低角度外视图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多云天空下现代曲线建筑的低角度视图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从带玻璃面板的白色现代建筑内仰望明亮、局部多云天空的视图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晴朗明亮天空下伊朗德黑兰的阿扎迪塔的低角度视图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石头结构内望向楼梯和湛蓝天空的视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白色现代建筑，玻璃面板映衬着湛蓝的天空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局部多云天空下中国山东青岛一座现代贝壳桥的一角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33357"/>
          <p:cNvSpPr txBox="1"/>
          <p:nvPr>
            <p:ph type="body" idx="21"/>
          </p:nvPr>
        </p:nvSpPr>
        <p:spPr>
          <a:xfrm>
            <a:off x="9390248" y="9526583"/>
            <a:ext cx="5010932" cy="11301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000"/>
            </a:lvl1pPr>
          </a:lstStyle>
          <a:p>
            <a:pPr/>
            <a:r>
              <a:t>33357</a:t>
            </a:r>
          </a:p>
        </p:txBody>
      </p:sp>
      <p:sp>
        <p:nvSpPr>
          <p:cNvPr id="172" name="链上养老金"/>
          <p:cNvSpPr txBox="1"/>
          <p:nvPr>
            <p:ph type="ctrTitle"/>
          </p:nvPr>
        </p:nvSpPr>
        <p:spPr>
          <a:xfrm>
            <a:off x="6691951" y="682374"/>
            <a:ext cx="14021237" cy="5981793"/>
          </a:xfrm>
          <a:prstGeom prst="rect">
            <a:avLst/>
          </a:prstGeom>
        </p:spPr>
        <p:txBody>
          <a:bodyPr/>
          <a:lstStyle/>
          <a:p>
            <a:pPr/>
            <a:r>
              <a:t>链上养老金</a:t>
            </a:r>
          </a:p>
        </p:txBody>
      </p:sp>
      <p:sp>
        <p:nvSpPr>
          <p:cNvPr id="173" name="——基于链上的养老基金项目"/>
          <p:cNvSpPr txBox="1"/>
          <p:nvPr/>
        </p:nvSpPr>
        <p:spPr>
          <a:xfrm>
            <a:off x="10949612" y="6951385"/>
            <a:ext cx="80391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——基于链上的养老基金项目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养老金模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养老金模式</a:t>
            </a:r>
          </a:p>
        </p:txBody>
      </p:sp>
      <p:sp>
        <p:nvSpPr>
          <p:cNvPr id="176" name="现收现付制…"/>
          <p:cNvSpPr txBox="1"/>
          <p:nvPr>
            <p:ph type="body" idx="1"/>
          </p:nvPr>
        </p:nvSpPr>
        <p:spPr>
          <a:xfrm>
            <a:off x="1206500" y="3219841"/>
            <a:ext cx="21304071" cy="9265536"/>
          </a:xfrm>
          <a:prstGeom prst="rect">
            <a:avLst/>
          </a:prstGeom>
        </p:spPr>
        <p:txBody>
          <a:bodyPr/>
          <a:lstStyle/>
          <a:p>
            <a:pPr/>
            <a:r>
              <a:t>现收现付制</a:t>
            </a:r>
          </a:p>
          <a:p>
            <a:pPr lvl="1"/>
            <a:r>
              <a:t>缴纳人员的资金用于当期退休人员的支付</a:t>
            </a:r>
          </a:p>
          <a:p>
            <a:pPr lvl="1"/>
            <a:r>
              <a:t>只要有人缴纳就有养老金用于支付</a:t>
            </a:r>
          </a:p>
          <a:p>
            <a:pPr lvl="1"/>
          </a:p>
          <a:p>
            <a:pPr/>
            <a:r>
              <a:t>基金制</a:t>
            </a:r>
          </a:p>
          <a:p>
            <a:pPr lvl="1"/>
            <a:r>
              <a:t>缴纳人员的资金存起来，在未来对本人进行支付</a:t>
            </a:r>
          </a:p>
          <a:p>
            <a:pPr lvl="1"/>
            <a:r>
              <a:t>基金用完就没有养老金用于支付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产品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产品设计</a:t>
            </a:r>
          </a:p>
        </p:txBody>
      </p:sp>
      <p:pic>
        <p:nvPicPr>
          <p:cNvPr id="179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7059" y="1570158"/>
            <a:ext cx="13830505" cy="10945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产品流程"/>
          <p:cNvSpPr txBox="1"/>
          <p:nvPr>
            <p:ph type="title"/>
          </p:nvPr>
        </p:nvSpPr>
        <p:spPr>
          <a:xfrm>
            <a:off x="1045321" y="688066"/>
            <a:ext cx="21971001" cy="1433164"/>
          </a:xfrm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产品流程</a:t>
            </a:r>
          </a:p>
        </p:txBody>
      </p:sp>
      <p:sp>
        <p:nvSpPr>
          <p:cNvPr id="182" name="开立养老账户…"/>
          <p:cNvSpPr txBox="1"/>
          <p:nvPr>
            <p:ph type="body" idx="1"/>
          </p:nvPr>
        </p:nvSpPr>
        <p:spPr>
          <a:xfrm>
            <a:off x="968464" y="2246459"/>
            <a:ext cx="22447072" cy="10784859"/>
          </a:xfrm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开立养老账户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选择金额、时间、币种，开立单独的账户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持续投入养老金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到期投入资金，过期后不能投入，只能关闭账户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选择投资基金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选择愿意投资的基金池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提前关闭养老账户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关闭账户可以提取全部本息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到期选择账户收益模式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可以一次性提取或者分期提取。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产品优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产品优势</a:t>
            </a:r>
          </a:p>
        </p:txBody>
      </p:sp>
      <p:sp>
        <p:nvSpPr>
          <p:cNvPr id="185" name="利率高于传统项目…"/>
          <p:cNvSpPr txBox="1"/>
          <p:nvPr>
            <p:ph type="body" idx="1"/>
          </p:nvPr>
        </p:nvSpPr>
        <p:spPr>
          <a:xfrm>
            <a:off x="1206500" y="2729994"/>
            <a:ext cx="21152336" cy="10666223"/>
          </a:xfrm>
          <a:prstGeom prst="rect">
            <a:avLst/>
          </a:prstGeom>
        </p:spPr>
        <p:txBody>
          <a:bodyPr/>
          <a:lstStyle/>
          <a:p>
            <a:pPr/>
            <a:r>
              <a:t>利率高于传统项目</a:t>
            </a:r>
          </a:p>
          <a:p>
            <a:pPr lvl="1"/>
            <a:r>
              <a:t>USD 利率在 5%以上</a:t>
            </a:r>
          </a:p>
          <a:p>
            <a:pPr/>
            <a:r>
              <a:t>资金完全透明</a:t>
            </a:r>
          </a:p>
          <a:p>
            <a:pPr lvl="1"/>
            <a:r>
              <a:t>资金储量和流向都公开可查</a:t>
            </a:r>
          </a:p>
          <a:p>
            <a:pPr/>
            <a:r>
              <a:t>代码即规则，不能随意更改</a:t>
            </a:r>
          </a:p>
          <a:p>
            <a:pPr lvl="1"/>
            <a:r>
              <a:t>代码开源并且可以不可更改</a:t>
            </a:r>
          </a:p>
          <a:p>
            <a:pPr/>
            <a:r>
              <a:t>可以随时取用</a:t>
            </a:r>
          </a:p>
          <a:p>
            <a:pPr lvl="1"/>
            <a:r>
              <a:t>用户随时可以关闭账户提取全部本息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链上利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链上利率</a:t>
            </a:r>
          </a:p>
        </p:txBody>
      </p:sp>
      <p:pic>
        <p:nvPicPr>
          <p:cNvPr id="18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354" y="3655691"/>
            <a:ext cx="7292313" cy="7255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92792" y="4756392"/>
            <a:ext cx="15858308" cy="5054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复合利率计算"/>
          <p:cNvSpPr txBox="1"/>
          <p:nvPr>
            <p:ph type="title"/>
          </p:nvPr>
        </p:nvSpPr>
        <p:spPr>
          <a:xfrm>
            <a:off x="1045321" y="365709"/>
            <a:ext cx="12117079" cy="1640483"/>
          </a:xfrm>
          <a:prstGeom prst="rect">
            <a:avLst/>
          </a:prstGeom>
        </p:spPr>
        <p:txBody>
          <a:bodyPr/>
          <a:lstStyle/>
          <a:p>
            <a:pPr/>
            <a:r>
              <a:t>复合利率计算</a:t>
            </a:r>
          </a:p>
        </p:txBody>
      </p:sp>
      <p:pic>
        <p:nvPicPr>
          <p:cNvPr id="192" name="IMG_3672.PNG" descr="IMG_36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403" y="2271343"/>
            <a:ext cx="5066264" cy="10961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7052" y="6769741"/>
            <a:ext cx="16513231" cy="132779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25岁每月1000元，交10年，60-85岁领取养老金"/>
          <p:cNvSpPr txBox="1"/>
          <p:nvPr/>
        </p:nvSpPr>
        <p:spPr>
          <a:xfrm>
            <a:off x="7058304" y="3313395"/>
            <a:ext cx="1295308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25岁每月1000元，交10年，60-85岁领取养老金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运营模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运营模式</a:t>
            </a:r>
          </a:p>
        </p:txBody>
      </p:sp>
      <p:sp>
        <p:nvSpPr>
          <p:cNvPr id="197" name="收取基金收益的手续费…"/>
          <p:cNvSpPr txBox="1"/>
          <p:nvPr>
            <p:ph type="body" idx="1"/>
          </p:nvPr>
        </p:nvSpPr>
        <p:spPr>
          <a:xfrm>
            <a:off x="1206499" y="2729994"/>
            <a:ext cx="21971001" cy="8035831"/>
          </a:xfrm>
          <a:prstGeom prst="rect">
            <a:avLst/>
          </a:prstGeom>
        </p:spPr>
        <p:txBody>
          <a:bodyPr/>
          <a:lstStyle/>
          <a:p>
            <a:pPr/>
            <a:r>
              <a:t>收取基金收益的手续费</a:t>
            </a:r>
          </a:p>
          <a:p>
            <a:pPr lvl="1"/>
            <a:r>
              <a:t>向用户投资的收益抽取一部分作为手续费</a:t>
            </a:r>
          </a:p>
          <a:p>
            <a:pPr/>
            <a:r>
              <a:t>与需要流动性的项目合作</a:t>
            </a:r>
          </a:p>
          <a:p>
            <a:pPr lvl="1"/>
            <a:r>
              <a:t>需要流动性的项目可以向我们的用户提供更高收益来合作</a:t>
            </a:r>
          </a:p>
          <a:p>
            <a:pPr/>
            <a:r>
              <a:t>定期基金</a:t>
            </a:r>
          </a:p>
          <a:p>
            <a:pPr lvl="1"/>
            <a:r>
              <a:t>推出收益更高的定期基金项目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谢谢观看"/>
          <p:cNvSpPr txBox="1"/>
          <p:nvPr>
            <p:ph type="title"/>
          </p:nvPr>
        </p:nvSpPr>
        <p:spPr>
          <a:xfrm>
            <a:off x="8689785" y="5845777"/>
            <a:ext cx="8010265" cy="2745707"/>
          </a:xfrm>
          <a:prstGeom prst="rect">
            <a:avLst/>
          </a:prstGeom>
        </p:spPr>
        <p:txBody>
          <a:bodyPr/>
          <a:lstStyle/>
          <a:p>
            <a:pPr/>
            <a:r>
              <a:t>谢谢观看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