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4" r:id="rId4"/>
    <p:sldId id="277" r:id="rId5"/>
    <p:sldId id="275" r:id="rId6"/>
    <p:sldId id="276" r:id="rId7"/>
    <p:sldId id="278" r:id="rId8"/>
    <p:sldId id="267" r:id="rId9"/>
    <p:sldId id="268" r:id="rId10"/>
    <p:sldId id="270" r:id="rId11"/>
    <p:sldId id="279" r:id="rId12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3CB5B5"/>
    <a:srgbClr val="56A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56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75881336480533"/>
          <c:y val="0.19679047471861505"/>
          <c:w val="0.55079554398584685"/>
          <c:h val="0.817420398360679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C55A11"/>
            </a:solidFill>
          </c:spPr>
          <c:dPt>
            <c:idx val="0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56A8BD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89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3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97348" y="4140349"/>
            <a:ext cx="6163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授课对象：对编程语言有兴趣的零基础初学者</a:t>
            </a:r>
            <a:endParaRPr lang="en-US" altLang="zh-CN" sz="1800" dirty="0" smtClean="0">
              <a:solidFill>
                <a:srgbClr val="002B4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授课目的：了解和掌握</a:t>
            </a:r>
            <a:r>
              <a:rPr lang="en-US" altLang="zh-CN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基础前端语言</a:t>
            </a: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HTML5 / CSS3</a:t>
            </a: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课程介绍</a:t>
            </a:r>
          </a:p>
        </p:txBody>
      </p:sp>
      <p:sp>
        <p:nvSpPr>
          <p:cNvPr id="8" name="文本框 32"/>
          <p:cNvSpPr txBox="1"/>
          <p:nvPr/>
        </p:nvSpPr>
        <p:spPr>
          <a:xfrm>
            <a:off x="360425" y="1548061"/>
            <a:ext cx="615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学习方法：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29"/>
          <p:cNvSpPr txBox="1"/>
          <p:nvPr/>
        </p:nvSpPr>
        <p:spPr>
          <a:xfrm>
            <a:off x="464567" y="2196133"/>
            <a:ext cx="10516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边</a:t>
            </a:r>
            <a:r>
              <a:rPr lang="zh-TW" altLang="en-US" sz="18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学边做，跟随教程案例，把代碼敲出來，並調試成功</a:t>
            </a:r>
            <a:r>
              <a:rPr lang="zh-TW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1800" dirty="0" smtClean="0">
              <a:solidFill>
                <a:srgbClr val="002B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闲暇时间多浏览主流和大型</a:t>
            </a:r>
            <a:r>
              <a:rPr lang="zh-CN" altLang="en-US" sz="18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，分析</a:t>
            </a:r>
            <a:r>
              <a:rPr lang="zh-CN" altLang="en-US" sz="18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其页面代码编写</a:t>
            </a: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方式。</a:t>
            </a:r>
            <a:endParaRPr lang="en-US" altLang="zh-CN" sz="1800" dirty="0" smtClean="0">
              <a:solidFill>
                <a:srgbClr val="002B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重视基本功练习，善用搜索功能进行自学</a:t>
            </a:r>
            <a:r>
              <a:rPr lang="en-US" altLang="zh-CN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【RSA</a:t>
            </a: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solidFill>
                <a:srgbClr val="002B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大处着眼：培养自己了解行业技术发展趋势的宏观</a:t>
            </a: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意识。</a:t>
            </a:r>
            <a:endParaRPr lang="en-US" altLang="zh-CN" sz="1800" dirty="0" smtClean="0">
              <a:solidFill>
                <a:srgbClr val="002B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小处着手：将专注力放在学习语言技术和培养编程思路</a:t>
            </a: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之上</a:t>
            </a:r>
            <a:r>
              <a:rPr lang="zh-CN" altLang="en-US" sz="18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TW" altLang="en-US" sz="1800" dirty="0">
              <a:solidFill>
                <a:srgbClr val="002B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3808" y="2412157"/>
            <a:ext cx="3617217" cy="151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1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628181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你准备好了吗？</a:t>
            </a:r>
            <a:endParaRPr lang="zh-CN" altLang="en-US" sz="3600" b="1" dirty="0"/>
          </a:p>
        </p:txBody>
      </p:sp>
      <p:pic>
        <p:nvPicPr>
          <p:cNvPr id="2050" name="Picture 2" descr="F:\卡哇伊黑眼妹卖萌表情\刚把爹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35" y="235155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什么是</a:t>
            </a:r>
            <a:r>
              <a:rPr lang="en-US" altLang="zh-CN" sz="3600" b="1" dirty="0" smtClean="0"/>
              <a:t>html + </a:t>
            </a:r>
            <a:r>
              <a:rPr lang="en-US" altLang="zh-CN" sz="3600" b="1" dirty="0" err="1" smtClean="0"/>
              <a:t>css</a:t>
            </a:r>
            <a:r>
              <a:rPr lang="zh-CN" altLang="en-US" sz="3600" b="1" dirty="0" smtClean="0"/>
              <a:t>？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353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586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html+css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39826" y="2196133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8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html+css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是用来实现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页面静态呈现效果的计算机语言。</a:t>
            </a:r>
            <a:endParaRPr lang="en-US" altLang="zh-CN" sz="1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面向用户的语言，我们统称前端语言。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417012" y="2196133"/>
            <a:ext cx="3456384" cy="3338668"/>
            <a:chOff x="6612864" y="1162298"/>
            <a:chExt cx="4872177" cy="470624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864" y="1998315"/>
              <a:ext cx="2207881" cy="387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6769" y="2028406"/>
              <a:ext cx="2448272" cy="3804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041" y="1162298"/>
              <a:ext cx="771525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8955" y="1200398"/>
              <a:ext cx="723900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936489" y="2916213"/>
            <a:ext cx="5868032" cy="1938992"/>
            <a:chOff x="936489" y="3281477"/>
            <a:chExt cx="5868032" cy="1938992"/>
          </a:xfrm>
        </p:grpSpPr>
        <p:sp>
          <p:nvSpPr>
            <p:cNvPr id="11" name="文本框 33"/>
            <p:cNvSpPr txBox="1"/>
            <p:nvPr/>
          </p:nvSpPr>
          <p:spPr>
            <a:xfrm>
              <a:off x="936489" y="3281477"/>
              <a:ext cx="58680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页面用</a:t>
              </a:r>
              <a:r>
                <a:rPr lang="en-US" altLang="zh-CN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 + </a:t>
              </a:r>
              <a:r>
                <a:rPr lang="en-US" altLang="zh-CN" sz="1600" kern="0" dirty="0" err="1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语言代码进行构建</a:t>
              </a:r>
              <a:endParaRPr lang="en-US" altLang="zh-CN" sz="16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>
                <a:lnSpc>
                  <a:spcPct val="150000"/>
                </a:lnSpc>
                <a:defRPr/>
              </a:pPr>
              <a:endParaRPr lang="en-US" altLang="zh-CN" sz="16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>
                <a:lnSpc>
                  <a:spcPct val="150000"/>
                </a:lnSpc>
                <a:defRPr/>
              </a:pPr>
              <a:r>
                <a:rPr lang="zh-CN" altLang="en-US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浏览器对</a:t>
              </a:r>
              <a:r>
                <a:rPr lang="en-US" altLang="zh-CN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 + </a:t>
              </a:r>
              <a:r>
                <a:rPr lang="en-US" altLang="zh-CN" sz="1600" kern="0" dirty="0" err="1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语言代码进行解读 </a:t>
              </a:r>
              <a:r>
                <a:rPr lang="en-US" altLang="zh-CN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 </a:t>
              </a:r>
              <a:r>
                <a:rPr lang="en-US" altLang="zh-CN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图形化界面</a:t>
              </a:r>
              <a:endParaRPr lang="en-US" altLang="zh-CN" sz="16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>
                <a:lnSpc>
                  <a:spcPct val="150000"/>
                </a:lnSpc>
                <a:defRPr/>
              </a:pPr>
              <a:endParaRPr lang="en-US" altLang="zh-CN" sz="16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>
                <a:lnSpc>
                  <a:spcPct val="150000"/>
                </a:lnSpc>
                <a:defRPr/>
              </a:pPr>
              <a:r>
                <a:rPr lang="zh-CN" altLang="en-US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用户通过浏览器对</a:t>
              </a:r>
              <a:r>
                <a:rPr lang="en-US" altLang="zh-CN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600" kern="0" dirty="0" smtClean="0">
                  <a:solidFill>
                    <a:srgbClr val="56A8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页面进行浏览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3870505" y="3780309"/>
              <a:ext cx="107913" cy="288032"/>
            </a:xfrm>
            <a:prstGeom prst="downArrow">
              <a:avLst/>
            </a:prstGeom>
            <a:solidFill>
              <a:srgbClr val="3CB5B5"/>
            </a:solidFill>
            <a:ln>
              <a:solidFill>
                <a:srgbClr val="3C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870504" y="4500389"/>
              <a:ext cx="107913" cy="288032"/>
            </a:xfrm>
            <a:prstGeom prst="downArrow">
              <a:avLst/>
            </a:prstGeom>
            <a:solidFill>
              <a:srgbClr val="3CB5B5"/>
            </a:solidFill>
            <a:ln>
              <a:solidFill>
                <a:srgbClr val="3C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0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课程介绍</a:t>
            </a:r>
          </a:p>
        </p:txBody>
      </p:sp>
      <p:sp>
        <p:nvSpPr>
          <p:cNvPr id="7" name="文本框 32"/>
          <p:cNvSpPr txBox="1"/>
          <p:nvPr/>
        </p:nvSpPr>
        <p:spPr>
          <a:xfrm>
            <a:off x="671817" y="2268141"/>
            <a:ext cx="30363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+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360425" y="1548061"/>
            <a:ext cx="615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前端三大语言：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3"/>
          <p:cNvSpPr txBox="1"/>
          <p:nvPr/>
        </p:nvSpPr>
        <p:spPr>
          <a:xfrm>
            <a:off x="576449" y="2916213"/>
            <a:ext cx="65881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800" b="1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b="1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静态标记语言、创建结构（呈现的内容元素）</a:t>
            </a:r>
            <a:endParaRPr lang="en-US" altLang="zh-CN" sz="18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8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800" b="1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b="1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静态样式语言、创建外观（呈现的视觉效果）</a:t>
            </a:r>
            <a:endParaRPr lang="zh-CN" altLang="en-US" sz="18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8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800" b="1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b="1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动态语言、创建数据的交互（呈现的行为）</a:t>
            </a:r>
            <a:endParaRPr lang="en-US" altLang="zh-CN" sz="18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C:\Users\Administrator\Desktop\523065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17" y="1569815"/>
            <a:ext cx="3214531" cy="41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为什么要学习</a:t>
            </a:r>
            <a:r>
              <a:rPr lang="en-US" altLang="zh-CN" sz="3600" b="1" dirty="0" smtClean="0"/>
              <a:t>html + </a:t>
            </a:r>
            <a:r>
              <a:rPr lang="en-US" altLang="zh-CN" sz="3600" b="1" dirty="0" err="1" smtClean="0"/>
              <a:t>css</a:t>
            </a:r>
            <a:r>
              <a:rPr lang="zh-CN" altLang="en-US" sz="3600" b="1" dirty="0" smtClean="0"/>
              <a:t>？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74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586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html+css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395809" y="2196133"/>
            <a:ext cx="65527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html/</a:t>
            </a:r>
            <a:r>
              <a:rPr lang="en-US" altLang="zh-CN" sz="18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页面的基本构成语言，而构建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页面是整个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领域中的基础能力和技术。</a:t>
            </a:r>
            <a:endParaRPr lang="en-US" altLang="zh-CN" sz="1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html/</a:t>
            </a:r>
            <a:r>
              <a:rPr lang="en-US" altLang="zh-CN" sz="18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是面向用户的前端语言，可视化效果强，语言较为简单，想学编程从这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门语言开始，上手容易、进步明显，更利于了解编程领域和启发兴趣。</a:t>
            </a:r>
            <a:endParaRPr lang="en-US" altLang="zh-CN" sz="1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网路时代，了解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相关知识，不仅仅是专业技能，也是其他相关行业的辅助技能和“生活”技能。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课程介绍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948537" y="2196133"/>
            <a:ext cx="4499982" cy="3434550"/>
            <a:chOff x="6660505" y="2196133"/>
            <a:chExt cx="4860022" cy="3709345"/>
          </a:xfrm>
        </p:grpSpPr>
        <p:grpSp>
          <p:nvGrpSpPr>
            <p:cNvPr id="7" name="组合 6"/>
            <p:cNvGrpSpPr/>
            <p:nvPr/>
          </p:nvGrpSpPr>
          <p:grpSpPr>
            <a:xfrm>
              <a:off x="6866138" y="2196133"/>
              <a:ext cx="4258863" cy="3153947"/>
              <a:chOff x="3395897" y="1378382"/>
              <a:chExt cx="5376210" cy="3981410"/>
            </a:xfrm>
          </p:grpSpPr>
          <p:graphicFrame>
            <p:nvGraphicFramePr>
              <p:cNvPr id="13" name="图表 12"/>
              <p:cNvGraphicFramePr/>
              <p:nvPr>
                <p:extLst>
                  <p:ext uri="{D42A27DB-BD31-4B8C-83A1-F6EECF244321}">
                    <p14:modId xmlns:p14="http://schemas.microsoft.com/office/powerpoint/2010/main" val="1047725574"/>
                  </p:ext>
                </p:extLst>
              </p:nvPr>
            </p:nvGraphicFramePr>
            <p:xfrm>
              <a:off x="3395897" y="1378382"/>
              <a:ext cx="5376210" cy="37852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4" name="组合 13"/>
              <p:cNvGrpSpPr/>
              <p:nvPr/>
            </p:nvGrpSpPr>
            <p:grpSpPr>
              <a:xfrm>
                <a:off x="5137588" y="2600154"/>
                <a:ext cx="1988083" cy="1988085"/>
                <a:chOff x="1488310" y="1579494"/>
                <a:chExt cx="1414094" cy="1414094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1488310" y="1579494"/>
                  <a:ext cx="1414094" cy="1414094"/>
                  <a:chOff x="3176812" y="2273198"/>
                  <a:chExt cx="2641825" cy="2726239"/>
                </a:xfrm>
              </p:grpSpPr>
              <p:sp>
                <p:nvSpPr>
                  <p:cNvPr id="22" name="椭圆 21"/>
                  <p:cNvSpPr/>
                  <p:nvPr/>
                </p:nvSpPr>
                <p:spPr>
                  <a:xfrm>
                    <a:off x="3176812" y="2273198"/>
                    <a:ext cx="2641825" cy="2726239"/>
                  </a:xfrm>
                  <a:prstGeom prst="ellipse">
                    <a:avLst/>
                  </a:prstGeom>
                  <a:gradFill flip="none" rotWithShape="1">
                    <a:gsLst>
                      <a:gs pos="57000">
                        <a:schemeClr val="accent1">
                          <a:lumMod val="5000"/>
                          <a:lumOff val="95000"/>
                        </a:schemeClr>
                      </a:gs>
                      <a:gs pos="9200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  <a:effectLst>
                    <a:outerShdw blurRad="127000" dist="254000" dir="7200000" sx="99000" sy="99000" algn="tr" rotWithShape="0">
                      <a:prstClr val="black">
                        <a:alpha val="31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椭圆 22"/>
                  <p:cNvSpPr/>
                  <p:nvPr/>
                </p:nvSpPr>
                <p:spPr>
                  <a:xfrm>
                    <a:off x="3268970" y="2368298"/>
                    <a:ext cx="2457512" cy="2536037"/>
                  </a:xfrm>
                  <a:prstGeom prst="ellipse">
                    <a:avLst/>
                  </a:prstGeom>
                  <a:gradFill flip="none" rotWithShape="1">
                    <a:gsLst>
                      <a:gs pos="49000">
                        <a:schemeClr val="accent1">
                          <a:lumMod val="5000"/>
                          <a:lumOff val="95000"/>
                        </a:schemeClr>
                      </a:gs>
                      <a:gs pos="92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1" name="文本框 3"/>
                <p:cNvSpPr txBox="1"/>
                <p:nvPr/>
              </p:nvSpPr>
              <p:spPr>
                <a:xfrm>
                  <a:off x="1764131" y="2003610"/>
                  <a:ext cx="862447" cy="635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 smtClean="0">
                      <a:solidFill>
                        <a:srgbClr val="56A8BD"/>
                      </a:solidFill>
                      <a:latin typeface="微软雅黑" pitchFamily="34" charset="-122"/>
                      <a:ea typeface="微软雅黑" pitchFamily="34" charset="-122"/>
                    </a:rPr>
                    <a:t>HTML</a:t>
                  </a:r>
                </a:p>
                <a:p>
                  <a:pPr algn="ctr"/>
                  <a:r>
                    <a:rPr lang="en-US" altLang="zh-CN" sz="2000" b="1" dirty="0" smtClean="0">
                      <a:solidFill>
                        <a:srgbClr val="56A8BD"/>
                      </a:solidFill>
                      <a:latin typeface="微软雅黑" pitchFamily="34" charset="-122"/>
                      <a:ea typeface="微软雅黑" pitchFamily="34" charset="-122"/>
                    </a:rPr>
                    <a:t>CSS</a:t>
                  </a:r>
                  <a:endParaRPr lang="zh-CN" altLang="en-US" sz="2000" b="1" dirty="0" smtClean="0">
                    <a:solidFill>
                      <a:srgbClr val="56A8BD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5" name="等腰三角形 14"/>
              <p:cNvSpPr/>
              <p:nvPr/>
            </p:nvSpPr>
            <p:spPr>
              <a:xfrm rot="19379487">
                <a:off x="4925657" y="2204711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302763">
                <a:off x="6899453" y="2221649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6098573">
                <a:off x="7417047" y="3972536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10800000">
                <a:off x="5905408" y="5059754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5060171">
                <a:off x="4476725" y="3994380"/>
                <a:ext cx="357187" cy="300038"/>
              </a:xfrm>
              <a:prstGeom prst="triangle">
                <a:avLst/>
              </a:pr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356419" y="2268141"/>
              <a:ext cx="133163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2400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设计</a:t>
              </a:r>
              <a:endPara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24801" y="2268141"/>
              <a:ext cx="133163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前端</a:t>
              </a:r>
              <a:endParaRPr lang="zh-CN" altLang="en-US" b="1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0505" y="4182740"/>
              <a:ext cx="133163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后端</a:t>
              </a:r>
              <a:endParaRPr lang="zh-CN" altLang="en-US" b="1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72673" y="5406876"/>
              <a:ext cx="1795036" cy="4986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产品</a:t>
              </a:r>
              <a:r>
                <a:rPr lang="en-US" altLang="zh-CN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策划</a:t>
              </a:r>
              <a:endParaRPr lang="zh-CN" altLang="en-US" sz="14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88897" y="4182740"/>
              <a:ext cx="133163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56A8BD"/>
                  </a:solidFill>
                  <a:latin typeface="微软雅黑" pitchFamily="34" charset="-122"/>
                  <a:ea typeface="微软雅黑" pitchFamily="34" charset="-122"/>
                </a:rPr>
                <a:t>图形</a:t>
              </a:r>
              <a:endParaRPr lang="zh-CN" altLang="en-US" b="1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6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怎么学习</a:t>
            </a:r>
            <a:r>
              <a:rPr lang="en-US" altLang="zh-CN" sz="3600" b="1" dirty="0" smtClean="0"/>
              <a:t>html + </a:t>
            </a:r>
            <a:r>
              <a:rPr lang="en-US" altLang="zh-CN" sz="3600" b="1" dirty="0" err="1" smtClean="0"/>
              <a:t>css</a:t>
            </a:r>
            <a:r>
              <a:rPr lang="zh-CN" altLang="en-US" sz="3600" b="1" dirty="0" smtClean="0"/>
              <a:t>？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352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772197"/>
            <a:ext cx="8532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录播倍速播放、清晰度调节、随看随学。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课程目录、章节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小节分段讲解、根据需要自行学习。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b="1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课程资料及相关资源获取方式：</a:t>
            </a:r>
            <a:endParaRPr lang="en-US" altLang="zh-CN" sz="1400" b="1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报名课程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后，直接在课程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页面联系咨询老师免费获取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课程交流群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，与小伙伴们随时交流，共同学习进步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课程介绍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659793" y="2268141"/>
            <a:ext cx="268834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免费录播    随看随学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5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课程介绍</a:t>
            </a:r>
          </a:p>
        </p:txBody>
      </p:sp>
      <p:sp>
        <p:nvSpPr>
          <p:cNvPr id="8" name="文本框 32"/>
          <p:cNvSpPr txBox="1"/>
          <p:nvPr/>
        </p:nvSpPr>
        <p:spPr>
          <a:xfrm>
            <a:off x="360425" y="1548061"/>
            <a:ext cx="615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心理准备：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29"/>
          <p:cNvSpPr txBox="1"/>
          <p:nvPr/>
        </p:nvSpPr>
        <p:spPr>
          <a:xfrm>
            <a:off x="464567" y="2071856"/>
            <a:ext cx="105164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编程三</a:t>
            </a: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大特性：英文  </a:t>
            </a:r>
            <a:r>
              <a:rPr lang="en-US" altLang="zh-CN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逻辑  </a:t>
            </a:r>
            <a:r>
              <a:rPr lang="en-US" altLang="zh-CN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细心</a:t>
            </a:r>
          </a:p>
          <a:p>
            <a:pPr marL="285750" indent="-285750">
              <a:lnSpc>
                <a:spcPct val="300000"/>
              </a:lnSpc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英文是学习编程语言的最大障碍，找个工具帮助你。</a:t>
            </a:r>
          </a:p>
          <a:p>
            <a:pPr marL="285750" indent="-285750">
              <a:lnSpc>
                <a:spcPct val="300000"/>
              </a:lnSpc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思想是人脑最核心的东西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，学编程、玩语言，最</a:t>
            </a:r>
            <a:r>
              <a:rPr lang="zh-CN" altLang="en-US" sz="14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重要的就是培养你的逻辑思维。记住：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先思考后实践。</a:t>
            </a:r>
            <a:endParaRPr lang="zh-CN" altLang="en-US" sz="1400" dirty="0">
              <a:solidFill>
                <a:srgbClr val="002B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300000"/>
              </a:lnSpc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itchFamily="34" charset="-122"/>
                <a:ea typeface="微软雅黑" pitchFamily="34" charset="-122"/>
              </a:rPr>
              <a:t>编程中经常被一个符号、一个字母的拼写错误而卡住半天，所以优秀的程序员永远都是粗中带细。</a:t>
            </a:r>
          </a:p>
        </p:txBody>
      </p:sp>
    </p:spTree>
    <p:extLst>
      <p:ext uri="{BB962C8B-B14F-4D97-AF65-F5344CB8AC3E}">
        <p14:creationId xmlns:p14="http://schemas.microsoft.com/office/powerpoint/2010/main" val="20688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520</Words>
  <Application>Microsoft Office PowerPoint</Application>
  <PresentationFormat>自定义</PresentationFormat>
  <Paragraphs>64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138</cp:revision>
  <dcterms:created xsi:type="dcterms:W3CDTF">2019-02-21T04:23:58Z</dcterms:created>
  <dcterms:modified xsi:type="dcterms:W3CDTF">2019-08-03T05:55:23Z</dcterms:modified>
  <cp:category>视频教学</cp:category>
</cp:coreProperties>
</file>