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58" r:id="rId3"/>
    <p:sldId id="335" r:id="rId4"/>
    <p:sldId id="357" r:id="rId5"/>
    <p:sldId id="353" r:id="rId6"/>
    <p:sldId id="359" r:id="rId7"/>
    <p:sldId id="340" r:id="rId8"/>
    <p:sldId id="360" r:id="rId9"/>
    <p:sldId id="362" r:id="rId10"/>
    <p:sldId id="363" r:id="rId11"/>
    <p:sldId id="361" r:id="rId12"/>
    <p:sldId id="364" r:id="rId13"/>
    <p:sldId id="366" r:id="rId14"/>
    <p:sldId id="365" r:id="rId15"/>
    <p:sldId id="350" r:id="rId16"/>
    <p:sldId id="345" r:id="rId17"/>
    <p:sldId id="367" r:id="rId18"/>
    <p:sldId id="369" r:id="rId19"/>
    <p:sldId id="354" r:id="rId20"/>
    <p:sldId id="356" r:id="rId21"/>
    <p:sldId id="370" r:id="rId22"/>
    <p:sldId id="348" r:id="rId23"/>
    <p:sldId id="349" r:id="rId24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5B5"/>
    <a:srgbClr val="E7C103"/>
    <a:srgbClr val="FCD514"/>
    <a:srgbClr val="DFBA03"/>
    <a:srgbClr val="D75569"/>
    <a:srgbClr val="56A8BD"/>
    <a:srgbClr val="002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>
      <p:cViewPr>
        <p:scale>
          <a:sx n="100" d="100"/>
          <a:sy n="100" d="100"/>
        </p:scale>
        <p:origin x="-1332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99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课程笔记、源码及相关资源，请在课程页面联系咨询老师免费获取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244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9"/>
          <p:cNvSpPr txBox="1"/>
          <p:nvPr/>
        </p:nvSpPr>
        <p:spPr>
          <a:xfrm>
            <a:off x="467817" y="3999235"/>
            <a:ext cx="10009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第十章：</a:t>
            </a:r>
            <a:r>
              <a:rPr lang="en-US" altLang="zh-CN" sz="1600" b="1" dirty="0" smtClean="0">
                <a:solidFill>
                  <a:srgbClr val="002B41"/>
                </a:solidFill>
                <a:latin typeface="+mj-ea"/>
                <a:ea typeface="+mj-ea"/>
              </a:rPr>
              <a:t>CSS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布局基础：显示模式</a:t>
            </a:r>
            <a:endParaRPr lang="en-US" altLang="zh-CN" sz="1600" b="1" dirty="0" smtClean="0">
              <a:solidFill>
                <a:srgbClr val="002B4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</a:t>
            </a:r>
            <a:r>
              <a:rPr lang="zh-CN" altLang="en-US" sz="1600" dirty="0">
                <a:solidFill>
                  <a:srgbClr val="002B41"/>
                </a:solidFill>
                <a:latin typeface="+mj-ea"/>
              </a:rPr>
              <a:t>基础显示模式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类型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	2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、显示模式转换的常见应用</a:t>
            </a:r>
            <a:endParaRPr lang="zh-CN" altLang="en-US" sz="1600" dirty="0">
              <a:solidFill>
                <a:srgbClr val="002B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行间元素的显示特点：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4227" y="2672894"/>
            <a:ext cx="102707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</a:rPr>
              <a:t>盒</a:t>
            </a:r>
            <a:r>
              <a:rPr lang="zh-CN" altLang="en-US" sz="2000" dirty="0" smtClean="0">
                <a:solidFill>
                  <a:prstClr val="black"/>
                </a:solidFill>
              </a:rPr>
              <a:t>模型属性部分适用。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width</a:t>
            </a:r>
            <a:r>
              <a:rPr lang="zh-CN" altLang="en-US" sz="16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无效：宽度</a:t>
            </a:r>
            <a:r>
              <a:rPr lang="zh-CN" altLang="en-US" sz="16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由装载的内容</a:t>
            </a:r>
            <a:r>
              <a:rPr lang="zh-CN" altLang="en-US" sz="16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决定</a:t>
            </a:r>
            <a:endParaRPr lang="en-US" altLang="zh-CN" sz="1600" dirty="0" smtClean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垂直方向盒模型属性错位：受到行的限制</a:t>
            </a:r>
            <a:endParaRPr lang="zh-CN" altLang="en-US" sz="20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</a:rPr>
              <a:t>不独占</a:t>
            </a:r>
            <a:r>
              <a:rPr lang="zh-CN" altLang="en-US" sz="2000" dirty="0" smtClean="0">
                <a:solidFill>
                  <a:prstClr val="black"/>
                </a:solidFill>
              </a:rPr>
              <a:t>一行，多</a:t>
            </a:r>
            <a:r>
              <a:rPr lang="zh-CN" altLang="en-US" sz="2000" dirty="0">
                <a:solidFill>
                  <a:prstClr val="black"/>
                </a:solidFill>
              </a:rPr>
              <a:t>个行间元素可以在一行中</a:t>
            </a:r>
            <a:r>
              <a:rPr lang="zh-CN" altLang="en-US" sz="2000" dirty="0" smtClean="0">
                <a:solidFill>
                  <a:prstClr val="black"/>
                </a:solidFill>
              </a:rPr>
              <a:t>呈现。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683841" y="2258849"/>
            <a:ext cx="194421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display:inline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56A8BD"/>
                </a:solidFill>
              </a:rPr>
              <a:t>CSS</a:t>
            </a:r>
            <a:r>
              <a:rPr lang="zh-CN" altLang="en-US" sz="3200" b="1" dirty="0">
                <a:solidFill>
                  <a:srgbClr val="56A8BD"/>
                </a:solidFill>
              </a:rPr>
              <a:t>布局基础</a:t>
            </a:r>
          </a:p>
        </p:txBody>
      </p:sp>
    </p:spTree>
    <p:extLst>
      <p:ext uri="{BB962C8B-B14F-4D97-AF65-F5344CB8AC3E}">
        <p14:creationId xmlns:p14="http://schemas.microsoft.com/office/powerpoint/2010/main" val="149714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常见的默认行间元素：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56A8BD"/>
                </a:solidFill>
              </a:rPr>
              <a:t>CSS</a:t>
            </a:r>
            <a:r>
              <a:rPr lang="zh-CN" altLang="en-US" sz="3200" b="1" dirty="0">
                <a:solidFill>
                  <a:srgbClr val="56A8BD"/>
                </a:solidFill>
              </a:rPr>
              <a:t>布局基础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528997"/>
              </p:ext>
            </p:extLst>
          </p:nvPr>
        </p:nvGraphicFramePr>
        <p:xfrm>
          <a:off x="727809" y="2268141"/>
          <a:ext cx="9605104" cy="2275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854"/>
                <a:gridCol w="4286250"/>
              </a:tblGrid>
              <a:tr h="455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标签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5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b="0" i="0" kern="1200" dirty="0" smtClean="0">
                          <a:solidFill>
                            <a:srgbClr val="3A3A3A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&lt;span&gt;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小盒子、小节点、小区块</a:t>
                      </a:r>
                    </a:p>
                  </a:txBody>
                  <a:tcPr anchor="ctr"/>
                </a:tc>
              </a:tr>
              <a:tr h="455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b="0" i="0" kern="1200" dirty="0" smtClean="0">
                          <a:solidFill>
                            <a:srgbClr val="3A3A3A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&lt;a&gt;</a:t>
                      </a:r>
                      <a:endParaRPr lang="zh-CN" altLang="en-US" sz="160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超级链接</a:t>
                      </a:r>
                    </a:p>
                  </a:txBody>
                  <a:tcPr anchor="ctr"/>
                </a:tc>
              </a:tr>
              <a:tr h="455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&lt;b&gt;&lt;i&gt;</a:t>
                      </a:r>
                      <a:endParaRPr lang="zh-CN" altLang="en-US" sz="160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文本内容的粗体</a:t>
                      </a:r>
                      <a:r>
                        <a:rPr lang="en-US" altLang="zh-CN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斜体</a:t>
                      </a:r>
                    </a:p>
                  </a:txBody>
                  <a:tcPr anchor="ctr"/>
                </a:tc>
              </a:tr>
              <a:tr h="455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&lt;strong&gt;&lt;</a:t>
                      </a:r>
                      <a:r>
                        <a:rPr lang="en-US" altLang="zh-CN" sz="1600" dirty="0" err="1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em</a:t>
                      </a:r>
                      <a:r>
                        <a:rPr lang="en-US" altLang="zh-CN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lang="zh-CN" altLang="en-US" sz="160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文本内容的强调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50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行间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块状的显示特点：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4227" y="2777421"/>
            <a:ext cx="102707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在一行（</a:t>
            </a:r>
            <a:r>
              <a:rPr lang="en-US" altLang="zh-CN" sz="2000" dirty="0" smtClean="0">
                <a:solidFill>
                  <a:prstClr val="black"/>
                </a:solidFill>
              </a:rPr>
              <a:t>line</a:t>
            </a:r>
            <a:r>
              <a:rPr lang="zh-CN" altLang="en-US" sz="2000" dirty="0" smtClean="0">
                <a:solidFill>
                  <a:prstClr val="black"/>
                </a:solidFill>
              </a:rPr>
              <a:t>）中呈现块状（</a:t>
            </a:r>
            <a:r>
              <a:rPr lang="en-US" altLang="zh-CN" sz="2000" dirty="0" smtClean="0">
                <a:solidFill>
                  <a:prstClr val="black"/>
                </a:solidFill>
              </a:rPr>
              <a:t>block</a:t>
            </a:r>
            <a:r>
              <a:rPr lang="zh-CN" altLang="en-US" sz="2000" dirty="0" smtClean="0">
                <a:solidFill>
                  <a:prstClr val="black"/>
                </a:solidFill>
              </a:rPr>
              <a:t>）的显示效果。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兼具</a:t>
            </a:r>
            <a:r>
              <a:rPr lang="en-US" altLang="zh-CN" sz="2000" dirty="0" smtClean="0">
                <a:solidFill>
                  <a:prstClr val="black"/>
                </a:solidFill>
              </a:rPr>
              <a:t>inline</a:t>
            </a:r>
            <a:r>
              <a:rPr lang="zh-CN" altLang="en-US" sz="2000" dirty="0" smtClean="0">
                <a:solidFill>
                  <a:prstClr val="black"/>
                </a:solidFill>
              </a:rPr>
              <a:t>和</a:t>
            </a:r>
            <a:r>
              <a:rPr lang="en-US" altLang="zh-CN" sz="2000" dirty="0" smtClean="0">
                <a:solidFill>
                  <a:prstClr val="black"/>
                </a:solidFill>
              </a:rPr>
              <a:t>block</a:t>
            </a:r>
            <a:r>
              <a:rPr lang="zh-CN" altLang="en-US" sz="2000" dirty="0" smtClean="0">
                <a:solidFill>
                  <a:prstClr val="black"/>
                </a:solidFill>
              </a:rPr>
              <a:t>的优势，让对象既</a:t>
            </a:r>
            <a:r>
              <a:rPr lang="zh-CN" altLang="en-US" sz="2000" dirty="0">
                <a:solidFill>
                  <a:prstClr val="black"/>
                </a:solidFill>
              </a:rPr>
              <a:t>具有</a:t>
            </a:r>
            <a:r>
              <a:rPr lang="en-US" altLang="zh-CN" sz="2000" dirty="0">
                <a:solidFill>
                  <a:prstClr val="black"/>
                </a:solidFill>
              </a:rPr>
              <a:t>block</a:t>
            </a:r>
            <a:r>
              <a:rPr lang="zh-CN" altLang="en-US" sz="2000" dirty="0" smtClean="0">
                <a:solidFill>
                  <a:prstClr val="black"/>
                </a:solidFill>
              </a:rPr>
              <a:t>的盒子特性</a:t>
            </a:r>
            <a:r>
              <a:rPr lang="zh-CN" altLang="en-US" sz="2000" dirty="0">
                <a:solidFill>
                  <a:prstClr val="black"/>
                </a:solidFill>
              </a:rPr>
              <a:t>又具有</a:t>
            </a:r>
            <a:r>
              <a:rPr lang="en-US" altLang="zh-CN" sz="2000" dirty="0">
                <a:solidFill>
                  <a:prstClr val="black"/>
                </a:solidFill>
              </a:rPr>
              <a:t>inline</a:t>
            </a:r>
            <a:r>
              <a:rPr lang="zh-CN" altLang="en-US" sz="2000" dirty="0">
                <a:solidFill>
                  <a:prstClr val="black"/>
                </a:solidFill>
              </a:rPr>
              <a:t>的同行特性</a:t>
            </a:r>
            <a:r>
              <a:rPr lang="zh-CN" altLang="en-US" sz="2000" dirty="0" smtClean="0">
                <a:solidFill>
                  <a:prstClr val="black"/>
                </a:solidFill>
              </a:rPr>
              <a:t>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通常，页面中插入功能性的控件或者外部资源，就是行间块状的特性。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683841" y="2258849"/>
            <a:ext cx="271861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display:inline-block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56A8BD"/>
                </a:solidFill>
              </a:rPr>
              <a:t>CSS</a:t>
            </a:r>
            <a:r>
              <a:rPr lang="zh-CN" altLang="en-US" sz="3200" b="1" dirty="0">
                <a:solidFill>
                  <a:srgbClr val="56A8BD"/>
                </a:solidFill>
              </a:rPr>
              <a:t>布局基础</a:t>
            </a:r>
          </a:p>
        </p:txBody>
      </p:sp>
    </p:spTree>
    <p:extLst>
      <p:ext uri="{BB962C8B-B14F-4D97-AF65-F5344CB8AC3E}">
        <p14:creationId xmlns:p14="http://schemas.microsoft.com/office/powerpoint/2010/main" val="40797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常见的行间块状元素：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56A8BD"/>
                </a:solidFill>
              </a:rPr>
              <a:t>CSS</a:t>
            </a:r>
            <a:r>
              <a:rPr lang="zh-CN" altLang="en-US" sz="3200" b="1" dirty="0">
                <a:solidFill>
                  <a:srgbClr val="56A8BD"/>
                </a:solidFill>
              </a:rPr>
              <a:t>布局基础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54341"/>
              </p:ext>
            </p:extLst>
          </p:nvPr>
        </p:nvGraphicFramePr>
        <p:xfrm>
          <a:off x="727809" y="2268141"/>
          <a:ext cx="9605104" cy="1820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854"/>
                <a:gridCol w="4286250"/>
              </a:tblGrid>
              <a:tr h="455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标签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5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b="0" i="0" kern="1200" dirty="0" smtClean="0">
                          <a:solidFill>
                            <a:srgbClr val="3A3A3A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&lt;</a:t>
                      </a:r>
                      <a:r>
                        <a:rPr lang="en-US" altLang="zh-CN" sz="1600" b="0" i="0" kern="1200" dirty="0" err="1" smtClean="0">
                          <a:solidFill>
                            <a:srgbClr val="3A3A3A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img</a:t>
                      </a:r>
                      <a:r>
                        <a:rPr lang="en-US" altLang="zh-CN" sz="1600" b="0" i="0" kern="1200" dirty="0" smtClean="0">
                          <a:solidFill>
                            <a:srgbClr val="3A3A3A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外部图片（文件）</a:t>
                      </a:r>
                    </a:p>
                  </a:txBody>
                  <a:tcPr anchor="ctr"/>
                </a:tc>
              </a:tr>
              <a:tr h="455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b="0" i="0" kern="1200" dirty="0" smtClean="0">
                          <a:solidFill>
                            <a:srgbClr val="3A3A3A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&lt;video&gt;</a:t>
                      </a:r>
                      <a:endParaRPr lang="zh-CN" altLang="en-US" sz="160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外部视频（文件）</a:t>
                      </a:r>
                    </a:p>
                  </a:txBody>
                  <a:tcPr anchor="ctr"/>
                </a:tc>
              </a:tr>
              <a:tr h="455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&lt;input&gt;&lt;select&gt;&lt;</a:t>
                      </a:r>
                      <a:r>
                        <a:rPr lang="en-US" altLang="zh-CN" sz="1600" dirty="0" err="1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textarea</a:t>
                      </a:r>
                      <a:r>
                        <a:rPr lang="en-US" altLang="zh-CN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lang="zh-CN" altLang="en-US" sz="160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内部表单控件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79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754071" y="2268141"/>
            <a:ext cx="6372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案例解析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2628057" y="3276253"/>
            <a:ext cx="6372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inline-block</a:t>
            </a:r>
            <a:r>
              <a:rPr lang="zh-CN" altLang="en-US" sz="3600" b="1" dirty="0" smtClean="0"/>
              <a:t>布局解决方案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821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导航布局演示：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56A8BD"/>
                </a:solidFill>
              </a:rPr>
              <a:t>CSS</a:t>
            </a:r>
            <a:r>
              <a:rPr lang="zh-CN" altLang="en-US" sz="3200" b="1" dirty="0">
                <a:solidFill>
                  <a:srgbClr val="56A8BD"/>
                </a:solidFill>
              </a:rPr>
              <a:t>布局基础</a:t>
            </a:r>
          </a:p>
        </p:txBody>
      </p:sp>
      <p:sp>
        <p:nvSpPr>
          <p:cNvPr id="8" name="矩形 7"/>
          <p:cNvSpPr/>
          <p:nvPr/>
        </p:nvSpPr>
        <p:spPr>
          <a:xfrm>
            <a:off x="494228" y="2196133"/>
            <a:ext cx="8784976" cy="61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用盒模型思维来实现示例页面的导航条效果。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73" y="3176588"/>
            <a:ext cx="982821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1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831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基础布局技巧总结：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56A8BD"/>
                </a:solidFill>
              </a:rPr>
              <a:t>CSS</a:t>
            </a:r>
            <a:r>
              <a:rPr lang="zh-CN" altLang="en-US" sz="3200" b="1" dirty="0">
                <a:solidFill>
                  <a:srgbClr val="56A8BD"/>
                </a:solidFill>
              </a:rPr>
              <a:t>布局基础</a:t>
            </a:r>
          </a:p>
        </p:txBody>
      </p:sp>
      <p:sp>
        <p:nvSpPr>
          <p:cNvPr id="5" name="矩形 4"/>
          <p:cNvSpPr/>
          <p:nvPr/>
        </p:nvSpPr>
        <p:spPr>
          <a:xfrm>
            <a:off x="494227" y="2268141"/>
            <a:ext cx="1027073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建立</a:t>
            </a:r>
            <a:r>
              <a:rPr lang="en-US" altLang="zh-CN" sz="2000" dirty="0">
                <a:solidFill>
                  <a:prstClr val="black"/>
                </a:solidFill>
              </a:rPr>
              <a:t>【</a:t>
            </a:r>
            <a:r>
              <a:rPr lang="zh-CN" altLang="en-US" sz="2000" dirty="0">
                <a:solidFill>
                  <a:prstClr val="black"/>
                </a:solidFill>
              </a:rPr>
              <a:t>面 </a:t>
            </a:r>
            <a:r>
              <a:rPr lang="en-US" altLang="zh-CN" sz="2000" dirty="0">
                <a:solidFill>
                  <a:prstClr val="black"/>
                </a:solidFill>
              </a:rPr>
              <a:t>&gt; </a:t>
            </a:r>
            <a:r>
              <a:rPr lang="zh-CN" altLang="en-US" sz="2000" dirty="0">
                <a:solidFill>
                  <a:prstClr val="black"/>
                </a:solidFill>
              </a:rPr>
              <a:t>线 </a:t>
            </a:r>
            <a:r>
              <a:rPr lang="en-US" altLang="zh-CN" sz="2000" dirty="0">
                <a:solidFill>
                  <a:prstClr val="black"/>
                </a:solidFill>
              </a:rPr>
              <a:t>&gt; </a:t>
            </a:r>
            <a:r>
              <a:rPr lang="zh-CN" altLang="en-US" sz="2000" dirty="0">
                <a:solidFill>
                  <a:prstClr val="black"/>
                </a:solidFill>
              </a:rPr>
              <a:t>点</a:t>
            </a:r>
            <a:r>
              <a:rPr lang="en-US" altLang="zh-CN" sz="2000" dirty="0">
                <a:solidFill>
                  <a:prstClr val="black"/>
                </a:solidFill>
              </a:rPr>
              <a:t>】</a:t>
            </a:r>
            <a:r>
              <a:rPr lang="zh-CN" altLang="en-US" sz="2000" dirty="0">
                <a:solidFill>
                  <a:prstClr val="black"/>
                </a:solidFill>
              </a:rPr>
              <a:t>    </a:t>
            </a:r>
            <a:r>
              <a:rPr lang="en-US" altLang="zh-CN" sz="2000" dirty="0">
                <a:solidFill>
                  <a:prstClr val="black"/>
                </a:solidFill>
              </a:rPr>
              <a:t>=  【</a:t>
            </a:r>
            <a:r>
              <a:rPr lang="zh-CN" altLang="en-US" sz="2000" dirty="0">
                <a:solidFill>
                  <a:prstClr val="black"/>
                </a:solidFill>
              </a:rPr>
              <a:t>板块  </a:t>
            </a:r>
            <a:r>
              <a:rPr lang="en-US" altLang="zh-CN" sz="2000" dirty="0">
                <a:solidFill>
                  <a:prstClr val="black"/>
                </a:solidFill>
              </a:rPr>
              <a:t>&gt;  </a:t>
            </a:r>
            <a:r>
              <a:rPr lang="zh-CN" altLang="en-US" sz="2000" dirty="0">
                <a:solidFill>
                  <a:prstClr val="black"/>
                </a:solidFill>
              </a:rPr>
              <a:t>行  </a:t>
            </a:r>
            <a:r>
              <a:rPr lang="en-US" altLang="zh-CN" sz="2000" dirty="0">
                <a:solidFill>
                  <a:prstClr val="black"/>
                </a:solidFill>
              </a:rPr>
              <a:t>&gt;  </a:t>
            </a:r>
            <a:r>
              <a:rPr lang="zh-CN" altLang="en-US" sz="2000" dirty="0">
                <a:solidFill>
                  <a:prstClr val="black"/>
                </a:solidFill>
              </a:rPr>
              <a:t>元素</a:t>
            </a:r>
            <a:r>
              <a:rPr lang="en-US" altLang="zh-CN" sz="2000" dirty="0">
                <a:solidFill>
                  <a:prstClr val="black"/>
                </a:solidFill>
              </a:rPr>
              <a:t>】</a:t>
            </a:r>
            <a:r>
              <a:rPr lang="zh-CN" altLang="en-US" sz="2000" dirty="0">
                <a:solidFill>
                  <a:prstClr val="black"/>
                </a:solidFill>
              </a:rPr>
              <a:t>的布局</a:t>
            </a:r>
            <a:r>
              <a:rPr lang="zh-CN" altLang="en-US" sz="2000" dirty="0" smtClean="0">
                <a:solidFill>
                  <a:prstClr val="black"/>
                </a:solidFill>
              </a:rPr>
              <a:t>概念。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srgbClr val="3CB5B5"/>
                </a:solidFill>
              </a:rPr>
              <a:t>块状元素用于“大”，行间元素用于“小”</a:t>
            </a:r>
            <a:r>
              <a:rPr lang="zh-CN" altLang="en-US" sz="1800" dirty="0" smtClean="0">
                <a:solidFill>
                  <a:srgbClr val="3CB5B5"/>
                </a:solidFill>
              </a:rPr>
              <a:t>。</a:t>
            </a:r>
            <a:endParaRPr lang="en-US" altLang="zh-CN" sz="1800" dirty="0" smtClean="0">
              <a:solidFill>
                <a:srgbClr val="3CB5B5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srgbClr val="3CB5B5"/>
                </a:solidFill>
              </a:rPr>
              <a:t>块状元素可以嵌套块状元素，也可以嵌套行间元素</a:t>
            </a:r>
            <a:r>
              <a:rPr lang="zh-CN" altLang="en-US" sz="1800" dirty="0" smtClean="0">
                <a:solidFill>
                  <a:srgbClr val="3CB5B5"/>
                </a:solidFill>
              </a:rPr>
              <a:t>。</a:t>
            </a:r>
            <a:endParaRPr lang="en-US" altLang="zh-CN" sz="1800" dirty="0" smtClean="0">
              <a:solidFill>
                <a:srgbClr val="3CB5B5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srgbClr val="3CB5B5"/>
                </a:solidFill>
              </a:rPr>
              <a:t>行间元素不能嵌套块状元素，只能嵌套行间元素</a:t>
            </a:r>
            <a:r>
              <a:rPr lang="zh-CN" altLang="en-US" sz="1800" dirty="0" smtClean="0">
                <a:solidFill>
                  <a:srgbClr val="3CB5B5"/>
                </a:solidFill>
              </a:rPr>
              <a:t>。</a:t>
            </a:r>
            <a:endParaRPr lang="en-US" altLang="zh-CN" sz="1800" dirty="0" smtClean="0">
              <a:solidFill>
                <a:srgbClr val="3CB5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3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831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基础布局技巧总结：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56A8BD"/>
                </a:solidFill>
              </a:rPr>
              <a:t>CSS</a:t>
            </a:r>
            <a:r>
              <a:rPr lang="zh-CN" altLang="en-US" sz="3200" b="1" dirty="0">
                <a:solidFill>
                  <a:srgbClr val="56A8BD"/>
                </a:solidFill>
              </a:rPr>
              <a:t>布局基础</a:t>
            </a:r>
          </a:p>
        </p:txBody>
      </p:sp>
      <p:sp>
        <p:nvSpPr>
          <p:cNvPr id="5" name="矩形 4"/>
          <p:cNvSpPr/>
          <p:nvPr/>
        </p:nvSpPr>
        <p:spPr>
          <a:xfrm>
            <a:off x="494227" y="2268141"/>
            <a:ext cx="102707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通过</a:t>
            </a:r>
            <a:r>
              <a:rPr lang="en-US" altLang="zh-CN" sz="2000" dirty="0" smtClean="0">
                <a:solidFill>
                  <a:prstClr val="black"/>
                </a:solidFill>
              </a:rPr>
              <a:t>display</a:t>
            </a:r>
            <a:r>
              <a:rPr lang="zh-CN" altLang="en-US" sz="2000" dirty="0" smtClean="0">
                <a:solidFill>
                  <a:prstClr val="black"/>
                </a:solidFill>
              </a:rPr>
              <a:t>显示模式的转换，实现盒模型布局的核心原则。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srgbClr val="3CB5B5"/>
                </a:solidFill>
              </a:rPr>
              <a:t>块状</a:t>
            </a:r>
            <a:r>
              <a:rPr lang="zh-CN" altLang="en-US" sz="1800" dirty="0">
                <a:solidFill>
                  <a:srgbClr val="3CB5B5"/>
                </a:solidFill>
              </a:rPr>
              <a:t>元素本身即是“盒子”，行间元素需要转换后变成“盒子”。</a:t>
            </a: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srgbClr val="3CB5B5"/>
                </a:solidFill>
              </a:rPr>
              <a:t>元素的显示模式转换，仍需遵循</a:t>
            </a:r>
            <a:r>
              <a:rPr lang="en-US" altLang="zh-CN" sz="1800" dirty="0" smtClean="0">
                <a:solidFill>
                  <a:srgbClr val="3CB5B5"/>
                </a:solidFill>
              </a:rPr>
              <a:t>html</a:t>
            </a:r>
            <a:r>
              <a:rPr lang="zh-CN" altLang="en-US" sz="1800" dirty="0" smtClean="0">
                <a:solidFill>
                  <a:srgbClr val="3CB5B5"/>
                </a:solidFill>
              </a:rPr>
              <a:t>元素的语义化原则。</a:t>
            </a:r>
            <a:endParaRPr lang="zh-CN" altLang="en-US" sz="1800" dirty="0">
              <a:solidFill>
                <a:srgbClr val="3CB5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布局方案：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布局方案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8458" y="2449900"/>
            <a:ext cx="102707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基于行的特性，适用于页面中的横向板块布局，属于小范围布局。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优势</a:t>
            </a:r>
            <a:r>
              <a:rPr lang="en-US" altLang="zh-CN" sz="2000" dirty="0" smtClean="0">
                <a:solidFill>
                  <a:prstClr val="black"/>
                </a:solidFill>
              </a:rPr>
              <a:t>1</a:t>
            </a:r>
            <a:r>
              <a:rPr lang="zh-CN" altLang="en-US" sz="2000" dirty="0" smtClean="0">
                <a:solidFill>
                  <a:prstClr val="black"/>
                </a:solidFill>
              </a:rPr>
              <a:t>：行内元素能完美实现盒模型控制。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优势</a:t>
            </a:r>
            <a:r>
              <a:rPr lang="en-US" altLang="zh-CN" sz="2000" dirty="0" smtClean="0">
                <a:solidFill>
                  <a:prstClr val="black"/>
                </a:solidFill>
              </a:rPr>
              <a:t>2</a:t>
            </a:r>
            <a:r>
              <a:rPr lang="zh-CN" altLang="en-US" sz="2000" dirty="0" smtClean="0">
                <a:solidFill>
                  <a:prstClr val="black"/>
                </a:solidFill>
              </a:rPr>
              <a:t>：基于行的特性，在元素对齐方面支持水平和垂直方向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问题：行间块状元素间会存在不可控制的“缝隙”</a:t>
            </a:r>
            <a:endParaRPr lang="en-US" altLang="zh-CN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7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布局方案完善：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布局方案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8458" y="2844205"/>
            <a:ext cx="1027073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</a:rPr>
              <a:t>解决行间块状元素间的“缝隙”</a:t>
            </a:r>
            <a:r>
              <a:rPr lang="en-US" altLang="zh-CN" sz="2000" dirty="0" smtClean="0">
                <a:solidFill>
                  <a:prstClr val="black"/>
                </a:solidFill>
              </a:rPr>
              <a:t>—— </a:t>
            </a:r>
            <a:r>
              <a:rPr lang="zh-CN" altLang="en-US" sz="2000" dirty="0" smtClean="0">
                <a:solidFill>
                  <a:schemeClr val="accent2"/>
                </a:solidFill>
              </a:rPr>
              <a:t>父级对象上设置字号为</a:t>
            </a:r>
            <a:r>
              <a:rPr lang="en-US" altLang="zh-CN" sz="2000" dirty="0" smtClean="0">
                <a:solidFill>
                  <a:schemeClr val="accent2"/>
                </a:solidFill>
              </a:rPr>
              <a:t>0</a:t>
            </a: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rgbClr val="3CB5B5"/>
                </a:solidFill>
              </a:rPr>
              <a:t>缝隙源自于源码换行产生的“空白”。</a:t>
            </a:r>
            <a:endParaRPr lang="en-US" altLang="zh-CN" sz="1600" dirty="0">
              <a:solidFill>
                <a:srgbClr val="3CB5B5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rgbClr val="3CB5B5"/>
                </a:solidFill>
              </a:rPr>
              <a:t>“空白”也属于字符，受到字号行高的影响。</a:t>
            </a:r>
            <a:endParaRPr lang="en-US" altLang="zh-CN" sz="1600" dirty="0">
              <a:solidFill>
                <a:srgbClr val="3CB5B5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rgbClr val="3CB5B5"/>
                </a:solidFill>
              </a:rPr>
              <a:t>控制字号是消除空白的最佳</a:t>
            </a:r>
            <a:r>
              <a:rPr lang="zh-CN" altLang="en-US" sz="1600" dirty="0" smtClean="0">
                <a:solidFill>
                  <a:srgbClr val="3CB5B5"/>
                </a:solidFill>
              </a:rPr>
              <a:t>方式。</a:t>
            </a:r>
            <a:endParaRPr lang="en-US" altLang="zh-CN" sz="1600" dirty="0">
              <a:solidFill>
                <a:srgbClr val="3CB5B5"/>
              </a:solidFill>
            </a:endParaRPr>
          </a:p>
          <a:p>
            <a:pPr lvl="0">
              <a:lnSpc>
                <a:spcPct val="150000"/>
              </a:lnSpc>
            </a:pPr>
            <a:endParaRPr lang="en-US" altLang="zh-CN" sz="2000" dirty="0" smtClean="0">
              <a:solidFill>
                <a:schemeClr val="accent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63861" y="2249557"/>
            <a:ext cx="7956884" cy="378624"/>
            <a:chOff x="611833" y="2186841"/>
            <a:chExt cx="7956884" cy="378624"/>
          </a:xfrm>
        </p:grpSpPr>
        <p:sp>
          <p:nvSpPr>
            <p:cNvPr id="7" name="文本框 32"/>
            <p:cNvSpPr txBox="1"/>
            <p:nvPr/>
          </p:nvSpPr>
          <p:spPr>
            <a:xfrm>
              <a:off x="5148337" y="2186841"/>
              <a:ext cx="342038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父级元素：</a:t>
              </a:r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font-size:0;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32"/>
            <p:cNvSpPr txBox="1"/>
            <p:nvPr/>
          </p:nvSpPr>
          <p:spPr>
            <a:xfrm>
              <a:off x="611833" y="2196133"/>
              <a:ext cx="360040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行内元素：</a:t>
              </a:r>
              <a:r>
                <a:rPr lang="en-US" altLang="zh-CN" sz="18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display:inline-block</a:t>
              </a:r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加号 1"/>
            <p:cNvSpPr/>
            <p:nvPr/>
          </p:nvSpPr>
          <p:spPr>
            <a:xfrm>
              <a:off x="4500265" y="2227491"/>
              <a:ext cx="328682" cy="328682"/>
            </a:xfrm>
            <a:prstGeom prst="math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28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754071" y="2772197"/>
            <a:ext cx="6372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通过布局流程了解显示模式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14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87086" y="2197874"/>
            <a:ext cx="6372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显示模式：无 </a:t>
            </a:r>
            <a:r>
              <a:rPr lang="en-US" altLang="zh-CN" sz="3600" b="1" dirty="0" smtClean="0"/>
              <a:t>/</a:t>
            </a:r>
            <a:r>
              <a:rPr lang="zh-CN" altLang="en-US" sz="3600" b="1" dirty="0" smtClean="0"/>
              <a:t>隐藏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647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显示模式：无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56A8BD"/>
                </a:solidFill>
              </a:rPr>
              <a:t>CSS</a:t>
            </a:r>
            <a:r>
              <a:rPr lang="zh-CN" altLang="en-US" sz="3200" b="1" dirty="0">
                <a:solidFill>
                  <a:srgbClr val="56A8BD"/>
                </a:solidFill>
              </a:rPr>
              <a:t>布局方案</a:t>
            </a:r>
          </a:p>
        </p:txBody>
      </p:sp>
      <p:sp>
        <p:nvSpPr>
          <p:cNvPr id="5" name="矩形 4"/>
          <p:cNvSpPr/>
          <p:nvPr/>
        </p:nvSpPr>
        <p:spPr>
          <a:xfrm>
            <a:off x="494227" y="2672894"/>
            <a:ext cx="10270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当</a:t>
            </a:r>
            <a:r>
              <a:rPr lang="en-US" altLang="zh-CN" sz="2000" dirty="0" smtClean="0">
                <a:solidFill>
                  <a:prstClr val="black"/>
                </a:solidFill>
              </a:rPr>
              <a:t>display</a:t>
            </a:r>
            <a:r>
              <a:rPr lang="zh-CN" altLang="en-US" sz="2000" dirty="0" smtClean="0">
                <a:solidFill>
                  <a:prstClr val="black"/>
                </a:solidFill>
              </a:rPr>
              <a:t>的值设定为</a:t>
            </a:r>
            <a:r>
              <a:rPr lang="en-US" altLang="zh-CN" sz="2000" dirty="0" smtClean="0">
                <a:solidFill>
                  <a:prstClr val="black"/>
                </a:solidFill>
              </a:rPr>
              <a:t>none</a:t>
            </a:r>
            <a:r>
              <a:rPr lang="zh-CN" altLang="en-US" sz="2000" dirty="0" smtClean="0">
                <a:solidFill>
                  <a:prstClr val="black"/>
                </a:solidFill>
              </a:rPr>
              <a:t>时，对象显示为“无”，即隐藏起来不呈现。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通过更改元素“有”到“无”的显示模式，可以实现一些动态效果。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683841" y="2258849"/>
            <a:ext cx="20882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display:none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4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可视性：隐藏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56A8BD"/>
                </a:solidFill>
              </a:rPr>
              <a:t>CSS</a:t>
            </a:r>
            <a:r>
              <a:rPr lang="zh-CN" altLang="en-US" sz="3200" b="1" dirty="0">
                <a:solidFill>
                  <a:srgbClr val="56A8BD"/>
                </a:solidFill>
              </a:rPr>
              <a:t>布局方案</a:t>
            </a:r>
          </a:p>
        </p:txBody>
      </p:sp>
      <p:sp>
        <p:nvSpPr>
          <p:cNvPr id="5" name="矩形 4"/>
          <p:cNvSpPr/>
          <p:nvPr/>
        </p:nvSpPr>
        <p:spPr>
          <a:xfrm>
            <a:off x="494227" y="2672894"/>
            <a:ext cx="102707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visibility</a:t>
            </a:r>
            <a:r>
              <a:rPr lang="zh-CN" altLang="en-US" sz="2000" dirty="0" smtClean="0">
                <a:solidFill>
                  <a:prstClr val="black"/>
                </a:solidFill>
              </a:rPr>
              <a:t>属性是控制元素视觉是否可见。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默认值：可见</a:t>
            </a:r>
            <a:r>
              <a:rPr lang="en-US" altLang="zh-CN" sz="2000" dirty="0" smtClean="0">
                <a:solidFill>
                  <a:prstClr val="black"/>
                </a:solidFill>
              </a:rPr>
              <a:t>【visible】</a:t>
            </a:r>
            <a:r>
              <a:rPr lang="zh-CN" altLang="en-US" sz="2000" dirty="0" smtClean="0">
                <a:solidFill>
                  <a:prstClr val="black"/>
                </a:solidFill>
              </a:rPr>
              <a:t>，常见值：隐藏</a:t>
            </a:r>
            <a:r>
              <a:rPr lang="en-US" altLang="zh-CN" sz="2000" dirty="0" smtClean="0">
                <a:solidFill>
                  <a:prstClr val="black"/>
                </a:solidFill>
              </a:rPr>
              <a:t>【hidden】</a:t>
            </a:r>
            <a:r>
              <a:rPr lang="zh-CN" altLang="en-US" sz="2000" dirty="0" smtClean="0">
                <a:solidFill>
                  <a:prstClr val="black"/>
                </a:solidFill>
              </a:rPr>
              <a:t>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683841" y="2258849"/>
            <a:ext cx="20882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visibility:hidden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4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visibility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的比较：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56A8BD"/>
                </a:solidFill>
              </a:rPr>
              <a:t>CSS</a:t>
            </a:r>
            <a:r>
              <a:rPr lang="zh-CN" altLang="en-US" sz="3200" b="1" dirty="0">
                <a:solidFill>
                  <a:srgbClr val="56A8BD"/>
                </a:solidFill>
              </a:rPr>
              <a:t>布局方案</a:t>
            </a:r>
          </a:p>
        </p:txBody>
      </p:sp>
      <p:sp>
        <p:nvSpPr>
          <p:cNvPr id="5" name="矩形 4"/>
          <p:cNvSpPr/>
          <p:nvPr/>
        </p:nvSpPr>
        <p:spPr>
          <a:xfrm>
            <a:off x="494227" y="2993445"/>
            <a:ext cx="102707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display</a:t>
            </a:r>
            <a:r>
              <a:rPr lang="zh-CN" altLang="en-US" sz="2000" dirty="0" smtClean="0">
                <a:solidFill>
                  <a:prstClr val="black"/>
                </a:solidFill>
              </a:rPr>
              <a:t>定义对象的显示模式，而</a:t>
            </a:r>
            <a:r>
              <a:rPr lang="en-US" altLang="zh-CN" sz="2000" dirty="0" smtClean="0">
                <a:solidFill>
                  <a:prstClr val="black"/>
                </a:solidFill>
              </a:rPr>
              <a:t>visibility</a:t>
            </a:r>
            <a:r>
              <a:rPr lang="zh-CN" altLang="en-US" sz="2000" dirty="0" smtClean="0">
                <a:solidFill>
                  <a:prstClr val="black"/>
                </a:solidFill>
              </a:rPr>
              <a:t>属性则定义对象的可见性。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显示为“无”：彻底的消失，</a:t>
            </a:r>
            <a:r>
              <a:rPr lang="zh-CN" altLang="en-US" sz="2000" dirty="0">
                <a:solidFill>
                  <a:prstClr val="black"/>
                </a:solidFill>
              </a:rPr>
              <a:t>看不见也摸不着</a:t>
            </a:r>
            <a:r>
              <a:rPr lang="zh-CN" altLang="en-US" sz="2000" dirty="0" smtClean="0">
                <a:solidFill>
                  <a:prstClr val="black"/>
                </a:solidFill>
              </a:rPr>
              <a:t>，对象在</a:t>
            </a:r>
            <a:r>
              <a:rPr lang="zh-CN" altLang="en-US" sz="2000" dirty="0">
                <a:solidFill>
                  <a:prstClr val="black"/>
                </a:solidFill>
              </a:rPr>
              <a:t>页面上不保留其占位空间。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可见为“隐藏”，视觉上的</a:t>
            </a:r>
            <a:r>
              <a:rPr lang="zh-CN" altLang="en-US" sz="2000" dirty="0">
                <a:solidFill>
                  <a:prstClr val="black"/>
                </a:solidFill>
              </a:rPr>
              <a:t>消失，看不见摸得</a:t>
            </a:r>
            <a:r>
              <a:rPr lang="zh-CN" altLang="en-US" sz="2000" dirty="0" smtClean="0">
                <a:solidFill>
                  <a:prstClr val="black"/>
                </a:solidFill>
              </a:rPr>
              <a:t>着，对象在页面上仍然具有占位空间。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683841" y="2258849"/>
            <a:ext cx="20882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display:none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2"/>
          <p:cNvSpPr txBox="1"/>
          <p:nvPr/>
        </p:nvSpPr>
        <p:spPr>
          <a:xfrm>
            <a:off x="3636169" y="2258849"/>
            <a:ext cx="223224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visibility:hidden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布局思维流程：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布局基础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71873" y="2340149"/>
            <a:ext cx="4094678" cy="710302"/>
            <a:chOff x="1197675" y="4006111"/>
            <a:chExt cx="4094678" cy="710302"/>
          </a:xfrm>
        </p:grpSpPr>
        <p:sp>
          <p:nvSpPr>
            <p:cNvPr id="4" name="圆角矩形 3"/>
            <p:cNvSpPr/>
            <p:nvPr/>
          </p:nvSpPr>
          <p:spPr>
            <a:xfrm>
              <a:off x="1691953" y="4140349"/>
              <a:ext cx="3600400" cy="504056"/>
            </a:xfrm>
            <a:prstGeom prst="roundRect">
              <a:avLst/>
            </a:prstGeom>
            <a:solidFill>
              <a:srgbClr val="D7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+mn-ea"/>
                </a:rPr>
                <a:t>html</a:t>
              </a:r>
              <a:r>
                <a:rPr lang="zh-CN" altLang="en-US" dirty="0" smtClean="0">
                  <a:latin typeface="+mn-ea"/>
                </a:rPr>
                <a:t>：创建页面元素</a:t>
              </a:r>
              <a:endParaRPr lang="zh-CN" altLang="en-US" dirty="0">
                <a:latin typeface="+mn-ea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197675" y="4006111"/>
              <a:ext cx="710302" cy="710302"/>
              <a:chOff x="2172041" y="1883230"/>
              <a:chExt cx="1367744" cy="1367744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2041" y="1883230"/>
                <a:ext cx="1367744" cy="1367744"/>
              </a:xfrm>
              <a:prstGeom prst="ellipse">
                <a:avLst/>
              </a:prstGeom>
              <a:gradFill flip="none" rotWithShape="1">
                <a:gsLst>
                  <a:gs pos="0">
                    <a:srgbClr val="EF8592"/>
                  </a:gs>
                  <a:gs pos="100000">
                    <a:srgbClr val="E53B51"/>
                  </a:gs>
                </a:gsLst>
                <a:lin ang="13500000" scaled="1"/>
                <a:tileRect/>
              </a:gradFill>
              <a:ln w="44450">
                <a:gradFill flip="none" rotWithShape="1">
                  <a:gsLst>
                    <a:gs pos="0">
                      <a:srgbClr val="EF8592"/>
                    </a:gs>
                    <a:gs pos="100000">
                      <a:srgbClr val="E53B51"/>
                    </a:gs>
                  </a:gsLst>
                  <a:lin ang="2700000" scaled="1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33"/>
              <p:cNvSpPr txBox="1"/>
              <p:nvPr/>
            </p:nvSpPr>
            <p:spPr>
              <a:xfrm>
                <a:off x="2497516" y="2051736"/>
                <a:ext cx="534578" cy="1126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Impact" pitchFamily="34" charset="0"/>
                    <a:ea typeface="汉真广标" panose="02010609000101010101" pitchFamily="49" charset="-122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Impact" pitchFamily="34" charset="0"/>
                  <a:ea typeface="汉真广标" panose="02010609000101010101" pitchFamily="49" charset="-122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971873" y="3564285"/>
            <a:ext cx="4081432" cy="710302"/>
            <a:chOff x="1210921" y="4932437"/>
            <a:chExt cx="4081432" cy="710302"/>
          </a:xfrm>
        </p:grpSpPr>
        <p:sp>
          <p:nvSpPr>
            <p:cNvPr id="20" name="圆角矩形 19"/>
            <p:cNvSpPr/>
            <p:nvPr/>
          </p:nvSpPr>
          <p:spPr>
            <a:xfrm>
              <a:off x="1691953" y="5035560"/>
              <a:ext cx="3600400" cy="504056"/>
            </a:xfrm>
            <a:prstGeom prst="roundRect">
              <a:avLst/>
            </a:prstGeom>
            <a:solidFill>
              <a:srgbClr val="E7C1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latin typeface="+mn-ea"/>
                </a:rPr>
                <a:t>css</a:t>
              </a:r>
              <a:r>
                <a:rPr lang="zh-CN" altLang="en-US" dirty="0" smtClean="0">
                  <a:latin typeface="+mn-ea"/>
                </a:rPr>
                <a:t>：盒模型呈现元素</a:t>
              </a:r>
              <a:endParaRPr lang="zh-CN" altLang="en-US" dirty="0">
                <a:latin typeface="+mn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210921" y="4932437"/>
              <a:ext cx="710302" cy="710302"/>
              <a:chOff x="5393872" y="2745128"/>
              <a:chExt cx="1367744" cy="1367744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5393872" y="2745128"/>
                <a:ext cx="1367744" cy="136774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D920"/>
                  </a:gs>
                  <a:gs pos="0">
                    <a:srgbClr val="FDE673"/>
                  </a:gs>
                </a:gsLst>
                <a:lin ang="13500000" scaled="1"/>
                <a:tileRect/>
              </a:gradFill>
              <a:ln w="44450">
                <a:gradFill flip="none" rotWithShape="1">
                  <a:gsLst>
                    <a:gs pos="0">
                      <a:srgbClr val="FDE673"/>
                    </a:gs>
                    <a:gs pos="100000">
                      <a:srgbClr val="FCD920"/>
                    </a:gs>
                  </a:gsLst>
                  <a:lin ang="2700000" scaled="1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34"/>
              <p:cNvSpPr txBox="1"/>
              <p:nvPr/>
            </p:nvSpPr>
            <p:spPr>
              <a:xfrm>
                <a:off x="5671186" y="2921168"/>
                <a:ext cx="534578" cy="1126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Impact" pitchFamily="34" charset="0"/>
                    <a:ea typeface="汉真广标" panose="02010609000101010101" pitchFamily="49" charset="-122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Impact" pitchFamily="34" charset="0"/>
                  <a:ea typeface="汉真广标" panose="02010609000101010101" pitchFamily="49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971873" y="4788421"/>
            <a:ext cx="4032448" cy="710302"/>
            <a:chOff x="5516959" y="4006111"/>
            <a:chExt cx="4032448" cy="710302"/>
          </a:xfrm>
        </p:grpSpPr>
        <p:sp>
          <p:nvSpPr>
            <p:cNvPr id="24" name="圆角矩形 23"/>
            <p:cNvSpPr/>
            <p:nvPr/>
          </p:nvSpPr>
          <p:spPr>
            <a:xfrm>
              <a:off x="5949007" y="4140349"/>
              <a:ext cx="3600400" cy="504056"/>
            </a:xfrm>
            <a:prstGeom prst="roundRect">
              <a:avLst/>
            </a:prstGeom>
            <a:solidFill>
              <a:srgbClr val="3C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latin typeface="+mn-ea"/>
                </a:rPr>
                <a:t>css</a:t>
              </a:r>
              <a:r>
                <a:rPr lang="zh-CN" altLang="en-US" dirty="0" smtClean="0">
                  <a:latin typeface="+mn-ea"/>
                </a:rPr>
                <a:t>：排版元素</a:t>
              </a:r>
              <a:endParaRPr lang="zh-CN" altLang="en-US" dirty="0">
                <a:latin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516959" y="4006111"/>
              <a:ext cx="710302" cy="710302"/>
              <a:chOff x="8615703" y="1883230"/>
              <a:chExt cx="1367744" cy="1367744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8615703" y="1883230"/>
                <a:ext cx="1367744" cy="1367744"/>
              </a:xfrm>
              <a:prstGeom prst="ellipse">
                <a:avLst/>
              </a:prstGeom>
              <a:gradFill flip="none" rotWithShape="1">
                <a:gsLst>
                  <a:gs pos="0">
                    <a:srgbClr val="97DFDD"/>
                  </a:gs>
                  <a:gs pos="100000">
                    <a:srgbClr val="3CB5B5"/>
                  </a:gs>
                </a:gsLst>
                <a:lin ang="13500000" scaled="1"/>
                <a:tileRect/>
              </a:gradFill>
              <a:ln w="44450">
                <a:gradFill flip="none" rotWithShape="1">
                  <a:gsLst>
                    <a:gs pos="0">
                      <a:srgbClr val="97DFDD"/>
                    </a:gs>
                    <a:gs pos="100000">
                      <a:srgbClr val="3CB5B5"/>
                    </a:gs>
                  </a:gsLst>
                  <a:lin ang="2700000" scaled="1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35"/>
              <p:cNvSpPr txBox="1"/>
              <p:nvPr/>
            </p:nvSpPr>
            <p:spPr>
              <a:xfrm>
                <a:off x="8896543" y="2067995"/>
                <a:ext cx="534578" cy="1126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Impact" pitchFamily="34" charset="0"/>
                    <a:ea typeface="汉真广标" panose="02010609000101010101" pitchFamily="49" charset="-122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Impact" pitchFamily="34" charset="0"/>
                  <a:ea typeface="汉真广标" panose="02010609000101010101" pitchFamily="49" charset="-122"/>
                </a:endParaRPr>
              </a:p>
            </p:txBody>
          </p:sp>
        </p:grpSp>
      </p:grp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505" y="2042359"/>
            <a:ext cx="4516923" cy="374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1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思维基础：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布局基础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71873" y="2340149"/>
            <a:ext cx="4094678" cy="710302"/>
            <a:chOff x="1197675" y="4006111"/>
            <a:chExt cx="4094678" cy="710302"/>
          </a:xfrm>
        </p:grpSpPr>
        <p:sp>
          <p:nvSpPr>
            <p:cNvPr id="4" name="圆角矩形 3"/>
            <p:cNvSpPr/>
            <p:nvPr/>
          </p:nvSpPr>
          <p:spPr>
            <a:xfrm>
              <a:off x="1691953" y="4140349"/>
              <a:ext cx="3600400" cy="504056"/>
            </a:xfrm>
            <a:prstGeom prst="roundRect">
              <a:avLst/>
            </a:prstGeom>
            <a:solidFill>
              <a:srgbClr val="D7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+mn-ea"/>
                </a:rPr>
                <a:t>html</a:t>
              </a:r>
              <a:r>
                <a:rPr lang="zh-CN" altLang="en-US" dirty="0" smtClean="0">
                  <a:latin typeface="+mn-ea"/>
                </a:rPr>
                <a:t>：创建页面元素</a:t>
              </a:r>
              <a:endParaRPr lang="zh-CN" altLang="en-US" dirty="0">
                <a:latin typeface="+mn-ea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197675" y="4006111"/>
              <a:ext cx="710302" cy="710302"/>
              <a:chOff x="2172041" y="1883230"/>
              <a:chExt cx="1367744" cy="1367744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2041" y="1883230"/>
                <a:ext cx="1367744" cy="1367744"/>
              </a:xfrm>
              <a:prstGeom prst="ellipse">
                <a:avLst/>
              </a:prstGeom>
              <a:gradFill flip="none" rotWithShape="1">
                <a:gsLst>
                  <a:gs pos="0">
                    <a:srgbClr val="EF8592"/>
                  </a:gs>
                  <a:gs pos="100000">
                    <a:srgbClr val="E53B51"/>
                  </a:gs>
                </a:gsLst>
                <a:lin ang="13500000" scaled="1"/>
                <a:tileRect/>
              </a:gradFill>
              <a:ln w="44450">
                <a:gradFill flip="none" rotWithShape="1">
                  <a:gsLst>
                    <a:gs pos="0">
                      <a:srgbClr val="EF8592"/>
                    </a:gs>
                    <a:gs pos="100000">
                      <a:srgbClr val="E53B51"/>
                    </a:gs>
                  </a:gsLst>
                  <a:lin ang="2700000" scaled="1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33"/>
              <p:cNvSpPr txBox="1"/>
              <p:nvPr/>
            </p:nvSpPr>
            <p:spPr>
              <a:xfrm>
                <a:off x="2497516" y="2051736"/>
                <a:ext cx="534578" cy="1126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Impact" pitchFamily="34" charset="0"/>
                    <a:ea typeface="汉真广标" panose="02010609000101010101" pitchFamily="49" charset="-122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Impact" pitchFamily="34" charset="0"/>
                  <a:ea typeface="汉真广标" panose="02010609000101010101" pitchFamily="49" charset="-122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971873" y="3564285"/>
            <a:ext cx="4081432" cy="710302"/>
            <a:chOff x="1210921" y="4932437"/>
            <a:chExt cx="4081432" cy="710302"/>
          </a:xfrm>
        </p:grpSpPr>
        <p:sp>
          <p:nvSpPr>
            <p:cNvPr id="20" name="圆角矩形 19"/>
            <p:cNvSpPr/>
            <p:nvPr/>
          </p:nvSpPr>
          <p:spPr>
            <a:xfrm>
              <a:off x="1691953" y="5035560"/>
              <a:ext cx="3600400" cy="504056"/>
            </a:xfrm>
            <a:prstGeom prst="roundRect">
              <a:avLst/>
            </a:prstGeom>
            <a:solidFill>
              <a:srgbClr val="E7C1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latin typeface="+mn-ea"/>
                </a:rPr>
                <a:t>css</a:t>
              </a:r>
              <a:r>
                <a:rPr lang="zh-CN" altLang="en-US" dirty="0" smtClean="0">
                  <a:latin typeface="+mn-ea"/>
                </a:rPr>
                <a:t>：盒模型呈现元素</a:t>
              </a:r>
              <a:endParaRPr lang="zh-CN" altLang="en-US" dirty="0">
                <a:latin typeface="+mn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210921" y="4932437"/>
              <a:ext cx="710302" cy="710302"/>
              <a:chOff x="5393872" y="2745128"/>
              <a:chExt cx="1367744" cy="1367744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5393872" y="2745128"/>
                <a:ext cx="1367744" cy="136774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D920"/>
                  </a:gs>
                  <a:gs pos="0">
                    <a:srgbClr val="FDE673"/>
                  </a:gs>
                </a:gsLst>
                <a:lin ang="13500000" scaled="1"/>
                <a:tileRect/>
              </a:gradFill>
              <a:ln w="44450">
                <a:gradFill flip="none" rotWithShape="1">
                  <a:gsLst>
                    <a:gs pos="0">
                      <a:srgbClr val="FDE673"/>
                    </a:gs>
                    <a:gs pos="100000">
                      <a:srgbClr val="FCD920"/>
                    </a:gs>
                  </a:gsLst>
                  <a:lin ang="2700000" scaled="1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34"/>
              <p:cNvSpPr txBox="1"/>
              <p:nvPr/>
            </p:nvSpPr>
            <p:spPr>
              <a:xfrm>
                <a:off x="5671186" y="2921168"/>
                <a:ext cx="534578" cy="1126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Impact" pitchFamily="34" charset="0"/>
                    <a:ea typeface="汉真广标" panose="02010609000101010101" pitchFamily="49" charset="-122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Impact" pitchFamily="34" charset="0"/>
                  <a:ea typeface="汉真广标" panose="02010609000101010101" pitchFamily="49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971873" y="4788421"/>
            <a:ext cx="4032448" cy="710302"/>
            <a:chOff x="5516959" y="4006111"/>
            <a:chExt cx="4032448" cy="710302"/>
          </a:xfrm>
        </p:grpSpPr>
        <p:sp>
          <p:nvSpPr>
            <p:cNvPr id="24" name="圆角矩形 23"/>
            <p:cNvSpPr/>
            <p:nvPr/>
          </p:nvSpPr>
          <p:spPr>
            <a:xfrm>
              <a:off x="5949007" y="4140349"/>
              <a:ext cx="3600400" cy="504056"/>
            </a:xfrm>
            <a:prstGeom prst="roundRect">
              <a:avLst/>
            </a:prstGeom>
            <a:solidFill>
              <a:srgbClr val="3C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latin typeface="+mn-ea"/>
                </a:rPr>
                <a:t>css</a:t>
              </a:r>
              <a:r>
                <a:rPr lang="zh-CN" altLang="en-US" dirty="0" smtClean="0">
                  <a:latin typeface="+mn-ea"/>
                </a:rPr>
                <a:t>：排版元素</a:t>
              </a:r>
              <a:endParaRPr lang="zh-CN" altLang="en-US" dirty="0">
                <a:latin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516959" y="4006111"/>
              <a:ext cx="710302" cy="710302"/>
              <a:chOff x="8615703" y="1883230"/>
              <a:chExt cx="1367744" cy="1367744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8615703" y="1883230"/>
                <a:ext cx="1367744" cy="1367744"/>
              </a:xfrm>
              <a:prstGeom prst="ellipse">
                <a:avLst/>
              </a:prstGeom>
              <a:gradFill flip="none" rotWithShape="1">
                <a:gsLst>
                  <a:gs pos="0">
                    <a:srgbClr val="97DFDD"/>
                  </a:gs>
                  <a:gs pos="100000">
                    <a:srgbClr val="3CB5B5"/>
                  </a:gs>
                </a:gsLst>
                <a:lin ang="13500000" scaled="1"/>
                <a:tileRect/>
              </a:gradFill>
              <a:ln w="44450">
                <a:gradFill flip="none" rotWithShape="1">
                  <a:gsLst>
                    <a:gs pos="0">
                      <a:srgbClr val="97DFDD"/>
                    </a:gs>
                    <a:gs pos="100000">
                      <a:srgbClr val="3CB5B5"/>
                    </a:gs>
                  </a:gsLst>
                  <a:lin ang="2700000" scaled="1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35"/>
              <p:cNvSpPr txBox="1"/>
              <p:nvPr/>
            </p:nvSpPr>
            <p:spPr>
              <a:xfrm>
                <a:off x="8896543" y="2067995"/>
                <a:ext cx="534578" cy="1126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Impact" pitchFamily="34" charset="0"/>
                    <a:ea typeface="汉真广标" panose="02010609000101010101" pitchFamily="49" charset="-122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Impact" pitchFamily="34" charset="0"/>
                  <a:ea typeface="汉真广标" panose="02010609000101010101" pitchFamily="49" charset="-122"/>
                </a:endParaRPr>
              </a:p>
            </p:txBody>
          </p:sp>
        </p:grpSp>
      </p:grpSp>
      <p:sp>
        <p:nvSpPr>
          <p:cNvPr id="2" name="椭圆 1"/>
          <p:cNvSpPr/>
          <p:nvPr/>
        </p:nvSpPr>
        <p:spPr>
          <a:xfrm>
            <a:off x="7524601" y="3204245"/>
            <a:ext cx="3240360" cy="136921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C000"/>
                </a:solidFill>
              </a:rPr>
              <a:t>display</a:t>
            </a:r>
            <a:br>
              <a:rPr lang="en-US" altLang="zh-CN" sz="2800" dirty="0" smtClean="0">
                <a:solidFill>
                  <a:srgbClr val="FFC000"/>
                </a:solidFill>
              </a:rPr>
            </a:br>
            <a:r>
              <a:rPr lang="zh-CN" altLang="en-US" sz="2800" dirty="0" smtClean="0">
                <a:solidFill>
                  <a:srgbClr val="FFC000"/>
                </a:solidFill>
              </a:rPr>
              <a:t>显示模式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364361" y="3760869"/>
            <a:ext cx="1872208" cy="31713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1310014">
            <a:off x="5428193" y="2910379"/>
            <a:ext cx="1872208" cy="31713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20289986" flipV="1">
            <a:off x="5428191" y="4621139"/>
            <a:ext cx="1872208" cy="31713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6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显示模式：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56A8BD"/>
                </a:solidFill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布局基础</a:t>
            </a:r>
          </a:p>
        </p:txBody>
      </p:sp>
      <p:sp>
        <p:nvSpPr>
          <p:cNvPr id="5" name="矩形 4"/>
          <p:cNvSpPr/>
          <p:nvPr/>
        </p:nvSpPr>
        <p:spPr>
          <a:xfrm>
            <a:off x="494228" y="2772197"/>
            <a:ext cx="8784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每个</a:t>
            </a:r>
            <a:r>
              <a:rPr lang="en-US" altLang="zh-CN" sz="2000" dirty="0" smtClean="0">
                <a:solidFill>
                  <a:prstClr val="black"/>
                </a:solidFill>
              </a:rPr>
              <a:t>html</a:t>
            </a:r>
            <a:r>
              <a:rPr lang="zh-CN" altLang="en-US" sz="2000" dirty="0" smtClean="0">
                <a:solidFill>
                  <a:prstClr val="black"/>
                </a:solidFill>
              </a:rPr>
              <a:t>元素默认都有自己的显示模式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不同的显示模式有不同的呈现特性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使用</a:t>
            </a:r>
            <a:r>
              <a:rPr lang="en-US" altLang="zh-CN" sz="2000" dirty="0" smtClean="0">
                <a:solidFill>
                  <a:prstClr val="black"/>
                </a:solidFill>
              </a:rPr>
              <a:t>CSS</a:t>
            </a:r>
            <a:r>
              <a:rPr lang="zh-CN" altLang="en-US" sz="2000" dirty="0" smtClean="0">
                <a:solidFill>
                  <a:prstClr val="black"/>
                </a:solidFill>
              </a:rPr>
              <a:t>的</a:t>
            </a:r>
            <a:r>
              <a:rPr lang="en-US" altLang="zh-CN" sz="2000" dirty="0" smtClean="0">
                <a:solidFill>
                  <a:prstClr val="black"/>
                </a:solidFill>
              </a:rPr>
              <a:t>【display】</a:t>
            </a:r>
            <a:r>
              <a:rPr lang="zh-CN" altLang="en-US" sz="2000" dirty="0" smtClean="0">
                <a:solidFill>
                  <a:prstClr val="black"/>
                </a:solidFill>
              </a:rPr>
              <a:t>属性可以转换</a:t>
            </a:r>
            <a:r>
              <a:rPr lang="en-US" altLang="zh-CN" sz="2000" dirty="0" smtClean="0">
                <a:solidFill>
                  <a:prstClr val="black"/>
                </a:solidFill>
              </a:rPr>
              <a:t>html</a:t>
            </a:r>
            <a:r>
              <a:rPr lang="zh-CN" altLang="en-US" sz="2000" dirty="0" smtClean="0">
                <a:solidFill>
                  <a:prstClr val="black"/>
                </a:solidFill>
              </a:rPr>
              <a:t>元素的显示模式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683841" y="2258849"/>
            <a:ext cx="194421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4735200"/>
            <a:ext cx="10866437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03118" y="5448191"/>
            <a:ext cx="10157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3CB5B5"/>
                </a:solidFill>
              </a:rPr>
              <a:t>思考：结合第五章提供的</a:t>
            </a:r>
            <a:r>
              <a:rPr lang="en-US" altLang="zh-CN" sz="1600" dirty="0" smtClean="0">
                <a:solidFill>
                  <a:srgbClr val="3CB5B5"/>
                </a:solidFill>
              </a:rPr>
              <a:t>《</a:t>
            </a:r>
            <a:r>
              <a:rPr lang="zh-CN" altLang="en-US" sz="1600" dirty="0" smtClean="0">
                <a:solidFill>
                  <a:srgbClr val="3CB5B5"/>
                </a:solidFill>
              </a:rPr>
              <a:t>常见</a:t>
            </a:r>
            <a:r>
              <a:rPr lang="en-US" altLang="zh-CN" sz="1600" dirty="0" smtClean="0">
                <a:solidFill>
                  <a:srgbClr val="3CB5B5"/>
                </a:solidFill>
              </a:rPr>
              <a:t>html</a:t>
            </a:r>
            <a:r>
              <a:rPr lang="zh-CN" altLang="en-US" sz="1600" dirty="0" smtClean="0">
                <a:solidFill>
                  <a:srgbClr val="3CB5B5"/>
                </a:solidFill>
              </a:rPr>
              <a:t>元素</a:t>
            </a:r>
            <a:r>
              <a:rPr lang="en-US" altLang="zh-CN" sz="1600" dirty="0" smtClean="0">
                <a:solidFill>
                  <a:srgbClr val="3CB5B5"/>
                </a:solidFill>
              </a:rPr>
              <a:t>》</a:t>
            </a:r>
            <a:r>
              <a:rPr lang="zh-CN" altLang="en-US" sz="1600" dirty="0" smtClean="0">
                <a:solidFill>
                  <a:srgbClr val="3CB5B5"/>
                </a:solidFill>
              </a:rPr>
              <a:t>和</a:t>
            </a:r>
            <a:r>
              <a:rPr lang="en-US" altLang="zh-CN" sz="1600" dirty="0" smtClean="0">
                <a:solidFill>
                  <a:srgbClr val="3CB5B5"/>
                </a:solidFill>
              </a:rPr>
              <a:t>《CSS</a:t>
            </a:r>
            <a:r>
              <a:rPr lang="zh-CN" altLang="en-US" sz="1600" dirty="0" smtClean="0">
                <a:solidFill>
                  <a:srgbClr val="3CB5B5"/>
                </a:solidFill>
              </a:rPr>
              <a:t>参考手册</a:t>
            </a:r>
            <a:r>
              <a:rPr lang="en-US" altLang="zh-CN" sz="1600" dirty="0" smtClean="0">
                <a:solidFill>
                  <a:srgbClr val="3CB5B5"/>
                </a:solidFill>
              </a:rPr>
              <a:t>》</a:t>
            </a:r>
            <a:r>
              <a:rPr lang="zh-CN" altLang="en-US" sz="1600" dirty="0" smtClean="0">
                <a:solidFill>
                  <a:srgbClr val="3CB5B5"/>
                </a:solidFill>
              </a:rPr>
              <a:t>，寻找一下常见</a:t>
            </a:r>
            <a:r>
              <a:rPr lang="en-US" altLang="zh-CN" sz="1600" dirty="0" smtClean="0">
                <a:solidFill>
                  <a:srgbClr val="3CB5B5"/>
                </a:solidFill>
              </a:rPr>
              <a:t>html</a:t>
            </a:r>
            <a:r>
              <a:rPr lang="zh-CN" altLang="en-US" sz="1600" dirty="0" smtClean="0">
                <a:solidFill>
                  <a:srgbClr val="3CB5B5"/>
                </a:solidFill>
              </a:rPr>
              <a:t>元素的显示模式对应关系</a:t>
            </a:r>
            <a:endParaRPr lang="zh-CN" altLang="en-US" sz="1600" dirty="0">
              <a:solidFill>
                <a:srgbClr val="3CB5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754071" y="2772197"/>
            <a:ext cx="6372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基础的显示模式类型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132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的基础类型：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56A8BD"/>
                </a:solidFill>
              </a:rPr>
              <a:t>CSS</a:t>
            </a:r>
            <a:r>
              <a:rPr lang="zh-CN" altLang="en-US" sz="3200" b="1" dirty="0">
                <a:solidFill>
                  <a:srgbClr val="56A8BD"/>
                </a:solidFill>
              </a:rPr>
              <a:t>布局基础</a:t>
            </a:r>
          </a:p>
        </p:txBody>
      </p:sp>
      <p:sp>
        <p:nvSpPr>
          <p:cNvPr id="5" name="矩形 4"/>
          <p:cNvSpPr/>
          <p:nvPr/>
        </p:nvSpPr>
        <p:spPr>
          <a:xfrm>
            <a:off x="494227" y="2196133"/>
            <a:ext cx="102707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inline</a:t>
            </a:r>
            <a:r>
              <a:rPr lang="zh-CN" altLang="en-US" sz="2000" dirty="0">
                <a:solidFill>
                  <a:prstClr val="black"/>
                </a:solidFill>
              </a:rPr>
              <a:t>： </a:t>
            </a:r>
            <a:r>
              <a:rPr lang="zh-CN" altLang="en-US" sz="2000" dirty="0" smtClean="0">
                <a:solidFill>
                  <a:prstClr val="black"/>
                </a:solidFill>
              </a:rPr>
              <a:t> 显示</a:t>
            </a:r>
            <a:r>
              <a:rPr lang="en-US" altLang="zh-CN" sz="2000" dirty="0" smtClean="0">
                <a:solidFill>
                  <a:prstClr val="black"/>
                </a:solidFill>
              </a:rPr>
              <a:t>html</a:t>
            </a:r>
            <a:r>
              <a:rPr lang="zh-CN" altLang="en-US" sz="2000" dirty="0" smtClean="0">
                <a:solidFill>
                  <a:prstClr val="black"/>
                </a:solidFill>
              </a:rPr>
              <a:t>对象为块状元素。 </a:t>
            </a:r>
            <a:endParaRPr lang="zh-CN" altLang="en-US" sz="20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block</a:t>
            </a:r>
            <a:r>
              <a:rPr lang="zh-CN" altLang="en-US" sz="2000" dirty="0">
                <a:solidFill>
                  <a:prstClr val="black"/>
                </a:solidFill>
              </a:rPr>
              <a:t>： </a:t>
            </a:r>
            <a:r>
              <a:rPr lang="zh-CN" altLang="en-US" sz="2000" dirty="0" smtClean="0">
                <a:solidFill>
                  <a:prstClr val="black"/>
                </a:solidFill>
              </a:rPr>
              <a:t> 显示</a:t>
            </a:r>
            <a:r>
              <a:rPr lang="en-US" altLang="zh-CN" sz="2000" dirty="0">
                <a:solidFill>
                  <a:prstClr val="black"/>
                </a:solidFill>
              </a:rPr>
              <a:t>html</a:t>
            </a:r>
            <a:r>
              <a:rPr lang="zh-CN" altLang="en-US" sz="2000" dirty="0" smtClean="0">
                <a:solidFill>
                  <a:prstClr val="black"/>
                </a:solidFill>
              </a:rPr>
              <a:t>对象为行间元素。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              </a:t>
            </a:r>
            <a:r>
              <a:rPr lang="zh-CN" altLang="en-US" sz="2000" dirty="0" smtClean="0">
                <a:solidFill>
                  <a:prstClr val="black"/>
                </a:solidFill>
              </a:rPr>
              <a:t>显示</a:t>
            </a:r>
            <a:r>
              <a:rPr lang="en-US" altLang="zh-CN" sz="2000" dirty="0">
                <a:solidFill>
                  <a:prstClr val="black"/>
                </a:solidFill>
              </a:rPr>
              <a:t>html</a:t>
            </a:r>
            <a:r>
              <a:rPr lang="zh-CN" altLang="en-US" sz="2000" dirty="0" smtClean="0">
                <a:solidFill>
                  <a:prstClr val="black"/>
                </a:solidFill>
              </a:rPr>
              <a:t>对象为行间</a:t>
            </a:r>
            <a:r>
              <a:rPr lang="en-US" altLang="zh-CN" sz="2000" dirty="0" smtClean="0">
                <a:solidFill>
                  <a:prstClr val="black"/>
                </a:solidFill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</a:rPr>
              <a:t>块状元素。</a:t>
            </a:r>
            <a:r>
              <a:rPr lang="en-US" altLang="zh-CN" sz="2000" dirty="0" smtClean="0">
                <a:solidFill>
                  <a:prstClr val="black"/>
                </a:solidFill>
              </a:rPr>
              <a:t>            </a:t>
            </a:r>
          </a:p>
        </p:txBody>
      </p:sp>
      <p:sp>
        <p:nvSpPr>
          <p:cNvPr id="6" name="文本框 32"/>
          <p:cNvSpPr txBox="1"/>
          <p:nvPr/>
        </p:nvSpPr>
        <p:spPr>
          <a:xfrm>
            <a:off x="827857" y="2441328"/>
            <a:ext cx="100811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2"/>
          <p:cNvSpPr txBox="1"/>
          <p:nvPr/>
        </p:nvSpPr>
        <p:spPr>
          <a:xfrm>
            <a:off x="827857" y="3050937"/>
            <a:ext cx="100811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827857" y="3636293"/>
            <a:ext cx="151216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块状元素的显示特点：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56A8BD"/>
                </a:solidFill>
              </a:rPr>
              <a:t>CSS</a:t>
            </a:r>
            <a:r>
              <a:rPr lang="zh-CN" altLang="en-US" sz="3200" b="1" dirty="0">
                <a:solidFill>
                  <a:srgbClr val="56A8BD"/>
                </a:solidFill>
              </a:rPr>
              <a:t>布局基础</a:t>
            </a:r>
          </a:p>
        </p:txBody>
      </p:sp>
      <p:sp>
        <p:nvSpPr>
          <p:cNvPr id="5" name="矩形 4"/>
          <p:cNvSpPr/>
          <p:nvPr/>
        </p:nvSpPr>
        <p:spPr>
          <a:xfrm>
            <a:off x="494227" y="2672894"/>
            <a:ext cx="10270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</a:rPr>
              <a:t>盒</a:t>
            </a:r>
            <a:r>
              <a:rPr lang="zh-CN" altLang="en-US" sz="2000" dirty="0" smtClean="0">
                <a:solidFill>
                  <a:prstClr val="black"/>
                </a:solidFill>
              </a:rPr>
              <a:t>模型属性直接适用。 </a:t>
            </a:r>
            <a:endParaRPr lang="zh-CN" altLang="en-US" sz="20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</a:rPr>
              <a:t>独占一行（该元素前后的其他内容都要换行</a:t>
            </a:r>
            <a:r>
              <a:rPr lang="zh-CN" altLang="en-US" sz="2000" dirty="0" smtClean="0">
                <a:solidFill>
                  <a:prstClr val="black"/>
                </a:solidFill>
              </a:rPr>
              <a:t>）。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683841" y="2258849"/>
            <a:ext cx="194421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display:block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常见的默认块状元素：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83058"/>
              </p:ext>
            </p:extLst>
          </p:nvPr>
        </p:nvGraphicFramePr>
        <p:xfrm>
          <a:off x="727809" y="2268141"/>
          <a:ext cx="9605104" cy="273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854"/>
                <a:gridCol w="4286250"/>
              </a:tblGrid>
              <a:tr h="455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标签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5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b="0" i="0" kern="1200" dirty="0" smtClean="0">
                          <a:solidFill>
                            <a:srgbClr val="3A3A3A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&lt;div&gt;&lt;section&gt;</a:t>
                      </a:r>
                      <a:endParaRPr lang="zh-CN" altLang="en-US" sz="160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盒子、节点、区块</a:t>
                      </a:r>
                    </a:p>
                  </a:txBody>
                  <a:tcPr anchor="ctr"/>
                </a:tc>
              </a:tr>
              <a:tr h="455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b="0" i="0" kern="1200" dirty="0" smtClean="0">
                          <a:solidFill>
                            <a:srgbClr val="3A3A3A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&lt;header&gt;&lt;article&gt;&lt;footer&gt;&lt;aside&gt;&lt;</a:t>
                      </a:r>
                      <a:r>
                        <a:rPr lang="en-US" altLang="zh-CN" sz="1600" b="0" i="0" kern="1200" dirty="0" err="1" smtClean="0">
                          <a:solidFill>
                            <a:srgbClr val="3A3A3A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nav</a:t>
                      </a:r>
                      <a:r>
                        <a:rPr lang="en-US" altLang="zh-CN" sz="1600" b="0" i="0" kern="1200" dirty="0" smtClean="0">
                          <a:solidFill>
                            <a:srgbClr val="3A3A3A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&gt;</a:t>
                      </a:r>
                      <a:endParaRPr lang="zh-CN" altLang="en-US" sz="160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语义类布局标签</a:t>
                      </a:r>
                    </a:p>
                  </a:txBody>
                  <a:tcPr anchor="ctr"/>
                </a:tc>
              </a:tr>
              <a:tr h="455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&lt;h1&gt;-&lt;h6&gt;</a:t>
                      </a:r>
                      <a:endParaRPr lang="zh-CN" altLang="en-US" sz="160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标题</a:t>
                      </a:r>
                    </a:p>
                  </a:txBody>
                  <a:tcPr anchor="ctr"/>
                </a:tc>
              </a:tr>
              <a:tr h="455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&lt;p&gt;</a:t>
                      </a:r>
                      <a:endParaRPr lang="zh-CN" altLang="en-US" sz="160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段落</a:t>
                      </a:r>
                    </a:p>
                  </a:txBody>
                  <a:tcPr anchor="ctr"/>
                </a:tc>
              </a:tr>
              <a:tr h="455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lang="en-US" altLang="zh-CN" sz="1600" dirty="0" err="1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ul</a:t>
                      </a:r>
                      <a:r>
                        <a:rPr lang="en-US" altLang="zh-CN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&gt;&lt;</a:t>
                      </a:r>
                      <a:r>
                        <a:rPr lang="en-US" altLang="zh-CN" sz="1600" dirty="0" err="1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ol</a:t>
                      </a:r>
                      <a:r>
                        <a:rPr lang="en-US" altLang="zh-CN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&gt;&lt;dl&gt;&lt;li&gt;</a:t>
                      </a:r>
                      <a:endParaRPr lang="zh-CN" altLang="en-US" sz="160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列表类标签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56A8BD"/>
                </a:solidFill>
              </a:rPr>
              <a:t>CSS</a:t>
            </a:r>
            <a:r>
              <a:rPr lang="zh-CN" altLang="en-US" sz="3200" b="1" dirty="0">
                <a:solidFill>
                  <a:srgbClr val="56A8BD"/>
                </a:solidFill>
              </a:rPr>
              <a:t>布局基础</a:t>
            </a:r>
          </a:p>
        </p:txBody>
      </p:sp>
    </p:spTree>
    <p:extLst>
      <p:ext uri="{BB962C8B-B14F-4D97-AF65-F5344CB8AC3E}">
        <p14:creationId xmlns:p14="http://schemas.microsoft.com/office/powerpoint/2010/main" val="27659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6056</TotalTime>
  <Words>896</Words>
  <Application>Microsoft Office PowerPoint</Application>
  <PresentationFormat>自定义</PresentationFormat>
  <Paragraphs>138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视频教学​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508</cp:revision>
  <dcterms:created xsi:type="dcterms:W3CDTF">2019-02-21T04:23:58Z</dcterms:created>
  <dcterms:modified xsi:type="dcterms:W3CDTF">2019-07-16T11:37:22Z</dcterms:modified>
  <cp:category>视频教学</cp:category>
</cp:coreProperties>
</file>